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Lst>
  <p:notesMasterIdLst>
    <p:notesMasterId r:id="rId82"/>
  </p:notesMasterIdLst>
  <p:handoutMasterIdLst>
    <p:handoutMasterId r:id="rId83"/>
  </p:handoutMasterIdLst>
  <p:sldIdLst>
    <p:sldId id="289" r:id="rId5"/>
    <p:sldId id="441" r:id="rId6"/>
    <p:sldId id="265" r:id="rId7"/>
    <p:sldId id="299" r:id="rId8"/>
    <p:sldId id="266" r:id="rId9"/>
    <p:sldId id="329" r:id="rId10"/>
    <p:sldId id="442" r:id="rId11"/>
    <p:sldId id="295" r:id="rId12"/>
    <p:sldId id="443" r:id="rId13"/>
    <p:sldId id="475" r:id="rId14"/>
    <p:sldId id="427" r:id="rId15"/>
    <p:sldId id="426" r:id="rId16"/>
    <p:sldId id="445" r:id="rId17"/>
    <p:sldId id="446" r:id="rId18"/>
    <p:sldId id="306" r:id="rId19"/>
    <p:sldId id="447" r:id="rId20"/>
    <p:sldId id="485" r:id="rId21"/>
    <p:sldId id="429" r:id="rId22"/>
    <p:sldId id="448" r:id="rId23"/>
    <p:sldId id="449" r:id="rId24"/>
    <p:sldId id="307" r:id="rId25"/>
    <p:sldId id="450" r:id="rId26"/>
    <p:sldId id="474" r:id="rId27"/>
    <p:sldId id="487" r:id="rId28"/>
    <p:sldId id="451" r:id="rId29"/>
    <p:sldId id="452" r:id="rId30"/>
    <p:sldId id="308" r:id="rId31"/>
    <p:sldId id="453" r:id="rId32"/>
    <p:sldId id="484" r:id="rId33"/>
    <p:sldId id="438" r:id="rId34"/>
    <p:sldId id="455" r:id="rId35"/>
    <p:sldId id="454" r:id="rId36"/>
    <p:sldId id="310" r:id="rId37"/>
    <p:sldId id="480" r:id="rId38"/>
    <p:sldId id="431" r:id="rId39"/>
    <p:sldId id="456" r:id="rId40"/>
    <p:sldId id="457" r:id="rId41"/>
    <p:sldId id="311" r:id="rId42"/>
    <p:sldId id="486" r:id="rId43"/>
    <p:sldId id="488" r:id="rId44"/>
    <p:sldId id="458" r:id="rId45"/>
    <p:sldId id="459" r:id="rId46"/>
    <p:sldId id="312" r:id="rId47"/>
    <p:sldId id="460" r:id="rId48"/>
    <p:sldId id="464" r:id="rId49"/>
    <p:sldId id="314" r:id="rId50"/>
    <p:sldId id="462" r:id="rId51"/>
    <p:sldId id="481" r:id="rId52"/>
    <p:sldId id="436" r:id="rId53"/>
    <p:sldId id="433" r:id="rId54"/>
    <p:sldId id="463" r:id="rId55"/>
    <p:sldId id="465" r:id="rId56"/>
    <p:sldId id="315" r:id="rId57"/>
    <p:sldId id="482" r:id="rId58"/>
    <p:sldId id="432" r:id="rId59"/>
    <p:sldId id="466" r:id="rId60"/>
    <p:sldId id="467" r:id="rId61"/>
    <p:sldId id="318" r:id="rId62"/>
    <p:sldId id="483" r:id="rId63"/>
    <p:sldId id="435" r:id="rId64"/>
    <p:sldId id="468" r:id="rId65"/>
    <p:sldId id="469" r:id="rId66"/>
    <p:sldId id="319" r:id="rId67"/>
    <p:sldId id="479" r:id="rId68"/>
    <p:sldId id="470" r:id="rId69"/>
    <p:sldId id="471" r:id="rId70"/>
    <p:sldId id="321" r:id="rId71"/>
    <p:sldId id="478" r:id="rId72"/>
    <p:sldId id="437" r:id="rId73"/>
    <p:sldId id="472" r:id="rId74"/>
    <p:sldId id="473" r:id="rId75"/>
    <p:sldId id="322" r:id="rId76"/>
    <p:sldId id="477" r:id="rId77"/>
    <p:sldId id="440" r:id="rId78"/>
    <p:sldId id="430" r:id="rId79"/>
    <p:sldId id="333" r:id="rId80"/>
    <p:sldId id="304" r:id="rId8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8">
          <p15:clr>
            <a:srgbClr val="A4A3A4"/>
          </p15:clr>
        </p15:guide>
        <p15:guide id="2" pos="1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4E6"/>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10" autoAdjust="0"/>
  </p:normalViewPr>
  <p:slideViewPr>
    <p:cSldViewPr>
      <p:cViewPr>
        <p:scale>
          <a:sx n="95" d="100"/>
          <a:sy n="95" d="100"/>
        </p:scale>
        <p:origin x="582" y="-888"/>
      </p:cViewPr>
      <p:guideLst>
        <p:guide orient="horz" pos="2160"/>
        <p:guide pos="2880"/>
      </p:guideLst>
    </p:cSldViewPr>
  </p:slideViewPr>
  <p:notesTextViewPr>
    <p:cViewPr>
      <p:scale>
        <a:sx n="1" d="1"/>
        <a:sy n="1" d="1"/>
      </p:scale>
      <p:origin x="0" y="0"/>
    </p:cViewPr>
  </p:notesTextViewPr>
  <p:notesViewPr>
    <p:cSldViewPr>
      <p:cViewPr>
        <p:scale>
          <a:sx n="80" d="100"/>
          <a:sy n="80" d="100"/>
        </p:scale>
        <p:origin x="-1848" y="-72"/>
      </p:cViewPr>
      <p:guideLst>
        <p:guide orient="horz" pos="2738"/>
        <p:guide pos="1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10/7/2019</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6947084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44663"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37361" y="4347210"/>
            <a:ext cx="4815860" cy="4278895"/>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14"/>
          <p:cNvSpPr>
            <a:spLocks noChangeArrowheads="1"/>
          </p:cNvSpPr>
          <p:nvPr/>
        </p:nvSpPr>
        <p:spPr bwMode="auto">
          <a:xfrm>
            <a:off x="228576" y="74977"/>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Arial" pitchFamily="34" charset="0"/>
                <a:cs typeface="Arial" pitchFamily="34" charset="0"/>
              </a:rPr>
              <a:t>Core Java 8  and Development Tools		</a:t>
            </a:r>
            <a:endParaRPr lang="en-US" dirty="0">
              <a:solidFill>
                <a:schemeClr val="tx1"/>
              </a:solidFill>
              <a:latin typeface="Arial" pitchFamily="34" charset="0"/>
              <a:cs typeface="Arial" pitchFamily="34" charset="0"/>
            </a:endParaRPr>
          </a:p>
        </p:txBody>
      </p:sp>
      <p:sp>
        <p:nvSpPr>
          <p:cNvPr id="9" name="Rectangle 14"/>
          <p:cNvSpPr>
            <a:spLocks noChangeArrowheads="1"/>
          </p:cNvSpPr>
          <p:nvPr/>
        </p:nvSpPr>
        <p:spPr bwMode="auto">
          <a:xfrm>
            <a:off x="3580791" y="8639633"/>
            <a:ext cx="2946699" cy="319430"/>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00-</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
        <p:nvSpPr>
          <p:cNvPr id="10" name="Line 8"/>
          <p:cNvSpPr>
            <a:spLocks noChangeShapeType="1"/>
          </p:cNvSpPr>
          <p:nvPr/>
        </p:nvSpPr>
        <p:spPr bwMode="auto">
          <a:xfrm>
            <a:off x="1506961"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546624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4177352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114528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379217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428388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944862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352806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942794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574902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579158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32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547117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266425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351094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24191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75152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292773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999665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828504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879221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7161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7791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41397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741780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160175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75974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294093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44663" y="449263"/>
            <a:ext cx="4800600" cy="3600450"/>
          </a:xfrm>
        </p:spPr>
      </p:sp>
      <p:sp>
        <p:nvSpPr>
          <p:cNvPr id="7" name="Notes Placeholder 6"/>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872829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449649880"/>
      </p:ext>
    </p:extLst>
  </p:cSld>
  <p:clrMapOvr>
    <a:masterClrMapping/>
  </p:clrMapOvr>
  <p:hf sldNum="0" hdr="0" dt="0"/>
  <p:extLst>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81855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000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52DEA-3A01-4C23-BBE6-DE5F9DF24D7B}"/>
              </a:ext>
            </a:extLst>
          </p:cNvPr>
          <p:cNvSpPr>
            <a:spLocks noGrp="1"/>
          </p:cNvSpPr>
          <p:nvPr>
            <p:ph type="title"/>
          </p:nvPr>
        </p:nvSpPr>
        <p:spPr>
          <a:xfrm>
            <a:off x="629841" y="457203"/>
            <a:ext cx="2949178" cy="1457325"/>
          </a:xfrm>
        </p:spPr>
        <p:txBody>
          <a:bodyPr anchor="b"/>
          <a:lstStyle>
            <a:lvl1pPr>
              <a:defRPr sz="180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xmlns="" id="{3E94A86A-CE38-4E16-B805-E2153F503742}"/>
              </a:ext>
            </a:extLst>
          </p:cNvPr>
          <p:cNvSpPr>
            <a:spLocks noGrp="1"/>
          </p:cNvSpPr>
          <p:nvPr>
            <p:ph idx="1"/>
          </p:nvPr>
        </p:nvSpPr>
        <p:spPr>
          <a:xfrm>
            <a:off x="3887391" y="457201"/>
            <a:ext cx="4629150" cy="5403850"/>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DC264CF-ABE1-44E3-B73B-6B3322D12699}"/>
              </a:ext>
            </a:extLst>
          </p:cNvPr>
          <p:cNvSpPr>
            <a:spLocks noGrp="1"/>
          </p:cNvSpPr>
          <p:nvPr>
            <p:ph type="body" sz="half" idx="2"/>
          </p:nvPr>
        </p:nvSpPr>
        <p:spPr>
          <a:xfrm>
            <a:off x="629841" y="2143124"/>
            <a:ext cx="2949178" cy="3725863"/>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5" name="Date Placeholder 4">
            <a:extLst>
              <a:ext uri="{FF2B5EF4-FFF2-40B4-BE49-F238E27FC236}">
                <a16:creationId xmlns:a16="http://schemas.microsoft.com/office/drawing/2014/main" xmlns="" id="{3B63CED1-7886-455A-84B1-6BA6F1D64D57}"/>
              </a:ext>
            </a:extLst>
          </p:cNvPr>
          <p:cNvSpPr>
            <a:spLocks noGrp="1"/>
          </p:cNvSpPr>
          <p:nvPr>
            <p:ph type="dt" sz="half" idx="10"/>
          </p:nvPr>
        </p:nvSpPr>
        <p:spPr/>
        <p:txBody>
          <a:bodyPr/>
          <a:lstStyle/>
          <a:p>
            <a:fld id="{864DDC46-0E6E-4DF5-842A-7B39A8F0DE5F}" type="datetimeFigureOut">
              <a:rPr lang="en-IN" smtClean="0"/>
              <a:t>07-10-2019</a:t>
            </a:fld>
            <a:endParaRPr lang="en-IN"/>
          </a:p>
        </p:txBody>
      </p:sp>
      <p:sp>
        <p:nvSpPr>
          <p:cNvPr id="7" name="Slide Number Placeholder 6">
            <a:extLst>
              <a:ext uri="{FF2B5EF4-FFF2-40B4-BE49-F238E27FC236}">
                <a16:creationId xmlns:a16="http://schemas.microsoft.com/office/drawing/2014/main" xmlns="" id="{DB25F605-4F1F-4545-B4BE-AE14E43231A5}"/>
              </a:ext>
            </a:extLst>
          </p:cNvPr>
          <p:cNvSpPr>
            <a:spLocks noGrp="1"/>
          </p:cNvSpPr>
          <p:nvPr>
            <p:ph type="sldNum" sz="quarter" idx="12"/>
          </p:nvPr>
        </p:nvSpPr>
        <p:spPr/>
        <p:txBody>
          <a:bodyPr/>
          <a:lstStyle/>
          <a:p>
            <a:fld id="{86AD7BD0-0A49-48F5-89B4-C3CCCFCEAC9B}" type="slidenum">
              <a:rPr lang="en-US" smtClean="0"/>
              <a:t>‹#›</a:t>
            </a:fld>
            <a:endParaRPr lang="en-US"/>
          </a:p>
        </p:txBody>
      </p:sp>
    </p:spTree>
    <p:extLst>
      <p:ext uri="{BB962C8B-B14F-4D97-AF65-F5344CB8AC3E}">
        <p14:creationId xmlns:p14="http://schemas.microsoft.com/office/powerpoint/2010/main" val="64005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30546025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302093097"/>
      </p:ext>
    </p:extLst>
  </p:cSld>
  <p:clrMapOvr>
    <a:masterClrMapping/>
  </p:clrMapOvr>
  <p:hf sldNum="0"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7017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00686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24874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168016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6859664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1722443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81672426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8" r:id="rId5"/>
    <p:sldLayoutId id="2147483689" r:id="rId6"/>
    <p:sldLayoutId id="2147483690" r:id="rId7"/>
    <p:sldLayoutId id="2147483691" r:id="rId8"/>
    <p:sldLayoutId id="2147483692" r:id="rId9"/>
    <p:sldLayoutId id="2147483693" r:id="rId10"/>
    <p:sldLayoutId id="2147483696" r:id="rId11"/>
    <p:sldLayoutId id="2147483697"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vogella.com/tutorials/JavaIntroduction/article.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guru99.com/java-oops-concept.html" TargetMode="External"/><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4.xml"/><Relationship Id="rId4" Type="http://schemas.openxmlformats.org/officeDocument/2006/relationships/hyperlink" Target="https://www.javatpoint.com/java-oops-concepts" TargetMode="Externa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vogella.com/tutorials/Checkstyle/article.html" TargetMode="External"/><Relationship Id="rId7" Type="http://schemas.openxmlformats.org/officeDocument/2006/relationships/hyperlink" Target="https://www.baeldung.com/sonar-qube" TargetMode="External"/><Relationship Id="rId2" Type="http://schemas.openxmlformats.org/officeDocument/2006/relationships/hyperlink" Target="https://www.startertutorials.com/uml/" TargetMode="External"/><Relationship Id="rId1" Type="http://schemas.openxmlformats.org/officeDocument/2006/relationships/slideLayout" Target="../slideLayouts/slideLayout4.xml"/><Relationship Id="rId6" Type="http://schemas.openxmlformats.org/officeDocument/2006/relationships/hyperlink" Target="https://www.vogella.com/tutorials/Findbugs/article.html" TargetMode="External"/><Relationship Id="rId5" Type="http://schemas.openxmlformats.org/officeDocument/2006/relationships/hyperlink" Target="https://crunchify.com/what-is-the-best-code-coverage-plugin-you-should-use-in-eclipse-ide/" TargetMode="External"/><Relationship Id="rId4" Type="http://schemas.openxmlformats.org/officeDocument/2006/relationships/hyperlink" Target="https://www.javatips.net/blog/pmd-in-eclipse-tutoria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o5k9NOR9lrI" TargetMode="External"/><Relationship Id="rId2" Type="http://schemas.openxmlformats.org/officeDocument/2006/relationships/hyperlink" Target="https://www.vogella.com/tutorials/JUnit/article.html" TargetMode="External"/><Relationship Id="rId1" Type="http://schemas.openxmlformats.org/officeDocument/2006/relationships/slideLayout" Target="../slideLayouts/slideLayout4.xml"/><Relationship Id="rId6" Type="http://schemas.openxmlformats.org/officeDocument/2006/relationships/hyperlink" Target="https://examples.javacodegeeks.com/enterprise-java/slf4j/slf4j-tutorial-beginners/" TargetMode="External"/><Relationship Id="rId5" Type="http://schemas.openxmlformats.org/officeDocument/2006/relationships/hyperlink" Target="https://howtodoinjava.com/log4j/" TargetMode="External"/><Relationship Id="rId4" Type="http://schemas.openxmlformats.org/officeDocument/2006/relationships/hyperlink" Target="https://www.journaldev.com/10689/log4j-tutori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www.journaldev.com/1696/exception-handling-in-java"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serialization-in-java/" TargetMode="External"/><Relationship Id="rId2" Type="http://schemas.openxmlformats.org/officeDocument/2006/relationships/hyperlink" Target="https://www.geeksforgeeks.org/wrapper-classes-java/"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s://www.journaldev.com/2763/java-8-functional-interfaces" TargetMode="External"/><Relationship Id="rId2" Type="http://schemas.openxmlformats.org/officeDocument/2006/relationships/hyperlink" Target="https://www.journaldev.com/2752/java-8-interface-changes-static-method-default-method" TargetMode="Externa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s://www.javatpoint.com/custom-annotation" TargetMode="External"/><Relationship Id="rId2" Type="http://schemas.openxmlformats.org/officeDocument/2006/relationships/hyperlink" Target="https://www.javatpoint.com/java-annotation" TargetMode="External"/><Relationship Id="rId1" Type="http://schemas.openxmlformats.org/officeDocument/2006/relationships/slideLayout" Target="../slideLayouts/slideLayout4.xml"/><Relationship Id="rId4" Type="http://schemas.openxmlformats.org/officeDocument/2006/relationships/hyperlink" Target="https://www.javatpoint.com/java-reflection"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hyperlink" Target="https://www.journaldev.com/2681/jdbc-tutorial" TargetMode="External"/><Relationship Id="rId2" Type="http://schemas.openxmlformats.org/officeDocument/2006/relationships/hyperlink" Target="http://tutorials.jenkov.com/jdbc/index.html" TargetMode="Externa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s://www.tutorialspoint.com/mockito/" TargetMode="External"/><Relationship Id="rId2" Type="http://schemas.openxmlformats.org/officeDocument/2006/relationships/hyperlink" Target="https://www.vogella.com/tutorials/Mockito/article.html"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23.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4.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hyperlink" Target="mailto:p-v.sasirekha@capgemini.com"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F89D51F-9D17-4F01-AF8E-7F3CE2A48C77}"/>
              </a:ext>
            </a:extLst>
          </p:cNvPr>
          <p:cNvSpPr txBox="1"/>
          <p:nvPr/>
        </p:nvSpPr>
        <p:spPr>
          <a:xfrm flipH="1">
            <a:off x="1763688" y="3105834"/>
            <a:ext cx="3816424" cy="400110"/>
          </a:xfrm>
          <a:prstGeom prst="rect">
            <a:avLst/>
          </a:prstGeom>
          <a:noFill/>
        </p:spPr>
        <p:txBody>
          <a:bodyPr wrap="square" rtlCol="0">
            <a:spAutoFit/>
          </a:bodyPr>
          <a:lstStyle/>
          <a:p>
            <a:pPr algn="ctr"/>
            <a:r>
              <a:rPr lang="en-IN" sz="2000" b="1" dirty="0">
                <a:solidFill>
                  <a:srgbClr val="0070C0"/>
                </a:solidFill>
              </a:rPr>
              <a:t>Core Java Fundamentals</a:t>
            </a:r>
            <a:endParaRPr lang="mr-IN" sz="2000" b="1" dirty="0">
              <a:solidFill>
                <a:srgbClr val="0070C0"/>
              </a:solidFill>
            </a:endParaRPr>
          </a:p>
        </p:txBody>
      </p:sp>
    </p:spTree>
    <p:extLst>
      <p:ext uri="{BB962C8B-B14F-4D97-AF65-F5344CB8AC3E}">
        <p14:creationId xmlns:p14="http://schemas.microsoft.com/office/powerpoint/2010/main" val="2492578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0D464D-F44D-4F8D-8A92-826682806382}"/>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DC000E04-8FC1-40B8-A377-9255F5CDD7E8}"/>
              </a:ext>
            </a:extLst>
          </p:cNvPr>
          <p:cNvSpPr>
            <a:spLocks noGrp="1"/>
          </p:cNvSpPr>
          <p:nvPr>
            <p:ph idx="1"/>
          </p:nvPr>
        </p:nvSpPr>
        <p:spPr/>
        <p:txBody>
          <a:bodyPr/>
          <a:lstStyle/>
          <a:p>
            <a:r>
              <a:rPr lang="en-IN" dirty="0"/>
              <a:t>Java Introductions</a:t>
            </a:r>
          </a:p>
          <a:p>
            <a:r>
              <a:rPr lang="en-IN" dirty="0">
                <a:hlinkClick r:id="rId2"/>
              </a:rPr>
              <a:t>https://www.vogella.com/tutorials/JavaIntroduction/article.html</a:t>
            </a:r>
            <a:endParaRPr lang="en-IN" dirty="0"/>
          </a:p>
          <a:p>
            <a:endParaRPr lang="en-IN" dirty="0"/>
          </a:p>
        </p:txBody>
      </p:sp>
    </p:spTree>
    <p:extLst>
      <p:ext uri="{BB962C8B-B14F-4D97-AF65-F5344CB8AC3E}">
        <p14:creationId xmlns:p14="http://schemas.microsoft.com/office/powerpoint/2010/main" val="124258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50" y="2593815"/>
            <a:ext cx="2949178" cy="1092994"/>
          </a:xfrm>
        </p:spPr>
        <p:txBody>
          <a:bodyPr anchor="ctr">
            <a:normAutofit/>
          </a:bodyPr>
          <a:lstStyle/>
          <a:p>
            <a:pPr algn="ctr"/>
            <a:r>
              <a:rPr lang="en-IN" sz="3300" b="1" dirty="0"/>
              <a:t>Basic Assignment</a:t>
            </a:r>
            <a:br>
              <a:rPr lang="en-IN" sz="3300" b="1" dirty="0"/>
            </a:br>
            <a:r>
              <a:rPr lang="en-IN" sz="1350" b="1" dirty="0"/>
              <a:t>double click on image</a:t>
            </a:r>
            <a:endParaRPr lang="mr-IN" sz="3300" b="1" dirty="0"/>
          </a:p>
        </p:txBody>
      </p:sp>
      <p:graphicFrame>
        <p:nvGraphicFramePr>
          <p:cNvPr id="4" name="Object 3">
            <a:extLst>
              <a:ext uri="{FF2B5EF4-FFF2-40B4-BE49-F238E27FC236}">
                <a16:creationId xmlns:a16="http://schemas.microsoft.com/office/drawing/2014/main" xmlns="" id="{A3A55356-198D-4972-BBB2-E7AA2DACCCA6}"/>
              </a:ext>
            </a:extLst>
          </p:cNvPr>
          <p:cNvGraphicFramePr>
            <a:graphicFrameLocks noChangeAspect="1"/>
          </p:cNvGraphicFramePr>
          <p:nvPr>
            <p:extLst>
              <p:ext uri="{D42A27DB-BD31-4B8C-83A1-F6EECF244321}">
                <p14:modId xmlns:p14="http://schemas.microsoft.com/office/powerpoint/2010/main" val="2225338209"/>
              </p:ext>
            </p:extLst>
          </p:nvPr>
        </p:nvGraphicFramePr>
        <p:xfrm>
          <a:off x="3347864" y="-171400"/>
          <a:ext cx="3886200" cy="5029200"/>
        </p:xfrm>
        <a:graphic>
          <a:graphicData uri="http://schemas.openxmlformats.org/presentationml/2006/ole">
            <mc:AlternateContent xmlns:mc="http://schemas.openxmlformats.org/markup-compatibility/2006">
              <mc:Choice xmlns:v="urn:schemas-microsoft-com:vml" Requires="v">
                <p:oleObj spid="_x0000_s31748" name="Acrobat Document" r:id="rId3" imgW="3886052" imgH="5028936" progId="AcroExch.Document.DC">
                  <p:embed/>
                </p:oleObj>
              </mc:Choice>
              <mc:Fallback>
                <p:oleObj name="Acrobat Document" r:id="rId3" imgW="3886052" imgH="5028936" progId="AcroExch.Document.DC">
                  <p:embed/>
                  <p:pic>
                    <p:nvPicPr>
                      <p:cNvPr id="4" name="Object 3">
                        <a:extLst>
                          <a:ext uri="{FF2B5EF4-FFF2-40B4-BE49-F238E27FC236}">
                            <a16:creationId xmlns:a16="http://schemas.microsoft.com/office/drawing/2014/main" xmlns="" id="{A3A55356-198D-4972-BBB2-E7AA2DACCCA6}"/>
                          </a:ext>
                        </a:extLst>
                      </p:cNvPr>
                      <p:cNvPicPr/>
                      <p:nvPr/>
                    </p:nvPicPr>
                    <p:blipFill>
                      <a:blip r:embed="rId4"/>
                      <a:stretch>
                        <a:fillRect/>
                      </a:stretch>
                    </p:blipFill>
                    <p:spPr>
                      <a:xfrm>
                        <a:off x="3347864" y="-171400"/>
                        <a:ext cx="3886200" cy="5029200"/>
                      </a:xfrm>
                      <a:prstGeom prst="rect">
                        <a:avLst/>
                      </a:prstGeom>
                    </p:spPr>
                  </p:pic>
                </p:oleObj>
              </mc:Fallback>
            </mc:AlternateContent>
          </a:graphicData>
        </a:graphic>
      </p:graphicFrame>
    </p:spTree>
    <p:extLst>
      <p:ext uri="{BB962C8B-B14F-4D97-AF65-F5344CB8AC3E}">
        <p14:creationId xmlns:p14="http://schemas.microsoft.com/office/powerpoint/2010/main" val="150185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50" y="2593815"/>
            <a:ext cx="2949178" cy="1092994"/>
          </a:xfrm>
        </p:spPr>
        <p:txBody>
          <a:bodyPr anchor="ctr">
            <a:normAutofit/>
          </a:bodyPr>
          <a:lstStyle/>
          <a:p>
            <a:pPr algn="ctr"/>
            <a:r>
              <a:rPr lang="en-IN" sz="3300" b="1" dirty="0"/>
              <a:t>Assignment</a:t>
            </a:r>
            <a:br>
              <a:rPr lang="en-IN" sz="3300" b="1" dirty="0"/>
            </a:br>
            <a:r>
              <a:rPr lang="en-IN" sz="1350" b="1" dirty="0"/>
              <a:t>double click on image</a:t>
            </a:r>
            <a:endParaRPr lang="mr-IN" sz="3300" b="1" dirty="0"/>
          </a:p>
        </p:txBody>
      </p:sp>
      <p:graphicFrame>
        <p:nvGraphicFramePr>
          <p:cNvPr id="3" name="Object 2">
            <a:extLst>
              <a:ext uri="{FF2B5EF4-FFF2-40B4-BE49-F238E27FC236}">
                <a16:creationId xmlns:a16="http://schemas.microsoft.com/office/drawing/2014/main" xmlns="" id="{B5C733B6-2DA3-4E7B-AFE5-2240497E131A}"/>
              </a:ext>
            </a:extLst>
          </p:cNvPr>
          <p:cNvGraphicFramePr>
            <a:graphicFrameLocks noChangeAspect="1"/>
          </p:cNvGraphicFramePr>
          <p:nvPr>
            <p:extLst>
              <p:ext uri="{D42A27DB-BD31-4B8C-83A1-F6EECF244321}">
                <p14:modId xmlns:p14="http://schemas.microsoft.com/office/powerpoint/2010/main" val="3251667733"/>
              </p:ext>
            </p:extLst>
          </p:nvPr>
        </p:nvGraphicFramePr>
        <p:xfrm>
          <a:off x="2771800" y="2348880"/>
          <a:ext cx="3886200" cy="5029200"/>
        </p:xfrm>
        <a:graphic>
          <a:graphicData uri="http://schemas.openxmlformats.org/presentationml/2006/ole">
            <mc:AlternateContent xmlns:mc="http://schemas.openxmlformats.org/markup-compatibility/2006">
              <mc:Choice xmlns:v="urn:schemas-microsoft-com:vml" Requires="v">
                <p:oleObj spid="_x0000_s32771" name="Acrobat Document" r:id="rId3" imgW="3886052" imgH="5028936" progId="AcroExch.Document.DC">
                  <p:embed/>
                </p:oleObj>
              </mc:Choice>
              <mc:Fallback>
                <p:oleObj name="Acrobat Document" r:id="rId3" imgW="3886052" imgH="5028936" progId="AcroExch.Document.DC">
                  <p:embed/>
                  <p:pic>
                    <p:nvPicPr>
                      <p:cNvPr id="3" name="Object 2">
                        <a:extLst>
                          <a:ext uri="{FF2B5EF4-FFF2-40B4-BE49-F238E27FC236}">
                            <a16:creationId xmlns:a16="http://schemas.microsoft.com/office/drawing/2014/main" xmlns="" id="{B5C733B6-2DA3-4E7B-AFE5-2240497E131A}"/>
                          </a:ext>
                        </a:extLst>
                      </p:cNvPr>
                      <p:cNvPicPr/>
                      <p:nvPr/>
                    </p:nvPicPr>
                    <p:blipFill>
                      <a:blip r:embed="rId4"/>
                      <a:stretch>
                        <a:fillRect/>
                      </a:stretch>
                    </p:blipFill>
                    <p:spPr>
                      <a:xfrm>
                        <a:off x="2771800" y="2348880"/>
                        <a:ext cx="3886200" cy="5029200"/>
                      </a:xfrm>
                      <a:prstGeom prst="rect">
                        <a:avLst/>
                      </a:prstGeom>
                    </p:spPr>
                  </p:pic>
                </p:oleObj>
              </mc:Fallback>
            </mc:AlternateContent>
          </a:graphicData>
        </a:graphic>
      </p:graphicFrame>
    </p:spTree>
    <p:extLst>
      <p:ext uri="{BB962C8B-B14F-4D97-AF65-F5344CB8AC3E}">
        <p14:creationId xmlns:p14="http://schemas.microsoft.com/office/powerpoint/2010/main" val="2523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M002:Object Oriented Programming in Java</a:t>
            </a:r>
          </a:p>
          <a:p>
            <a:pPr algn="ctr"/>
            <a:endParaRPr lang="en-US" dirty="0"/>
          </a:p>
        </p:txBody>
      </p:sp>
    </p:spTree>
    <p:extLst>
      <p:ext uri="{BB962C8B-B14F-4D97-AF65-F5344CB8AC3E}">
        <p14:creationId xmlns:p14="http://schemas.microsoft.com/office/powerpoint/2010/main" val="294607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2: Object Oriented Programming in Java</a:t>
            </a:r>
          </a:p>
        </p:txBody>
      </p:sp>
      <p:sp>
        <p:nvSpPr>
          <p:cNvPr id="2" name="Content Placeholder 1"/>
          <p:cNvSpPr>
            <a:spLocks noGrp="1"/>
          </p:cNvSpPr>
          <p:nvPr>
            <p:ph idx="1"/>
          </p:nvPr>
        </p:nvSpPr>
        <p:spPr>
          <a:xfrm>
            <a:off x="298516" y="1124744"/>
            <a:ext cx="8845484" cy="4643751"/>
          </a:xfrm>
        </p:spPr>
        <p:txBody>
          <a:bodyPr>
            <a:normAutofit/>
          </a:bodyPr>
          <a:lstStyle/>
          <a:p>
            <a:pPr>
              <a:lnSpc>
                <a:spcPct val="100000"/>
              </a:lnSpc>
              <a:spcAft>
                <a:spcPts val="0"/>
              </a:spcAft>
            </a:pPr>
            <a:r>
              <a:rPr lang="en-US" dirty="0"/>
              <a:t>In this module , you will learn about Object oriented programming  through Classes, Objects and various concepts like Abstract , Final, relationship, interface , inheritance and Polymorphism etc.</a:t>
            </a:r>
          </a:p>
        </p:txBody>
      </p:sp>
    </p:spTree>
    <p:extLst>
      <p:ext uri="{BB962C8B-B14F-4D97-AF65-F5344CB8AC3E}">
        <p14:creationId xmlns:p14="http://schemas.microsoft.com/office/powerpoint/2010/main" val="405604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1124744"/>
            <a:ext cx="8845484" cy="4643751"/>
          </a:xfrm>
        </p:spPr>
        <p:txBody>
          <a:bodyPr>
            <a:noAutofit/>
          </a:bodyPr>
          <a:lstStyle/>
          <a:p>
            <a:pPr>
              <a:lnSpc>
                <a:spcPct val="100000"/>
              </a:lnSpc>
              <a:spcAft>
                <a:spcPts val="0"/>
              </a:spcAft>
            </a:pPr>
            <a:r>
              <a:rPr lang="en-IN" dirty="0"/>
              <a:t>M002: Object Oriented Programming in Java</a:t>
            </a:r>
          </a:p>
          <a:p>
            <a:pPr>
              <a:lnSpc>
                <a:spcPct val="100000"/>
              </a:lnSpc>
              <a:spcAft>
                <a:spcPts val="0"/>
              </a:spcAft>
            </a:pPr>
            <a:r>
              <a:rPr lang="en-IN" dirty="0"/>
              <a:t>Day 2:</a:t>
            </a:r>
          </a:p>
          <a:p>
            <a:pPr>
              <a:lnSpc>
                <a:spcPct val="100000"/>
              </a:lnSpc>
              <a:spcAft>
                <a:spcPts val="0"/>
              </a:spcAft>
            </a:pPr>
            <a:r>
              <a:rPr lang="en-IN" dirty="0"/>
              <a:t>Classes and objects</a:t>
            </a:r>
          </a:p>
          <a:p>
            <a:pPr marL="628650" lvl="2" indent="-285750">
              <a:lnSpc>
                <a:spcPct val="100000"/>
              </a:lnSpc>
              <a:spcAft>
                <a:spcPts val="0"/>
              </a:spcAft>
            </a:pPr>
            <a:r>
              <a:rPr lang="en-IN" sz="1800" dirty="0"/>
              <a:t>Access control</a:t>
            </a:r>
          </a:p>
          <a:p>
            <a:pPr marL="628650" lvl="2" indent="-285750">
              <a:lnSpc>
                <a:spcPct val="100000"/>
              </a:lnSpc>
              <a:spcAft>
                <a:spcPts val="0"/>
              </a:spcAft>
            </a:pPr>
            <a:r>
              <a:rPr lang="en-IN" sz="1800" dirty="0"/>
              <a:t>Constructor and Init block</a:t>
            </a:r>
          </a:p>
          <a:p>
            <a:pPr marL="628650" lvl="2" indent="-285750">
              <a:lnSpc>
                <a:spcPct val="100000"/>
              </a:lnSpc>
              <a:spcAft>
                <a:spcPts val="0"/>
              </a:spcAft>
            </a:pPr>
            <a:r>
              <a:rPr lang="en-IN" sz="1800" dirty="0"/>
              <a:t>Overloading</a:t>
            </a:r>
          </a:p>
          <a:p>
            <a:pPr marL="628650" lvl="2" indent="-285750">
              <a:lnSpc>
                <a:spcPct val="100000"/>
              </a:lnSpc>
              <a:spcAft>
                <a:spcPts val="0"/>
              </a:spcAft>
            </a:pPr>
            <a:r>
              <a:rPr lang="en-IN" sz="1800" dirty="0"/>
              <a:t>Static methods and fields</a:t>
            </a:r>
          </a:p>
          <a:p>
            <a:pPr marL="628650" lvl="2" indent="-285750">
              <a:lnSpc>
                <a:spcPct val="100000"/>
              </a:lnSpc>
              <a:spcAft>
                <a:spcPts val="0"/>
              </a:spcAft>
            </a:pPr>
            <a:r>
              <a:rPr lang="en-IN" sz="1800" dirty="0"/>
              <a:t>Garbage collection -finalize() method</a:t>
            </a:r>
          </a:p>
          <a:p>
            <a:pPr marL="628650" lvl="2" indent="-285750">
              <a:lnSpc>
                <a:spcPct val="100000"/>
              </a:lnSpc>
              <a:spcAft>
                <a:spcPts val="0"/>
              </a:spcAft>
            </a:pPr>
            <a:r>
              <a:rPr lang="en-IN" sz="1800" dirty="0"/>
              <a:t>The toString method</a:t>
            </a:r>
          </a:p>
          <a:p>
            <a:pPr lvl="1" indent="0">
              <a:lnSpc>
                <a:spcPct val="100000"/>
              </a:lnSpc>
              <a:spcAft>
                <a:spcPts val="0"/>
              </a:spcAft>
              <a:buNone/>
            </a:pPr>
            <a:r>
              <a:rPr lang="en-IN" sz="1800" dirty="0"/>
              <a:t>Association Relationship</a:t>
            </a:r>
          </a:p>
          <a:p>
            <a:pPr marL="628650" lvl="2" indent="-285750">
              <a:lnSpc>
                <a:spcPct val="100000"/>
              </a:lnSpc>
              <a:spcAft>
                <a:spcPts val="0"/>
              </a:spcAft>
            </a:pPr>
            <a:r>
              <a:rPr lang="en-IN" sz="1800" dirty="0"/>
              <a:t>Association</a:t>
            </a:r>
          </a:p>
          <a:p>
            <a:pPr marL="628650" lvl="2" indent="-285750">
              <a:lnSpc>
                <a:spcPct val="100000"/>
              </a:lnSpc>
              <a:spcAft>
                <a:spcPts val="0"/>
              </a:spcAft>
            </a:pPr>
            <a:r>
              <a:rPr lang="en-IN" sz="1800" dirty="0"/>
              <a:t>Aggregation</a:t>
            </a:r>
          </a:p>
          <a:p>
            <a:pPr marL="628650" lvl="2" indent="-285750">
              <a:lnSpc>
                <a:spcPct val="100000"/>
              </a:lnSpc>
              <a:spcAft>
                <a:spcPts val="0"/>
              </a:spcAft>
            </a:pPr>
            <a:r>
              <a:rPr lang="en-IN" sz="1800" dirty="0"/>
              <a:t>Composition</a:t>
            </a:r>
          </a:p>
          <a:p>
            <a:pPr marL="628650" lvl="2" indent="-285750">
              <a:lnSpc>
                <a:spcPct val="100000"/>
              </a:lnSpc>
              <a:spcAft>
                <a:spcPts val="0"/>
              </a:spcAft>
            </a:pPr>
            <a:r>
              <a:rPr lang="en-IN" sz="1800" dirty="0"/>
              <a:t>Relationship exercising using setters/constructors</a:t>
            </a:r>
          </a:p>
          <a:p>
            <a:pPr marL="460772" lvl="1" indent="-285750">
              <a:lnSpc>
                <a:spcPct val="100000"/>
              </a:lnSpc>
              <a:spcAft>
                <a:spcPts val="0"/>
              </a:spcAft>
              <a:buFont typeface="Arial" panose="020B0604020202020204" pitchFamily="34" charset="0"/>
              <a:buChar char="•"/>
            </a:pPr>
            <a:endParaRPr lang="en-US" sz="1800" dirty="0"/>
          </a:p>
          <a:p>
            <a:pPr marL="460772" lvl="1" indent="-285750">
              <a:lnSpc>
                <a:spcPct val="100000"/>
              </a:lnSpc>
              <a:spcAft>
                <a:spcPts val="0"/>
              </a:spcAft>
            </a:pPr>
            <a:endParaRPr lang="en-IN" sz="1800" dirty="0"/>
          </a:p>
        </p:txBody>
      </p:sp>
    </p:spTree>
    <p:extLst>
      <p:ext uri="{BB962C8B-B14F-4D97-AF65-F5344CB8AC3E}">
        <p14:creationId xmlns:p14="http://schemas.microsoft.com/office/powerpoint/2010/main" val="353920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EC8C97-2F45-4B80-866E-AEFA4F97EFCB}"/>
              </a:ext>
            </a:extLst>
          </p:cNvPr>
          <p:cNvSpPr>
            <a:spLocks noGrp="1"/>
          </p:cNvSpPr>
          <p:nvPr>
            <p:ph type="title"/>
          </p:nvPr>
        </p:nvSpPr>
        <p:spPr/>
        <p:txBody>
          <a:bodyPr/>
          <a:lstStyle/>
          <a:p>
            <a:r>
              <a:rPr lang="en-US" dirty="0"/>
              <a:t>Day Wise Schedule</a:t>
            </a:r>
            <a:endParaRPr lang="en-IN" dirty="0"/>
          </a:p>
        </p:txBody>
      </p:sp>
      <p:sp>
        <p:nvSpPr>
          <p:cNvPr id="3" name="Content Placeholder 2">
            <a:extLst>
              <a:ext uri="{FF2B5EF4-FFF2-40B4-BE49-F238E27FC236}">
                <a16:creationId xmlns:a16="http://schemas.microsoft.com/office/drawing/2014/main" xmlns="" id="{44F24722-EE67-46A7-A399-36096BDBFD94}"/>
              </a:ext>
            </a:extLst>
          </p:cNvPr>
          <p:cNvSpPr>
            <a:spLocks noGrp="1"/>
          </p:cNvSpPr>
          <p:nvPr>
            <p:ph idx="1"/>
          </p:nvPr>
        </p:nvSpPr>
        <p:spPr/>
        <p:txBody>
          <a:bodyPr/>
          <a:lstStyle/>
          <a:p>
            <a:pPr lvl="1" indent="0">
              <a:lnSpc>
                <a:spcPct val="100000"/>
              </a:lnSpc>
              <a:spcAft>
                <a:spcPts val="0"/>
              </a:spcAft>
              <a:buNone/>
            </a:pPr>
            <a:r>
              <a:rPr lang="en-IN" sz="1800" dirty="0"/>
              <a:t>Extending Classes</a:t>
            </a:r>
          </a:p>
          <a:p>
            <a:pPr marL="628650" lvl="2" indent="-285750">
              <a:lnSpc>
                <a:spcPct val="100000"/>
              </a:lnSpc>
              <a:spcAft>
                <a:spcPts val="0"/>
              </a:spcAft>
            </a:pPr>
            <a:r>
              <a:rPr lang="en-IN" sz="1800" dirty="0"/>
              <a:t>Inheritance</a:t>
            </a:r>
          </a:p>
          <a:p>
            <a:pPr marL="628650" lvl="2" indent="-285750">
              <a:lnSpc>
                <a:spcPct val="100000"/>
              </a:lnSpc>
              <a:spcAft>
                <a:spcPts val="0"/>
              </a:spcAft>
            </a:pPr>
            <a:r>
              <a:rPr lang="en-IN" sz="1800" dirty="0"/>
              <a:t>Protected keyword</a:t>
            </a:r>
          </a:p>
          <a:p>
            <a:pPr marL="628650" lvl="2" indent="-285750">
              <a:lnSpc>
                <a:spcPct val="100000"/>
              </a:lnSpc>
              <a:spcAft>
                <a:spcPts val="0"/>
              </a:spcAft>
            </a:pPr>
            <a:r>
              <a:rPr lang="en-IN" sz="1800" dirty="0"/>
              <a:t>Constructors in extended classes</a:t>
            </a:r>
          </a:p>
          <a:p>
            <a:pPr marL="628650" lvl="2" indent="-285750">
              <a:lnSpc>
                <a:spcPct val="100000"/>
              </a:lnSpc>
              <a:spcAft>
                <a:spcPts val="0"/>
              </a:spcAft>
            </a:pPr>
            <a:r>
              <a:rPr lang="en-IN" sz="1800" dirty="0"/>
              <a:t>Overriding methods</a:t>
            </a:r>
          </a:p>
          <a:p>
            <a:pPr marL="628650" lvl="2" indent="-285750">
              <a:lnSpc>
                <a:spcPct val="100000"/>
              </a:lnSpc>
              <a:spcAft>
                <a:spcPts val="0"/>
              </a:spcAft>
            </a:pPr>
            <a:r>
              <a:rPr lang="en-IN" sz="1800" dirty="0"/>
              <a:t>Polymorphism</a:t>
            </a:r>
          </a:p>
          <a:p>
            <a:pPr marL="628650" lvl="2" indent="-285750">
              <a:lnSpc>
                <a:spcPct val="100000"/>
              </a:lnSpc>
              <a:spcAft>
                <a:spcPts val="0"/>
              </a:spcAft>
            </a:pPr>
            <a:r>
              <a:rPr lang="en-IN" sz="1800" dirty="0"/>
              <a:t>Making Methods and Classes Final</a:t>
            </a:r>
          </a:p>
          <a:p>
            <a:pPr lvl="1" indent="0">
              <a:lnSpc>
                <a:spcPct val="100000"/>
              </a:lnSpc>
              <a:spcAft>
                <a:spcPts val="0"/>
              </a:spcAft>
              <a:buNone/>
            </a:pPr>
            <a:r>
              <a:rPr lang="en-IN" sz="1800" dirty="0"/>
              <a:t>Abstract Classes  </a:t>
            </a:r>
          </a:p>
          <a:p>
            <a:pPr marL="628650" lvl="2" indent="-285750">
              <a:lnSpc>
                <a:spcPct val="100000"/>
              </a:lnSpc>
              <a:spcAft>
                <a:spcPts val="0"/>
              </a:spcAft>
            </a:pPr>
            <a:r>
              <a:rPr lang="en-IN" sz="1800" dirty="0"/>
              <a:t>Abstract classes and methods</a:t>
            </a:r>
          </a:p>
          <a:p>
            <a:pPr marL="628650" lvl="2" indent="-285750">
              <a:lnSpc>
                <a:spcPct val="100000"/>
              </a:lnSpc>
              <a:spcAft>
                <a:spcPts val="0"/>
              </a:spcAft>
            </a:pPr>
            <a:r>
              <a:rPr lang="en-IN" sz="1800" dirty="0"/>
              <a:t>Extending abstract class</a:t>
            </a:r>
          </a:p>
          <a:p>
            <a:pPr marL="628650" lvl="2" indent="-285750">
              <a:lnSpc>
                <a:spcPct val="100000"/>
              </a:lnSpc>
              <a:spcAft>
                <a:spcPts val="0"/>
              </a:spcAft>
            </a:pPr>
            <a:r>
              <a:rPr lang="en-IN" sz="1800" dirty="0"/>
              <a:t>Abstract class and Polymorphism</a:t>
            </a:r>
            <a:endParaRPr lang="en-IN" dirty="0"/>
          </a:p>
        </p:txBody>
      </p:sp>
    </p:spTree>
    <p:extLst>
      <p:ext uri="{BB962C8B-B14F-4D97-AF65-F5344CB8AC3E}">
        <p14:creationId xmlns:p14="http://schemas.microsoft.com/office/powerpoint/2010/main" val="339985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2BBD6-40C4-4E13-8353-6C71CCFE4107}"/>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4A0658A5-56A4-4A7C-A088-56246C9B9584}"/>
              </a:ext>
            </a:extLst>
          </p:cNvPr>
          <p:cNvSpPr>
            <a:spLocks noGrp="1"/>
          </p:cNvSpPr>
          <p:nvPr>
            <p:ph idx="1"/>
          </p:nvPr>
        </p:nvSpPr>
        <p:spPr/>
        <p:txBody>
          <a:bodyPr/>
          <a:lstStyle/>
          <a:p>
            <a:r>
              <a:rPr lang="en-IN" dirty="0"/>
              <a:t>OOPS Concepts</a:t>
            </a:r>
          </a:p>
          <a:p>
            <a:r>
              <a:rPr lang="en-IN" dirty="0">
                <a:hlinkClick r:id="rId2"/>
              </a:rPr>
              <a:t>https://www.geeksforgeeks.org/object-oriented-programming-oops-concept-in-java/</a:t>
            </a:r>
            <a:endParaRPr lang="en-IN" dirty="0"/>
          </a:p>
          <a:p>
            <a:r>
              <a:rPr lang="en-IN" dirty="0">
                <a:hlinkClick r:id="rId3"/>
              </a:rPr>
              <a:t>https://www.guru99.com/java-oops-concept.html</a:t>
            </a:r>
            <a:endParaRPr lang="en-IN" dirty="0"/>
          </a:p>
          <a:p>
            <a:r>
              <a:rPr lang="en-IN" dirty="0">
                <a:hlinkClick r:id="rId4"/>
              </a:rPr>
              <a:t>https://www.javatpoint.com/java-oops-concepts</a:t>
            </a:r>
            <a:endParaRPr lang="en-IN" dirty="0"/>
          </a:p>
          <a:p>
            <a:endParaRPr lang="en-IN" dirty="0"/>
          </a:p>
        </p:txBody>
      </p:sp>
    </p:spTree>
    <p:extLst>
      <p:ext uri="{BB962C8B-B14F-4D97-AF65-F5344CB8AC3E}">
        <p14:creationId xmlns:p14="http://schemas.microsoft.com/office/powerpoint/2010/main" val="216272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50" y="2593815"/>
            <a:ext cx="2949178" cy="1092994"/>
          </a:xfrm>
        </p:spPr>
        <p:txBody>
          <a:bodyPr anchor="ctr">
            <a:normAutofit/>
          </a:bodyPr>
          <a:lstStyle/>
          <a:p>
            <a:pPr algn="ctr"/>
            <a:r>
              <a:rPr lang="en-IN" sz="3300" b="1" dirty="0"/>
              <a:t>Assignment</a:t>
            </a:r>
            <a:br>
              <a:rPr lang="en-IN" sz="3300" b="1" dirty="0"/>
            </a:br>
            <a:r>
              <a:rPr lang="en-IN" sz="1350" b="1" dirty="0"/>
              <a:t>double click on image</a:t>
            </a:r>
            <a:endParaRPr lang="mr-IN" sz="3300" b="1" dirty="0"/>
          </a:p>
        </p:txBody>
      </p:sp>
      <p:graphicFrame>
        <p:nvGraphicFramePr>
          <p:cNvPr id="3" name="Object 2">
            <a:extLst>
              <a:ext uri="{FF2B5EF4-FFF2-40B4-BE49-F238E27FC236}">
                <a16:creationId xmlns:a16="http://schemas.microsoft.com/office/drawing/2014/main" xmlns="" id="{6E21BE0E-157C-4271-95C2-257754DCFAA5}"/>
              </a:ext>
            </a:extLst>
          </p:cNvPr>
          <p:cNvGraphicFramePr>
            <a:graphicFrameLocks noChangeAspect="1"/>
          </p:cNvGraphicFramePr>
          <p:nvPr>
            <p:extLst>
              <p:ext uri="{D42A27DB-BD31-4B8C-83A1-F6EECF244321}">
                <p14:modId xmlns:p14="http://schemas.microsoft.com/office/powerpoint/2010/main" val="2831587534"/>
              </p:ext>
            </p:extLst>
          </p:nvPr>
        </p:nvGraphicFramePr>
        <p:xfrm>
          <a:off x="2483768" y="476672"/>
          <a:ext cx="4662488" cy="6034088"/>
        </p:xfrm>
        <a:graphic>
          <a:graphicData uri="http://schemas.openxmlformats.org/presentationml/2006/ole">
            <mc:AlternateContent xmlns:mc="http://schemas.openxmlformats.org/markup-compatibility/2006">
              <mc:Choice xmlns:v="urn:schemas-microsoft-com:vml" Requires="v">
                <p:oleObj spid="_x0000_s40963" name="Acrobat Document" r:id="rId3" imgW="4663262" imgH="6034723" progId="AcroExch.Document.DC">
                  <p:embed/>
                </p:oleObj>
              </mc:Choice>
              <mc:Fallback>
                <p:oleObj name="Acrobat Document" r:id="rId3" imgW="4663262" imgH="6034723" progId="AcroExch.Document.DC">
                  <p:embed/>
                  <p:pic>
                    <p:nvPicPr>
                      <p:cNvPr id="3" name="Object 2">
                        <a:extLst>
                          <a:ext uri="{FF2B5EF4-FFF2-40B4-BE49-F238E27FC236}">
                            <a16:creationId xmlns:a16="http://schemas.microsoft.com/office/drawing/2014/main" xmlns="" id="{6E21BE0E-157C-4271-95C2-257754DCFAA5}"/>
                          </a:ext>
                        </a:extLst>
                      </p:cNvPr>
                      <p:cNvPicPr/>
                      <p:nvPr/>
                    </p:nvPicPr>
                    <p:blipFill>
                      <a:blip r:embed="rId4"/>
                      <a:stretch>
                        <a:fillRect/>
                      </a:stretch>
                    </p:blipFill>
                    <p:spPr>
                      <a:xfrm>
                        <a:off x="2483768" y="476672"/>
                        <a:ext cx="4662488" cy="6034088"/>
                      </a:xfrm>
                      <a:prstGeom prst="rect">
                        <a:avLst/>
                      </a:prstGeom>
                    </p:spPr>
                  </p:pic>
                </p:oleObj>
              </mc:Fallback>
            </mc:AlternateContent>
          </a:graphicData>
        </a:graphic>
      </p:graphicFrame>
    </p:spTree>
    <p:extLst>
      <p:ext uri="{BB962C8B-B14F-4D97-AF65-F5344CB8AC3E}">
        <p14:creationId xmlns:p14="http://schemas.microsoft.com/office/powerpoint/2010/main" val="210386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M003:WorkBench Tools</a:t>
            </a:r>
          </a:p>
          <a:p>
            <a:pPr algn="ctr"/>
            <a:endParaRPr lang="en-US" dirty="0"/>
          </a:p>
        </p:txBody>
      </p:sp>
    </p:spTree>
    <p:extLst>
      <p:ext uri="{BB962C8B-B14F-4D97-AF65-F5344CB8AC3E}">
        <p14:creationId xmlns:p14="http://schemas.microsoft.com/office/powerpoint/2010/main" val="267851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EEB9F-E26B-4CFD-B2BC-38A1B74301F9}"/>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xmlns="" id="{235BAF2D-F2E6-4E87-AF3A-0D8078096DB4}"/>
              </a:ext>
            </a:extLst>
          </p:cNvPr>
          <p:cNvSpPr>
            <a:spLocks noGrp="1"/>
          </p:cNvSpPr>
          <p:nvPr>
            <p:ph idx="1"/>
          </p:nvPr>
        </p:nvSpPr>
        <p:spPr/>
        <p:txBody>
          <a:bodyPr/>
          <a:lstStyle/>
          <a:p>
            <a:pPr marL="285750" indent="-285750">
              <a:buFont typeface="Wingdings" panose="05000000000000000000" pitchFamily="2" charset="2"/>
              <a:buChar char="§"/>
            </a:pPr>
            <a:r>
              <a:rPr lang="en-US" dirty="0"/>
              <a:t>What you will learn</a:t>
            </a:r>
          </a:p>
          <a:p>
            <a:pPr marL="285750" indent="-285750">
              <a:buFont typeface="Wingdings" panose="05000000000000000000" pitchFamily="2" charset="2"/>
              <a:buChar char="§"/>
            </a:pPr>
            <a:r>
              <a:rPr lang="en-US" dirty="0"/>
              <a:t>Pre-requisite for the course</a:t>
            </a:r>
          </a:p>
          <a:p>
            <a:pPr marL="285750" indent="-285750">
              <a:buFont typeface="Wingdings" panose="05000000000000000000" pitchFamily="2" charset="2"/>
              <a:buChar char="§"/>
            </a:pPr>
            <a:r>
              <a:rPr lang="en-US" dirty="0"/>
              <a:t>Software requirement</a:t>
            </a:r>
          </a:p>
          <a:p>
            <a:pPr marL="285750" indent="-285750">
              <a:buFont typeface="Wingdings" panose="05000000000000000000" pitchFamily="2" charset="2"/>
              <a:buChar char="§"/>
            </a:pPr>
            <a:r>
              <a:rPr lang="en-US" dirty="0"/>
              <a:t>Day wise Schedule</a:t>
            </a:r>
          </a:p>
          <a:p>
            <a:pPr marL="285750" indent="-285750">
              <a:buFont typeface="Wingdings" panose="05000000000000000000" pitchFamily="2" charset="2"/>
              <a:buChar char="§"/>
            </a:pPr>
            <a:r>
              <a:rPr lang="en-US" dirty="0"/>
              <a:t>Useful resource link</a:t>
            </a:r>
          </a:p>
          <a:p>
            <a:pPr marL="285750" indent="-285750">
              <a:buFont typeface="Wingdings" panose="05000000000000000000" pitchFamily="2" charset="2"/>
              <a:buChar char="§"/>
            </a:pPr>
            <a:r>
              <a:rPr lang="en-US" dirty="0"/>
              <a:t>Assignment to be solved</a:t>
            </a:r>
          </a:p>
          <a:p>
            <a:pPr marL="285750" indent="-285750">
              <a:buFont typeface="Wingdings" panose="05000000000000000000" pitchFamily="2" charset="2"/>
              <a:buChar char="§"/>
            </a:pPr>
            <a:r>
              <a:rPr lang="en-US" dirty="0"/>
              <a:t>Ready to do</a:t>
            </a:r>
          </a:p>
        </p:txBody>
      </p:sp>
    </p:spTree>
    <p:extLst>
      <p:ext uri="{BB962C8B-B14F-4D97-AF65-F5344CB8AC3E}">
        <p14:creationId xmlns:p14="http://schemas.microsoft.com/office/powerpoint/2010/main" val="162248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3:WorkBench Tools</a:t>
            </a:r>
          </a:p>
        </p:txBody>
      </p:sp>
      <p:sp>
        <p:nvSpPr>
          <p:cNvPr id="2" name="Content Placeholder 1"/>
          <p:cNvSpPr>
            <a:spLocks noGrp="1"/>
          </p:cNvSpPr>
          <p:nvPr>
            <p:ph idx="1"/>
          </p:nvPr>
        </p:nvSpPr>
        <p:spPr>
          <a:xfrm>
            <a:off x="298516" y="1124744"/>
            <a:ext cx="8845484" cy="4643751"/>
          </a:xfrm>
        </p:spPr>
        <p:txBody>
          <a:bodyPr>
            <a:normAutofit/>
          </a:bodyPr>
          <a:lstStyle/>
          <a:p>
            <a:pPr>
              <a:lnSpc>
                <a:spcPct val="100000"/>
              </a:lnSpc>
              <a:spcAft>
                <a:spcPts val="0"/>
              </a:spcAft>
            </a:pPr>
            <a:r>
              <a:rPr lang="en-US" dirty="0"/>
              <a:t>In this module , you will learn how to integrate Checkstyle, PMD, Eclemma , SonarQube and code coverage tools in your java project.</a:t>
            </a:r>
          </a:p>
        </p:txBody>
      </p:sp>
    </p:spTree>
    <p:extLst>
      <p:ext uri="{BB962C8B-B14F-4D97-AF65-F5344CB8AC3E}">
        <p14:creationId xmlns:p14="http://schemas.microsoft.com/office/powerpoint/2010/main" val="2795989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980728"/>
            <a:ext cx="8845484" cy="5256584"/>
          </a:xfrm>
        </p:spPr>
        <p:txBody>
          <a:bodyPr>
            <a:noAutofit/>
          </a:bodyPr>
          <a:lstStyle/>
          <a:p>
            <a:r>
              <a:rPr lang="en-IN" dirty="0"/>
              <a:t>M003: WorkBench tools</a:t>
            </a:r>
          </a:p>
          <a:p>
            <a:pPr>
              <a:lnSpc>
                <a:spcPct val="100000"/>
              </a:lnSpc>
              <a:spcAft>
                <a:spcPts val="0"/>
              </a:spcAft>
            </a:pPr>
            <a:r>
              <a:rPr lang="en-IN" dirty="0"/>
              <a:t>Day 3:</a:t>
            </a:r>
          </a:p>
          <a:p>
            <a:pPr marL="460772" lvl="1" indent="-285750">
              <a:lnSpc>
                <a:spcPct val="100000"/>
              </a:lnSpc>
              <a:spcAft>
                <a:spcPts val="0"/>
              </a:spcAft>
              <a:buFont typeface="Arial" panose="020B0604020202020204" pitchFamily="34" charset="0"/>
              <a:buChar char="•"/>
            </a:pPr>
            <a:r>
              <a:rPr lang="en-IN" sz="1800" dirty="0"/>
              <a:t>Checkstyle Eclipse plug-in</a:t>
            </a:r>
          </a:p>
          <a:p>
            <a:pPr marL="628650" lvl="2" indent="-285750">
              <a:lnSpc>
                <a:spcPct val="100000"/>
              </a:lnSpc>
              <a:spcAft>
                <a:spcPts val="0"/>
              </a:spcAft>
            </a:pPr>
            <a:r>
              <a:rPr lang="en-IN" sz="1800" dirty="0"/>
              <a:t>Introduction to Checkstyle</a:t>
            </a:r>
          </a:p>
          <a:p>
            <a:pPr marL="628650" lvl="2" indent="-285750">
              <a:lnSpc>
                <a:spcPct val="100000"/>
              </a:lnSpc>
              <a:spcAft>
                <a:spcPts val="0"/>
              </a:spcAft>
            </a:pPr>
            <a:r>
              <a:rPr lang="en-IN" sz="1800" dirty="0"/>
              <a:t>Working with Maven Plugin</a:t>
            </a:r>
          </a:p>
          <a:p>
            <a:pPr marL="628650" lvl="2" indent="-285750">
              <a:lnSpc>
                <a:spcPct val="100000"/>
              </a:lnSpc>
              <a:spcAft>
                <a:spcPts val="0"/>
              </a:spcAft>
            </a:pPr>
            <a:r>
              <a:rPr lang="en-IN" sz="1800" dirty="0"/>
              <a:t>Exercise: Use the Checkstyle Maven plugin</a:t>
            </a:r>
          </a:p>
          <a:p>
            <a:pPr marL="460772" lvl="1" indent="-285750">
              <a:lnSpc>
                <a:spcPct val="100000"/>
              </a:lnSpc>
              <a:spcAft>
                <a:spcPts val="0"/>
              </a:spcAft>
            </a:pPr>
            <a:r>
              <a:rPr lang="en-IN" sz="1800" dirty="0"/>
              <a:t>PMD Eclipse plug-in</a:t>
            </a:r>
          </a:p>
          <a:p>
            <a:pPr marL="628650" lvl="2" indent="-285750">
              <a:lnSpc>
                <a:spcPct val="100000"/>
              </a:lnSpc>
              <a:spcAft>
                <a:spcPts val="0"/>
              </a:spcAft>
            </a:pPr>
            <a:r>
              <a:rPr lang="en-IN" sz="1800" dirty="0"/>
              <a:t>Introduction to PMD</a:t>
            </a:r>
          </a:p>
          <a:p>
            <a:pPr marL="628650" lvl="2" indent="-285750">
              <a:lnSpc>
                <a:spcPct val="100000"/>
              </a:lnSpc>
              <a:spcAft>
                <a:spcPts val="0"/>
              </a:spcAft>
            </a:pPr>
            <a:r>
              <a:rPr lang="en-IN" sz="1800" dirty="0"/>
              <a:t>How to use PMD</a:t>
            </a:r>
          </a:p>
          <a:p>
            <a:pPr marL="628650" lvl="2" indent="-285750">
              <a:lnSpc>
                <a:spcPct val="100000"/>
              </a:lnSpc>
              <a:spcAft>
                <a:spcPts val="0"/>
              </a:spcAft>
            </a:pPr>
            <a:r>
              <a:rPr lang="en-IN" sz="1800" dirty="0"/>
              <a:t>Configure PMD plugin with eclipse</a:t>
            </a:r>
          </a:p>
          <a:p>
            <a:pPr marL="628650" lvl="2" indent="-285750">
              <a:lnSpc>
                <a:spcPct val="100000"/>
              </a:lnSpc>
              <a:spcAft>
                <a:spcPts val="0"/>
              </a:spcAft>
            </a:pPr>
            <a:r>
              <a:rPr lang="en-IN" sz="1800" dirty="0"/>
              <a:t>Generate PMD reports with eclipse</a:t>
            </a:r>
          </a:p>
          <a:p>
            <a:pPr marL="460772" lvl="1" indent="-285750">
              <a:lnSpc>
                <a:spcPct val="100000"/>
              </a:lnSpc>
              <a:spcAft>
                <a:spcPts val="0"/>
              </a:spcAft>
            </a:pPr>
            <a:r>
              <a:rPr lang="en-IN" sz="1800" dirty="0"/>
              <a:t>EclEmma code coverage eclipse plug-in </a:t>
            </a:r>
          </a:p>
          <a:p>
            <a:pPr marL="628650" lvl="2" indent="-285750">
              <a:lnSpc>
                <a:spcPct val="100000"/>
              </a:lnSpc>
              <a:spcAft>
                <a:spcPts val="0"/>
              </a:spcAft>
            </a:pPr>
            <a:r>
              <a:rPr lang="en-IN" sz="1800" dirty="0"/>
              <a:t>Introduction to EclEmma</a:t>
            </a:r>
          </a:p>
          <a:p>
            <a:pPr marL="628650" lvl="2" indent="-285750">
              <a:lnSpc>
                <a:spcPct val="100000"/>
              </a:lnSpc>
              <a:spcAft>
                <a:spcPts val="0"/>
              </a:spcAft>
            </a:pPr>
            <a:r>
              <a:rPr lang="en-IN" sz="1800" dirty="0"/>
              <a:t>how to configure EclEmma in eclipse</a:t>
            </a:r>
          </a:p>
          <a:p>
            <a:pPr marL="628650" lvl="2" indent="-285750">
              <a:lnSpc>
                <a:spcPct val="100000"/>
              </a:lnSpc>
              <a:spcAft>
                <a:spcPts val="0"/>
              </a:spcAft>
            </a:pPr>
            <a:r>
              <a:rPr lang="en-IN" sz="1800" dirty="0"/>
              <a:t>eclipse code coverage JUnit</a:t>
            </a:r>
          </a:p>
          <a:p>
            <a:pPr marL="628650" lvl="2" indent="-285750">
              <a:lnSpc>
                <a:spcPct val="100000"/>
              </a:lnSpc>
              <a:spcAft>
                <a:spcPts val="0"/>
              </a:spcAft>
            </a:pPr>
            <a:r>
              <a:rPr lang="en-IN" sz="1800" dirty="0"/>
              <a:t>eclipse code coverage plugin</a:t>
            </a:r>
          </a:p>
          <a:p>
            <a:pPr marL="460772" lvl="1" indent="-285750">
              <a:lnSpc>
                <a:spcPct val="100000"/>
              </a:lnSpc>
              <a:spcAft>
                <a:spcPts val="0"/>
              </a:spcAft>
            </a:pPr>
            <a:r>
              <a:rPr lang="en-IN" sz="1800" dirty="0"/>
              <a:t>FindBugs in Eclipse</a:t>
            </a:r>
          </a:p>
          <a:p>
            <a:pPr marL="628650" lvl="2" indent="-285750">
              <a:lnSpc>
                <a:spcPct val="100000"/>
              </a:lnSpc>
              <a:spcAft>
                <a:spcPts val="0"/>
              </a:spcAft>
            </a:pPr>
            <a:r>
              <a:rPr lang="en-IN" sz="1800" dirty="0"/>
              <a:t>What is FindBugs</a:t>
            </a:r>
          </a:p>
          <a:p>
            <a:pPr marL="628650" lvl="2" indent="-285750">
              <a:lnSpc>
                <a:spcPct val="100000"/>
              </a:lnSpc>
              <a:spcAft>
                <a:spcPts val="0"/>
              </a:spcAft>
            </a:pPr>
            <a:r>
              <a:rPr lang="en-IN" sz="1800" dirty="0"/>
              <a:t>Installation of the FindBugs tooling for Eclipse</a:t>
            </a:r>
          </a:p>
          <a:p>
            <a:pPr marL="628650" lvl="2" indent="-285750">
              <a:lnSpc>
                <a:spcPct val="100000"/>
              </a:lnSpc>
              <a:spcAft>
                <a:spcPts val="0"/>
              </a:spcAft>
            </a:pPr>
            <a:r>
              <a:rPr lang="en-IN" sz="1800" dirty="0"/>
              <a:t>Using FindBugs in Eclipse</a:t>
            </a:r>
          </a:p>
          <a:p>
            <a:pPr marL="628650" lvl="2" indent="-285750"/>
            <a:endParaRPr lang="en-IN" sz="1200" dirty="0"/>
          </a:p>
        </p:txBody>
      </p:sp>
    </p:spTree>
    <p:extLst>
      <p:ext uri="{BB962C8B-B14F-4D97-AF65-F5344CB8AC3E}">
        <p14:creationId xmlns:p14="http://schemas.microsoft.com/office/powerpoint/2010/main" val="334362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0AE7B-3291-4AE0-B82E-8BF419E92DA8}"/>
              </a:ext>
            </a:extLst>
          </p:cNvPr>
          <p:cNvSpPr>
            <a:spLocks noGrp="1"/>
          </p:cNvSpPr>
          <p:nvPr>
            <p:ph type="title"/>
          </p:nvPr>
        </p:nvSpPr>
        <p:spPr/>
        <p:txBody>
          <a:bodyPr/>
          <a:lstStyle/>
          <a:p>
            <a:r>
              <a:rPr lang="en-US" dirty="0"/>
              <a:t>Day Wise Schedule</a:t>
            </a:r>
            <a:endParaRPr lang="en-IN" dirty="0"/>
          </a:p>
        </p:txBody>
      </p:sp>
      <p:sp>
        <p:nvSpPr>
          <p:cNvPr id="3" name="Content Placeholder 2">
            <a:extLst>
              <a:ext uri="{FF2B5EF4-FFF2-40B4-BE49-F238E27FC236}">
                <a16:creationId xmlns:a16="http://schemas.microsoft.com/office/drawing/2014/main" xmlns="" id="{2FE6414C-DB95-4D1C-B593-A23B0790583C}"/>
              </a:ext>
            </a:extLst>
          </p:cNvPr>
          <p:cNvSpPr>
            <a:spLocks noGrp="1"/>
          </p:cNvSpPr>
          <p:nvPr>
            <p:ph idx="1"/>
          </p:nvPr>
        </p:nvSpPr>
        <p:spPr/>
        <p:txBody>
          <a:bodyPr/>
          <a:lstStyle/>
          <a:p>
            <a:pPr marL="460772" lvl="1" indent="-285750">
              <a:lnSpc>
                <a:spcPct val="100000"/>
              </a:lnSpc>
              <a:spcAft>
                <a:spcPts val="0"/>
              </a:spcAft>
            </a:pPr>
            <a:r>
              <a:rPr lang="en-IN" sz="1800" dirty="0"/>
              <a:t>Code Analysis with SonarQube</a:t>
            </a:r>
          </a:p>
          <a:p>
            <a:pPr marL="628650" lvl="2" indent="-285750">
              <a:lnSpc>
                <a:spcPct val="100000"/>
              </a:lnSpc>
              <a:spcAft>
                <a:spcPts val="0"/>
              </a:spcAft>
            </a:pPr>
            <a:r>
              <a:rPr lang="en-IN" sz="1800" dirty="0"/>
              <a:t>Introduction to SonarQube</a:t>
            </a:r>
          </a:p>
          <a:p>
            <a:pPr marL="628650" lvl="2" indent="-285750">
              <a:lnSpc>
                <a:spcPct val="100000"/>
              </a:lnSpc>
              <a:spcAft>
                <a:spcPts val="0"/>
              </a:spcAft>
            </a:pPr>
            <a:r>
              <a:rPr lang="en-IN" sz="1800" dirty="0"/>
              <a:t>Analysing Source Code</a:t>
            </a:r>
          </a:p>
          <a:p>
            <a:pPr marL="628650" lvl="2" indent="-285750">
              <a:lnSpc>
                <a:spcPct val="100000"/>
              </a:lnSpc>
              <a:spcAft>
                <a:spcPts val="0"/>
              </a:spcAft>
            </a:pPr>
            <a:r>
              <a:rPr lang="en-IN" sz="1800" dirty="0"/>
              <a:t>Analysis Result</a:t>
            </a:r>
          </a:p>
          <a:p>
            <a:pPr marL="628650" lvl="2" indent="-285750">
              <a:lnSpc>
                <a:spcPct val="100000"/>
              </a:lnSpc>
              <a:spcAft>
                <a:spcPts val="0"/>
              </a:spcAft>
            </a:pPr>
            <a:r>
              <a:rPr lang="en-IN" sz="1800" dirty="0"/>
              <a:t>SonarQube Quality Gate</a:t>
            </a:r>
          </a:p>
          <a:p>
            <a:pPr marL="628650" lvl="2" indent="-285750">
              <a:lnSpc>
                <a:spcPct val="100000"/>
              </a:lnSpc>
              <a:spcAft>
                <a:spcPts val="0"/>
              </a:spcAft>
            </a:pPr>
            <a:r>
              <a:rPr lang="en-IN" sz="1800" dirty="0"/>
              <a:t>Integrating SonarQube into a CI</a:t>
            </a:r>
          </a:p>
          <a:p>
            <a:endParaRPr lang="en-IN" dirty="0"/>
          </a:p>
        </p:txBody>
      </p:sp>
    </p:spTree>
    <p:extLst>
      <p:ext uri="{BB962C8B-B14F-4D97-AF65-F5344CB8AC3E}">
        <p14:creationId xmlns:p14="http://schemas.microsoft.com/office/powerpoint/2010/main" val="218898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B2E20F-421B-4F52-B0F3-EC2F1C3FAFD4}"/>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10413F9B-8AD7-4883-AF96-3EFC3749BB78}"/>
              </a:ext>
            </a:extLst>
          </p:cNvPr>
          <p:cNvSpPr>
            <a:spLocks noGrp="1"/>
          </p:cNvSpPr>
          <p:nvPr>
            <p:ph idx="1"/>
          </p:nvPr>
        </p:nvSpPr>
        <p:spPr/>
        <p:txBody>
          <a:bodyPr/>
          <a:lstStyle/>
          <a:p>
            <a:r>
              <a:rPr lang="en-IN" dirty="0"/>
              <a:t>Using the </a:t>
            </a:r>
            <a:r>
              <a:rPr lang="en-IN" dirty="0" err="1"/>
              <a:t>Checkstyle</a:t>
            </a:r>
            <a:r>
              <a:rPr lang="en-IN" dirty="0"/>
              <a:t> Eclipse plug-in </a:t>
            </a:r>
            <a:r>
              <a:rPr lang="en-IN" dirty="0">
                <a:hlinkClick r:id="rId2"/>
              </a:rPr>
              <a:t>–</a:t>
            </a:r>
            <a:r>
              <a:rPr lang="en-IN" dirty="0"/>
              <a:t> Tutorial</a:t>
            </a:r>
          </a:p>
          <a:p>
            <a:r>
              <a:rPr lang="en-IN" dirty="0">
                <a:hlinkClick r:id="rId3"/>
              </a:rPr>
              <a:t>https://www.vogella.com/tutorials/Checkstyle/article.html</a:t>
            </a:r>
            <a:endParaRPr lang="en-IN" dirty="0"/>
          </a:p>
          <a:p>
            <a:endParaRPr lang="en-IN" dirty="0"/>
          </a:p>
          <a:p>
            <a:r>
              <a:rPr lang="en-IN" dirty="0"/>
              <a:t>PMD Tutorial</a:t>
            </a:r>
          </a:p>
          <a:p>
            <a:r>
              <a:rPr lang="en-IN" dirty="0">
                <a:hlinkClick r:id="rId4"/>
              </a:rPr>
              <a:t>https://www.javatips.net/blog/pmd-in-eclipse-tutorial</a:t>
            </a:r>
            <a:endParaRPr lang="en-IN" dirty="0"/>
          </a:p>
          <a:p>
            <a:endParaRPr lang="en-IN" dirty="0"/>
          </a:p>
          <a:p>
            <a:r>
              <a:rPr lang="en-IN" dirty="0" err="1"/>
              <a:t>EclEmma</a:t>
            </a:r>
            <a:r>
              <a:rPr lang="en-IN" dirty="0"/>
              <a:t> code coverage eclipse plug-in </a:t>
            </a:r>
          </a:p>
          <a:p>
            <a:r>
              <a:rPr lang="en-IN" dirty="0">
                <a:hlinkClick r:id="rId5"/>
              </a:rPr>
              <a:t>https://crunchify.com/what-is-the-best-code-coverage-plugin-you-should-use-in-eclipse-ide/</a:t>
            </a:r>
            <a:endParaRPr lang="en-IN" dirty="0"/>
          </a:p>
          <a:p>
            <a:endParaRPr lang="en-IN" dirty="0"/>
          </a:p>
          <a:p>
            <a:r>
              <a:rPr lang="en-IN" dirty="0" err="1"/>
              <a:t>FindBugs</a:t>
            </a:r>
            <a:r>
              <a:rPr lang="en-IN" dirty="0"/>
              <a:t> in Eclipse – Tutorial</a:t>
            </a:r>
          </a:p>
          <a:p>
            <a:r>
              <a:rPr lang="en-IN" dirty="0">
                <a:hlinkClick r:id="rId6"/>
              </a:rPr>
              <a:t>https://www.vogella.com/tutorials/Findbugs/article.html</a:t>
            </a:r>
            <a:endParaRPr lang="en-IN" dirty="0"/>
          </a:p>
          <a:p>
            <a:endParaRPr lang="en-IN" dirty="0"/>
          </a:p>
          <a:p>
            <a:r>
              <a:rPr lang="en-IN" dirty="0"/>
              <a:t>Code Analysis with SonarQube</a:t>
            </a:r>
          </a:p>
          <a:p>
            <a:r>
              <a:rPr lang="en-IN" dirty="0">
                <a:hlinkClick r:id="rId7"/>
              </a:rPr>
              <a:t>https://www.baeldung.com/sonar-qube</a:t>
            </a:r>
            <a:endParaRPr lang="en-IN" dirty="0"/>
          </a:p>
          <a:p>
            <a:endParaRPr lang="en-IN" dirty="0"/>
          </a:p>
        </p:txBody>
      </p:sp>
    </p:spTree>
    <p:extLst>
      <p:ext uri="{BB962C8B-B14F-4D97-AF65-F5344CB8AC3E}">
        <p14:creationId xmlns:p14="http://schemas.microsoft.com/office/powerpoint/2010/main" val="1937039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E5BF1-F8F9-45DD-B99E-CE5A16DAE9EB}"/>
              </a:ext>
            </a:extLst>
          </p:cNvPr>
          <p:cNvSpPr>
            <a:spLocks noGrp="1"/>
          </p:cNvSpPr>
          <p:nvPr>
            <p:ph type="title"/>
          </p:nvPr>
        </p:nvSpPr>
        <p:spPr/>
        <p:txBody>
          <a:bodyPr/>
          <a:lstStyle/>
          <a:p>
            <a:pPr algn="ctr"/>
            <a:r>
              <a:rPr lang="en-IN" dirty="0"/>
              <a:t>Assignment</a:t>
            </a:r>
          </a:p>
        </p:txBody>
      </p:sp>
      <p:sp>
        <p:nvSpPr>
          <p:cNvPr id="3" name="Content Placeholder 2">
            <a:extLst>
              <a:ext uri="{FF2B5EF4-FFF2-40B4-BE49-F238E27FC236}">
                <a16:creationId xmlns:a16="http://schemas.microsoft.com/office/drawing/2014/main" xmlns="" id="{70D4AD91-6607-4E2B-A30F-72046803665A}"/>
              </a:ext>
            </a:extLst>
          </p:cNvPr>
          <p:cNvSpPr>
            <a:spLocks noGrp="1"/>
          </p:cNvSpPr>
          <p:nvPr>
            <p:ph idx="1"/>
          </p:nvPr>
        </p:nvSpPr>
        <p:spPr/>
        <p:txBody>
          <a:bodyPr/>
          <a:lstStyle/>
          <a:p>
            <a:r>
              <a:rPr lang="en-IN" dirty="0"/>
              <a:t>Integrate PMD, </a:t>
            </a:r>
            <a:r>
              <a:rPr lang="en-IN" dirty="0" err="1"/>
              <a:t>Checkstyle</a:t>
            </a:r>
            <a:r>
              <a:rPr lang="en-IN" dirty="0"/>
              <a:t> and </a:t>
            </a:r>
            <a:r>
              <a:rPr lang="en-IN" dirty="0" err="1"/>
              <a:t>Ecl</a:t>
            </a:r>
            <a:r>
              <a:rPr lang="en-IN" dirty="0"/>
              <a:t> </a:t>
            </a:r>
            <a:r>
              <a:rPr lang="en-IN" dirty="0" err="1"/>
              <a:t>emma</a:t>
            </a:r>
            <a:r>
              <a:rPr lang="en-IN" dirty="0"/>
              <a:t> in to your current project</a:t>
            </a:r>
          </a:p>
        </p:txBody>
      </p:sp>
    </p:spTree>
    <p:extLst>
      <p:ext uri="{BB962C8B-B14F-4D97-AF65-F5344CB8AC3E}">
        <p14:creationId xmlns:p14="http://schemas.microsoft.com/office/powerpoint/2010/main" val="167590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M004:Unit Testing and Logging</a:t>
            </a:r>
          </a:p>
          <a:p>
            <a:pPr algn="ctr"/>
            <a:endParaRPr lang="en-US" dirty="0"/>
          </a:p>
        </p:txBody>
      </p:sp>
    </p:spTree>
    <p:extLst>
      <p:ext uri="{BB962C8B-B14F-4D97-AF65-F5344CB8AC3E}">
        <p14:creationId xmlns:p14="http://schemas.microsoft.com/office/powerpoint/2010/main" val="4151749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4:Unit Testing and Logging</a:t>
            </a:r>
          </a:p>
        </p:txBody>
      </p:sp>
      <p:sp>
        <p:nvSpPr>
          <p:cNvPr id="2" name="Content Placeholder 1"/>
          <p:cNvSpPr>
            <a:spLocks noGrp="1"/>
          </p:cNvSpPr>
          <p:nvPr>
            <p:ph idx="1"/>
          </p:nvPr>
        </p:nvSpPr>
        <p:spPr>
          <a:xfrm>
            <a:off x="298516" y="1124744"/>
            <a:ext cx="8845484" cy="4643751"/>
          </a:xfrm>
        </p:spPr>
        <p:txBody>
          <a:bodyPr>
            <a:normAutofit/>
          </a:bodyPr>
          <a:lstStyle/>
          <a:p>
            <a:pPr>
              <a:lnSpc>
                <a:spcPct val="100000"/>
              </a:lnSpc>
              <a:spcAft>
                <a:spcPts val="0"/>
              </a:spcAft>
            </a:pPr>
            <a:r>
              <a:rPr lang="en-US" dirty="0"/>
              <a:t>In this module , you will learn how to write  and run unit test with Junit Testing Framework, learn variety of Junit ASSERT methods, parameterized testing, learn about the JUnit best practices and test the performance and Exceptions in unit tests.</a:t>
            </a:r>
          </a:p>
          <a:p>
            <a:pPr>
              <a:lnSpc>
                <a:spcPct val="100000"/>
              </a:lnSpc>
              <a:spcAft>
                <a:spcPts val="0"/>
              </a:spcAft>
            </a:pPr>
            <a:endParaRPr lang="en-US" dirty="0"/>
          </a:p>
          <a:p>
            <a:pPr>
              <a:lnSpc>
                <a:spcPct val="100000"/>
              </a:lnSpc>
              <a:spcAft>
                <a:spcPts val="0"/>
              </a:spcAft>
            </a:pPr>
            <a:r>
              <a:rPr lang="en-US" dirty="0"/>
              <a:t>Apply Logging API for recording application information effectively, Master logging levels and handlers.</a:t>
            </a:r>
          </a:p>
        </p:txBody>
      </p:sp>
    </p:spTree>
    <p:extLst>
      <p:ext uri="{BB962C8B-B14F-4D97-AF65-F5344CB8AC3E}">
        <p14:creationId xmlns:p14="http://schemas.microsoft.com/office/powerpoint/2010/main" val="309084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836712"/>
            <a:ext cx="8845484" cy="5256584"/>
          </a:xfrm>
        </p:spPr>
        <p:txBody>
          <a:bodyPr>
            <a:noAutofit/>
          </a:bodyPr>
          <a:lstStyle/>
          <a:p>
            <a:pPr>
              <a:lnSpc>
                <a:spcPct val="100000"/>
              </a:lnSpc>
              <a:spcAft>
                <a:spcPts val="0"/>
              </a:spcAft>
            </a:pPr>
            <a:r>
              <a:rPr lang="en-IN" dirty="0"/>
              <a:t>M004: Unit Testing and Logging</a:t>
            </a:r>
          </a:p>
          <a:p>
            <a:pPr marL="285750" indent="-285750">
              <a:lnSpc>
                <a:spcPct val="100000"/>
              </a:lnSpc>
              <a:spcAft>
                <a:spcPts val="0"/>
              </a:spcAft>
              <a:buFont typeface="Arial" panose="020B0604020202020204" pitchFamily="34" charset="0"/>
              <a:buChar char="•"/>
            </a:pPr>
            <a:r>
              <a:rPr lang="en-IN" dirty="0"/>
              <a:t>Day 4 : </a:t>
            </a:r>
          </a:p>
          <a:p>
            <a:pPr marL="460772" lvl="1" indent="-285750">
              <a:lnSpc>
                <a:spcPct val="100000"/>
              </a:lnSpc>
              <a:spcAft>
                <a:spcPts val="0"/>
              </a:spcAft>
              <a:buFont typeface="Arial" panose="020B0604020202020204" pitchFamily="34" charset="0"/>
              <a:buChar char="•"/>
            </a:pPr>
            <a:r>
              <a:rPr lang="en-IN" sz="1800" dirty="0"/>
              <a:t>Working with JUnit</a:t>
            </a:r>
          </a:p>
          <a:p>
            <a:pPr marL="628650" lvl="2" indent="-285750">
              <a:lnSpc>
                <a:spcPct val="100000"/>
              </a:lnSpc>
              <a:spcAft>
                <a:spcPts val="0"/>
              </a:spcAft>
            </a:pPr>
            <a:r>
              <a:rPr lang="en-IN" sz="1800" dirty="0"/>
              <a:t>The purpose of software tests</a:t>
            </a:r>
          </a:p>
          <a:p>
            <a:pPr marL="628650" lvl="2" indent="-285750">
              <a:lnSpc>
                <a:spcPct val="100000"/>
              </a:lnSpc>
              <a:spcAft>
                <a:spcPts val="0"/>
              </a:spcAft>
            </a:pPr>
            <a:r>
              <a:rPr lang="en-IN" sz="1800" dirty="0"/>
              <a:t>Testing terminology</a:t>
            </a:r>
          </a:p>
          <a:p>
            <a:pPr marL="628650" lvl="2" indent="-285750">
              <a:lnSpc>
                <a:spcPct val="100000"/>
              </a:lnSpc>
              <a:spcAft>
                <a:spcPts val="0"/>
              </a:spcAft>
            </a:pPr>
            <a:r>
              <a:rPr lang="en-IN" sz="1800" dirty="0"/>
              <a:t>Using JUnit</a:t>
            </a:r>
          </a:p>
          <a:p>
            <a:pPr marL="628650" lvl="2" indent="-285750">
              <a:lnSpc>
                <a:spcPct val="100000"/>
              </a:lnSpc>
              <a:spcAft>
                <a:spcPts val="0"/>
              </a:spcAft>
            </a:pPr>
            <a:r>
              <a:rPr lang="en-IN" sz="1800" dirty="0"/>
              <a:t>Using JUnit 4</a:t>
            </a:r>
          </a:p>
          <a:p>
            <a:pPr marL="628650" lvl="2" indent="-285750">
              <a:lnSpc>
                <a:spcPct val="100000"/>
              </a:lnSpc>
              <a:spcAft>
                <a:spcPts val="0"/>
              </a:spcAft>
            </a:pPr>
            <a:r>
              <a:rPr lang="en-IN" sz="1800" dirty="0"/>
              <a:t>Eclipse support for JUnit 4</a:t>
            </a:r>
          </a:p>
          <a:p>
            <a:pPr marL="628650" lvl="2" indent="-285750">
              <a:lnSpc>
                <a:spcPct val="100000"/>
              </a:lnSpc>
              <a:spcAft>
                <a:spcPts val="0"/>
              </a:spcAft>
            </a:pPr>
            <a:r>
              <a:rPr lang="en-IN" sz="1800" dirty="0"/>
              <a:t>Installation of JUnit</a:t>
            </a:r>
          </a:p>
          <a:p>
            <a:pPr marL="628650" lvl="2" indent="-285750">
              <a:lnSpc>
                <a:spcPct val="100000"/>
              </a:lnSpc>
              <a:spcAft>
                <a:spcPts val="0"/>
              </a:spcAft>
            </a:pPr>
            <a:r>
              <a:rPr lang="en-IN" sz="1800" dirty="0"/>
              <a:t>Setting Eclipse up for using </a:t>
            </a:r>
            <a:r>
              <a:rPr lang="en-IN" sz="1800" dirty="0" err="1"/>
              <a:t>JUnits</a:t>
            </a:r>
            <a:r>
              <a:rPr lang="en-IN" sz="1800" dirty="0"/>
              <a:t> static imports</a:t>
            </a:r>
          </a:p>
          <a:p>
            <a:pPr marL="628650" lvl="2" indent="-285750">
              <a:lnSpc>
                <a:spcPct val="100000"/>
              </a:lnSpc>
              <a:spcAft>
                <a:spcPts val="0"/>
              </a:spcAft>
            </a:pPr>
            <a:r>
              <a:rPr lang="en-IN" sz="1800" dirty="0"/>
              <a:t>Exercise: Using JUnit</a:t>
            </a:r>
          </a:p>
          <a:p>
            <a:pPr marL="628650" lvl="2" indent="-285750">
              <a:lnSpc>
                <a:spcPct val="100000"/>
              </a:lnSpc>
              <a:spcAft>
                <a:spcPts val="0"/>
              </a:spcAft>
            </a:pPr>
            <a:r>
              <a:rPr lang="en-IN" sz="1800" dirty="0"/>
              <a:t>Mocking</a:t>
            </a:r>
          </a:p>
          <a:p>
            <a:pPr marL="628650" lvl="2" indent="-285750">
              <a:lnSpc>
                <a:spcPct val="100000"/>
              </a:lnSpc>
              <a:spcAft>
                <a:spcPts val="0"/>
              </a:spcAft>
            </a:pPr>
            <a:r>
              <a:rPr lang="en-IN" sz="1800" dirty="0"/>
              <a:t>Overview of JUnit 5</a:t>
            </a:r>
          </a:p>
          <a:p>
            <a:pPr marL="628650" lvl="2" indent="-285750">
              <a:lnSpc>
                <a:spcPct val="100000"/>
              </a:lnSpc>
              <a:spcAft>
                <a:spcPts val="0"/>
              </a:spcAft>
            </a:pPr>
            <a:r>
              <a:rPr lang="en-IN" sz="1800" dirty="0"/>
              <a:t>Comparison of annotations between JUnit 4 and 5</a:t>
            </a:r>
          </a:p>
          <a:p>
            <a:pPr marL="460772" lvl="1" indent="-285750">
              <a:lnSpc>
                <a:spcPct val="100000"/>
              </a:lnSpc>
              <a:spcAft>
                <a:spcPts val="0"/>
              </a:spcAft>
            </a:pPr>
            <a:r>
              <a:rPr lang="en-IN" sz="1800" dirty="0"/>
              <a:t>Logging using Log4j</a:t>
            </a:r>
          </a:p>
          <a:p>
            <a:pPr marL="628650" lvl="2" indent="-285750">
              <a:lnSpc>
                <a:spcPct val="100000"/>
              </a:lnSpc>
              <a:spcAft>
                <a:spcPts val="0"/>
              </a:spcAft>
            </a:pPr>
            <a:r>
              <a:rPr lang="fr-FR" sz="1800" dirty="0"/>
              <a:t>Log4j Configuration</a:t>
            </a:r>
          </a:p>
          <a:p>
            <a:pPr marL="628650" lvl="2" indent="-285750">
              <a:lnSpc>
                <a:spcPct val="100000"/>
              </a:lnSpc>
              <a:spcAft>
                <a:spcPts val="0"/>
              </a:spcAft>
            </a:pPr>
            <a:r>
              <a:rPr lang="fr-FR" sz="1800" dirty="0"/>
              <a:t>Java Log4j usage</a:t>
            </a:r>
          </a:p>
          <a:p>
            <a:pPr marL="628650" lvl="2" indent="-285750">
              <a:lnSpc>
                <a:spcPct val="100000"/>
              </a:lnSpc>
              <a:spcAft>
                <a:spcPts val="0"/>
              </a:spcAft>
            </a:pPr>
            <a:r>
              <a:rPr lang="fr-FR" sz="1800" dirty="0"/>
              <a:t>Log4j Java Web Application</a:t>
            </a:r>
          </a:p>
          <a:p>
            <a:pPr lvl="1" indent="0">
              <a:lnSpc>
                <a:spcPct val="100000"/>
              </a:lnSpc>
              <a:spcAft>
                <a:spcPts val="0"/>
              </a:spcAft>
              <a:buNone/>
            </a:pPr>
            <a:endParaRPr lang="en-IN" sz="1800" dirty="0"/>
          </a:p>
        </p:txBody>
      </p:sp>
    </p:spTree>
    <p:extLst>
      <p:ext uri="{BB962C8B-B14F-4D97-AF65-F5344CB8AC3E}">
        <p14:creationId xmlns:p14="http://schemas.microsoft.com/office/powerpoint/2010/main" val="343434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F2689-BC46-467C-A8BC-0AED5606EE8A}"/>
              </a:ext>
            </a:extLst>
          </p:cNvPr>
          <p:cNvSpPr>
            <a:spLocks noGrp="1"/>
          </p:cNvSpPr>
          <p:nvPr>
            <p:ph type="title"/>
          </p:nvPr>
        </p:nvSpPr>
        <p:spPr/>
        <p:txBody>
          <a:bodyPr/>
          <a:lstStyle/>
          <a:p>
            <a:r>
              <a:rPr lang="en-US" dirty="0"/>
              <a:t>Day Wise Schedule</a:t>
            </a:r>
            <a:endParaRPr lang="en-IN" dirty="0"/>
          </a:p>
        </p:txBody>
      </p:sp>
      <p:sp>
        <p:nvSpPr>
          <p:cNvPr id="3" name="Content Placeholder 2">
            <a:extLst>
              <a:ext uri="{FF2B5EF4-FFF2-40B4-BE49-F238E27FC236}">
                <a16:creationId xmlns:a16="http://schemas.microsoft.com/office/drawing/2014/main" xmlns="" id="{06FDFD3C-5245-4AFC-82C7-5B78B34D70A1}"/>
              </a:ext>
            </a:extLst>
          </p:cNvPr>
          <p:cNvSpPr>
            <a:spLocks noGrp="1"/>
          </p:cNvSpPr>
          <p:nvPr>
            <p:ph idx="1"/>
          </p:nvPr>
        </p:nvSpPr>
        <p:spPr/>
        <p:txBody>
          <a:bodyPr/>
          <a:lstStyle/>
          <a:p>
            <a:pPr marL="460772" lvl="1" indent="-285750">
              <a:lnSpc>
                <a:spcPct val="100000"/>
              </a:lnSpc>
              <a:spcAft>
                <a:spcPts val="0"/>
              </a:spcAft>
            </a:pPr>
            <a:r>
              <a:rPr lang="fr-FR" sz="1800" dirty="0"/>
              <a:t>Logging using SLF4J </a:t>
            </a:r>
          </a:p>
          <a:p>
            <a:pPr marL="628650" lvl="2" indent="-285750">
              <a:lnSpc>
                <a:spcPct val="100000"/>
              </a:lnSpc>
              <a:spcAft>
                <a:spcPts val="0"/>
              </a:spcAft>
            </a:pPr>
            <a:r>
              <a:rPr lang="fr-FR" sz="1800" dirty="0"/>
              <a:t>Logging Example</a:t>
            </a:r>
          </a:p>
          <a:p>
            <a:pPr marL="628650" lvl="2" indent="-285750">
              <a:lnSpc>
                <a:spcPct val="100000"/>
              </a:lnSpc>
              <a:spcAft>
                <a:spcPts val="0"/>
              </a:spcAft>
            </a:pPr>
            <a:r>
              <a:rPr lang="fr-FR" sz="1800" dirty="0"/>
              <a:t>Java.Util.Logging</a:t>
            </a:r>
          </a:p>
          <a:p>
            <a:pPr marL="628650" lvl="2" indent="-285750">
              <a:lnSpc>
                <a:spcPct val="100000"/>
              </a:lnSpc>
              <a:spcAft>
                <a:spcPts val="0"/>
              </a:spcAft>
            </a:pPr>
            <a:r>
              <a:rPr lang="fr-FR" sz="1800" dirty="0"/>
              <a:t>Logback</a:t>
            </a:r>
          </a:p>
          <a:p>
            <a:pPr marL="628650" lvl="2" indent="-285750">
              <a:lnSpc>
                <a:spcPct val="100000"/>
              </a:lnSpc>
              <a:spcAft>
                <a:spcPts val="0"/>
              </a:spcAft>
            </a:pPr>
            <a:r>
              <a:rPr lang="fr-FR" sz="1800" dirty="0"/>
              <a:t>Performance and Considerations</a:t>
            </a:r>
          </a:p>
          <a:p>
            <a:pPr marL="628650" lvl="2" indent="-285750">
              <a:lnSpc>
                <a:spcPct val="100000"/>
              </a:lnSpc>
              <a:spcAft>
                <a:spcPts val="0"/>
              </a:spcAft>
            </a:pPr>
            <a:r>
              <a:rPr lang="fr-FR" sz="1800" dirty="0"/>
              <a:t>Factory Methods</a:t>
            </a:r>
          </a:p>
          <a:p>
            <a:pPr marL="628650" lvl="2" indent="-285750">
              <a:lnSpc>
                <a:spcPct val="100000"/>
              </a:lnSpc>
              <a:spcAft>
                <a:spcPts val="0"/>
              </a:spcAft>
            </a:pPr>
            <a:r>
              <a:rPr lang="fr-FR" sz="1800" dirty="0"/>
              <a:t>Logger, Appender and Levels</a:t>
            </a:r>
          </a:p>
          <a:p>
            <a:pPr marL="628650" lvl="2" indent="-285750">
              <a:lnSpc>
                <a:spcPct val="100000"/>
              </a:lnSpc>
              <a:spcAft>
                <a:spcPts val="0"/>
              </a:spcAft>
            </a:pPr>
            <a:r>
              <a:rPr lang="fr-FR" sz="1800" dirty="0"/>
              <a:t>Mapped Diagnostic Context</a:t>
            </a:r>
          </a:p>
          <a:p>
            <a:pPr marL="628650" lvl="2" indent="-285750">
              <a:lnSpc>
                <a:spcPct val="100000"/>
              </a:lnSpc>
              <a:spcAft>
                <a:spcPts val="0"/>
              </a:spcAft>
            </a:pPr>
            <a:r>
              <a:rPr lang="fr-FR" sz="1800" dirty="0"/>
              <a:t>Parameterized Logging</a:t>
            </a:r>
          </a:p>
          <a:p>
            <a:pPr marL="628650" lvl="2" indent="-285750">
              <a:lnSpc>
                <a:spcPct val="100000"/>
              </a:lnSpc>
              <a:spcAft>
                <a:spcPts val="0"/>
              </a:spcAft>
            </a:pPr>
            <a:r>
              <a:rPr lang="fr-FR" sz="1800" dirty="0"/>
              <a:t>Implementing SLF4J</a:t>
            </a:r>
          </a:p>
          <a:p>
            <a:endParaRPr lang="en-IN" dirty="0"/>
          </a:p>
        </p:txBody>
      </p:sp>
    </p:spTree>
    <p:extLst>
      <p:ext uri="{BB962C8B-B14F-4D97-AF65-F5344CB8AC3E}">
        <p14:creationId xmlns:p14="http://schemas.microsoft.com/office/powerpoint/2010/main" val="3450239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46CF6-9CDA-4A6E-9FAF-604BED07E343}"/>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6037D44D-3F8F-426A-B0A3-1D96E7D1B60A}"/>
              </a:ext>
            </a:extLst>
          </p:cNvPr>
          <p:cNvSpPr>
            <a:spLocks noGrp="1"/>
          </p:cNvSpPr>
          <p:nvPr>
            <p:ph idx="1"/>
          </p:nvPr>
        </p:nvSpPr>
        <p:spPr/>
        <p:txBody>
          <a:bodyPr/>
          <a:lstStyle/>
          <a:p>
            <a:r>
              <a:rPr lang="en-IN" dirty="0"/>
              <a:t>Junit Tutorial</a:t>
            </a:r>
          </a:p>
          <a:p>
            <a:r>
              <a:rPr lang="en-IN" dirty="0">
                <a:hlinkClick r:id="rId2"/>
              </a:rPr>
              <a:t>https://www.vogella.com/tutorials/JUnit/article.html</a:t>
            </a:r>
            <a:endParaRPr lang="en-IN" dirty="0"/>
          </a:p>
          <a:p>
            <a:r>
              <a:rPr lang="en-IN" dirty="0">
                <a:hlinkClick r:id="rId3"/>
              </a:rPr>
              <a:t>https://www.youtube.com/watch?v=o5k9NOR9lrI</a:t>
            </a:r>
            <a:endParaRPr lang="en-IN" dirty="0"/>
          </a:p>
          <a:p>
            <a:endParaRPr lang="en-IN" dirty="0"/>
          </a:p>
          <a:p>
            <a:r>
              <a:rPr lang="en-IN" dirty="0"/>
              <a:t>Logging using Log4j</a:t>
            </a:r>
          </a:p>
          <a:p>
            <a:r>
              <a:rPr lang="en-IN" dirty="0">
                <a:hlinkClick r:id="rId4"/>
              </a:rPr>
              <a:t>https://www.journaldev.com/10689/log4j-tutorial</a:t>
            </a:r>
            <a:endParaRPr lang="en-IN" dirty="0"/>
          </a:p>
          <a:p>
            <a:r>
              <a:rPr lang="en-IN" dirty="0">
                <a:hlinkClick r:id="rId5"/>
              </a:rPr>
              <a:t>https://howtodoinjava.com/log4j/</a:t>
            </a:r>
            <a:endParaRPr lang="en-IN" dirty="0"/>
          </a:p>
          <a:p>
            <a:endParaRPr lang="en-IN" dirty="0"/>
          </a:p>
          <a:p>
            <a:r>
              <a:rPr lang="en-IN" dirty="0"/>
              <a:t>Logging using SLF4J </a:t>
            </a:r>
          </a:p>
          <a:p>
            <a:r>
              <a:rPr lang="en-IN" dirty="0">
                <a:hlinkClick r:id="rId6"/>
              </a:rPr>
              <a:t>https://examples.javacodegeeks.com/enterprise-java/slf4j/slf4j-tutorial-beginners/</a:t>
            </a:r>
            <a:endParaRPr lang="en-IN" dirty="0"/>
          </a:p>
          <a:p>
            <a:endParaRPr lang="en-IN" dirty="0"/>
          </a:p>
          <a:p>
            <a:endParaRPr lang="en-IN" dirty="0"/>
          </a:p>
        </p:txBody>
      </p:sp>
    </p:spTree>
    <p:extLst>
      <p:ext uri="{BB962C8B-B14F-4D97-AF65-F5344CB8AC3E}">
        <p14:creationId xmlns:p14="http://schemas.microsoft.com/office/powerpoint/2010/main" val="239841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you will learn</a:t>
            </a:r>
          </a:p>
        </p:txBody>
      </p:sp>
      <p:sp>
        <p:nvSpPr>
          <p:cNvPr id="6" name="Content Placeholder 5"/>
          <p:cNvSpPr>
            <a:spLocks noGrp="1"/>
          </p:cNvSpPr>
          <p:nvPr>
            <p:ph idx="1"/>
          </p:nvPr>
        </p:nvSpPr>
        <p:spPr>
          <a:xfrm>
            <a:off x="298516" y="1277988"/>
            <a:ext cx="7945892" cy="4860529"/>
          </a:xfrm>
        </p:spPr>
        <p:txBody>
          <a:bodyPr>
            <a:normAutofit/>
          </a:bodyPr>
          <a:lstStyle/>
          <a:p>
            <a:r>
              <a:rPr lang="en-IN" dirty="0"/>
              <a:t>Key skills you will gain upon completion of this program include:</a:t>
            </a:r>
          </a:p>
          <a:p>
            <a:pPr marL="285750" indent="-285750" fontAlgn="base">
              <a:buFont typeface="Arial" panose="020B0604020202020204" pitchFamily="34" charset="0"/>
              <a:buChar char="•"/>
            </a:pPr>
            <a:r>
              <a:rPr lang="en-IN" dirty="0"/>
              <a:t>Understanding &amp; working with basic construct, OOPs &amp; Data Structure</a:t>
            </a:r>
          </a:p>
          <a:p>
            <a:pPr marL="285750" indent="-285750" fontAlgn="base">
              <a:buFont typeface="Arial" panose="020B0604020202020204" pitchFamily="34" charset="0"/>
              <a:buChar char="•"/>
            </a:pPr>
            <a:r>
              <a:rPr lang="en-IN" dirty="0"/>
              <a:t>Handling Errors and Exception and working with in-built classes.</a:t>
            </a:r>
          </a:p>
          <a:p>
            <a:pPr marL="285750" indent="-285750" fontAlgn="base">
              <a:buFont typeface="Arial" panose="020B0604020202020204" pitchFamily="34" charset="0"/>
              <a:buChar char="•"/>
            </a:pPr>
            <a:r>
              <a:rPr lang="en-IN" dirty="0"/>
              <a:t>Working with collections &amp; choosing right collection in a scenario.</a:t>
            </a:r>
          </a:p>
          <a:p>
            <a:pPr marL="285750" indent="-285750" fontAlgn="base">
              <a:buFont typeface="Arial" panose="020B0604020202020204" pitchFamily="34" charset="0"/>
              <a:buChar char="•"/>
            </a:pPr>
            <a:r>
              <a:rPr lang="en-IN" dirty="0"/>
              <a:t>Working with files, understanding and using important concepts like Serialization.</a:t>
            </a:r>
          </a:p>
          <a:p>
            <a:pPr marL="285750" indent="-285750" fontAlgn="base">
              <a:buFont typeface="Arial" panose="020B0604020202020204" pitchFamily="34" charset="0"/>
              <a:buChar char="•"/>
            </a:pPr>
            <a:r>
              <a:rPr lang="en-IN" dirty="0"/>
              <a:t>Working with Java 8 features like Lambdas, Stream &amp; Date API</a:t>
            </a:r>
          </a:p>
          <a:p>
            <a:pPr marL="285750" indent="-285750" fontAlgn="base">
              <a:buFont typeface="Arial" panose="020B0604020202020204" pitchFamily="34" charset="0"/>
              <a:buChar char="•"/>
            </a:pPr>
            <a:r>
              <a:rPr lang="en-IN" dirty="0"/>
              <a:t>Understanding and implementing Layered architecture with JDBC API for different databases.</a:t>
            </a:r>
          </a:p>
          <a:p>
            <a:pPr marL="285750" indent="-285750" fontAlgn="base">
              <a:buFont typeface="Arial" panose="020B0604020202020204" pitchFamily="34" charset="0"/>
              <a:buChar char="•"/>
            </a:pPr>
            <a:r>
              <a:rPr lang="en-IN" dirty="0"/>
              <a:t>Understanding best practices and standards.</a:t>
            </a:r>
          </a:p>
          <a:p>
            <a:pPr marL="285750" indent="-285750" fontAlgn="base">
              <a:buFont typeface="Arial" panose="020B0604020202020204" pitchFamily="34" charset="0"/>
              <a:buChar char="•"/>
            </a:pPr>
            <a:r>
              <a:rPr lang="en-IN" dirty="0"/>
              <a:t>Logging and unit testing (Junit Testing Framework) and Junit must have 70% coverage</a:t>
            </a:r>
          </a:p>
          <a:p>
            <a:pPr marL="285750" indent="-285750" fontAlgn="base">
              <a:buFont typeface="Arial" panose="020B0604020202020204" pitchFamily="34" charset="0"/>
              <a:buChar char="•"/>
            </a:pPr>
            <a:r>
              <a:rPr lang="en-IN" dirty="0"/>
              <a:t>Working with Annotation  and Custom annotation in Java.</a:t>
            </a:r>
          </a:p>
          <a:p>
            <a:pPr marL="285750" indent="-285750" fontAlgn="base">
              <a:buFont typeface="Arial" panose="020B0604020202020204" pitchFamily="34" charset="0"/>
              <a:buChar char="•"/>
            </a:pPr>
            <a:r>
              <a:rPr lang="en-IN" dirty="0"/>
              <a:t>Mockito test framework used to mock dependencies in unit tests</a:t>
            </a:r>
          </a:p>
          <a:p>
            <a:pPr marL="285750" indent="-285750" fontAlgn="base">
              <a:buFont typeface="Arial" panose="020B0604020202020204" pitchFamily="34" charset="0"/>
              <a:buChar char="•"/>
            </a:pPr>
            <a:r>
              <a:rPr lang="en-US" sz="1800" dirty="0"/>
              <a:t>Learn to analyze the code, check coding standard and work with Java Code coverage tool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49" y="2276872"/>
            <a:ext cx="3456435" cy="1409937"/>
          </a:xfrm>
        </p:spPr>
        <p:txBody>
          <a:bodyPr anchor="ctr">
            <a:normAutofit fontScale="90000"/>
          </a:bodyPr>
          <a:lstStyle/>
          <a:p>
            <a:pPr algn="ctr"/>
            <a:r>
              <a:rPr lang="en-IN" sz="3300" b="1" dirty="0"/>
              <a:t>Advanced Junit Assignment</a:t>
            </a:r>
            <a:br>
              <a:rPr lang="en-IN" sz="3300" b="1" dirty="0"/>
            </a:br>
            <a:r>
              <a:rPr lang="en-IN" sz="1350" b="1" dirty="0"/>
              <a:t>double click on image</a:t>
            </a:r>
            <a:endParaRPr lang="mr-IN" sz="3300" b="1" dirty="0"/>
          </a:p>
        </p:txBody>
      </p:sp>
      <p:graphicFrame>
        <p:nvGraphicFramePr>
          <p:cNvPr id="3" name="Object 2">
            <a:extLst>
              <a:ext uri="{FF2B5EF4-FFF2-40B4-BE49-F238E27FC236}">
                <a16:creationId xmlns:a16="http://schemas.microsoft.com/office/drawing/2014/main" xmlns="" id="{4C53D99C-8A61-463A-938E-077B9A1E4D7E}"/>
              </a:ext>
            </a:extLst>
          </p:cNvPr>
          <p:cNvGraphicFramePr>
            <a:graphicFrameLocks noChangeAspect="1"/>
          </p:cNvGraphicFramePr>
          <p:nvPr/>
        </p:nvGraphicFramePr>
        <p:xfrm>
          <a:off x="4788024" y="755650"/>
          <a:ext cx="3778250" cy="5346700"/>
        </p:xfrm>
        <a:graphic>
          <a:graphicData uri="http://schemas.openxmlformats.org/presentationml/2006/ole">
            <mc:AlternateContent xmlns:mc="http://schemas.openxmlformats.org/markup-compatibility/2006">
              <mc:Choice xmlns:v="urn:schemas-microsoft-com:vml" Requires="v">
                <p:oleObj spid="_x0000_s57347" name="Acrobat Document" r:id="rId3" imgW="3777942" imgH="5346465" progId="AcroExch.Document.DC">
                  <p:embed/>
                </p:oleObj>
              </mc:Choice>
              <mc:Fallback>
                <p:oleObj name="Acrobat Document" r:id="rId3" imgW="3777942" imgH="5346465" progId="AcroExch.Document.DC">
                  <p:embed/>
                  <p:pic>
                    <p:nvPicPr>
                      <p:cNvPr id="3" name="Object 2">
                        <a:extLst>
                          <a:ext uri="{FF2B5EF4-FFF2-40B4-BE49-F238E27FC236}">
                            <a16:creationId xmlns:a16="http://schemas.microsoft.com/office/drawing/2014/main" xmlns="" id="{4C53D99C-8A61-463A-938E-077B9A1E4D7E}"/>
                          </a:ext>
                        </a:extLst>
                      </p:cNvPr>
                      <p:cNvPicPr/>
                      <p:nvPr/>
                    </p:nvPicPr>
                    <p:blipFill>
                      <a:blip r:embed="rId4"/>
                      <a:stretch>
                        <a:fillRect/>
                      </a:stretch>
                    </p:blipFill>
                    <p:spPr>
                      <a:xfrm>
                        <a:off x="4788024" y="755650"/>
                        <a:ext cx="3778250" cy="5346700"/>
                      </a:xfrm>
                      <a:prstGeom prst="rect">
                        <a:avLst/>
                      </a:prstGeom>
                    </p:spPr>
                  </p:pic>
                </p:oleObj>
              </mc:Fallback>
            </mc:AlternateContent>
          </a:graphicData>
        </a:graphic>
      </p:graphicFrame>
    </p:spTree>
    <p:extLst>
      <p:ext uri="{BB962C8B-B14F-4D97-AF65-F5344CB8AC3E}">
        <p14:creationId xmlns:p14="http://schemas.microsoft.com/office/powerpoint/2010/main" val="113187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M005:Exception Handling and Built in Classes</a:t>
            </a:r>
          </a:p>
          <a:p>
            <a:pPr algn="ctr"/>
            <a:endParaRPr lang="en-US" dirty="0"/>
          </a:p>
        </p:txBody>
      </p:sp>
    </p:spTree>
    <p:extLst>
      <p:ext uri="{BB962C8B-B14F-4D97-AF65-F5344CB8AC3E}">
        <p14:creationId xmlns:p14="http://schemas.microsoft.com/office/powerpoint/2010/main" val="2591136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DF00F1-D16B-4778-8F34-064798A3ABC2}"/>
              </a:ext>
            </a:extLst>
          </p:cNvPr>
          <p:cNvSpPr>
            <a:spLocks noGrp="1"/>
          </p:cNvSpPr>
          <p:nvPr>
            <p:ph type="title"/>
          </p:nvPr>
        </p:nvSpPr>
        <p:spPr/>
        <p:txBody>
          <a:bodyPr/>
          <a:lstStyle/>
          <a:p>
            <a:r>
              <a:rPr lang="en-IN" dirty="0"/>
              <a:t>Day 5: Exception Handling and Built in Classes</a:t>
            </a:r>
          </a:p>
        </p:txBody>
      </p:sp>
      <p:sp>
        <p:nvSpPr>
          <p:cNvPr id="3" name="Content Placeholder 2">
            <a:extLst>
              <a:ext uri="{FF2B5EF4-FFF2-40B4-BE49-F238E27FC236}">
                <a16:creationId xmlns:a16="http://schemas.microsoft.com/office/drawing/2014/main" xmlns="" id="{AFCAA77E-48E4-4D03-B1C3-8A92613F2558}"/>
              </a:ext>
            </a:extLst>
          </p:cNvPr>
          <p:cNvSpPr>
            <a:spLocks noGrp="1"/>
          </p:cNvSpPr>
          <p:nvPr>
            <p:ph idx="1"/>
          </p:nvPr>
        </p:nvSpPr>
        <p:spPr/>
        <p:txBody>
          <a:bodyPr/>
          <a:lstStyle/>
          <a:p>
            <a:pPr>
              <a:lnSpc>
                <a:spcPct val="100000"/>
              </a:lnSpc>
              <a:spcAft>
                <a:spcPts val="0"/>
              </a:spcAft>
            </a:pPr>
            <a:r>
              <a:rPr lang="en-IN" dirty="0"/>
              <a:t>In this module, you will learn basics to advanced exception handling in Java, </a:t>
            </a:r>
          </a:p>
          <a:p>
            <a:pPr>
              <a:lnSpc>
                <a:spcPct val="100000"/>
              </a:lnSpc>
              <a:spcAft>
                <a:spcPts val="0"/>
              </a:spcAft>
            </a:pPr>
            <a:r>
              <a:rPr lang="en-IN" dirty="0"/>
              <a:t>Mostly occurred java exception and errors, Handle errors in java with try-catch technique and write custom exception classes for handling errors.</a:t>
            </a:r>
          </a:p>
          <a:p>
            <a:pPr>
              <a:lnSpc>
                <a:spcPct val="100000"/>
              </a:lnSpc>
              <a:spcAft>
                <a:spcPts val="0"/>
              </a:spcAft>
            </a:pPr>
            <a:endParaRPr lang="en-IN" dirty="0"/>
          </a:p>
          <a:p>
            <a:pPr>
              <a:lnSpc>
                <a:spcPct val="100000"/>
              </a:lnSpc>
              <a:spcAft>
                <a:spcPts val="0"/>
              </a:spcAft>
            </a:pPr>
            <a:r>
              <a:rPr lang="en-IN" dirty="0"/>
              <a:t>Able to work with String , String Buffer &amp; String Builder classes.</a:t>
            </a:r>
          </a:p>
          <a:p>
            <a:pPr>
              <a:lnSpc>
                <a:spcPct val="100000"/>
              </a:lnSpc>
              <a:spcAft>
                <a:spcPts val="0"/>
              </a:spcAft>
            </a:pPr>
            <a:endParaRPr lang="en-IN" dirty="0"/>
          </a:p>
          <a:p>
            <a:pPr>
              <a:lnSpc>
                <a:spcPct val="100000"/>
              </a:lnSpc>
              <a:spcAft>
                <a:spcPts val="0"/>
              </a:spcAft>
            </a:pPr>
            <a:endParaRPr lang="en-IN" dirty="0"/>
          </a:p>
          <a:p>
            <a:pPr>
              <a:lnSpc>
                <a:spcPct val="100000"/>
              </a:lnSpc>
              <a:spcAft>
                <a:spcPts val="0"/>
              </a:spcAft>
            </a:pPr>
            <a:endParaRPr lang="en-IN" dirty="0"/>
          </a:p>
        </p:txBody>
      </p:sp>
    </p:spTree>
    <p:extLst>
      <p:ext uri="{BB962C8B-B14F-4D97-AF65-F5344CB8AC3E}">
        <p14:creationId xmlns:p14="http://schemas.microsoft.com/office/powerpoint/2010/main" val="278766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1052736"/>
            <a:ext cx="8845484" cy="5256584"/>
          </a:xfrm>
        </p:spPr>
        <p:txBody>
          <a:bodyPr>
            <a:noAutofit/>
          </a:bodyPr>
          <a:lstStyle/>
          <a:p>
            <a:pPr marL="285750" indent="-285750">
              <a:lnSpc>
                <a:spcPct val="100000"/>
              </a:lnSpc>
              <a:spcAft>
                <a:spcPts val="0"/>
              </a:spcAft>
              <a:buFont typeface="Arial" panose="020B0604020202020204" pitchFamily="34" charset="0"/>
              <a:buChar char="•"/>
            </a:pPr>
            <a:r>
              <a:rPr lang="en-IN" dirty="0"/>
              <a:t>M005: Exception Handling and Build in Classes</a:t>
            </a:r>
          </a:p>
          <a:p>
            <a:pPr marL="285750" indent="-285750">
              <a:lnSpc>
                <a:spcPct val="100000"/>
              </a:lnSpc>
              <a:spcAft>
                <a:spcPts val="0"/>
              </a:spcAft>
              <a:buFont typeface="Arial" panose="020B0604020202020204" pitchFamily="34" charset="0"/>
              <a:buChar char="•"/>
            </a:pPr>
            <a:r>
              <a:rPr lang="en-IN" dirty="0"/>
              <a:t>Day 5:</a:t>
            </a:r>
          </a:p>
          <a:p>
            <a:pPr marL="460772" lvl="1" indent="-285750">
              <a:lnSpc>
                <a:spcPct val="100000"/>
              </a:lnSpc>
              <a:spcAft>
                <a:spcPts val="0"/>
              </a:spcAft>
            </a:pPr>
            <a:r>
              <a:rPr lang="en-IN" sz="1800" dirty="0"/>
              <a:t>Exception Handling</a:t>
            </a:r>
          </a:p>
          <a:p>
            <a:pPr marL="628650" lvl="2" indent="-285750">
              <a:lnSpc>
                <a:spcPct val="100000"/>
              </a:lnSpc>
              <a:spcAft>
                <a:spcPts val="0"/>
              </a:spcAft>
            </a:pPr>
            <a:r>
              <a:rPr lang="en-IN" sz="1800" dirty="0"/>
              <a:t>Checked exceptions</a:t>
            </a:r>
          </a:p>
          <a:p>
            <a:pPr marL="628650" lvl="2" indent="-285750">
              <a:lnSpc>
                <a:spcPct val="100000"/>
              </a:lnSpc>
              <a:spcAft>
                <a:spcPts val="0"/>
              </a:spcAft>
            </a:pPr>
            <a:r>
              <a:rPr lang="en-IN" sz="1800" dirty="0"/>
              <a:t>Unchecked exceptions</a:t>
            </a:r>
          </a:p>
          <a:p>
            <a:pPr marL="628650" lvl="2" indent="-285750">
              <a:lnSpc>
                <a:spcPct val="100000"/>
              </a:lnSpc>
              <a:spcAft>
                <a:spcPts val="0"/>
              </a:spcAft>
            </a:pPr>
            <a:r>
              <a:rPr lang="en-IN" sz="1800" dirty="0"/>
              <a:t>The “try-throw-catch” structure</a:t>
            </a:r>
          </a:p>
          <a:p>
            <a:pPr marL="628650" lvl="2" indent="-285750">
              <a:lnSpc>
                <a:spcPct val="100000"/>
              </a:lnSpc>
              <a:spcAft>
                <a:spcPts val="0"/>
              </a:spcAft>
            </a:pPr>
            <a:r>
              <a:rPr lang="en-IN" sz="1800" dirty="0"/>
              <a:t>The “finally” clause</a:t>
            </a:r>
          </a:p>
          <a:p>
            <a:pPr marL="628650" lvl="2" indent="-285750">
              <a:lnSpc>
                <a:spcPct val="100000"/>
              </a:lnSpc>
              <a:spcAft>
                <a:spcPts val="0"/>
              </a:spcAft>
            </a:pPr>
            <a:r>
              <a:rPr lang="en-IN" sz="1800" dirty="0"/>
              <a:t>Custom Exception</a:t>
            </a:r>
          </a:p>
          <a:p>
            <a:pPr marL="628650" lvl="2" indent="-285750">
              <a:lnSpc>
                <a:spcPct val="100000"/>
              </a:lnSpc>
              <a:spcAft>
                <a:spcPts val="0"/>
              </a:spcAft>
            </a:pPr>
            <a:r>
              <a:rPr lang="en-IN" sz="1800" dirty="0"/>
              <a:t>Exception chaining</a:t>
            </a:r>
          </a:p>
          <a:p>
            <a:pPr marL="628650" lvl="2" indent="-285750">
              <a:lnSpc>
                <a:spcPct val="100000"/>
              </a:lnSpc>
              <a:spcAft>
                <a:spcPts val="0"/>
              </a:spcAft>
            </a:pPr>
            <a:r>
              <a:rPr lang="en-IN" sz="1800" dirty="0"/>
              <a:t>New Features of Java 7</a:t>
            </a:r>
          </a:p>
          <a:p>
            <a:pPr marL="628650" lvl="2" indent="-285750">
              <a:lnSpc>
                <a:spcPct val="100000"/>
              </a:lnSpc>
              <a:spcAft>
                <a:spcPts val="0"/>
              </a:spcAft>
            </a:pPr>
            <a:r>
              <a:rPr lang="en-IN" sz="1800" dirty="0"/>
              <a:t>Try with Resources</a:t>
            </a:r>
          </a:p>
          <a:p>
            <a:pPr marL="628650" lvl="2" indent="-285750">
              <a:lnSpc>
                <a:spcPct val="100000"/>
              </a:lnSpc>
              <a:spcAft>
                <a:spcPts val="0"/>
              </a:spcAft>
            </a:pPr>
            <a:r>
              <a:rPr lang="en-IN" sz="1800" dirty="0"/>
              <a:t>AutoCloseable</a:t>
            </a:r>
          </a:p>
          <a:p>
            <a:pPr marL="628650" lvl="2" indent="-285750">
              <a:lnSpc>
                <a:spcPct val="100000"/>
              </a:lnSpc>
              <a:spcAft>
                <a:spcPts val="0"/>
              </a:spcAft>
            </a:pPr>
            <a:r>
              <a:rPr lang="en-IN" sz="1800" dirty="0"/>
              <a:t>Catch Block Handling Multiple Exceptions</a:t>
            </a:r>
          </a:p>
          <a:p>
            <a:pPr marL="460772" lvl="1" indent="-285750">
              <a:lnSpc>
                <a:spcPct val="100000"/>
              </a:lnSpc>
              <a:spcAft>
                <a:spcPts val="0"/>
              </a:spcAft>
            </a:pPr>
            <a:r>
              <a:rPr lang="en-IN" sz="1800" dirty="0"/>
              <a:t>Some Useful In-Built Classes</a:t>
            </a:r>
          </a:p>
          <a:p>
            <a:pPr marL="628650" lvl="2" indent="-285750">
              <a:lnSpc>
                <a:spcPct val="100000"/>
              </a:lnSpc>
              <a:spcAft>
                <a:spcPts val="0"/>
              </a:spcAft>
            </a:pPr>
            <a:r>
              <a:rPr lang="en-IN" sz="1800" dirty="0"/>
              <a:t>The Object class</a:t>
            </a:r>
          </a:p>
          <a:p>
            <a:pPr marL="628650" lvl="2" indent="-285750">
              <a:lnSpc>
                <a:spcPct val="100000"/>
              </a:lnSpc>
              <a:spcAft>
                <a:spcPts val="0"/>
              </a:spcAft>
            </a:pPr>
            <a:r>
              <a:rPr lang="en-IN" sz="1800" dirty="0"/>
              <a:t>The String class</a:t>
            </a:r>
          </a:p>
          <a:p>
            <a:pPr marL="628650" lvl="2" indent="-285750">
              <a:lnSpc>
                <a:spcPct val="100000"/>
              </a:lnSpc>
              <a:spcAft>
                <a:spcPts val="0"/>
              </a:spcAft>
            </a:pPr>
            <a:r>
              <a:rPr lang="en-IN" sz="1800" dirty="0"/>
              <a:t>The String Buffer class</a:t>
            </a:r>
          </a:p>
          <a:p>
            <a:pPr marL="628650" lvl="2" indent="-285750">
              <a:lnSpc>
                <a:spcPct val="100000"/>
              </a:lnSpc>
              <a:spcAft>
                <a:spcPts val="0"/>
              </a:spcAft>
            </a:pPr>
            <a:r>
              <a:rPr lang="en-IN" sz="1800" dirty="0"/>
              <a:t>The StringBuilder class</a:t>
            </a:r>
          </a:p>
          <a:p>
            <a:pPr marL="628650" lvl="2" indent="-285750">
              <a:lnSpc>
                <a:spcPct val="100000"/>
              </a:lnSpc>
              <a:spcAft>
                <a:spcPts val="0"/>
              </a:spcAft>
            </a:pPr>
            <a:endParaRPr lang="en-IN" sz="1800" dirty="0"/>
          </a:p>
          <a:p>
            <a:pPr marL="460772" lvl="1" indent="-285750">
              <a:lnSpc>
                <a:spcPct val="100000"/>
              </a:lnSpc>
              <a:spcAft>
                <a:spcPts val="0"/>
              </a:spcAft>
            </a:pPr>
            <a:endParaRPr lang="en-IN" sz="1800" dirty="0"/>
          </a:p>
        </p:txBody>
      </p:sp>
    </p:spTree>
    <p:extLst>
      <p:ext uri="{BB962C8B-B14F-4D97-AF65-F5344CB8AC3E}">
        <p14:creationId xmlns:p14="http://schemas.microsoft.com/office/powerpoint/2010/main" val="2766564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4AC58-17E4-407F-AC57-20505CE3A6C0}"/>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10C2F6E6-D702-45D3-913B-5C99B027D81A}"/>
              </a:ext>
            </a:extLst>
          </p:cNvPr>
          <p:cNvSpPr>
            <a:spLocks noGrp="1"/>
          </p:cNvSpPr>
          <p:nvPr>
            <p:ph idx="1"/>
          </p:nvPr>
        </p:nvSpPr>
        <p:spPr/>
        <p:txBody>
          <a:bodyPr/>
          <a:lstStyle/>
          <a:p>
            <a:r>
              <a:rPr lang="en-IN" dirty="0"/>
              <a:t>Exception handling</a:t>
            </a:r>
          </a:p>
          <a:p>
            <a:r>
              <a:rPr lang="en-IN" dirty="0">
                <a:hlinkClick r:id="rId2"/>
              </a:rPr>
              <a:t>https://www.journaldev.com/1696/exception-handling-in-java</a:t>
            </a:r>
            <a:endParaRPr lang="en-IN" dirty="0"/>
          </a:p>
          <a:p>
            <a:endParaRPr lang="en-IN" dirty="0"/>
          </a:p>
          <a:p>
            <a:endParaRPr lang="en-IN" dirty="0"/>
          </a:p>
          <a:p>
            <a:r>
              <a:rPr lang="en-IN" dirty="0"/>
              <a:t>String classes</a:t>
            </a:r>
          </a:p>
          <a:p>
            <a:r>
              <a:rPr lang="en-IN" dirty="0"/>
              <a:t>https://www.journaldev.com/538/string-vs-stringbuffer-vs-stringbuilder</a:t>
            </a:r>
          </a:p>
          <a:p>
            <a:endParaRPr lang="en-IN" dirty="0"/>
          </a:p>
        </p:txBody>
      </p:sp>
    </p:spTree>
    <p:extLst>
      <p:ext uri="{BB962C8B-B14F-4D97-AF65-F5344CB8AC3E}">
        <p14:creationId xmlns:p14="http://schemas.microsoft.com/office/powerpoint/2010/main" val="1733239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50" y="2593815"/>
            <a:ext cx="2949178" cy="1092994"/>
          </a:xfrm>
        </p:spPr>
        <p:txBody>
          <a:bodyPr anchor="ctr">
            <a:normAutofit/>
          </a:bodyPr>
          <a:lstStyle/>
          <a:p>
            <a:pPr algn="ctr"/>
            <a:r>
              <a:rPr lang="en-IN" sz="3300" b="1" dirty="0"/>
              <a:t>Assignment</a:t>
            </a:r>
            <a:br>
              <a:rPr lang="en-IN" sz="3300" b="1" dirty="0"/>
            </a:br>
            <a:r>
              <a:rPr lang="en-IN" sz="1350" b="1" dirty="0"/>
              <a:t>double click on image</a:t>
            </a:r>
            <a:endParaRPr lang="mr-IN" sz="3300" b="1" dirty="0"/>
          </a:p>
        </p:txBody>
      </p:sp>
      <p:graphicFrame>
        <p:nvGraphicFramePr>
          <p:cNvPr id="3" name="Object 2">
            <a:extLst>
              <a:ext uri="{FF2B5EF4-FFF2-40B4-BE49-F238E27FC236}">
                <a16:creationId xmlns:a16="http://schemas.microsoft.com/office/drawing/2014/main" xmlns="" id="{CA760E86-12C6-4A29-B927-429509B7569B}"/>
              </a:ext>
            </a:extLst>
          </p:cNvPr>
          <p:cNvGraphicFramePr>
            <a:graphicFrameLocks noChangeAspect="1"/>
          </p:cNvGraphicFramePr>
          <p:nvPr/>
        </p:nvGraphicFramePr>
        <p:xfrm>
          <a:off x="4013968" y="563264"/>
          <a:ext cx="4662488" cy="6034088"/>
        </p:xfrm>
        <a:graphic>
          <a:graphicData uri="http://schemas.openxmlformats.org/presentationml/2006/ole">
            <mc:AlternateContent xmlns:mc="http://schemas.openxmlformats.org/markup-compatibility/2006">
              <mc:Choice xmlns:v="urn:schemas-microsoft-com:vml" Requires="v">
                <p:oleObj spid="_x0000_s63491" name="Acrobat Document" r:id="rId3" imgW="4663262" imgH="6034723" progId="AcroExch.Document.DC">
                  <p:embed/>
                </p:oleObj>
              </mc:Choice>
              <mc:Fallback>
                <p:oleObj name="Acrobat Document" r:id="rId3" imgW="4663262" imgH="6034723" progId="AcroExch.Document.DC">
                  <p:embed/>
                  <p:pic>
                    <p:nvPicPr>
                      <p:cNvPr id="3" name="Object 2">
                        <a:extLst>
                          <a:ext uri="{FF2B5EF4-FFF2-40B4-BE49-F238E27FC236}">
                            <a16:creationId xmlns:a16="http://schemas.microsoft.com/office/drawing/2014/main" xmlns="" id="{CA760E86-12C6-4A29-B927-429509B7569B}"/>
                          </a:ext>
                        </a:extLst>
                      </p:cNvPr>
                      <p:cNvPicPr/>
                      <p:nvPr/>
                    </p:nvPicPr>
                    <p:blipFill>
                      <a:blip r:embed="rId4"/>
                      <a:stretch>
                        <a:fillRect/>
                      </a:stretch>
                    </p:blipFill>
                    <p:spPr>
                      <a:xfrm>
                        <a:off x="4013968" y="563264"/>
                        <a:ext cx="4662488" cy="6034088"/>
                      </a:xfrm>
                      <a:prstGeom prst="rect">
                        <a:avLst/>
                      </a:prstGeom>
                    </p:spPr>
                  </p:pic>
                </p:oleObj>
              </mc:Fallback>
            </mc:AlternateContent>
          </a:graphicData>
        </a:graphic>
      </p:graphicFrame>
    </p:spTree>
    <p:extLst>
      <p:ext uri="{BB962C8B-B14F-4D97-AF65-F5344CB8AC3E}">
        <p14:creationId xmlns:p14="http://schemas.microsoft.com/office/powerpoint/2010/main" val="1203378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M006:Wrapper Classes and Serialization</a:t>
            </a:r>
          </a:p>
        </p:txBody>
      </p:sp>
    </p:spTree>
    <p:extLst>
      <p:ext uri="{BB962C8B-B14F-4D97-AF65-F5344CB8AC3E}">
        <p14:creationId xmlns:p14="http://schemas.microsoft.com/office/powerpoint/2010/main" val="1675959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6: Wrapper Classes and Serialization</a:t>
            </a:r>
          </a:p>
        </p:txBody>
      </p:sp>
      <p:sp>
        <p:nvSpPr>
          <p:cNvPr id="2" name="Content Placeholder 1"/>
          <p:cNvSpPr>
            <a:spLocks noGrp="1"/>
          </p:cNvSpPr>
          <p:nvPr>
            <p:ph idx="1"/>
          </p:nvPr>
        </p:nvSpPr>
        <p:spPr>
          <a:xfrm>
            <a:off x="298516" y="1052736"/>
            <a:ext cx="8845484" cy="5256584"/>
          </a:xfrm>
        </p:spPr>
        <p:txBody>
          <a:bodyPr>
            <a:noAutofit/>
          </a:bodyPr>
          <a:lstStyle/>
          <a:p>
            <a:pPr lvl="1" indent="0">
              <a:lnSpc>
                <a:spcPct val="100000"/>
              </a:lnSpc>
              <a:spcAft>
                <a:spcPts val="0"/>
              </a:spcAft>
              <a:buNone/>
            </a:pPr>
            <a:r>
              <a:rPr lang="en-IN" sz="1800" dirty="0"/>
              <a:t>In this module, you will learn to work with wrapper classes and serialization techniques.</a:t>
            </a:r>
          </a:p>
        </p:txBody>
      </p:sp>
    </p:spTree>
    <p:extLst>
      <p:ext uri="{BB962C8B-B14F-4D97-AF65-F5344CB8AC3E}">
        <p14:creationId xmlns:p14="http://schemas.microsoft.com/office/powerpoint/2010/main" val="1231773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980728"/>
            <a:ext cx="8845484" cy="5256584"/>
          </a:xfrm>
        </p:spPr>
        <p:txBody>
          <a:bodyPr>
            <a:noAutofit/>
          </a:bodyPr>
          <a:lstStyle/>
          <a:p>
            <a:pPr marL="285750" indent="-285750">
              <a:lnSpc>
                <a:spcPct val="100000"/>
              </a:lnSpc>
              <a:spcAft>
                <a:spcPts val="0"/>
              </a:spcAft>
              <a:buFont typeface="Arial" panose="020B0604020202020204" pitchFamily="34" charset="0"/>
              <a:buChar char="•"/>
            </a:pPr>
            <a:r>
              <a:rPr lang="en-IN" dirty="0"/>
              <a:t>M006: Wrapper Classes and serialization</a:t>
            </a:r>
          </a:p>
          <a:p>
            <a:pPr marL="285750" indent="-285750">
              <a:lnSpc>
                <a:spcPct val="100000"/>
              </a:lnSpc>
              <a:spcAft>
                <a:spcPts val="0"/>
              </a:spcAft>
              <a:buFont typeface="Arial" panose="020B0604020202020204" pitchFamily="34" charset="0"/>
              <a:buChar char="•"/>
            </a:pPr>
            <a:r>
              <a:rPr lang="en-IN" dirty="0"/>
              <a:t>Day 6:</a:t>
            </a:r>
          </a:p>
          <a:p>
            <a:pPr marL="460772" lvl="1" indent="-285750">
              <a:lnSpc>
                <a:spcPct val="100000"/>
              </a:lnSpc>
              <a:spcAft>
                <a:spcPts val="0"/>
              </a:spcAft>
            </a:pPr>
            <a:r>
              <a:rPr lang="en-IN" sz="1800" dirty="0"/>
              <a:t>Wrapper classes and Auto-Boxing</a:t>
            </a:r>
          </a:p>
          <a:p>
            <a:pPr marL="628650" lvl="2" indent="-285750">
              <a:lnSpc>
                <a:spcPct val="100000"/>
              </a:lnSpc>
              <a:spcAft>
                <a:spcPts val="0"/>
              </a:spcAft>
            </a:pPr>
            <a:r>
              <a:rPr lang="en-IN" sz="1800" dirty="0"/>
              <a:t>Enumeration</a:t>
            </a:r>
          </a:p>
          <a:p>
            <a:pPr marL="628650" lvl="2" indent="-285750">
              <a:lnSpc>
                <a:spcPct val="100000"/>
              </a:lnSpc>
              <a:spcAft>
                <a:spcPts val="0"/>
              </a:spcAft>
            </a:pPr>
            <a:r>
              <a:rPr lang="en-IN" sz="1800" dirty="0"/>
              <a:t>Wrapper classes</a:t>
            </a:r>
          </a:p>
          <a:p>
            <a:pPr marL="628650" lvl="2" indent="-285750">
              <a:lnSpc>
                <a:spcPct val="100000"/>
              </a:lnSpc>
              <a:spcAft>
                <a:spcPts val="0"/>
              </a:spcAft>
            </a:pPr>
            <a:r>
              <a:rPr lang="en-IN" sz="1800" dirty="0"/>
              <a:t>Auto Boxing and Un-Boxing</a:t>
            </a:r>
          </a:p>
          <a:p>
            <a:pPr marL="460772" lvl="1" indent="-285750">
              <a:lnSpc>
                <a:spcPct val="100000"/>
              </a:lnSpc>
              <a:spcAft>
                <a:spcPts val="0"/>
              </a:spcAft>
            </a:pPr>
            <a:r>
              <a:rPr lang="en-IN" sz="1800" dirty="0"/>
              <a:t>Java Serialization</a:t>
            </a:r>
          </a:p>
          <a:p>
            <a:pPr marL="628650" lvl="2" indent="-285750">
              <a:lnSpc>
                <a:spcPct val="100000"/>
              </a:lnSpc>
              <a:spcAft>
                <a:spcPts val="0"/>
              </a:spcAft>
            </a:pPr>
            <a:r>
              <a:rPr lang="en-IN" sz="1800" dirty="0"/>
              <a:t>Types of Input and Output Streams</a:t>
            </a:r>
          </a:p>
          <a:p>
            <a:pPr marL="628650" lvl="2" indent="-285750">
              <a:lnSpc>
                <a:spcPct val="100000"/>
              </a:lnSpc>
              <a:spcAft>
                <a:spcPts val="0"/>
              </a:spcAft>
            </a:pPr>
            <a:r>
              <a:rPr lang="en-IN" sz="1800" dirty="0"/>
              <a:t>Byte-based stream</a:t>
            </a:r>
          </a:p>
          <a:p>
            <a:pPr marL="628650" lvl="2" indent="-285750">
              <a:lnSpc>
                <a:spcPct val="100000"/>
              </a:lnSpc>
              <a:spcAft>
                <a:spcPts val="0"/>
              </a:spcAft>
            </a:pPr>
            <a:r>
              <a:rPr lang="en-IN" sz="1800" dirty="0"/>
              <a:t>The Challenge of Object Serialization </a:t>
            </a:r>
          </a:p>
          <a:p>
            <a:pPr marL="628650" lvl="2" indent="-285750">
              <a:lnSpc>
                <a:spcPct val="100000"/>
              </a:lnSpc>
              <a:spcAft>
                <a:spcPts val="0"/>
              </a:spcAft>
            </a:pPr>
            <a:r>
              <a:rPr lang="en-IN" sz="1800" dirty="0"/>
              <a:t>Serialization API </a:t>
            </a:r>
          </a:p>
          <a:p>
            <a:pPr marL="628650" lvl="2" indent="-285750">
              <a:lnSpc>
                <a:spcPct val="100000"/>
              </a:lnSpc>
              <a:spcAft>
                <a:spcPts val="0"/>
              </a:spcAft>
            </a:pPr>
            <a:r>
              <a:rPr lang="en-IN" sz="1800" dirty="0"/>
              <a:t>Serializable Interface </a:t>
            </a:r>
          </a:p>
          <a:p>
            <a:pPr marL="628650" lvl="2" indent="-285750">
              <a:lnSpc>
                <a:spcPct val="100000"/>
              </a:lnSpc>
              <a:spcAft>
                <a:spcPts val="0"/>
              </a:spcAft>
            </a:pPr>
            <a:r>
              <a:rPr lang="en-IN" sz="1800" dirty="0"/>
              <a:t>ObjectInputStream and ObjectOutputStream </a:t>
            </a:r>
          </a:p>
          <a:p>
            <a:pPr marL="628650" lvl="2" indent="-285750">
              <a:lnSpc>
                <a:spcPct val="100000"/>
              </a:lnSpc>
              <a:spcAft>
                <a:spcPts val="0"/>
              </a:spcAft>
            </a:pPr>
            <a:r>
              <a:rPr lang="en-IN" sz="1800" dirty="0"/>
              <a:t>The Serialization Engine </a:t>
            </a:r>
          </a:p>
          <a:p>
            <a:pPr marL="628650" lvl="2" indent="-285750">
              <a:lnSpc>
                <a:spcPct val="100000"/>
              </a:lnSpc>
              <a:spcAft>
                <a:spcPts val="0"/>
              </a:spcAft>
            </a:pPr>
            <a:r>
              <a:rPr lang="en-IN" sz="1800" dirty="0"/>
              <a:t>Transient Fields </a:t>
            </a:r>
          </a:p>
          <a:p>
            <a:pPr marL="628650" lvl="2" indent="-285750">
              <a:lnSpc>
                <a:spcPct val="100000"/>
              </a:lnSpc>
              <a:spcAft>
                <a:spcPts val="0"/>
              </a:spcAft>
            </a:pPr>
            <a:r>
              <a:rPr lang="en-IN" sz="1800" dirty="0"/>
              <a:t>Serialization in Inheritance</a:t>
            </a:r>
          </a:p>
          <a:p>
            <a:pPr marL="460772" lvl="1" indent="-285750">
              <a:lnSpc>
                <a:spcPct val="100000"/>
              </a:lnSpc>
              <a:spcAft>
                <a:spcPts val="0"/>
              </a:spcAft>
            </a:pPr>
            <a:endParaRPr lang="en-IN" sz="1800" dirty="0"/>
          </a:p>
          <a:p>
            <a:pPr marL="628650" lvl="2" indent="-285750">
              <a:lnSpc>
                <a:spcPct val="100000"/>
              </a:lnSpc>
              <a:spcAft>
                <a:spcPts val="0"/>
              </a:spcAft>
            </a:pPr>
            <a:endParaRPr lang="en-IN" sz="1800" dirty="0"/>
          </a:p>
          <a:p>
            <a:pPr marL="460772" lvl="1" indent="-285750">
              <a:lnSpc>
                <a:spcPct val="100000"/>
              </a:lnSpc>
              <a:spcAft>
                <a:spcPts val="0"/>
              </a:spcAft>
            </a:pPr>
            <a:endParaRPr lang="en-IN" sz="1800" dirty="0"/>
          </a:p>
        </p:txBody>
      </p:sp>
    </p:spTree>
    <p:extLst>
      <p:ext uri="{BB962C8B-B14F-4D97-AF65-F5344CB8AC3E}">
        <p14:creationId xmlns:p14="http://schemas.microsoft.com/office/powerpoint/2010/main" val="1061107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5F8F3-9960-4FD4-9FB5-D0E24F1080CE}"/>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D3DBE309-552C-41F8-B83F-48167B3EA5C6}"/>
              </a:ext>
            </a:extLst>
          </p:cNvPr>
          <p:cNvSpPr>
            <a:spLocks noGrp="1"/>
          </p:cNvSpPr>
          <p:nvPr>
            <p:ph idx="1"/>
          </p:nvPr>
        </p:nvSpPr>
        <p:spPr/>
        <p:txBody>
          <a:bodyPr/>
          <a:lstStyle/>
          <a:p>
            <a:r>
              <a:rPr lang="en-IN" dirty="0"/>
              <a:t>Wrapper classes</a:t>
            </a:r>
          </a:p>
          <a:p>
            <a:r>
              <a:rPr lang="en-IN" dirty="0">
                <a:hlinkClick r:id="rId2"/>
              </a:rPr>
              <a:t>https://www.geeksforgeeks.org/wrapper-classes-java/</a:t>
            </a:r>
            <a:endParaRPr lang="en-IN" dirty="0"/>
          </a:p>
          <a:p>
            <a:endParaRPr lang="en-IN" dirty="0"/>
          </a:p>
          <a:p>
            <a:r>
              <a:rPr lang="en-IN" dirty="0"/>
              <a:t>Serialization</a:t>
            </a:r>
          </a:p>
          <a:p>
            <a:r>
              <a:rPr lang="en-IN" dirty="0">
                <a:hlinkClick r:id="rId3"/>
              </a:rPr>
              <a:t>https://www.geeksforgeeks.org/serialization-in-java/</a:t>
            </a:r>
            <a:endParaRPr lang="en-IN" dirty="0"/>
          </a:p>
          <a:p>
            <a:endParaRPr lang="en-IN" dirty="0"/>
          </a:p>
          <a:p>
            <a:endParaRPr lang="en-IN" dirty="0"/>
          </a:p>
        </p:txBody>
      </p:sp>
    </p:spTree>
    <p:extLst>
      <p:ext uri="{BB962C8B-B14F-4D97-AF65-F5344CB8AC3E}">
        <p14:creationId xmlns:p14="http://schemas.microsoft.com/office/powerpoint/2010/main" val="348208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Software requirement</a:t>
            </a:r>
          </a:p>
        </p:txBody>
      </p:sp>
      <p:sp>
        <p:nvSpPr>
          <p:cNvPr id="2" name="Content Placeholder 1"/>
          <p:cNvSpPr>
            <a:spLocks noGrp="1"/>
          </p:cNvSpPr>
          <p:nvPr>
            <p:ph idx="1"/>
          </p:nvPr>
        </p:nvSpPr>
        <p:spPr/>
        <p:txBody>
          <a:bodyPr>
            <a:norm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JDK 8.x</a:t>
            </a:r>
          </a:p>
          <a:p>
            <a:pPr marL="285750" indent="-285750">
              <a:buFont typeface="Arial" panose="020B0604020202020204" pitchFamily="34" charset="0"/>
              <a:buChar char="•"/>
            </a:pPr>
            <a:r>
              <a:rPr lang="en-IN" dirty="0"/>
              <a:t>Eclipse(</a:t>
            </a:r>
            <a:r>
              <a:rPr lang="en-IN" dirty="0">
                <a:hlinkClick r:id="rId3"/>
              </a:rPr>
              <a:t>https://www.eclipse.org/downloads/</a:t>
            </a:r>
            <a:r>
              <a:rPr lang="en-IN" dirty="0"/>
              <a:t>)</a:t>
            </a:r>
          </a:p>
          <a:p>
            <a:pPr marL="285750" indent="-285750">
              <a:buFont typeface="Arial" panose="020B0604020202020204" pitchFamily="34" charset="0"/>
              <a:buChar char="•"/>
            </a:pPr>
            <a:r>
              <a:rPr lang="en-IN" dirty="0"/>
              <a:t>Junit plugins for Eclipse</a:t>
            </a:r>
          </a:p>
          <a:p>
            <a:pPr marL="285750" indent="-285750">
              <a:buFont typeface="Arial" panose="020B0604020202020204" pitchFamily="34" charset="0"/>
              <a:buChar char="•"/>
            </a:pPr>
            <a:r>
              <a:rPr lang="en-IN" dirty="0"/>
              <a:t>Mockito Framework</a:t>
            </a:r>
          </a:p>
          <a:p>
            <a:pPr marL="285750" indent="-285750">
              <a:buFont typeface="Arial" panose="020B0604020202020204" pitchFamily="34" charset="0"/>
              <a:buChar char="•"/>
            </a:pPr>
            <a:r>
              <a:rPr lang="en-IN" dirty="0"/>
              <a:t>MySQL /Oracle for database communication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3755201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A32DD-D466-4688-B6EE-C845AA7338DD}"/>
              </a:ext>
            </a:extLst>
          </p:cNvPr>
          <p:cNvSpPr>
            <a:spLocks noGrp="1"/>
          </p:cNvSpPr>
          <p:nvPr>
            <p:ph type="title"/>
          </p:nvPr>
        </p:nvSpPr>
        <p:spPr/>
        <p:txBody>
          <a:bodyPr/>
          <a:lstStyle/>
          <a:p>
            <a:pPr algn="ctr"/>
            <a:r>
              <a:rPr lang="en-IN" dirty="0"/>
              <a:t>Assignment</a:t>
            </a:r>
          </a:p>
        </p:txBody>
      </p:sp>
      <p:pic>
        <p:nvPicPr>
          <p:cNvPr id="5" name="Content Placeholder 4" descr="A screenshot of a cell phone&#10;&#10;Description generated with very high confidence">
            <a:extLst>
              <a:ext uri="{FF2B5EF4-FFF2-40B4-BE49-F238E27FC236}">
                <a16:creationId xmlns:a16="http://schemas.microsoft.com/office/drawing/2014/main" xmlns="" id="{D823F6FB-F529-4C03-8927-F5AEFB66C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988840"/>
            <a:ext cx="5472608" cy="3491705"/>
          </a:xfrm>
        </p:spPr>
      </p:pic>
    </p:spTree>
    <p:extLst>
      <p:ext uri="{BB962C8B-B14F-4D97-AF65-F5344CB8AC3E}">
        <p14:creationId xmlns:p14="http://schemas.microsoft.com/office/powerpoint/2010/main" val="686922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M007 &amp; 8: Java Generics and Collection Framework</a:t>
            </a:r>
          </a:p>
        </p:txBody>
      </p:sp>
    </p:spTree>
    <p:extLst>
      <p:ext uri="{BB962C8B-B14F-4D97-AF65-F5344CB8AC3E}">
        <p14:creationId xmlns:p14="http://schemas.microsoft.com/office/powerpoint/2010/main" val="34470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7: Java Generics and Collection Framework</a:t>
            </a:r>
          </a:p>
        </p:txBody>
      </p:sp>
      <p:sp>
        <p:nvSpPr>
          <p:cNvPr id="2" name="Content Placeholder 1"/>
          <p:cNvSpPr>
            <a:spLocks noGrp="1"/>
          </p:cNvSpPr>
          <p:nvPr>
            <p:ph idx="1"/>
          </p:nvPr>
        </p:nvSpPr>
        <p:spPr>
          <a:xfrm>
            <a:off x="298516" y="1052736"/>
            <a:ext cx="8845484" cy="5256584"/>
          </a:xfrm>
        </p:spPr>
        <p:txBody>
          <a:bodyPr>
            <a:noAutofit/>
          </a:bodyPr>
          <a:lstStyle/>
          <a:p>
            <a:pPr lvl="1" indent="0">
              <a:lnSpc>
                <a:spcPct val="100000"/>
              </a:lnSpc>
              <a:spcAft>
                <a:spcPts val="0"/>
              </a:spcAft>
              <a:buNone/>
            </a:pPr>
            <a:r>
              <a:rPr lang="en-IN" sz="1800" dirty="0"/>
              <a:t>In this module, you will learn to understand the basics of generics understand the basic data structure ,Understand how to use different classes/interfaces of Java Collections Framework and implement generic algorithms.</a:t>
            </a:r>
          </a:p>
        </p:txBody>
      </p:sp>
    </p:spTree>
    <p:extLst>
      <p:ext uri="{BB962C8B-B14F-4D97-AF65-F5344CB8AC3E}">
        <p14:creationId xmlns:p14="http://schemas.microsoft.com/office/powerpoint/2010/main" val="1908913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980728"/>
            <a:ext cx="8845484" cy="5256584"/>
          </a:xfrm>
        </p:spPr>
        <p:txBody>
          <a:bodyPr>
            <a:noAutofit/>
          </a:bodyPr>
          <a:lstStyle/>
          <a:p>
            <a:pPr>
              <a:lnSpc>
                <a:spcPct val="100000"/>
              </a:lnSpc>
              <a:spcAft>
                <a:spcPts val="0"/>
              </a:spcAft>
            </a:pPr>
            <a:r>
              <a:rPr lang="en-IN" dirty="0"/>
              <a:t>M007: Java Generics and Collection Framework</a:t>
            </a:r>
          </a:p>
          <a:p>
            <a:pPr marL="285750" indent="-285750">
              <a:lnSpc>
                <a:spcPct val="100000"/>
              </a:lnSpc>
              <a:spcAft>
                <a:spcPts val="0"/>
              </a:spcAft>
              <a:buFont typeface="Arial" panose="020B0604020202020204" pitchFamily="34" charset="0"/>
              <a:buChar char="•"/>
            </a:pPr>
            <a:r>
              <a:rPr lang="en-IN" dirty="0"/>
              <a:t>Day 7:</a:t>
            </a:r>
          </a:p>
          <a:p>
            <a:pPr marL="460772" lvl="1" indent="-285750">
              <a:lnSpc>
                <a:spcPct val="100000"/>
              </a:lnSpc>
              <a:spcAft>
                <a:spcPts val="0"/>
              </a:spcAft>
            </a:pPr>
            <a:r>
              <a:rPr lang="en-IN" sz="1800" dirty="0"/>
              <a:t>Java Generics</a:t>
            </a:r>
          </a:p>
          <a:p>
            <a:pPr marL="628650" lvl="2" indent="-285750">
              <a:lnSpc>
                <a:spcPct val="100000"/>
              </a:lnSpc>
              <a:spcAft>
                <a:spcPts val="0"/>
              </a:spcAft>
            </a:pPr>
            <a:r>
              <a:rPr lang="en-IN" sz="1800" dirty="0"/>
              <a:t>Generics in Java</a:t>
            </a:r>
          </a:p>
          <a:p>
            <a:pPr marL="628650" lvl="2" indent="-285750">
              <a:lnSpc>
                <a:spcPct val="100000"/>
              </a:lnSpc>
              <a:spcAft>
                <a:spcPts val="0"/>
              </a:spcAft>
            </a:pPr>
            <a:r>
              <a:rPr lang="en-IN" sz="1800" dirty="0"/>
              <a:t>Java Generic Class</a:t>
            </a:r>
          </a:p>
          <a:p>
            <a:pPr marL="628650" lvl="2" indent="-285750">
              <a:lnSpc>
                <a:spcPct val="100000"/>
              </a:lnSpc>
              <a:spcAft>
                <a:spcPts val="0"/>
              </a:spcAft>
            </a:pPr>
            <a:r>
              <a:rPr lang="en-IN" sz="1800" dirty="0"/>
              <a:t>Java Generic Interface</a:t>
            </a:r>
          </a:p>
          <a:p>
            <a:pPr marL="628650" lvl="2" indent="-285750">
              <a:lnSpc>
                <a:spcPct val="100000"/>
              </a:lnSpc>
              <a:spcAft>
                <a:spcPts val="0"/>
              </a:spcAft>
            </a:pPr>
            <a:r>
              <a:rPr lang="en-IN" sz="1800" dirty="0"/>
              <a:t>Java Generic Type</a:t>
            </a:r>
          </a:p>
          <a:p>
            <a:pPr marL="628650" lvl="2" indent="-285750">
              <a:lnSpc>
                <a:spcPct val="100000"/>
              </a:lnSpc>
              <a:spcAft>
                <a:spcPts val="0"/>
              </a:spcAft>
            </a:pPr>
            <a:r>
              <a:rPr lang="en-IN" sz="1800" dirty="0"/>
              <a:t>Java Generic Method</a:t>
            </a:r>
          </a:p>
          <a:p>
            <a:pPr marL="628650" lvl="2" indent="-285750">
              <a:lnSpc>
                <a:spcPct val="100000"/>
              </a:lnSpc>
              <a:spcAft>
                <a:spcPts val="0"/>
              </a:spcAft>
            </a:pPr>
            <a:r>
              <a:rPr lang="en-IN" sz="1800" dirty="0"/>
              <a:t>Java Generics Bounded Type Parameters</a:t>
            </a:r>
          </a:p>
          <a:p>
            <a:pPr marL="628650" lvl="2" indent="-285750">
              <a:lnSpc>
                <a:spcPct val="100000"/>
              </a:lnSpc>
              <a:spcAft>
                <a:spcPts val="0"/>
              </a:spcAft>
            </a:pPr>
            <a:r>
              <a:rPr lang="en-IN" sz="1800" dirty="0"/>
              <a:t>Java Generics and Inheritance</a:t>
            </a:r>
          </a:p>
          <a:p>
            <a:pPr marL="628650" lvl="2" indent="-285750">
              <a:lnSpc>
                <a:spcPct val="100000"/>
              </a:lnSpc>
              <a:spcAft>
                <a:spcPts val="0"/>
              </a:spcAft>
            </a:pPr>
            <a:r>
              <a:rPr lang="en-IN" sz="1800" dirty="0"/>
              <a:t>Java Generic Classes and Subtyping</a:t>
            </a:r>
          </a:p>
          <a:p>
            <a:pPr marL="628650" lvl="2" indent="-285750">
              <a:lnSpc>
                <a:spcPct val="100000"/>
              </a:lnSpc>
              <a:spcAft>
                <a:spcPts val="0"/>
              </a:spcAft>
            </a:pPr>
            <a:r>
              <a:rPr lang="en-IN" sz="1800" dirty="0"/>
              <a:t>Java Generics Wildcards</a:t>
            </a:r>
          </a:p>
          <a:p>
            <a:pPr marL="803672" lvl="3" indent="-285750">
              <a:lnSpc>
                <a:spcPct val="100000"/>
              </a:lnSpc>
              <a:spcAft>
                <a:spcPts val="0"/>
              </a:spcAft>
            </a:pPr>
            <a:r>
              <a:rPr lang="en-IN" sz="1800" dirty="0"/>
              <a:t>Java Generics Upper Bounded Wildcard</a:t>
            </a:r>
          </a:p>
          <a:p>
            <a:pPr marL="803672" lvl="3" indent="-285750">
              <a:lnSpc>
                <a:spcPct val="100000"/>
              </a:lnSpc>
              <a:spcAft>
                <a:spcPts val="0"/>
              </a:spcAft>
            </a:pPr>
            <a:r>
              <a:rPr lang="en-IN" sz="1800" dirty="0"/>
              <a:t>Java Generics Unbounded Wildcard</a:t>
            </a:r>
          </a:p>
          <a:p>
            <a:pPr marL="803672" lvl="3" indent="-285750">
              <a:lnSpc>
                <a:spcPct val="100000"/>
              </a:lnSpc>
              <a:spcAft>
                <a:spcPts val="0"/>
              </a:spcAft>
            </a:pPr>
            <a:r>
              <a:rPr lang="en-IN" sz="1800" dirty="0"/>
              <a:t>Java Generics Lower bounded Wildcard</a:t>
            </a:r>
          </a:p>
          <a:p>
            <a:pPr marL="628650" lvl="2" indent="-285750">
              <a:lnSpc>
                <a:spcPct val="100000"/>
              </a:lnSpc>
              <a:spcAft>
                <a:spcPts val="0"/>
              </a:spcAft>
            </a:pPr>
            <a:r>
              <a:rPr lang="en-IN" sz="1800" dirty="0"/>
              <a:t>Subtyping using Generics Wildcard</a:t>
            </a:r>
          </a:p>
          <a:p>
            <a:pPr marL="628650" lvl="2" indent="-285750">
              <a:lnSpc>
                <a:spcPct val="100000"/>
              </a:lnSpc>
              <a:spcAft>
                <a:spcPts val="0"/>
              </a:spcAft>
            </a:pPr>
            <a:r>
              <a:rPr lang="en-IN" sz="1800" dirty="0"/>
              <a:t>Java Generics Type Erasure</a:t>
            </a:r>
          </a:p>
          <a:p>
            <a:pPr lvl="1" indent="0">
              <a:lnSpc>
                <a:spcPct val="100000"/>
              </a:lnSpc>
              <a:spcAft>
                <a:spcPts val="0"/>
              </a:spcAft>
              <a:buNone/>
            </a:pPr>
            <a:endParaRPr lang="en-IN" sz="1800" dirty="0"/>
          </a:p>
        </p:txBody>
      </p:sp>
    </p:spTree>
    <p:extLst>
      <p:ext uri="{BB962C8B-B14F-4D97-AF65-F5344CB8AC3E}">
        <p14:creationId xmlns:p14="http://schemas.microsoft.com/office/powerpoint/2010/main" val="1081810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F49B9-6E9F-417B-96C6-890E7F6DB104}"/>
              </a:ext>
            </a:extLst>
          </p:cNvPr>
          <p:cNvSpPr>
            <a:spLocks noGrp="1"/>
          </p:cNvSpPr>
          <p:nvPr>
            <p:ph type="title"/>
          </p:nvPr>
        </p:nvSpPr>
        <p:spPr/>
        <p:txBody>
          <a:bodyPr/>
          <a:lstStyle/>
          <a:p>
            <a:r>
              <a:rPr lang="en-US" dirty="0"/>
              <a:t>Day Wise Schedule</a:t>
            </a:r>
            <a:endParaRPr lang="en-IN" dirty="0"/>
          </a:p>
        </p:txBody>
      </p:sp>
      <p:sp>
        <p:nvSpPr>
          <p:cNvPr id="3" name="Content Placeholder 2">
            <a:extLst>
              <a:ext uri="{FF2B5EF4-FFF2-40B4-BE49-F238E27FC236}">
                <a16:creationId xmlns:a16="http://schemas.microsoft.com/office/drawing/2014/main" xmlns="" id="{4532C784-85CE-4AB7-A811-F267A77F675E}"/>
              </a:ext>
            </a:extLst>
          </p:cNvPr>
          <p:cNvSpPr>
            <a:spLocks noGrp="1"/>
          </p:cNvSpPr>
          <p:nvPr>
            <p:ph idx="1"/>
          </p:nvPr>
        </p:nvSpPr>
        <p:spPr/>
        <p:txBody>
          <a:bodyPr>
            <a:normAutofit/>
          </a:bodyPr>
          <a:lstStyle/>
          <a:p>
            <a:pPr marL="460772" lvl="1" indent="-285750">
              <a:lnSpc>
                <a:spcPct val="100000"/>
              </a:lnSpc>
              <a:spcAft>
                <a:spcPts val="0"/>
              </a:spcAft>
            </a:pPr>
            <a:r>
              <a:rPr lang="en-IN" sz="1800" dirty="0"/>
              <a:t>Collection Framework</a:t>
            </a:r>
          </a:p>
          <a:p>
            <a:pPr marL="628650" lvl="2" indent="-285750">
              <a:lnSpc>
                <a:spcPct val="100000"/>
              </a:lnSpc>
              <a:spcAft>
                <a:spcPts val="0"/>
              </a:spcAft>
            </a:pPr>
            <a:r>
              <a:rPr lang="en-IN" sz="1800" dirty="0"/>
              <a:t>What is Java Collections Framework?</a:t>
            </a:r>
          </a:p>
          <a:p>
            <a:pPr marL="628650" lvl="2" indent="-285750">
              <a:lnSpc>
                <a:spcPct val="100000"/>
              </a:lnSpc>
              <a:spcAft>
                <a:spcPts val="0"/>
              </a:spcAft>
            </a:pPr>
            <a:r>
              <a:rPr lang="en-IN" sz="1800" dirty="0"/>
              <a:t>Benefits of Java Collections Framework</a:t>
            </a:r>
          </a:p>
          <a:p>
            <a:pPr marL="460772" lvl="1" indent="-285750">
              <a:lnSpc>
                <a:spcPct val="100000"/>
              </a:lnSpc>
              <a:spcAft>
                <a:spcPts val="0"/>
              </a:spcAft>
            </a:pPr>
            <a:r>
              <a:rPr lang="en-IN" sz="1800" dirty="0"/>
              <a:t>Java Collections Interfaces</a:t>
            </a:r>
          </a:p>
          <a:p>
            <a:pPr marL="628650" lvl="2" indent="-285750">
              <a:lnSpc>
                <a:spcPct val="100000"/>
              </a:lnSpc>
              <a:spcAft>
                <a:spcPts val="0"/>
              </a:spcAft>
            </a:pPr>
            <a:r>
              <a:rPr lang="en-IN" sz="1800" dirty="0"/>
              <a:t>Collection Interface</a:t>
            </a:r>
          </a:p>
          <a:p>
            <a:pPr marL="628650" lvl="2" indent="-285750">
              <a:lnSpc>
                <a:spcPct val="100000"/>
              </a:lnSpc>
              <a:spcAft>
                <a:spcPts val="0"/>
              </a:spcAft>
            </a:pPr>
            <a:r>
              <a:rPr lang="en-IN" sz="1800" dirty="0"/>
              <a:t>Iterator Interface</a:t>
            </a:r>
          </a:p>
          <a:p>
            <a:pPr marL="628650" lvl="2" indent="-285750">
              <a:lnSpc>
                <a:spcPct val="100000"/>
              </a:lnSpc>
              <a:spcAft>
                <a:spcPts val="0"/>
              </a:spcAft>
            </a:pPr>
            <a:r>
              <a:rPr lang="en-IN" sz="1800" dirty="0"/>
              <a:t>Set Interface</a:t>
            </a:r>
          </a:p>
          <a:p>
            <a:pPr marL="628650" lvl="2" indent="-285750">
              <a:lnSpc>
                <a:spcPct val="100000"/>
              </a:lnSpc>
              <a:spcAft>
                <a:spcPts val="0"/>
              </a:spcAft>
            </a:pPr>
            <a:r>
              <a:rPr lang="en-IN" sz="1800" dirty="0"/>
              <a:t>List Interface</a:t>
            </a:r>
          </a:p>
          <a:p>
            <a:pPr>
              <a:lnSpc>
                <a:spcPct val="100000"/>
              </a:lnSpc>
              <a:spcAft>
                <a:spcPts val="0"/>
              </a:spcAft>
            </a:pPr>
            <a:endParaRPr lang="en-IN" dirty="0"/>
          </a:p>
        </p:txBody>
      </p:sp>
    </p:spTree>
    <p:extLst>
      <p:ext uri="{BB962C8B-B14F-4D97-AF65-F5344CB8AC3E}">
        <p14:creationId xmlns:p14="http://schemas.microsoft.com/office/powerpoint/2010/main" val="1815219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8: Java Generics and Collection Framework</a:t>
            </a:r>
          </a:p>
        </p:txBody>
      </p:sp>
      <p:sp>
        <p:nvSpPr>
          <p:cNvPr id="2" name="Content Placeholder 1"/>
          <p:cNvSpPr>
            <a:spLocks noGrp="1"/>
          </p:cNvSpPr>
          <p:nvPr>
            <p:ph idx="1"/>
          </p:nvPr>
        </p:nvSpPr>
        <p:spPr>
          <a:xfrm>
            <a:off x="298516" y="1052736"/>
            <a:ext cx="8845484" cy="5256584"/>
          </a:xfrm>
        </p:spPr>
        <p:txBody>
          <a:bodyPr>
            <a:noAutofit/>
          </a:bodyPr>
          <a:lstStyle/>
          <a:p>
            <a:pPr lvl="1" indent="0">
              <a:lnSpc>
                <a:spcPct val="100000"/>
              </a:lnSpc>
              <a:spcAft>
                <a:spcPts val="0"/>
              </a:spcAft>
              <a:buNone/>
            </a:pPr>
            <a:r>
              <a:rPr lang="en-IN" sz="1800" dirty="0"/>
              <a:t>In this module, you will learn to understand the basics of generics understand the basic data structure ,Understand how to use different classes/interfaces of Java Collections Framework and implement generic algorithms.</a:t>
            </a:r>
          </a:p>
        </p:txBody>
      </p:sp>
    </p:spTree>
    <p:extLst>
      <p:ext uri="{BB962C8B-B14F-4D97-AF65-F5344CB8AC3E}">
        <p14:creationId xmlns:p14="http://schemas.microsoft.com/office/powerpoint/2010/main" val="1555440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980728"/>
            <a:ext cx="8845484" cy="5256584"/>
          </a:xfrm>
        </p:spPr>
        <p:txBody>
          <a:bodyPr>
            <a:noAutofit/>
          </a:bodyPr>
          <a:lstStyle/>
          <a:p>
            <a:r>
              <a:rPr lang="en-IN" dirty="0"/>
              <a:t>M008: Java Generics and Collection Framework</a:t>
            </a:r>
          </a:p>
          <a:p>
            <a:pPr>
              <a:lnSpc>
                <a:spcPct val="100000"/>
              </a:lnSpc>
              <a:spcAft>
                <a:spcPts val="0"/>
              </a:spcAft>
            </a:pPr>
            <a:r>
              <a:rPr lang="en-IN" dirty="0"/>
              <a:t>Day 8:</a:t>
            </a:r>
          </a:p>
          <a:p>
            <a:pPr marL="460772" lvl="1" indent="-285750">
              <a:lnSpc>
                <a:spcPct val="100000"/>
              </a:lnSpc>
              <a:spcAft>
                <a:spcPts val="0"/>
              </a:spcAft>
            </a:pPr>
            <a:r>
              <a:rPr lang="en-IN" sz="1800" dirty="0"/>
              <a:t>Java Collections Interfaces</a:t>
            </a:r>
          </a:p>
          <a:p>
            <a:pPr marL="628650" lvl="2" indent="-285750">
              <a:lnSpc>
                <a:spcPct val="100000"/>
              </a:lnSpc>
              <a:spcAft>
                <a:spcPts val="0"/>
              </a:spcAft>
            </a:pPr>
            <a:r>
              <a:rPr lang="en-IN" sz="1800" dirty="0"/>
              <a:t>Queue Interface</a:t>
            </a:r>
          </a:p>
          <a:p>
            <a:pPr marL="628650" lvl="2" indent="-285750">
              <a:lnSpc>
                <a:spcPct val="100000"/>
              </a:lnSpc>
              <a:spcAft>
                <a:spcPts val="0"/>
              </a:spcAft>
            </a:pPr>
            <a:r>
              <a:rPr lang="en-IN" sz="1800" dirty="0"/>
              <a:t>Dequeue Interface</a:t>
            </a:r>
          </a:p>
          <a:p>
            <a:pPr marL="628650" lvl="2" indent="-285750">
              <a:lnSpc>
                <a:spcPct val="100000"/>
              </a:lnSpc>
              <a:spcAft>
                <a:spcPts val="0"/>
              </a:spcAft>
            </a:pPr>
            <a:r>
              <a:rPr lang="en-IN" sz="1800" dirty="0"/>
              <a:t>Map Interface</a:t>
            </a:r>
          </a:p>
          <a:p>
            <a:pPr marL="628650" lvl="2" indent="-285750">
              <a:lnSpc>
                <a:spcPct val="100000"/>
              </a:lnSpc>
              <a:spcAft>
                <a:spcPts val="0"/>
              </a:spcAft>
            </a:pPr>
            <a:r>
              <a:rPr lang="en-IN" sz="1800" dirty="0" err="1"/>
              <a:t>ListIterator</a:t>
            </a:r>
            <a:r>
              <a:rPr lang="en-IN" sz="1800" dirty="0"/>
              <a:t> Interface</a:t>
            </a:r>
          </a:p>
          <a:p>
            <a:pPr marL="628650" lvl="2" indent="-285750">
              <a:lnSpc>
                <a:spcPct val="100000"/>
              </a:lnSpc>
              <a:spcAft>
                <a:spcPts val="0"/>
              </a:spcAft>
            </a:pPr>
            <a:r>
              <a:rPr lang="en-IN" sz="1800" dirty="0" err="1"/>
              <a:t>SortedSet</a:t>
            </a:r>
            <a:r>
              <a:rPr lang="en-IN" sz="1800" dirty="0"/>
              <a:t> Interface</a:t>
            </a:r>
          </a:p>
          <a:p>
            <a:pPr marL="628650" lvl="2" indent="-285750">
              <a:lnSpc>
                <a:spcPct val="100000"/>
              </a:lnSpc>
              <a:spcAft>
                <a:spcPts val="0"/>
              </a:spcAft>
            </a:pPr>
            <a:r>
              <a:rPr lang="en-IN" sz="1800" dirty="0" err="1"/>
              <a:t>SortedMap</a:t>
            </a:r>
            <a:r>
              <a:rPr lang="en-IN" sz="1800" dirty="0"/>
              <a:t> Interface</a:t>
            </a:r>
          </a:p>
          <a:p>
            <a:pPr marL="460772" lvl="1" indent="-285750">
              <a:lnSpc>
                <a:spcPct val="100000"/>
              </a:lnSpc>
              <a:spcAft>
                <a:spcPts val="0"/>
              </a:spcAft>
            </a:pPr>
            <a:r>
              <a:rPr lang="en-IN" sz="1800" dirty="0"/>
              <a:t>Java Collections Classes</a:t>
            </a:r>
          </a:p>
          <a:p>
            <a:pPr marL="628650" lvl="2" indent="-285750">
              <a:lnSpc>
                <a:spcPct val="100000"/>
              </a:lnSpc>
              <a:spcAft>
                <a:spcPts val="0"/>
              </a:spcAft>
            </a:pPr>
            <a:r>
              <a:rPr lang="en-IN" sz="1800" dirty="0"/>
              <a:t>HashSet Class</a:t>
            </a:r>
          </a:p>
          <a:p>
            <a:pPr marL="628650" lvl="2" indent="-285750">
              <a:lnSpc>
                <a:spcPct val="100000"/>
              </a:lnSpc>
              <a:spcAft>
                <a:spcPts val="0"/>
              </a:spcAft>
            </a:pPr>
            <a:r>
              <a:rPr lang="en-IN" sz="1800" dirty="0" err="1"/>
              <a:t>TreeSet</a:t>
            </a:r>
            <a:r>
              <a:rPr lang="en-IN" sz="1800" dirty="0"/>
              <a:t> Class</a:t>
            </a:r>
          </a:p>
          <a:p>
            <a:pPr marL="628650" lvl="2" indent="-285750">
              <a:lnSpc>
                <a:spcPct val="100000"/>
              </a:lnSpc>
              <a:spcAft>
                <a:spcPts val="0"/>
              </a:spcAft>
            </a:pPr>
            <a:r>
              <a:rPr lang="en-IN" sz="1800" dirty="0" err="1"/>
              <a:t>ArrayList</a:t>
            </a:r>
            <a:r>
              <a:rPr lang="en-IN" sz="1800" dirty="0"/>
              <a:t> Class</a:t>
            </a:r>
          </a:p>
          <a:p>
            <a:pPr marL="628650" lvl="2" indent="-285750">
              <a:lnSpc>
                <a:spcPct val="100000"/>
              </a:lnSpc>
              <a:spcAft>
                <a:spcPts val="0"/>
              </a:spcAft>
            </a:pPr>
            <a:r>
              <a:rPr lang="en-IN" sz="1800" dirty="0"/>
              <a:t>LinkedList Class</a:t>
            </a:r>
          </a:p>
          <a:p>
            <a:pPr marL="628650" lvl="2" indent="-285750">
              <a:lnSpc>
                <a:spcPct val="100000"/>
              </a:lnSpc>
              <a:spcAft>
                <a:spcPts val="0"/>
              </a:spcAft>
            </a:pPr>
            <a:r>
              <a:rPr lang="en-IN" sz="1800" dirty="0"/>
              <a:t>HashMap Class</a:t>
            </a:r>
          </a:p>
          <a:p>
            <a:pPr marL="628650" lvl="2" indent="-285750">
              <a:lnSpc>
                <a:spcPct val="100000"/>
              </a:lnSpc>
              <a:spcAft>
                <a:spcPts val="0"/>
              </a:spcAft>
            </a:pPr>
            <a:r>
              <a:rPr lang="en-IN" sz="1800" dirty="0" err="1"/>
              <a:t>TreeMap</a:t>
            </a:r>
            <a:r>
              <a:rPr lang="en-IN" sz="1800" dirty="0"/>
              <a:t> Class</a:t>
            </a:r>
          </a:p>
          <a:p>
            <a:pPr marL="628650" lvl="2" indent="-285750"/>
            <a:endParaRPr lang="en-IN" sz="1200" dirty="0"/>
          </a:p>
          <a:p>
            <a:pPr marL="460772" lvl="1" indent="-285750"/>
            <a:endParaRPr lang="en-IN" sz="1400" dirty="0"/>
          </a:p>
        </p:txBody>
      </p:sp>
    </p:spTree>
    <p:extLst>
      <p:ext uri="{BB962C8B-B14F-4D97-AF65-F5344CB8AC3E}">
        <p14:creationId xmlns:p14="http://schemas.microsoft.com/office/powerpoint/2010/main" val="1406309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D6957F-5789-4914-9BED-674A1355FB90}"/>
              </a:ext>
            </a:extLst>
          </p:cNvPr>
          <p:cNvSpPr>
            <a:spLocks noGrp="1"/>
          </p:cNvSpPr>
          <p:nvPr>
            <p:ph type="title"/>
          </p:nvPr>
        </p:nvSpPr>
        <p:spPr/>
        <p:txBody>
          <a:bodyPr/>
          <a:lstStyle/>
          <a:p>
            <a:r>
              <a:rPr lang="en-US" dirty="0"/>
              <a:t>Day Wise Schedule</a:t>
            </a:r>
            <a:endParaRPr lang="en-IN" dirty="0"/>
          </a:p>
        </p:txBody>
      </p:sp>
      <p:sp>
        <p:nvSpPr>
          <p:cNvPr id="3" name="Content Placeholder 2">
            <a:extLst>
              <a:ext uri="{FF2B5EF4-FFF2-40B4-BE49-F238E27FC236}">
                <a16:creationId xmlns:a16="http://schemas.microsoft.com/office/drawing/2014/main" xmlns="" id="{5D350084-4C8D-4302-B109-C9D68C904D9C}"/>
              </a:ext>
            </a:extLst>
          </p:cNvPr>
          <p:cNvSpPr>
            <a:spLocks noGrp="1"/>
          </p:cNvSpPr>
          <p:nvPr>
            <p:ph idx="1"/>
          </p:nvPr>
        </p:nvSpPr>
        <p:spPr/>
        <p:txBody>
          <a:bodyPr/>
          <a:lstStyle/>
          <a:p>
            <a:pPr marL="460772" lvl="1" indent="-285750">
              <a:lnSpc>
                <a:spcPct val="100000"/>
              </a:lnSpc>
              <a:spcAft>
                <a:spcPts val="0"/>
              </a:spcAft>
            </a:pPr>
            <a:r>
              <a:rPr lang="en-IN" sz="1800" dirty="0"/>
              <a:t>Collections API Algorithms</a:t>
            </a:r>
          </a:p>
          <a:p>
            <a:pPr marL="628650" lvl="2" indent="-285750">
              <a:lnSpc>
                <a:spcPct val="100000"/>
              </a:lnSpc>
              <a:spcAft>
                <a:spcPts val="0"/>
              </a:spcAft>
            </a:pPr>
            <a:r>
              <a:rPr lang="en-IN" sz="1800" dirty="0"/>
              <a:t>Sorting</a:t>
            </a:r>
          </a:p>
          <a:p>
            <a:pPr marL="628650" lvl="2" indent="-285750">
              <a:lnSpc>
                <a:spcPct val="100000"/>
              </a:lnSpc>
              <a:spcAft>
                <a:spcPts val="0"/>
              </a:spcAft>
            </a:pPr>
            <a:r>
              <a:rPr lang="en-IN" sz="1800" dirty="0"/>
              <a:t>Shuffling</a:t>
            </a:r>
          </a:p>
          <a:p>
            <a:pPr marL="628650" lvl="2" indent="-285750">
              <a:lnSpc>
                <a:spcPct val="100000"/>
              </a:lnSpc>
              <a:spcAft>
                <a:spcPts val="0"/>
              </a:spcAft>
            </a:pPr>
            <a:r>
              <a:rPr lang="en-IN" sz="1800" dirty="0"/>
              <a:t>Searching</a:t>
            </a:r>
          </a:p>
          <a:p>
            <a:pPr marL="628650" lvl="2" indent="-285750">
              <a:lnSpc>
                <a:spcPct val="100000"/>
              </a:lnSpc>
              <a:spcAft>
                <a:spcPts val="0"/>
              </a:spcAft>
            </a:pPr>
            <a:r>
              <a:rPr lang="en-IN" sz="1800" dirty="0"/>
              <a:t>Composition</a:t>
            </a:r>
          </a:p>
          <a:p>
            <a:pPr marL="628650" lvl="2" indent="-285750">
              <a:lnSpc>
                <a:spcPct val="100000"/>
              </a:lnSpc>
              <a:spcAft>
                <a:spcPts val="0"/>
              </a:spcAft>
            </a:pPr>
            <a:r>
              <a:rPr lang="en-IN" sz="1800" dirty="0"/>
              <a:t>Min and Max values</a:t>
            </a:r>
          </a:p>
          <a:p>
            <a:endParaRPr lang="en-IN" dirty="0"/>
          </a:p>
        </p:txBody>
      </p:sp>
    </p:spTree>
    <p:extLst>
      <p:ext uri="{BB962C8B-B14F-4D97-AF65-F5344CB8AC3E}">
        <p14:creationId xmlns:p14="http://schemas.microsoft.com/office/powerpoint/2010/main" val="2921329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4AC58-17E4-407F-AC57-20505CE3A6C0}"/>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10C2F6E6-D702-45D3-913B-5C99B027D81A}"/>
              </a:ext>
            </a:extLst>
          </p:cNvPr>
          <p:cNvSpPr>
            <a:spLocks noGrp="1"/>
          </p:cNvSpPr>
          <p:nvPr>
            <p:ph idx="1"/>
          </p:nvPr>
        </p:nvSpPr>
        <p:spPr/>
        <p:txBody>
          <a:bodyPr/>
          <a:lstStyle/>
          <a:p>
            <a:r>
              <a:rPr lang="de-DE" dirty="0"/>
              <a:t>Generics in Java</a:t>
            </a:r>
          </a:p>
          <a:p>
            <a:r>
              <a:rPr lang="de-DE" dirty="0"/>
              <a:t>https://www.journaldev.com/1663/java-generics-example-method-class-interface</a:t>
            </a:r>
          </a:p>
          <a:p>
            <a:endParaRPr lang="de-DE" dirty="0"/>
          </a:p>
          <a:p>
            <a:r>
              <a:rPr lang="de-DE" dirty="0"/>
              <a:t>Collections in Java</a:t>
            </a:r>
          </a:p>
          <a:p>
            <a:r>
              <a:rPr lang="de-DE" dirty="0"/>
              <a:t>https://www.journaldev.com/1260/collections-in-java-tutorial</a:t>
            </a:r>
            <a:endParaRPr lang="en-IN" dirty="0"/>
          </a:p>
        </p:txBody>
      </p:sp>
    </p:spTree>
    <p:extLst>
      <p:ext uri="{BB962C8B-B14F-4D97-AF65-F5344CB8AC3E}">
        <p14:creationId xmlns:p14="http://schemas.microsoft.com/office/powerpoint/2010/main" val="2365508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50" y="2593815"/>
            <a:ext cx="2949178" cy="1092994"/>
          </a:xfrm>
        </p:spPr>
        <p:txBody>
          <a:bodyPr anchor="ctr">
            <a:normAutofit/>
          </a:bodyPr>
          <a:lstStyle/>
          <a:p>
            <a:pPr algn="ctr"/>
            <a:r>
              <a:rPr lang="en-IN" sz="3300" b="1" dirty="0"/>
              <a:t>Assignment</a:t>
            </a:r>
            <a:br>
              <a:rPr lang="en-IN" sz="3300" b="1" dirty="0"/>
            </a:br>
            <a:r>
              <a:rPr lang="en-IN" sz="1350" b="1" dirty="0"/>
              <a:t>double click on image</a:t>
            </a:r>
            <a:endParaRPr lang="mr-IN" sz="3300" b="1" dirty="0"/>
          </a:p>
        </p:txBody>
      </p:sp>
      <p:graphicFrame>
        <p:nvGraphicFramePr>
          <p:cNvPr id="6" name="Object 5">
            <a:extLst>
              <a:ext uri="{FF2B5EF4-FFF2-40B4-BE49-F238E27FC236}">
                <a16:creationId xmlns:a16="http://schemas.microsoft.com/office/drawing/2014/main" xmlns="" id="{D6FB66FE-5C7D-4AA0-96B8-AFD7ABC7C480}"/>
              </a:ext>
            </a:extLst>
          </p:cNvPr>
          <p:cNvGraphicFramePr>
            <a:graphicFrameLocks noChangeAspect="1"/>
          </p:cNvGraphicFramePr>
          <p:nvPr/>
        </p:nvGraphicFramePr>
        <p:xfrm>
          <a:off x="4572000" y="755650"/>
          <a:ext cx="3778250" cy="5346700"/>
        </p:xfrm>
        <a:graphic>
          <a:graphicData uri="http://schemas.openxmlformats.org/presentationml/2006/ole">
            <mc:AlternateContent xmlns:mc="http://schemas.openxmlformats.org/markup-compatibility/2006">
              <mc:Choice xmlns:v="urn:schemas-microsoft-com:vml" Requires="v">
                <p:oleObj spid="_x0000_s83971" name="Acrobat Document" r:id="rId3" imgW="3777942" imgH="5346465" progId="AcroExch.Document.DC">
                  <p:embed/>
                </p:oleObj>
              </mc:Choice>
              <mc:Fallback>
                <p:oleObj name="Acrobat Document" r:id="rId3" imgW="3777942" imgH="5346465" progId="AcroExch.Document.DC">
                  <p:embed/>
                  <p:pic>
                    <p:nvPicPr>
                      <p:cNvPr id="6" name="Object 5">
                        <a:extLst>
                          <a:ext uri="{FF2B5EF4-FFF2-40B4-BE49-F238E27FC236}">
                            <a16:creationId xmlns:a16="http://schemas.microsoft.com/office/drawing/2014/main" xmlns="" id="{D6FB66FE-5C7D-4AA0-96B8-AFD7ABC7C480}"/>
                          </a:ext>
                        </a:extLst>
                      </p:cNvPr>
                      <p:cNvPicPr/>
                      <p:nvPr/>
                    </p:nvPicPr>
                    <p:blipFill>
                      <a:blip r:embed="rId4"/>
                      <a:stretch>
                        <a:fillRect/>
                      </a:stretch>
                    </p:blipFill>
                    <p:spPr>
                      <a:xfrm>
                        <a:off x="4572000" y="755650"/>
                        <a:ext cx="3778250" cy="5346700"/>
                      </a:xfrm>
                      <a:prstGeom prst="rect">
                        <a:avLst/>
                      </a:prstGeom>
                    </p:spPr>
                  </p:pic>
                </p:oleObj>
              </mc:Fallback>
            </mc:AlternateContent>
          </a:graphicData>
        </a:graphic>
      </p:graphicFrame>
    </p:spTree>
    <p:extLst>
      <p:ext uri="{BB962C8B-B14F-4D97-AF65-F5344CB8AC3E}">
        <p14:creationId xmlns:p14="http://schemas.microsoft.com/office/powerpoint/2010/main" val="189582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Pre-requisites</a:t>
            </a:r>
            <a:endParaRPr lang="en-US" sz="2400" dirty="0"/>
          </a:p>
        </p:txBody>
      </p:sp>
      <p:sp>
        <p:nvSpPr>
          <p:cNvPr id="2" name="Content Placeholder 1"/>
          <p:cNvSpPr>
            <a:spLocks noGrp="1"/>
          </p:cNvSpPr>
          <p:nvPr>
            <p:ph idx="1"/>
          </p:nvPr>
        </p:nvSpPr>
        <p:spPr/>
        <p:txBody>
          <a:bodyPr>
            <a:normAutofit/>
          </a:bodyPr>
          <a:lstStyle/>
          <a:p>
            <a:pPr>
              <a:lnSpc>
                <a:spcPct val="100000"/>
              </a:lnSpc>
              <a:spcAft>
                <a:spcPts val="0"/>
              </a:spcAft>
            </a:pPr>
            <a:r>
              <a:rPr lang="en-US" dirty="0"/>
              <a:t>The participants need not have any prior exposure to Java programming language.</a:t>
            </a:r>
          </a:p>
          <a:p>
            <a:pPr>
              <a:lnSpc>
                <a:spcPct val="100000"/>
              </a:lnSpc>
              <a:spcAft>
                <a:spcPts val="0"/>
              </a:spcAft>
            </a:pPr>
            <a:endParaRPr lang="en-US" dirty="0"/>
          </a:p>
          <a:p>
            <a:pPr>
              <a:lnSpc>
                <a:spcPct val="100000"/>
              </a:lnSpc>
              <a:spcAft>
                <a:spcPts val="0"/>
              </a:spcAft>
            </a:pPr>
            <a:r>
              <a:rPr lang="en-US" dirty="0"/>
              <a:t>Prior familiarity with some programming language (Such as C or C++) would be useful.</a:t>
            </a:r>
          </a:p>
          <a:p>
            <a:pPr>
              <a:lnSpc>
                <a:spcPct val="100000"/>
              </a:lnSpc>
              <a:spcAft>
                <a:spcPts val="0"/>
              </a:spcAft>
            </a:pPr>
            <a:endParaRPr lang="en-US" dirty="0"/>
          </a:p>
          <a:p>
            <a:pPr>
              <a:lnSpc>
                <a:spcPct val="100000"/>
              </a:lnSpc>
              <a:spcAft>
                <a:spcPts val="0"/>
              </a:spcAft>
            </a:pPr>
            <a:r>
              <a:rPr lang="en-US" dirty="0"/>
              <a:t>Knowledge and understanding of SQL is mandatory.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50" y="2593815"/>
            <a:ext cx="2949178" cy="1092994"/>
          </a:xfrm>
        </p:spPr>
        <p:txBody>
          <a:bodyPr anchor="ctr">
            <a:normAutofit/>
          </a:bodyPr>
          <a:lstStyle/>
          <a:p>
            <a:pPr algn="ctr"/>
            <a:r>
              <a:rPr lang="en-IN" sz="3300" b="1" dirty="0"/>
              <a:t>Assignment</a:t>
            </a:r>
            <a:br>
              <a:rPr lang="en-IN" sz="3300" b="1" dirty="0"/>
            </a:br>
            <a:r>
              <a:rPr lang="en-IN" sz="1350" b="1" dirty="0"/>
              <a:t>double click on image</a:t>
            </a:r>
            <a:endParaRPr lang="mr-IN" sz="3300" b="1" dirty="0"/>
          </a:p>
        </p:txBody>
      </p:sp>
      <p:graphicFrame>
        <p:nvGraphicFramePr>
          <p:cNvPr id="3" name="Object 2">
            <a:extLst>
              <a:ext uri="{FF2B5EF4-FFF2-40B4-BE49-F238E27FC236}">
                <a16:creationId xmlns:a16="http://schemas.microsoft.com/office/drawing/2014/main" xmlns="" id="{BE423251-750D-44E9-8126-EDFBA4C163D0}"/>
              </a:ext>
            </a:extLst>
          </p:cNvPr>
          <p:cNvGraphicFramePr>
            <a:graphicFrameLocks noChangeAspect="1"/>
          </p:cNvGraphicFramePr>
          <p:nvPr/>
        </p:nvGraphicFramePr>
        <p:xfrm>
          <a:off x="4013968" y="563264"/>
          <a:ext cx="4662488" cy="6034088"/>
        </p:xfrm>
        <a:graphic>
          <a:graphicData uri="http://schemas.openxmlformats.org/presentationml/2006/ole">
            <mc:AlternateContent xmlns:mc="http://schemas.openxmlformats.org/markup-compatibility/2006">
              <mc:Choice xmlns:v="urn:schemas-microsoft-com:vml" Requires="v">
                <p:oleObj spid="_x0000_s84995" name="Acrobat Document" r:id="rId3" imgW="4663262" imgH="6034723" progId="AcroExch.Document.DC">
                  <p:embed/>
                </p:oleObj>
              </mc:Choice>
              <mc:Fallback>
                <p:oleObj name="Acrobat Document" r:id="rId3" imgW="4663262" imgH="6034723" progId="AcroExch.Document.DC">
                  <p:embed/>
                  <p:pic>
                    <p:nvPicPr>
                      <p:cNvPr id="3" name="Object 2">
                        <a:extLst>
                          <a:ext uri="{FF2B5EF4-FFF2-40B4-BE49-F238E27FC236}">
                            <a16:creationId xmlns:a16="http://schemas.microsoft.com/office/drawing/2014/main" xmlns="" id="{BE423251-750D-44E9-8126-EDFBA4C163D0}"/>
                          </a:ext>
                        </a:extLst>
                      </p:cNvPr>
                      <p:cNvPicPr/>
                      <p:nvPr/>
                    </p:nvPicPr>
                    <p:blipFill>
                      <a:blip r:embed="rId4"/>
                      <a:stretch>
                        <a:fillRect/>
                      </a:stretch>
                    </p:blipFill>
                    <p:spPr>
                      <a:xfrm>
                        <a:off x="4013968" y="563264"/>
                        <a:ext cx="4662488" cy="6034088"/>
                      </a:xfrm>
                      <a:prstGeom prst="rect">
                        <a:avLst/>
                      </a:prstGeom>
                    </p:spPr>
                  </p:pic>
                </p:oleObj>
              </mc:Fallback>
            </mc:AlternateContent>
          </a:graphicData>
        </a:graphic>
      </p:graphicFrame>
    </p:spTree>
    <p:extLst>
      <p:ext uri="{BB962C8B-B14F-4D97-AF65-F5344CB8AC3E}">
        <p14:creationId xmlns:p14="http://schemas.microsoft.com/office/powerpoint/2010/main" val="259914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M009: Java 8 Fundamentals</a:t>
            </a:r>
          </a:p>
        </p:txBody>
      </p:sp>
    </p:spTree>
    <p:extLst>
      <p:ext uri="{BB962C8B-B14F-4D97-AF65-F5344CB8AC3E}">
        <p14:creationId xmlns:p14="http://schemas.microsoft.com/office/powerpoint/2010/main" val="3476166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8: Java 8 Fundamentals</a:t>
            </a:r>
          </a:p>
        </p:txBody>
      </p:sp>
      <p:sp>
        <p:nvSpPr>
          <p:cNvPr id="2" name="Content Placeholder 1"/>
          <p:cNvSpPr>
            <a:spLocks noGrp="1"/>
          </p:cNvSpPr>
          <p:nvPr>
            <p:ph idx="1"/>
          </p:nvPr>
        </p:nvSpPr>
        <p:spPr>
          <a:xfrm>
            <a:off x="298516" y="1052736"/>
            <a:ext cx="8845484" cy="5256584"/>
          </a:xfrm>
        </p:spPr>
        <p:txBody>
          <a:bodyPr>
            <a:noAutofit/>
          </a:bodyPr>
          <a:lstStyle/>
          <a:p>
            <a:pPr lvl="1" indent="0">
              <a:lnSpc>
                <a:spcPct val="100000"/>
              </a:lnSpc>
              <a:spcAft>
                <a:spcPts val="0"/>
              </a:spcAft>
              <a:buNone/>
            </a:pPr>
            <a:r>
              <a:rPr lang="en-IN" sz="1800" dirty="0"/>
              <a:t>In this module, you will learn to understand the new features introduced in Java 8, write lambda expressions and create custom lambda functions. Apply method references to write compact lambda expression and apply functional programming basics to java code.</a:t>
            </a:r>
          </a:p>
          <a:p>
            <a:pPr lvl="1" indent="0">
              <a:lnSpc>
                <a:spcPct val="100000"/>
              </a:lnSpc>
              <a:spcAft>
                <a:spcPts val="0"/>
              </a:spcAft>
              <a:buNone/>
            </a:pPr>
            <a:endParaRPr lang="en-IN" sz="1800" dirty="0"/>
          </a:p>
        </p:txBody>
      </p:sp>
    </p:spTree>
    <p:extLst>
      <p:ext uri="{BB962C8B-B14F-4D97-AF65-F5344CB8AC3E}">
        <p14:creationId xmlns:p14="http://schemas.microsoft.com/office/powerpoint/2010/main" val="3715180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1412776"/>
            <a:ext cx="8845484" cy="4824536"/>
          </a:xfrm>
        </p:spPr>
        <p:txBody>
          <a:bodyPr>
            <a:noAutofit/>
          </a:bodyPr>
          <a:lstStyle/>
          <a:p>
            <a:pPr marL="285750" indent="-285750">
              <a:buFont typeface="Arial" panose="020B0604020202020204" pitchFamily="34" charset="0"/>
              <a:buChar char="•"/>
            </a:pPr>
            <a:r>
              <a:rPr lang="en-IN" dirty="0"/>
              <a:t>M009:Java 8 Fundamentals</a:t>
            </a:r>
          </a:p>
          <a:p>
            <a:pPr marL="285750" indent="-285750">
              <a:buFont typeface="Arial" panose="020B0604020202020204" pitchFamily="34" charset="0"/>
              <a:buChar char="•"/>
            </a:pPr>
            <a:r>
              <a:rPr lang="en-IN" dirty="0"/>
              <a:t>Day 9:</a:t>
            </a:r>
          </a:p>
          <a:p>
            <a:pPr marL="460772" lvl="1" indent="-285750">
              <a:lnSpc>
                <a:spcPct val="100000"/>
              </a:lnSpc>
              <a:spcAft>
                <a:spcPts val="0"/>
              </a:spcAft>
            </a:pPr>
            <a:r>
              <a:rPr lang="en-IN" sz="1800" dirty="0"/>
              <a:t>Java 8 Interface</a:t>
            </a:r>
          </a:p>
          <a:p>
            <a:pPr marL="628650" lvl="2" indent="-285750">
              <a:lnSpc>
                <a:spcPct val="100000"/>
              </a:lnSpc>
              <a:spcAft>
                <a:spcPts val="0"/>
              </a:spcAft>
            </a:pPr>
            <a:r>
              <a:rPr lang="en-IN" sz="1800" dirty="0"/>
              <a:t>Java Interface Default Method</a:t>
            </a:r>
          </a:p>
          <a:p>
            <a:pPr marL="628650" lvl="2" indent="-285750">
              <a:lnSpc>
                <a:spcPct val="100000"/>
              </a:lnSpc>
              <a:spcAft>
                <a:spcPts val="0"/>
              </a:spcAft>
            </a:pPr>
            <a:r>
              <a:rPr lang="en-IN" sz="1800" dirty="0"/>
              <a:t>Java Interface Static Method</a:t>
            </a:r>
          </a:p>
          <a:p>
            <a:pPr marL="460772" lvl="1" indent="-285750">
              <a:lnSpc>
                <a:spcPct val="100000"/>
              </a:lnSpc>
              <a:spcAft>
                <a:spcPts val="0"/>
              </a:spcAft>
            </a:pPr>
            <a:r>
              <a:rPr lang="en-IN" sz="1800" dirty="0"/>
              <a:t>Functional Interfaces</a:t>
            </a:r>
          </a:p>
          <a:p>
            <a:pPr marL="628650" lvl="2" indent="-285750">
              <a:lnSpc>
                <a:spcPct val="100000"/>
              </a:lnSpc>
              <a:spcAft>
                <a:spcPts val="0"/>
              </a:spcAft>
            </a:pPr>
            <a:r>
              <a:rPr lang="en-IN" sz="1800" dirty="0"/>
              <a:t>Introduction to Functional interface</a:t>
            </a:r>
          </a:p>
          <a:p>
            <a:pPr marL="628650" lvl="2" indent="-285750">
              <a:lnSpc>
                <a:spcPct val="100000"/>
              </a:lnSpc>
              <a:spcAft>
                <a:spcPts val="0"/>
              </a:spcAft>
            </a:pPr>
            <a:r>
              <a:rPr lang="en-IN" sz="1800" dirty="0"/>
              <a:t>Java 8 Functional Interface</a:t>
            </a:r>
          </a:p>
          <a:p>
            <a:pPr marL="628650" lvl="2" indent="-285750">
              <a:lnSpc>
                <a:spcPct val="100000"/>
              </a:lnSpc>
              <a:spcAft>
                <a:spcPts val="0"/>
              </a:spcAft>
            </a:pPr>
            <a:r>
              <a:rPr lang="en-IN" sz="1800" dirty="0"/>
              <a:t>Lambda Expression</a:t>
            </a:r>
          </a:p>
          <a:p>
            <a:pPr marL="628650" lvl="2" indent="-285750">
              <a:lnSpc>
                <a:spcPct val="100000"/>
              </a:lnSpc>
              <a:spcAft>
                <a:spcPts val="0"/>
              </a:spcAft>
            </a:pPr>
            <a:r>
              <a:rPr lang="en-IN" sz="1800" dirty="0"/>
              <a:t>Why do we need Lambda Expression</a:t>
            </a:r>
          </a:p>
          <a:p>
            <a:pPr marL="628650" lvl="2" indent="-285750">
              <a:lnSpc>
                <a:spcPct val="100000"/>
              </a:lnSpc>
              <a:spcAft>
                <a:spcPts val="0"/>
              </a:spcAft>
            </a:pPr>
            <a:r>
              <a:rPr lang="en-IN" sz="1800" dirty="0"/>
              <a:t>Lambda Expression Examples</a:t>
            </a:r>
          </a:p>
          <a:p>
            <a:pPr marL="628650" lvl="2" indent="-285750">
              <a:lnSpc>
                <a:spcPct val="100000"/>
              </a:lnSpc>
              <a:spcAft>
                <a:spcPts val="0"/>
              </a:spcAft>
            </a:pPr>
            <a:r>
              <a:rPr lang="en-IN" sz="1800" dirty="0"/>
              <a:t>Method and Constructor References</a:t>
            </a:r>
          </a:p>
          <a:p>
            <a:pPr lvl="1" indent="0">
              <a:buNone/>
            </a:pPr>
            <a:endParaRPr lang="en-IN" sz="1400" dirty="0"/>
          </a:p>
        </p:txBody>
      </p:sp>
    </p:spTree>
    <p:extLst>
      <p:ext uri="{BB962C8B-B14F-4D97-AF65-F5344CB8AC3E}">
        <p14:creationId xmlns:p14="http://schemas.microsoft.com/office/powerpoint/2010/main" val="2774335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859E7-BBDD-4441-83C5-820BB26AF608}"/>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7071E022-78E8-42E9-AF3A-59BDC23A0461}"/>
              </a:ext>
            </a:extLst>
          </p:cNvPr>
          <p:cNvSpPr>
            <a:spLocks noGrp="1"/>
          </p:cNvSpPr>
          <p:nvPr>
            <p:ph idx="1"/>
          </p:nvPr>
        </p:nvSpPr>
        <p:spPr/>
        <p:txBody>
          <a:bodyPr/>
          <a:lstStyle/>
          <a:p>
            <a:pPr>
              <a:lnSpc>
                <a:spcPct val="100000"/>
              </a:lnSpc>
              <a:spcAft>
                <a:spcPts val="0"/>
              </a:spcAft>
            </a:pPr>
            <a:r>
              <a:rPr lang="en-IN" dirty="0">
                <a:hlinkClick r:id="rId2"/>
              </a:rPr>
              <a:t>Java 8 Interface</a:t>
            </a:r>
          </a:p>
          <a:p>
            <a:pPr>
              <a:lnSpc>
                <a:spcPct val="100000"/>
              </a:lnSpc>
              <a:spcAft>
                <a:spcPts val="0"/>
              </a:spcAft>
            </a:pPr>
            <a:r>
              <a:rPr lang="en-IN" dirty="0">
                <a:hlinkClick r:id="rId2"/>
              </a:rPr>
              <a:t>https://www.journaldev.com/2752/java-8-interface-changes-static-method-default-method</a:t>
            </a:r>
            <a:endParaRPr lang="en-IN" dirty="0"/>
          </a:p>
          <a:p>
            <a:pPr>
              <a:lnSpc>
                <a:spcPct val="100000"/>
              </a:lnSpc>
              <a:spcAft>
                <a:spcPts val="0"/>
              </a:spcAft>
            </a:pPr>
            <a:endParaRPr lang="en-IN" dirty="0"/>
          </a:p>
          <a:p>
            <a:pPr>
              <a:lnSpc>
                <a:spcPct val="100000"/>
              </a:lnSpc>
              <a:spcAft>
                <a:spcPts val="0"/>
              </a:spcAft>
            </a:pPr>
            <a:r>
              <a:rPr lang="en-IN" dirty="0"/>
              <a:t>Functional Interface</a:t>
            </a:r>
          </a:p>
          <a:p>
            <a:pPr>
              <a:lnSpc>
                <a:spcPct val="100000"/>
              </a:lnSpc>
              <a:spcAft>
                <a:spcPts val="0"/>
              </a:spcAft>
            </a:pPr>
            <a:r>
              <a:rPr lang="en-IN" dirty="0">
                <a:hlinkClick r:id="rId3"/>
              </a:rPr>
              <a:t>https://www.journaldev.com/2763/java-8-functional-interfaces</a:t>
            </a:r>
            <a:endParaRPr lang="en-IN" dirty="0"/>
          </a:p>
          <a:p>
            <a:pPr>
              <a:lnSpc>
                <a:spcPct val="100000"/>
              </a:lnSpc>
              <a:spcAft>
                <a:spcPts val="0"/>
              </a:spcAft>
            </a:pPr>
            <a:endParaRPr lang="en-IN" dirty="0"/>
          </a:p>
        </p:txBody>
      </p:sp>
    </p:spTree>
    <p:extLst>
      <p:ext uri="{BB962C8B-B14F-4D97-AF65-F5344CB8AC3E}">
        <p14:creationId xmlns:p14="http://schemas.microsoft.com/office/powerpoint/2010/main" val="15646040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50" y="2593815"/>
            <a:ext cx="2949178" cy="1092994"/>
          </a:xfrm>
        </p:spPr>
        <p:txBody>
          <a:bodyPr anchor="ctr">
            <a:normAutofit/>
          </a:bodyPr>
          <a:lstStyle/>
          <a:p>
            <a:pPr algn="ctr"/>
            <a:r>
              <a:rPr lang="en-IN" sz="3300" b="1" dirty="0"/>
              <a:t>Assignment</a:t>
            </a:r>
            <a:br>
              <a:rPr lang="en-IN" sz="3300" b="1" dirty="0"/>
            </a:br>
            <a:r>
              <a:rPr lang="en-IN" sz="1350" b="1" dirty="0"/>
              <a:t>double click on image</a:t>
            </a:r>
            <a:endParaRPr lang="mr-IN" sz="3300" b="1" dirty="0"/>
          </a:p>
        </p:txBody>
      </p:sp>
      <p:graphicFrame>
        <p:nvGraphicFramePr>
          <p:cNvPr id="3" name="Object 2">
            <a:extLst>
              <a:ext uri="{FF2B5EF4-FFF2-40B4-BE49-F238E27FC236}">
                <a16:creationId xmlns:a16="http://schemas.microsoft.com/office/drawing/2014/main" xmlns="" id="{C31B4C93-389E-4B38-B410-82ABEFC42754}"/>
              </a:ext>
            </a:extLst>
          </p:cNvPr>
          <p:cNvGraphicFramePr>
            <a:graphicFrameLocks noChangeAspect="1"/>
          </p:cNvGraphicFramePr>
          <p:nvPr/>
        </p:nvGraphicFramePr>
        <p:xfrm>
          <a:off x="3923928" y="548680"/>
          <a:ext cx="4662488" cy="6034088"/>
        </p:xfrm>
        <a:graphic>
          <a:graphicData uri="http://schemas.openxmlformats.org/presentationml/2006/ole">
            <mc:AlternateContent xmlns:mc="http://schemas.openxmlformats.org/markup-compatibility/2006">
              <mc:Choice xmlns:v="urn:schemas-microsoft-com:vml" Requires="v">
                <p:oleObj spid="_x0000_s92163" name="Acrobat Document" r:id="rId3" imgW="4663262" imgH="6034723" progId="AcroExch.Document.DC">
                  <p:embed/>
                </p:oleObj>
              </mc:Choice>
              <mc:Fallback>
                <p:oleObj name="Acrobat Document" r:id="rId3" imgW="4663262" imgH="6034723" progId="AcroExch.Document.DC">
                  <p:embed/>
                  <p:pic>
                    <p:nvPicPr>
                      <p:cNvPr id="3" name="Object 2">
                        <a:extLst>
                          <a:ext uri="{FF2B5EF4-FFF2-40B4-BE49-F238E27FC236}">
                            <a16:creationId xmlns:a16="http://schemas.microsoft.com/office/drawing/2014/main" xmlns="" id="{C31B4C93-389E-4B38-B410-82ABEFC42754}"/>
                          </a:ext>
                        </a:extLst>
                      </p:cNvPr>
                      <p:cNvPicPr/>
                      <p:nvPr/>
                    </p:nvPicPr>
                    <p:blipFill>
                      <a:blip r:embed="rId4"/>
                      <a:stretch>
                        <a:fillRect/>
                      </a:stretch>
                    </p:blipFill>
                    <p:spPr>
                      <a:xfrm>
                        <a:off x="3923928" y="548680"/>
                        <a:ext cx="4662488" cy="6034088"/>
                      </a:xfrm>
                      <a:prstGeom prst="rect">
                        <a:avLst/>
                      </a:prstGeom>
                    </p:spPr>
                  </p:pic>
                </p:oleObj>
              </mc:Fallback>
            </mc:AlternateContent>
          </a:graphicData>
        </a:graphic>
      </p:graphicFrame>
    </p:spTree>
    <p:extLst>
      <p:ext uri="{BB962C8B-B14F-4D97-AF65-F5344CB8AC3E}">
        <p14:creationId xmlns:p14="http://schemas.microsoft.com/office/powerpoint/2010/main" val="5116568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M010: Java 8 Streams</a:t>
            </a:r>
          </a:p>
        </p:txBody>
      </p:sp>
    </p:spTree>
    <p:extLst>
      <p:ext uri="{BB962C8B-B14F-4D97-AF65-F5344CB8AC3E}">
        <p14:creationId xmlns:p14="http://schemas.microsoft.com/office/powerpoint/2010/main" val="3154314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10: Java 8 Stream</a:t>
            </a:r>
          </a:p>
        </p:txBody>
      </p:sp>
      <p:sp>
        <p:nvSpPr>
          <p:cNvPr id="2" name="Content Placeholder 1"/>
          <p:cNvSpPr>
            <a:spLocks noGrp="1"/>
          </p:cNvSpPr>
          <p:nvPr>
            <p:ph idx="1"/>
          </p:nvPr>
        </p:nvSpPr>
        <p:spPr>
          <a:xfrm>
            <a:off x="298516" y="1052736"/>
            <a:ext cx="8845484" cy="5256584"/>
          </a:xfrm>
        </p:spPr>
        <p:txBody>
          <a:bodyPr>
            <a:noAutofit/>
          </a:bodyPr>
          <a:lstStyle/>
          <a:p>
            <a:pPr lvl="1" indent="0">
              <a:lnSpc>
                <a:spcPct val="100000"/>
              </a:lnSpc>
              <a:spcAft>
                <a:spcPts val="0"/>
              </a:spcAft>
              <a:buNone/>
            </a:pPr>
            <a:r>
              <a:rPr lang="en-IN" sz="1800" dirty="0"/>
              <a:t>In this module , you will understand the benefits streams have to offer , use streams to perform transformations using stream().map(…), know how to use  Java Streams API.</a:t>
            </a:r>
          </a:p>
        </p:txBody>
      </p:sp>
    </p:spTree>
    <p:extLst>
      <p:ext uri="{BB962C8B-B14F-4D97-AF65-F5344CB8AC3E}">
        <p14:creationId xmlns:p14="http://schemas.microsoft.com/office/powerpoint/2010/main" val="2851228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1412776"/>
            <a:ext cx="8845484" cy="4824536"/>
          </a:xfrm>
        </p:spPr>
        <p:txBody>
          <a:bodyPr>
            <a:noAutofit/>
          </a:bodyPr>
          <a:lstStyle/>
          <a:p>
            <a:pPr marL="285750" indent="-285750">
              <a:lnSpc>
                <a:spcPct val="100000"/>
              </a:lnSpc>
              <a:spcAft>
                <a:spcPts val="0"/>
              </a:spcAft>
              <a:buFont typeface="Arial" panose="020B0604020202020204" pitchFamily="34" charset="0"/>
              <a:buChar char="•"/>
            </a:pPr>
            <a:r>
              <a:rPr lang="en-IN" dirty="0"/>
              <a:t>M0010: Java 8 Streams</a:t>
            </a:r>
          </a:p>
          <a:p>
            <a:pPr marL="285750" indent="-285750">
              <a:lnSpc>
                <a:spcPct val="100000"/>
              </a:lnSpc>
              <a:spcAft>
                <a:spcPts val="0"/>
              </a:spcAft>
              <a:buFont typeface="Arial" panose="020B0604020202020204" pitchFamily="34" charset="0"/>
              <a:buChar char="•"/>
            </a:pPr>
            <a:r>
              <a:rPr lang="en-IN" dirty="0"/>
              <a:t>Day 10:</a:t>
            </a:r>
          </a:p>
          <a:p>
            <a:pPr marL="460772" lvl="1" indent="-285750">
              <a:lnSpc>
                <a:spcPct val="100000"/>
              </a:lnSpc>
              <a:spcAft>
                <a:spcPts val="0"/>
              </a:spcAft>
            </a:pPr>
            <a:r>
              <a:rPr lang="en-IN" sz="1800" dirty="0"/>
              <a:t>Java 8 Stream</a:t>
            </a:r>
          </a:p>
          <a:p>
            <a:pPr marL="628650" lvl="2" indent="-285750">
              <a:lnSpc>
                <a:spcPct val="100000"/>
              </a:lnSpc>
              <a:spcAft>
                <a:spcPts val="0"/>
              </a:spcAft>
            </a:pPr>
            <a:r>
              <a:rPr lang="en-IN" sz="1800" dirty="0"/>
              <a:t>Collections and Java Stream</a:t>
            </a:r>
          </a:p>
          <a:p>
            <a:pPr marL="628650" lvl="2" indent="-285750">
              <a:lnSpc>
                <a:spcPct val="100000"/>
              </a:lnSpc>
              <a:spcAft>
                <a:spcPts val="0"/>
              </a:spcAft>
            </a:pPr>
            <a:r>
              <a:rPr lang="en-IN" sz="1800" dirty="0"/>
              <a:t>Functional Interfaces in Java 8 Stream</a:t>
            </a:r>
          </a:p>
          <a:p>
            <a:pPr marL="803672" lvl="3" indent="-285750">
              <a:lnSpc>
                <a:spcPct val="100000"/>
              </a:lnSpc>
              <a:spcAft>
                <a:spcPts val="0"/>
              </a:spcAft>
            </a:pPr>
            <a:r>
              <a:rPr lang="en-IN" sz="1800" dirty="0"/>
              <a:t>Function and </a:t>
            </a:r>
            <a:r>
              <a:rPr lang="en-IN" sz="1800" dirty="0" err="1"/>
              <a:t>BiFunction</a:t>
            </a:r>
            <a:endParaRPr lang="en-IN" sz="1800" dirty="0"/>
          </a:p>
          <a:p>
            <a:pPr marL="803672" lvl="3" indent="-285750">
              <a:lnSpc>
                <a:spcPct val="100000"/>
              </a:lnSpc>
              <a:spcAft>
                <a:spcPts val="0"/>
              </a:spcAft>
            </a:pPr>
            <a:r>
              <a:rPr lang="en-IN" sz="1800" dirty="0"/>
              <a:t>Predicate and </a:t>
            </a:r>
            <a:r>
              <a:rPr lang="en-IN" sz="1800" dirty="0" err="1"/>
              <a:t>BiPredicate</a:t>
            </a:r>
            <a:endParaRPr lang="en-IN" sz="1800" dirty="0"/>
          </a:p>
          <a:p>
            <a:pPr marL="803672" lvl="3" indent="-285750">
              <a:lnSpc>
                <a:spcPct val="100000"/>
              </a:lnSpc>
              <a:spcAft>
                <a:spcPts val="0"/>
              </a:spcAft>
            </a:pPr>
            <a:r>
              <a:rPr lang="en-IN" sz="1800" dirty="0"/>
              <a:t>Consumer and </a:t>
            </a:r>
            <a:r>
              <a:rPr lang="en-IN" sz="1800" dirty="0" err="1"/>
              <a:t>BiConsumer</a:t>
            </a:r>
            <a:endParaRPr lang="en-IN" sz="1800" dirty="0"/>
          </a:p>
          <a:p>
            <a:pPr marL="803672" lvl="3" indent="-285750">
              <a:lnSpc>
                <a:spcPct val="100000"/>
              </a:lnSpc>
              <a:spcAft>
                <a:spcPts val="0"/>
              </a:spcAft>
            </a:pPr>
            <a:r>
              <a:rPr lang="en-IN" sz="1800" dirty="0"/>
              <a:t>Supplier</a:t>
            </a:r>
          </a:p>
          <a:p>
            <a:pPr marL="628650" lvl="2" indent="-285750">
              <a:lnSpc>
                <a:spcPct val="100000"/>
              </a:lnSpc>
              <a:spcAft>
                <a:spcPts val="0"/>
              </a:spcAft>
            </a:pPr>
            <a:r>
              <a:rPr lang="en-IN" sz="1800" dirty="0" err="1"/>
              <a:t>java.util.Optional</a:t>
            </a:r>
            <a:endParaRPr lang="en-IN" sz="1800" dirty="0"/>
          </a:p>
          <a:p>
            <a:pPr marL="628650" lvl="2" indent="-285750">
              <a:lnSpc>
                <a:spcPct val="100000"/>
              </a:lnSpc>
              <a:spcAft>
                <a:spcPts val="0"/>
              </a:spcAft>
            </a:pPr>
            <a:r>
              <a:rPr lang="en-IN" sz="1800" dirty="0" err="1"/>
              <a:t>java.util.Spliterator</a:t>
            </a:r>
            <a:endParaRPr lang="en-IN" sz="1800" dirty="0"/>
          </a:p>
          <a:p>
            <a:pPr marL="628650" lvl="2" indent="-285750">
              <a:lnSpc>
                <a:spcPct val="100000"/>
              </a:lnSpc>
              <a:spcAft>
                <a:spcPts val="0"/>
              </a:spcAft>
            </a:pPr>
            <a:r>
              <a:rPr lang="en-IN" sz="1800" dirty="0"/>
              <a:t>Java Stream Intermediate and Terminal Operations</a:t>
            </a:r>
          </a:p>
          <a:p>
            <a:pPr marL="628650" lvl="2" indent="-285750">
              <a:lnSpc>
                <a:spcPct val="100000"/>
              </a:lnSpc>
              <a:spcAft>
                <a:spcPts val="0"/>
              </a:spcAft>
            </a:pPr>
            <a:r>
              <a:rPr lang="en-IN" sz="1800" dirty="0"/>
              <a:t>Java Stream Short Circuiting Operations</a:t>
            </a:r>
          </a:p>
          <a:p>
            <a:pPr marL="628650" lvl="2" indent="-285750">
              <a:lnSpc>
                <a:spcPct val="100000"/>
              </a:lnSpc>
              <a:spcAft>
                <a:spcPts val="0"/>
              </a:spcAft>
            </a:pPr>
            <a:r>
              <a:rPr lang="en-IN" sz="1800" dirty="0"/>
              <a:t>Java Stream Examples</a:t>
            </a:r>
          </a:p>
          <a:p>
            <a:pPr marL="803672" lvl="3" indent="-285750">
              <a:lnSpc>
                <a:spcPct val="100000"/>
              </a:lnSpc>
              <a:spcAft>
                <a:spcPts val="0"/>
              </a:spcAft>
            </a:pPr>
            <a:r>
              <a:rPr lang="en-IN" sz="1800" dirty="0"/>
              <a:t>Creating Java Streams</a:t>
            </a:r>
          </a:p>
          <a:p>
            <a:pPr marL="803672" lvl="3" indent="-285750">
              <a:lnSpc>
                <a:spcPct val="100000"/>
              </a:lnSpc>
              <a:spcAft>
                <a:spcPts val="0"/>
              </a:spcAft>
            </a:pPr>
            <a:r>
              <a:rPr lang="en-IN" sz="1800" dirty="0"/>
              <a:t>Converting Java Stream to Collection or Array</a:t>
            </a:r>
          </a:p>
          <a:p>
            <a:pPr marL="803672" lvl="3" indent="-285750">
              <a:lnSpc>
                <a:spcPct val="100000"/>
              </a:lnSpc>
              <a:spcAft>
                <a:spcPts val="0"/>
              </a:spcAft>
            </a:pPr>
            <a:r>
              <a:rPr lang="en-IN" sz="1800" dirty="0"/>
              <a:t>Java Stream Intermediate Operations</a:t>
            </a:r>
          </a:p>
          <a:p>
            <a:pPr marL="803672" lvl="3" indent="-285750">
              <a:lnSpc>
                <a:spcPct val="100000"/>
              </a:lnSpc>
              <a:spcAft>
                <a:spcPts val="0"/>
              </a:spcAft>
            </a:pPr>
            <a:r>
              <a:rPr lang="en-IN" sz="1800" dirty="0"/>
              <a:t>Java Stream Terminal Operations</a:t>
            </a:r>
          </a:p>
          <a:p>
            <a:pPr marL="628650" lvl="2" indent="-285750">
              <a:lnSpc>
                <a:spcPct val="100000"/>
              </a:lnSpc>
              <a:spcAft>
                <a:spcPts val="0"/>
              </a:spcAft>
            </a:pPr>
            <a:r>
              <a:rPr lang="en-IN" sz="1800" dirty="0"/>
              <a:t>Java 8 Stream API Limitations</a:t>
            </a:r>
          </a:p>
        </p:txBody>
      </p:sp>
    </p:spTree>
    <p:extLst>
      <p:ext uri="{BB962C8B-B14F-4D97-AF65-F5344CB8AC3E}">
        <p14:creationId xmlns:p14="http://schemas.microsoft.com/office/powerpoint/2010/main" val="724578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C82F8-6C3D-4975-8FBF-9633077F4F6A}"/>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D6ED9A7C-7468-4263-A728-1984B57296A2}"/>
              </a:ext>
            </a:extLst>
          </p:cNvPr>
          <p:cNvSpPr>
            <a:spLocks noGrp="1"/>
          </p:cNvSpPr>
          <p:nvPr>
            <p:ph idx="1"/>
          </p:nvPr>
        </p:nvSpPr>
        <p:spPr/>
        <p:txBody>
          <a:bodyPr/>
          <a:lstStyle/>
          <a:p>
            <a:r>
              <a:rPr lang="fr-FR" dirty="0"/>
              <a:t>Java Stream</a:t>
            </a:r>
          </a:p>
          <a:p>
            <a:r>
              <a:rPr lang="fr-FR" dirty="0"/>
              <a:t>https://www.journaldev.com/2774/java-8-stream</a:t>
            </a:r>
            <a:endParaRPr lang="en-IN" dirty="0"/>
          </a:p>
        </p:txBody>
      </p:sp>
    </p:spTree>
    <p:extLst>
      <p:ext uri="{BB962C8B-B14F-4D97-AF65-F5344CB8AC3E}">
        <p14:creationId xmlns:p14="http://schemas.microsoft.com/office/powerpoint/2010/main" val="238193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M001:Language Fundamentals</a:t>
            </a:r>
          </a:p>
          <a:p>
            <a:pPr algn="ctr"/>
            <a:endParaRPr lang="en-US" dirty="0"/>
          </a:p>
        </p:txBody>
      </p:sp>
    </p:spTree>
    <p:extLst>
      <p:ext uri="{BB962C8B-B14F-4D97-AF65-F5344CB8AC3E}">
        <p14:creationId xmlns:p14="http://schemas.microsoft.com/office/powerpoint/2010/main" val="10150318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50" y="2593815"/>
            <a:ext cx="2949178" cy="1092994"/>
          </a:xfrm>
        </p:spPr>
        <p:txBody>
          <a:bodyPr anchor="ctr">
            <a:normAutofit/>
          </a:bodyPr>
          <a:lstStyle/>
          <a:p>
            <a:pPr algn="ctr"/>
            <a:r>
              <a:rPr lang="en-IN" sz="3300" b="1" dirty="0"/>
              <a:t>Assignment</a:t>
            </a:r>
            <a:br>
              <a:rPr lang="en-IN" sz="3300" b="1" dirty="0"/>
            </a:br>
            <a:r>
              <a:rPr lang="en-IN" sz="1350" b="1" dirty="0"/>
              <a:t>double click on image</a:t>
            </a:r>
            <a:endParaRPr lang="mr-IN" sz="3300" b="1" dirty="0"/>
          </a:p>
        </p:txBody>
      </p:sp>
      <p:graphicFrame>
        <p:nvGraphicFramePr>
          <p:cNvPr id="3" name="Object 2">
            <a:extLst>
              <a:ext uri="{FF2B5EF4-FFF2-40B4-BE49-F238E27FC236}">
                <a16:creationId xmlns:a16="http://schemas.microsoft.com/office/drawing/2014/main" xmlns="" id="{9B211066-66C6-41AD-9609-9BB760A35A99}"/>
              </a:ext>
            </a:extLst>
          </p:cNvPr>
          <p:cNvGraphicFramePr>
            <a:graphicFrameLocks noChangeAspect="1"/>
          </p:cNvGraphicFramePr>
          <p:nvPr/>
        </p:nvGraphicFramePr>
        <p:xfrm>
          <a:off x="3995936" y="548680"/>
          <a:ext cx="4662488" cy="6034088"/>
        </p:xfrm>
        <a:graphic>
          <a:graphicData uri="http://schemas.openxmlformats.org/presentationml/2006/ole">
            <mc:AlternateContent xmlns:mc="http://schemas.openxmlformats.org/markup-compatibility/2006">
              <mc:Choice xmlns:v="urn:schemas-microsoft-com:vml" Requires="v">
                <p:oleObj spid="_x0000_s99331" name="Acrobat Document" r:id="rId3" imgW="4663262" imgH="6034723" progId="AcroExch.Document.DC">
                  <p:embed/>
                </p:oleObj>
              </mc:Choice>
              <mc:Fallback>
                <p:oleObj name="Acrobat Document" r:id="rId3" imgW="4663262" imgH="6034723" progId="AcroExch.Document.DC">
                  <p:embed/>
                  <p:pic>
                    <p:nvPicPr>
                      <p:cNvPr id="3" name="Object 2">
                        <a:extLst>
                          <a:ext uri="{FF2B5EF4-FFF2-40B4-BE49-F238E27FC236}">
                            <a16:creationId xmlns:a16="http://schemas.microsoft.com/office/drawing/2014/main" xmlns="" id="{9B211066-66C6-41AD-9609-9BB760A35A99}"/>
                          </a:ext>
                        </a:extLst>
                      </p:cNvPr>
                      <p:cNvPicPr/>
                      <p:nvPr/>
                    </p:nvPicPr>
                    <p:blipFill>
                      <a:blip r:embed="rId4"/>
                      <a:stretch>
                        <a:fillRect/>
                      </a:stretch>
                    </p:blipFill>
                    <p:spPr>
                      <a:xfrm>
                        <a:off x="3995936" y="548680"/>
                        <a:ext cx="4662488" cy="6034088"/>
                      </a:xfrm>
                      <a:prstGeom prst="rect">
                        <a:avLst/>
                      </a:prstGeom>
                    </p:spPr>
                  </p:pic>
                </p:oleObj>
              </mc:Fallback>
            </mc:AlternateContent>
          </a:graphicData>
        </a:graphic>
      </p:graphicFrame>
    </p:spTree>
    <p:extLst>
      <p:ext uri="{BB962C8B-B14F-4D97-AF65-F5344CB8AC3E}">
        <p14:creationId xmlns:p14="http://schemas.microsoft.com/office/powerpoint/2010/main" val="3380029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M011: Java Annotations and Reflection</a:t>
            </a:r>
          </a:p>
        </p:txBody>
      </p:sp>
    </p:spTree>
    <p:extLst>
      <p:ext uri="{BB962C8B-B14F-4D97-AF65-F5344CB8AC3E}">
        <p14:creationId xmlns:p14="http://schemas.microsoft.com/office/powerpoint/2010/main" val="23594334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11:Java Annotations and Reflections API</a:t>
            </a:r>
          </a:p>
        </p:txBody>
      </p:sp>
      <p:sp>
        <p:nvSpPr>
          <p:cNvPr id="2" name="Content Placeholder 1"/>
          <p:cNvSpPr>
            <a:spLocks noGrp="1"/>
          </p:cNvSpPr>
          <p:nvPr>
            <p:ph idx="1"/>
          </p:nvPr>
        </p:nvSpPr>
        <p:spPr>
          <a:xfrm>
            <a:off x="298516" y="1052736"/>
            <a:ext cx="8845484" cy="5256584"/>
          </a:xfrm>
        </p:spPr>
        <p:txBody>
          <a:bodyPr>
            <a:noAutofit/>
          </a:bodyPr>
          <a:lstStyle/>
          <a:p>
            <a:pPr lvl="1" indent="0">
              <a:lnSpc>
                <a:spcPct val="100000"/>
              </a:lnSpc>
              <a:spcAft>
                <a:spcPts val="0"/>
              </a:spcAft>
              <a:buNone/>
            </a:pPr>
            <a:r>
              <a:rPr lang="en-IN" sz="1800" dirty="0"/>
              <a:t>In this module , you will understand the understand the java annotation and create custom annotations and explore about Reflection API.</a:t>
            </a:r>
          </a:p>
          <a:p>
            <a:pPr lvl="1" indent="0">
              <a:lnSpc>
                <a:spcPct val="100000"/>
              </a:lnSpc>
              <a:spcAft>
                <a:spcPts val="0"/>
              </a:spcAft>
              <a:buNone/>
            </a:pPr>
            <a:endParaRPr lang="en-IN" sz="1800" dirty="0"/>
          </a:p>
        </p:txBody>
      </p:sp>
    </p:spTree>
    <p:extLst>
      <p:ext uri="{BB962C8B-B14F-4D97-AF65-F5344CB8AC3E}">
        <p14:creationId xmlns:p14="http://schemas.microsoft.com/office/powerpoint/2010/main" val="31276440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1412776"/>
            <a:ext cx="8845484" cy="4824536"/>
          </a:xfrm>
        </p:spPr>
        <p:txBody>
          <a:bodyPr>
            <a:noAutofit/>
          </a:bodyPr>
          <a:lstStyle/>
          <a:p>
            <a:pPr marL="285750" indent="-285750">
              <a:lnSpc>
                <a:spcPct val="100000"/>
              </a:lnSpc>
              <a:spcAft>
                <a:spcPts val="0"/>
              </a:spcAft>
              <a:buFont typeface="Arial" panose="020B0604020202020204" pitchFamily="34" charset="0"/>
              <a:buChar char="•"/>
            </a:pPr>
            <a:r>
              <a:rPr lang="en-IN" dirty="0"/>
              <a:t>M0011: Java Annotation and Reflection API</a:t>
            </a:r>
          </a:p>
          <a:p>
            <a:pPr marL="285750" indent="-285750">
              <a:lnSpc>
                <a:spcPct val="100000"/>
              </a:lnSpc>
              <a:spcAft>
                <a:spcPts val="0"/>
              </a:spcAft>
              <a:buFont typeface="Arial" panose="020B0604020202020204" pitchFamily="34" charset="0"/>
              <a:buChar char="•"/>
            </a:pPr>
            <a:r>
              <a:rPr lang="en-IN" dirty="0"/>
              <a:t>Day 11</a:t>
            </a:r>
          </a:p>
          <a:p>
            <a:pPr marL="460772" lvl="1" indent="-285750">
              <a:lnSpc>
                <a:spcPct val="100000"/>
              </a:lnSpc>
              <a:spcAft>
                <a:spcPts val="0"/>
              </a:spcAft>
            </a:pPr>
            <a:r>
              <a:rPr lang="en-IN" sz="1800" dirty="0"/>
              <a:t>Java Annotations</a:t>
            </a:r>
          </a:p>
          <a:p>
            <a:pPr marL="628650" lvl="2" indent="-285750">
              <a:lnSpc>
                <a:spcPct val="100000"/>
              </a:lnSpc>
              <a:spcAft>
                <a:spcPts val="0"/>
              </a:spcAft>
            </a:pPr>
            <a:r>
              <a:rPr lang="en-IN" sz="1800" dirty="0"/>
              <a:t>Built-In Java Annotations</a:t>
            </a:r>
          </a:p>
          <a:p>
            <a:pPr marL="628650" lvl="2" indent="-285750">
              <a:lnSpc>
                <a:spcPct val="100000"/>
              </a:lnSpc>
              <a:spcAft>
                <a:spcPts val="0"/>
              </a:spcAft>
            </a:pPr>
            <a:r>
              <a:rPr lang="en-IN" sz="1800" dirty="0"/>
              <a:t>Understanding Built-In Annotations in java</a:t>
            </a:r>
          </a:p>
          <a:p>
            <a:pPr marL="460772" lvl="1" indent="-285750">
              <a:lnSpc>
                <a:spcPct val="100000"/>
              </a:lnSpc>
              <a:spcAft>
                <a:spcPts val="0"/>
              </a:spcAft>
            </a:pPr>
            <a:r>
              <a:rPr lang="en-IN" sz="1800" dirty="0"/>
              <a:t>Java Custom Annotation</a:t>
            </a:r>
          </a:p>
          <a:p>
            <a:pPr marL="628650" lvl="2" indent="-285750">
              <a:lnSpc>
                <a:spcPct val="100000"/>
              </a:lnSpc>
              <a:spcAft>
                <a:spcPts val="0"/>
              </a:spcAft>
            </a:pPr>
            <a:r>
              <a:rPr lang="en-IN" sz="1800" dirty="0"/>
              <a:t>Marker Annotation</a:t>
            </a:r>
          </a:p>
          <a:p>
            <a:pPr marL="628650" lvl="2" indent="-285750">
              <a:lnSpc>
                <a:spcPct val="100000"/>
              </a:lnSpc>
              <a:spcAft>
                <a:spcPts val="0"/>
              </a:spcAft>
            </a:pPr>
            <a:r>
              <a:rPr lang="en-IN" sz="1800" dirty="0"/>
              <a:t>Single-Value Annotation</a:t>
            </a:r>
          </a:p>
          <a:p>
            <a:pPr marL="628650" lvl="2" indent="-285750">
              <a:lnSpc>
                <a:spcPct val="100000"/>
              </a:lnSpc>
              <a:spcAft>
                <a:spcPts val="0"/>
              </a:spcAft>
            </a:pPr>
            <a:r>
              <a:rPr lang="en-IN" sz="1800" dirty="0"/>
              <a:t>Multi-Value Annotation</a:t>
            </a:r>
          </a:p>
          <a:p>
            <a:pPr marL="460772" lvl="1" indent="-285750">
              <a:lnSpc>
                <a:spcPct val="100000"/>
              </a:lnSpc>
              <a:spcAft>
                <a:spcPts val="0"/>
              </a:spcAft>
            </a:pPr>
            <a:r>
              <a:rPr lang="en-IN" sz="1800" dirty="0"/>
              <a:t>Reflection in Java</a:t>
            </a:r>
          </a:p>
          <a:p>
            <a:pPr marL="628650" lvl="2" indent="-285750">
              <a:lnSpc>
                <a:spcPct val="100000"/>
              </a:lnSpc>
              <a:spcAft>
                <a:spcPts val="0"/>
              </a:spcAft>
            </a:pPr>
            <a:r>
              <a:rPr lang="en-IN" sz="1800" dirty="0"/>
              <a:t>Introduction to Reflection</a:t>
            </a:r>
          </a:p>
          <a:p>
            <a:pPr marL="628650" lvl="2" indent="-285750">
              <a:lnSpc>
                <a:spcPct val="100000"/>
              </a:lnSpc>
              <a:spcAft>
                <a:spcPts val="0"/>
              </a:spcAft>
            </a:pPr>
            <a:r>
              <a:rPr lang="en-IN" sz="1800" dirty="0"/>
              <a:t>java.lang.Class</a:t>
            </a:r>
          </a:p>
          <a:p>
            <a:pPr marL="628650" lvl="2" indent="-285750">
              <a:lnSpc>
                <a:spcPct val="100000"/>
              </a:lnSpc>
              <a:spcAft>
                <a:spcPts val="0"/>
              </a:spcAft>
            </a:pPr>
            <a:r>
              <a:rPr lang="en-IN" sz="1800" dirty="0"/>
              <a:t>Commonly used methods of Class class</a:t>
            </a:r>
          </a:p>
        </p:txBody>
      </p:sp>
    </p:spTree>
    <p:extLst>
      <p:ext uri="{BB962C8B-B14F-4D97-AF65-F5344CB8AC3E}">
        <p14:creationId xmlns:p14="http://schemas.microsoft.com/office/powerpoint/2010/main" val="10757430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13B12-D03B-4EE0-8572-229D695069C6}"/>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C601B579-EFBC-490E-B31D-B0F3C5F5F358}"/>
              </a:ext>
            </a:extLst>
          </p:cNvPr>
          <p:cNvSpPr>
            <a:spLocks noGrp="1"/>
          </p:cNvSpPr>
          <p:nvPr>
            <p:ph idx="1"/>
          </p:nvPr>
        </p:nvSpPr>
        <p:spPr/>
        <p:txBody>
          <a:bodyPr/>
          <a:lstStyle/>
          <a:p>
            <a:pPr marL="285750" indent="-285750">
              <a:buFont typeface="Arial" panose="020B0604020202020204" pitchFamily="34" charset="0"/>
              <a:buChar char="•"/>
            </a:pPr>
            <a:r>
              <a:rPr lang="en-IN" dirty="0"/>
              <a:t>Java Annotations</a:t>
            </a:r>
          </a:p>
          <a:p>
            <a:pPr marL="285750" indent="-285750">
              <a:buFont typeface="Arial" panose="020B0604020202020204" pitchFamily="34" charset="0"/>
              <a:buChar char="•"/>
            </a:pPr>
            <a:r>
              <a:rPr lang="en-IN" dirty="0">
                <a:hlinkClick r:id="rId2"/>
              </a:rPr>
              <a:t>https://www.javatpoint.com/java-annotation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Custom Annotation</a:t>
            </a:r>
          </a:p>
          <a:p>
            <a:pPr marL="285750" indent="-285750">
              <a:buFont typeface="Arial" panose="020B0604020202020204" pitchFamily="34" charset="0"/>
              <a:buChar char="•"/>
            </a:pPr>
            <a:r>
              <a:rPr lang="en-IN" dirty="0">
                <a:hlinkClick r:id="rId3"/>
              </a:rPr>
              <a:t>https://www.javatpoint.com/custom-annotation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Reflection</a:t>
            </a:r>
          </a:p>
          <a:p>
            <a:pPr marL="285750" indent="-285750">
              <a:buFont typeface="Arial" panose="020B0604020202020204" pitchFamily="34" charset="0"/>
              <a:buChar char="•"/>
            </a:pPr>
            <a:r>
              <a:rPr lang="en-IN" dirty="0">
                <a:hlinkClick r:id="rId4"/>
              </a:rPr>
              <a:t>https://www.javatpoint.com/java-reflection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3353600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M012:Java Database connection</a:t>
            </a:r>
          </a:p>
        </p:txBody>
      </p:sp>
    </p:spTree>
    <p:extLst>
      <p:ext uri="{BB962C8B-B14F-4D97-AF65-F5344CB8AC3E}">
        <p14:creationId xmlns:p14="http://schemas.microsoft.com/office/powerpoint/2010/main" val="473698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12:Java Database Connection</a:t>
            </a:r>
          </a:p>
        </p:txBody>
      </p:sp>
      <p:sp>
        <p:nvSpPr>
          <p:cNvPr id="2" name="Content Placeholder 1"/>
          <p:cNvSpPr>
            <a:spLocks noGrp="1"/>
          </p:cNvSpPr>
          <p:nvPr>
            <p:ph idx="1"/>
          </p:nvPr>
        </p:nvSpPr>
        <p:spPr>
          <a:xfrm>
            <a:off x="298516" y="1052736"/>
            <a:ext cx="8845484" cy="5256584"/>
          </a:xfrm>
        </p:spPr>
        <p:txBody>
          <a:bodyPr>
            <a:noAutofit/>
          </a:bodyPr>
          <a:lstStyle/>
          <a:p>
            <a:pPr lvl="1" indent="0">
              <a:lnSpc>
                <a:spcPct val="100000"/>
              </a:lnSpc>
              <a:spcAft>
                <a:spcPts val="0"/>
              </a:spcAft>
              <a:buNone/>
            </a:pPr>
            <a:r>
              <a:rPr lang="en-IN" sz="1800" dirty="0"/>
              <a:t>In this module , you will be able to connect to MySQL Database with Java,</a:t>
            </a:r>
          </a:p>
          <a:p>
            <a:pPr lvl="1" indent="0">
              <a:lnSpc>
                <a:spcPct val="100000"/>
              </a:lnSpc>
              <a:spcAft>
                <a:spcPts val="0"/>
              </a:spcAft>
              <a:buNone/>
            </a:pPr>
            <a:r>
              <a:rPr lang="en-IN" sz="1800" dirty="0"/>
              <a:t>Handle SQL parameters with Prepared Statements, submit SQL statements to insert, update and delete data ,call stored procedure and handle various  parameter types(IN, INOUT etc..)</a:t>
            </a:r>
          </a:p>
        </p:txBody>
      </p:sp>
    </p:spTree>
    <p:extLst>
      <p:ext uri="{BB962C8B-B14F-4D97-AF65-F5344CB8AC3E}">
        <p14:creationId xmlns:p14="http://schemas.microsoft.com/office/powerpoint/2010/main" val="747625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1412776"/>
            <a:ext cx="8845484" cy="4824536"/>
          </a:xfrm>
        </p:spPr>
        <p:txBody>
          <a:bodyPr>
            <a:noAutofit/>
          </a:bodyPr>
          <a:lstStyle/>
          <a:p>
            <a:pPr marL="285750" indent="-285750">
              <a:lnSpc>
                <a:spcPct val="100000"/>
              </a:lnSpc>
              <a:spcAft>
                <a:spcPts val="0"/>
              </a:spcAft>
              <a:buFont typeface="Arial" panose="020B0604020202020204" pitchFamily="34" charset="0"/>
              <a:buChar char="•"/>
            </a:pPr>
            <a:r>
              <a:rPr lang="en-IN" dirty="0"/>
              <a:t>M0012: Java Database Connections</a:t>
            </a:r>
          </a:p>
          <a:p>
            <a:pPr marL="285750" indent="-285750">
              <a:lnSpc>
                <a:spcPct val="100000"/>
              </a:lnSpc>
              <a:spcAft>
                <a:spcPts val="0"/>
              </a:spcAft>
              <a:buFont typeface="Arial" panose="020B0604020202020204" pitchFamily="34" charset="0"/>
              <a:buChar char="•"/>
            </a:pPr>
            <a:r>
              <a:rPr lang="en-IN" dirty="0"/>
              <a:t>Day 12</a:t>
            </a:r>
          </a:p>
          <a:p>
            <a:pPr marL="460772" lvl="1" indent="-285750">
              <a:lnSpc>
                <a:spcPct val="100000"/>
              </a:lnSpc>
              <a:spcAft>
                <a:spcPts val="0"/>
              </a:spcAft>
            </a:pPr>
            <a:r>
              <a:rPr lang="en-IN" sz="1800" dirty="0"/>
              <a:t>Introduction to JDBC</a:t>
            </a:r>
          </a:p>
          <a:p>
            <a:pPr marL="628650" lvl="2" indent="-285750">
              <a:lnSpc>
                <a:spcPct val="100000"/>
              </a:lnSpc>
              <a:spcAft>
                <a:spcPts val="0"/>
              </a:spcAft>
            </a:pPr>
            <a:r>
              <a:rPr lang="en-IN" sz="1800" dirty="0"/>
              <a:t>Overview to Connection Interface</a:t>
            </a:r>
          </a:p>
          <a:p>
            <a:pPr marL="628650" lvl="2" indent="-285750">
              <a:lnSpc>
                <a:spcPct val="100000"/>
              </a:lnSpc>
              <a:spcAft>
                <a:spcPts val="0"/>
              </a:spcAft>
            </a:pPr>
            <a:r>
              <a:rPr lang="en-IN" sz="1800" dirty="0"/>
              <a:t>Working with Type 4 Driver</a:t>
            </a:r>
          </a:p>
          <a:p>
            <a:pPr marL="628650" lvl="2" indent="-285750">
              <a:lnSpc>
                <a:spcPct val="100000"/>
              </a:lnSpc>
              <a:spcAft>
                <a:spcPts val="0"/>
              </a:spcAft>
            </a:pPr>
            <a:r>
              <a:rPr lang="en-IN" sz="1800" dirty="0"/>
              <a:t>Overview to DriverManager class</a:t>
            </a:r>
          </a:p>
          <a:p>
            <a:pPr marL="628650" lvl="2" indent="-285750">
              <a:lnSpc>
                <a:spcPct val="100000"/>
              </a:lnSpc>
              <a:spcAft>
                <a:spcPts val="0"/>
              </a:spcAft>
            </a:pPr>
            <a:r>
              <a:rPr lang="en-IN" sz="1800" dirty="0"/>
              <a:t>Overview to Statement &amp; PreparedStatement</a:t>
            </a:r>
          </a:p>
          <a:p>
            <a:pPr marL="628650" lvl="2" indent="-285750">
              <a:lnSpc>
                <a:spcPct val="100000"/>
              </a:lnSpc>
              <a:spcAft>
                <a:spcPts val="0"/>
              </a:spcAft>
            </a:pPr>
            <a:r>
              <a:rPr lang="en-IN" sz="1800" dirty="0"/>
              <a:t>Overview to ResultSet</a:t>
            </a:r>
          </a:p>
          <a:p>
            <a:pPr marL="460772" lvl="1" indent="-285750">
              <a:lnSpc>
                <a:spcPct val="100000"/>
              </a:lnSpc>
              <a:spcAft>
                <a:spcPts val="0"/>
              </a:spcAft>
            </a:pPr>
            <a:r>
              <a:rPr lang="en-IN" sz="1800" dirty="0"/>
              <a:t>Introduction to Layered Structure using JDBC</a:t>
            </a:r>
          </a:p>
          <a:p>
            <a:pPr marL="628650" lvl="2" indent="-285750">
              <a:lnSpc>
                <a:spcPct val="100000"/>
              </a:lnSpc>
              <a:spcAft>
                <a:spcPts val="0"/>
              </a:spcAft>
            </a:pPr>
            <a:r>
              <a:rPr lang="en-IN" sz="1800" dirty="0"/>
              <a:t>Conceptualizing &amp; Implementing  Connection Factory </a:t>
            </a:r>
          </a:p>
          <a:p>
            <a:pPr marL="628650" lvl="2" indent="-285750">
              <a:lnSpc>
                <a:spcPct val="100000"/>
              </a:lnSpc>
              <a:spcAft>
                <a:spcPts val="0"/>
              </a:spcAft>
            </a:pPr>
            <a:r>
              <a:rPr lang="en-IN" sz="1800" dirty="0"/>
              <a:t>Understanding &amp; Implementing DAO classes</a:t>
            </a:r>
          </a:p>
          <a:p>
            <a:pPr marL="628650" lvl="2" indent="-285750">
              <a:lnSpc>
                <a:spcPct val="100000"/>
              </a:lnSpc>
              <a:spcAft>
                <a:spcPts val="0"/>
              </a:spcAft>
            </a:pPr>
            <a:r>
              <a:rPr lang="en-IN" sz="1800" dirty="0"/>
              <a:t>Using properties files for the database configuration.</a:t>
            </a:r>
          </a:p>
          <a:p>
            <a:pPr marL="628650" lvl="2" indent="-285750">
              <a:lnSpc>
                <a:spcPct val="100000"/>
              </a:lnSpc>
              <a:spcAft>
                <a:spcPts val="0"/>
              </a:spcAft>
            </a:pPr>
            <a:r>
              <a:rPr lang="en-IN" sz="1800" dirty="0"/>
              <a:t>Working on BankAppliation case study.</a:t>
            </a:r>
          </a:p>
          <a:p>
            <a:pPr marL="628650" lvl="2" indent="-285750">
              <a:lnSpc>
                <a:spcPct val="100000"/>
              </a:lnSpc>
              <a:spcAft>
                <a:spcPts val="0"/>
              </a:spcAft>
            </a:pPr>
            <a:endParaRPr lang="en-IN" sz="1800" dirty="0"/>
          </a:p>
          <a:p>
            <a:pPr marL="628650" lvl="2" indent="-285750">
              <a:lnSpc>
                <a:spcPct val="100000"/>
              </a:lnSpc>
              <a:spcAft>
                <a:spcPts val="0"/>
              </a:spcAft>
            </a:pPr>
            <a:endParaRPr lang="en-IN" sz="1800" dirty="0"/>
          </a:p>
        </p:txBody>
      </p:sp>
    </p:spTree>
    <p:extLst>
      <p:ext uri="{BB962C8B-B14F-4D97-AF65-F5344CB8AC3E}">
        <p14:creationId xmlns:p14="http://schemas.microsoft.com/office/powerpoint/2010/main" val="25829867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48571-8BA4-4CB2-94E4-B65878FBA712}"/>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0A8CDD83-DE97-4928-B129-B6425E1C23A9}"/>
              </a:ext>
            </a:extLst>
          </p:cNvPr>
          <p:cNvSpPr>
            <a:spLocks noGrp="1"/>
          </p:cNvSpPr>
          <p:nvPr>
            <p:ph idx="1"/>
          </p:nvPr>
        </p:nvSpPr>
        <p:spPr/>
        <p:txBody>
          <a:bodyPr/>
          <a:lstStyle/>
          <a:p>
            <a:pPr marL="285750" indent="-285750">
              <a:buFont typeface="Arial" panose="020B0604020202020204" pitchFamily="34" charset="0"/>
              <a:buChar char="•"/>
            </a:pPr>
            <a:r>
              <a:rPr lang="en-IN" dirty="0">
                <a:hlinkClick r:id="rId2"/>
              </a:rPr>
              <a:t>http://tutorials.jenkov.com/jdbc/index.html</a:t>
            </a:r>
            <a:endParaRPr lang="en-IN" dirty="0"/>
          </a:p>
          <a:p>
            <a:pPr marL="285750" indent="-285750">
              <a:buFont typeface="Arial" panose="020B0604020202020204" pitchFamily="34" charset="0"/>
              <a:buChar char="•"/>
            </a:pPr>
            <a:r>
              <a:rPr lang="en-IN" dirty="0">
                <a:hlinkClick r:id="rId3"/>
              </a:rPr>
              <a:t>https://www.journaldev.com/2681/jdbc-tutorial</a:t>
            </a:r>
            <a:endParaRPr lang="en-IN" dirty="0"/>
          </a:p>
          <a:p>
            <a:endParaRPr lang="en-IN" dirty="0"/>
          </a:p>
        </p:txBody>
      </p:sp>
    </p:spTree>
    <p:extLst>
      <p:ext uri="{BB962C8B-B14F-4D97-AF65-F5344CB8AC3E}">
        <p14:creationId xmlns:p14="http://schemas.microsoft.com/office/powerpoint/2010/main" val="4809596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49" y="2276872"/>
            <a:ext cx="3456435" cy="1409937"/>
          </a:xfrm>
        </p:spPr>
        <p:txBody>
          <a:bodyPr anchor="ctr">
            <a:normAutofit fontScale="90000"/>
          </a:bodyPr>
          <a:lstStyle/>
          <a:p>
            <a:pPr algn="ctr"/>
            <a:r>
              <a:rPr lang="en-IN" sz="3300" b="1" dirty="0"/>
              <a:t>Advanced JDBC Assignment</a:t>
            </a:r>
            <a:br>
              <a:rPr lang="en-IN" sz="3300" b="1" dirty="0"/>
            </a:br>
            <a:r>
              <a:rPr lang="en-IN" sz="1350" b="1" dirty="0"/>
              <a:t>double click on image</a:t>
            </a:r>
            <a:endParaRPr lang="mr-IN" sz="3300" b="1" dirty="0"/>
          </a:p>
        </p:txBody>
      </p:sp>
      <p:graphicFrame>
        <p:nvGraphicFramePr>
          <p:cNvPr id="4" name="Object 3">
            <a:extLst>
              <a:ext uri="{FF2B5EF4-FFF2-40B4-BE49-F238E27FC236}">
                <a16:creationId xmlns:a16="http://schemas.microsoft.com/office/drawing/2014/main" xmlns="" id="{5E5431F1-DAD8-4CC2-9E65-1AD754CE891A}"/>
              </a:ext>
            </a:extLst>
          </p:cNvPr>
          <p:cNvGraphicFramePr>
            <a:graphicFrameLocks noChangeAspect="1"/>
          </p:cNvGraphicFramePr>
          <p:nvPr/>
        </p:nvGraphicFramePr>
        <p:xfrm>
          <a:off x="4716016" y="625712"/>
          <a:ext cx="3886200" cy="5029200"/>
        </p:xfrm>
        <a:graphic>
          <a:graphicData uri="http://schemas.openxmlformats.org/presentationml/2006/ole">
            <mc:AlternateContent xmlns:mc="http://schemas.openxmlformats.org/markup-compatibility/2006">
              <mc:Choice xmlns:v="urn:schemas-microsoft-com:vml" Requires="v">
                <p:oleObj spid="_x0000_s112643" name="Acrobat Document" r:id="rId3" imgW="3886052" imgH="5028936" progId="AcroExch.Document.DC">
                  <p:embed/>
                </p:oleObj>
              </mc:Choice>
              <mc:Fallback>
                <p:oleObj name="Acrobat Document" r:id="rId3" imgW="3886052" imgH="5028936" progId="AcroExch.Document.DC">
                  <p:embed/>
                  <p:pic>
                    <p:nvPicPr>
                      <p:cNvPr id="4" name="Object 3">
                        <a:extLst>
                          <a:ext uri="{FF2B5EF4-FFF2-40B4-BE49-F238E27FC236}">
                            <a16:creationId xmlns:a16="http://schemas.microsoft.com/office/drawing/2014/main" xmlns="" id="{5E5431F1-DAD8-4CC2-9E65-1AD754CE891A}"/>
                          </a:ext>
                        </a:extLst>
                      </p:cNvPr>
                      <p:cNvPicPr/>
                      <p:nvPr/>
                    </p:nvPicPr>
                    <p:blipFill>
                      <a:blip r:embed="rId4"/>
                      <a:stretch>
                        <a:fillRect/>
                      </a:stretch>
                    </p:blipFill>
                    <p:spPr>
                      <a:xfrm>
                        <a:off x="4716016" y="625712"/>
                        <a:ext cx="3886200" cy="5029200"/>
                      </a:xfrm>
                      <a:prstGeom prst="rect">
                        <a:avLst/>
                      </a:prstGeom>
                    </p:spPr>
                  </p:pic>
                </p:oleObj>
              </mc:Fallback>
            </mc:AlternateContent>
          </a:graphicData>
        </a:graphic>
      </p:graphicFrame>
    </p:spTree>
    <p:extLst>
      <p:ext uri="{BB962C8B-B14F-4D97-AF65-F5344CB8AC3E}">
        <p14:creationId xmlns:p14="http://schemas.microsoft.com/office/powerpoint/2010/main" val="192902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1: Language Fundamentals</a:t>
            </a:r>
          </a:p>
        </p:txBody>
      </p:sp>
      <p:sp>
        <p:nvSpPr>
          <p:cNvPr id="2" name="Content Placeholder 1"/>
          <p:cNvSpPr>
            <a:spLocks noGrp="1"/>
          </p:cNvSpPr>
          <p:nvPr>
            <p:ph idx="1"/>
          </p:nvPr>
        </p:nvSpPr>
        <p:spPr>
          <a:xfrm>
            <a:off x="298516" y="1124744"/>
            <a:ext cx="8845484" cy="4643751"/>
          </a:xfrm>
        </p:spPr>
        <p:txBody>
          <a:bodyPr>
            <a:normAutofit/>
          </a:bodyPr>
          <a:lstStyle/>
          <a:p>
            <a:pPr>
              <a:lnSpc>
                <a:spcPct val="100000"/>
              </a:lnSpc>
              <a:spcAft>
                <a:spcPts val="0"/>
              </a:spcAft>
            </a:pPr>
            <a:r>
              <a:rPr lang="en-US" dirty="0"/>
              <a:t>In this module , you will learn about java architecture, advantages of Java, develop the code with various  datatypes, conditions, loops and arrays.</a:t>
            </a:r>
          </a:p>
        </p:txBody>
      </p:sp>
    </p:spTree>
    <p:extLst>
      <p:ext uri="{BB962C8B-B14F-4D97-AF65-F5344CB8AC3E}">
        <p14:creationId xmlns:p14="http://schemas.microsoft.com/office/powerpoint/2010/main" val="13677330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28DE16-0E35-444E-9983-7FF4BD66F729}"/>
              </a:ext>
            </a:extLst>
          </p:cNvPr>
          <p:cNvSpPr>
            <a:spLocks noGrp="1"/>
          </p:cNvSpPr>
          <p:nvPr>
            <p:ph type="body" sz="quarter" idx="11"/>
          </p:nvPr>
        </p:nvSpPr>
        <p:spPr>
          <a:xfrm>
            <a:off x="5220072" y="2924944"/>
            <a:ext cx="3563932" cy="1418714"/>
          </a:xfrm>
        </p:spPr>
        <p:txBody>
          <a:bodyPr/>
          <a:lstStyle/>
          <a:p>
            <a:pPr algn="ctr"/>
            <a:r>
              <a:rPr lang="en-US" dirty="0"/>
              <a:t>M013 and 14:Mockito Framework</a:t>
            </a:r>
          </a:p>
        </p:txBody>
      </p:sp>
    </p:spTree>
    <p:extLst>
      <p:ext uri="{BB962C8B-B14F-4D97-AF65-F5344CB8AC3E}">
        <p14:creationId xmlns:p14="http://schemas.microsoft.com/office/powerpoint/2010/main" val="723470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13 and 14:Mockito Framework</a:t>
            </a:r>
          </a:p>
        </p:txBody>
      </p:sp>
      <p:sp>
        <p:nvSpPr>
          <p:cNvPr id="2" name="Content Placeholder 1"/>
          <p:cNvSpPr>
            <a:spLocks noGrp="1"/>
          </p:cNvSpPr>
          <p:nvPr>
            <p:ph idx="1"/>
          </p:nvPr>
        </p:nvSpPr>
        <p:spPr>
          <a:xfrm>
            <a:off x="298516" y="1052736"/>
            <a:ext cx="8845484" cy="5256584"/>
          </a:xfrm>
        </p:spPr>
        <p:txBody>
          <a:bodyPr>
            <a:noAutofit/>
          </a:bodyPr>
          <a:lstStyle/>
          <a:p>
            <a:pPr lvl="1" indent="0">
              <a:lnSpc>
                <a:spcPct val="100000"/>
              </a:lnSpc>
              <a:spcAft>
                <a:spcPts val="0"/>
              </a:spcAft>
              <a:buNone/>
            </a:pPr>
            <a:r>
              <a:rPr lang="en-IN" sz="1800" dirty="0"/>
              <a:t>In this module , you will learn what mocking is and why we should mock , learn to use Mockito stubbing to interact with mock objects, learn to use Mockito verification to confirm method calls ,learn to use stubbing and verification together to develop fully tested code and use </a:t>
            </a:r>
            <a:r>
              <a:rPr lang="en-IN" sz="1800" dirty="0" err="1"/>
              <a:t>powerMock</a:t>
            </a:r>
            <a:endParaRPr lang="en-IN" sz="1800" dirty="0"/>
          </a:p>
        </p:txBody>
      </p:sp>
    </p:spTree>
    <p:extLst>
      <p:ext uri="{BB962C8B-B14F-4D97-AF65-F5344CB8AC3E}">
        <p14:creationId xmlns:p14="http://schemas.microsoft.com/office/powerpoint/2010/main" val="6305316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1412776"/>
            <a:ext cx="8845484" cy="4824536"/>
          </a:xfrm>
        </p:spPr>
        <p:txBody>
          <a:bodyPr>
            <a:noAutofit/>
          </a:bodyPr>
          <a:lstStyle/>
          <a:p>
            <a:pPr marL="285750" indent="-285750">
              <a:lnSpc>
                <a:spcPct val="100000"/>
              </a:lnSpc>
              <a:spcAft>
                <a:spcPts val="0"/>
              </a:spcAft>
              <a:buFont typeface="Arial" panose="020B0604020202020204" pitchFamily="34" charset="0"/>
              <a:buChar char="•"/>
            </a:pPr>
            <a:r>
              <a:rPr lang="en-IN" dirty="0"/>
              <a:t>M0013 and 14: Mockito Framework</a:t>
            </a:r>
          </a:p>
          <a:p>
            <a:pPr marL="285750" indent="-285750">
              <a:lnSpc>
                <a:spcPct val="100000"/>
              </a:lnSpc>
              <a:spcAft>
                <a:spcPts val="0"/>
              </a:spcAft>
              <a:buFont typeface="Arial" panose="020B0604020202020204" pitchFamily="34" charset="0"/>
              <a:buChar char="•"/>
            </a:pPr>
            <a:r>
              <a:rPr lang="en-IN" dirty="0"/>
              <a:t>Day 13 &amp; 14:</a:t>
            </a:r>
          </a:p>
          <a:p>
            <a:pPr marL="460772" lvl="1" indent="-285750">
              <a:lnSpc>
                <a:spcPct val="100000"/>
              </a:lnSpc>
              <a:spcAft>
                <a:spcPts val="0"/>
              </a:spcAft>
            </a:pPr>
            <a:r>
              <a:rPr lang="en-IN" sz="1800" dirty="0"/>
              <a:t>Working with Mockito</a:t>
            </a:r>
          </a:p>
          <a:p>
            <a:pPr marL="628650" lvl="2" indent="-285750">
              <a:lnSpc>
                <a:spcPct val="100000"/>
              </a:lnSpc>
              <a:spcAft>
                <a:spcPts val="0"/>
              </a:spcAft>
            </a:pPr>
            <a:r>
              <a:rPr lang="en-IN" sz="1800" dirty="0"/>
              <a:t>Testing with mock objects</a:t>
            </a:r>
          </a:p>
          <a:p>
            <a:pPr marL="628650" lvl="2" indent="-285750">
              <a:lnSpc>
                <a:spcPct val="100000"/>
              </a:lnSpc>
              <a:spcAft>
                <a:spcPts val="0"/>
              </a:spcAft>
            </a:pPr>
            <a:r>
              <a:rPr lang="en-IN" sz="1800" dirty="0"/>
              <a:t>Adding Mockito as dependencies to a project</a:t>
            </a:r>
          </a:p>
          <a:p>
            <a:pPr marL="628650" lvl="2" indent="-285750">
              <a:lnSpc>
                <a:spcPct val="100000"/>
              </a:lnSpc>
              <a:spcAft>
                <a:spcPts val="0"/>
              </a:spcAft>
            </a:pPr>
            <a:r>
              <a:rPr lang="en-IN" sz="1800" dirty="0"/>
              <a:t>Using the Mockito API</a:t>
            </a:r>
          </a:p>
          <a:p>
            <a:pPr marL="628650" lvl="2" indent="-285750">
              <a:lnSpc>
                <a:spcPct val="100000"/>
              </a:lnSpc>
              <a:spcAft>
                <a:spcPts val="0"/>
              </a:spcAft>
            </a:pPr>
            <a:r>
              <a:rPr lang="en-IN" sz="1800" dirty="0"/>
              <a:t>Exercise: Write an instrumented unit test using Mockito</a:t>
            </a:r>
          </a:p>
          <a:p>
            <a:pPr marL="628650" lvl="2" indent="-285750">
              <a:lnSpc>
                <a:spcPct val="100000"/>
              </a:lnSpc>
              <a:spcAft>
                <a:spcPts val="0"/>
              </a:spcAft>
            </a:pPr>
            <a:r>
              <a:rPr lang="en-IN" sz="1800" dirty="0"/>
              <a:t>Exercise: Creating mock objects using Mockito</a:t>
            </a:r>
          </a:p>
          <a:p>
            <a:pPr marL="628650" lvl="2" indent="-285750">
              <a:lnSpc>
                <a:spcPct val="100000"/>
              </a:lnSpc>
              <a:spcAft>
                <a:spcPts val="0"/>
              </a:spcAft>
            </a:pPr>
            <a:r>
              <a:rPr lang="en-IN" sz="1800" dirty="0"/>
              <a:t>Using PowerMock with Mockito</a:t>
            </a:r>
          </a:p>
          <a:p>
            <a:pPr marL="628650" lvl="2" indent="-285750">
              <a:lnSpc>
                <a:spcPct val="100000"/>
              </a:lnSpc>
              <a:spcAft>
                <a:spcPts val="0"/>
              </a:spcAft>
            </a:pPr>
            <a:r>
              <a:rPr lang="en-IN" sz="1800" dirty="0"/>
              <a:t>Using a wrapper instead of Powermock</a:t>
            </a:r>
          </a:p>
          <a:p>
            <a:pPr marL="628650" lvl="2" indent="-285750"/>
            <a:endParaRPr lang="en-IN" sz="1000" dirty="0"/>
          </a:p>
        </p:txBody>
      </p:sp>
    </p:spTree>
    <p:extLst>
      <p:ext uri="{BB962C8B-B14F-4D97-AF65-F5344CB8AC3E}">
        <p14:creationId xmlns:p14="http://schemas.microsoft.com/office/powerpoint/2010/main" val="15576100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2AD12-63B0-4FE8-8347-F3E9EE35F637}"/>
              </a:ext>
            </a:extLst>
          </p:cNvPr>
          <p:cNvSpPr>
            <a:spLocks noGrp="1"/>
          </p:cNvSpPr>
          <p:nvPr>
            <p:ph type="title"/>
          </p:nvPr>
        </p:nvSpPr>
        <p:spPr/>
        <p:txBody>
          <a:bodyPr/>
          <a:lstStyle/>
          <a:p>
            <a:r>
              <a:rPr lang="en-IN" dirty="0"/>
              <a:t>Useful References</a:t>
            </a:r>
          </a:p>
        </p:txBody>
      </p:sp>
      <p:sp>
        <p:nvSpPr>
          <p:cNvPr id="3" name="Content Placeholder 2">
            <a:extLst>
              <a:ext uri="{FF2B5EF4-FFF2-40B4-BE49-F238E27FC236}">
                <a16:creationId xmlns:a16="http://schemas.microsoft.com/office/drawing/2014/main" xmlns="" id="{135B7D49-D462-4C53-9695-8B473D025AFC}"/>
              </a:ext>
            </a:extLst>
          </p:cNvPr>
          <p:cNvSpPr>
            <a:spLocks noGrp="1"/>
          </p:cNvSpPr>
          <p:nvPr>
            <p:ph idx="1"/>
          </p:nvPr>
        </p:nvSpPr>
        <p:spPr/>
        <p:txBody>
          <a:bodyPr>
            <a:normAutofit/>
          </a:bodyPr>
          <a:lstStyle/>
          <a:p>
            <a:pPr marL="285750" indent="-285750">
              <a:buFont typeface="Arial" panose="020B0604020202020204" pitchFamily="34" charset="0"/>
              <a:buChar char="•"/>
            </a:pPr>
            <a:r>
              <a:rPr lang="en-IN" dirty="0"/>
              <a:t>Mockito tutorial</a:t>
            </a:r>
          </a:p>
          <a:p>
            <a:pPr marL="285750" indent="-285750">
              <a:buFont typeface="Arial" panose="020B0604020202020204" pitchFamily="34" charset="0"/>
              <a:buChar char="•"/>
            </a:pPr>
            <a:r>
              <a:rPr lang="en-IN" dirty="0">
                <a:hlinkClick r:id="rId2"/>
              </a:rPr>
              <a:t>https://www.vogella.com/tutorials/Mockito/article.html</a:t>
            </a:r>
            <a:r>
              <a:rPr lang="en-IN" dirty="0"/>
              <a:t> </a:t>
            </a:r>
          </a:p>
          <a:p>
            <a:pPr marL="285750" indent="-285750">
              <a:buFont typeface="Arial" panose="020B0604020202020204" pitchFamily="34" charset="0"/>
              <a:buChar char="•"/>
            </a:pPr>
            <a:r>
              <a:rPr lang="en-IN" dirty="0">
                <a:hlinkClick r:id="rId3"/>
              </a:rPr>
              <a:t>https://www.tutorialspoint.com/mockito/</a:t>
            </a:r>
            <a:r>
              <a:rPr lang="en-IN" dirty="0"/>
              <a:t> </a:t>
            </a:r>
          </a:p>
          <a:p>
            <a:endParaRPr lang="en-IN" dirty="0"/>
          </a:p>
        </p:txBody>
      </p:sp>
    </p:spTree>
    <p:extLst>
      <p:ext uri="{BB962C8B-B14F-4D97-AF65-F5344CB8AC3E}">
        <p14:creationId xmlns:p14="http://schemas.microsoft.com/office/powerpoint/2010/main" val="388803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49" y="1772816"/>
            <a:ext cx="3456435" cy="1913993"/>
          </a:xfrm>
        </p:spPr>
        <p:txBody>
          <a:bodyPr anchor="ctr">
            <a:normAutofit fontScale="90000"/>
          </a:bodyPr>
          <a:lstStyle/>
          <a:p>
            <a:pPr algn="ctr"/>
            <a:r>
              <a:rPr lang="en-IN" sz="3300" b="1" dirty="0"/>
              <a:t>Advanced Mockito Framework Assignment</a:t>
            </a:r>
            <a:br>
              <a:rPr lang="en-IN" sz="3300" b="1" dirty="0"/>
            </a:br>
            <a:r>
              <a:rPr lang="en-IN" sz="1350" b="1" dirty="0"/>
              <a:t>double click on image</a:t>
            </a:r>
            <a:endParaRPr lang="mr-IN" sz="3300" b="1" dirty="0"/>
          </a:p>
        </p:txBody>
      </p:sp>
      <p:graphicFrame>
        <p:nvGraphicFramePr>
          <p:cNvPr id="4" name="Object 3">
            <a:extLst>
              <a:ext uri="{FF2B5EF4-FFF2-40B4-BE49-F238E27FC236}">
                <a16:creationId xmlns:a16="http://schemas.microsoft.com/office/drawing/2014/main" xmlns="" id="{4D463BAC-E5A6-4DC5-A430-92EE5F4D4B8D}"/>
              </a:ext>
            </a:extLst>
          </p:cNvPr>
          <p:cNvGraphicFramePr>
            <a:graphicFrameLocks noChangeAspect="1"/>
          </p:cNvGraphicFramePr>
          <p:nvPr/>
        </p:nvGraphicFramePr>
        <p:xfrm>
          <a:off x="4572000" y="755650"/>
          <a:ext cx="3778250" cy="5346700"/>
        </p:xfrm>
        <a:graphic>
          <a:graphicData uri="http://schemas.openxmlformats.org/presentationml/2006/ole">
            <mc:AlternateContent xmlns:mc="http://schemas.openxmlformats.org/markup-compatibility/2006">
              <mc:Choice xmlns:v="urn:schemas-microsoft-com:vml" Requires="v">
                <p:oleObj spid="_x0000_s119811" name="Acrobat Document" r:id="rId3" imgW="3777942" imgH="5346465" progId="AcroExch.Document.DC">
                  <p:embed/>
                </p:oleObj>
              </mc:Choice>
              <mc:Fallback>
                <p:oleObj name="Acrobat Document" r:id="rId3" imgW="3777942" imgH="5346465" progId="AcroExch.Document.DC">
                  <p:embed/>
                  <p:pic>
                    <p:nvPicPr>
                      <p:cNvPr id="4" name="Object 3">
                        <a:extLst>
                          <a:ext uri="{FF2B5EF4-FFF2-40B4-BE49-F238E27FC236}">
                            <a16:creationId xmlns:a16="http://schemas.microsoft.com/office/drawing/2014/main" xmlns="" id="{4D463BAC-E5A6-4DC5-A430-92EE5F4D4B8D}"/>
                          </a:ext>
                        </a:extLst>
                      </p:cNvPr>
                      <p:cNvPicPr/>
                      <p:nvPr/>
                    </p:nvPicPr>
                    <p:blipFill>
                      <a:blip r:embed="rId4"/>
                      <a:stretch>
                        <a:fillRect/>
                      </a:stretch>
                    </p:blipFill>
                    <p:spPr>
                      <a:xfrm>
                        <a:off x="4572000" y="755650"/>
                        <a:ext cx="3778250" cy="5346700"/>
                      </a:xfrm>
                      <a:prstGeom prst="rect">
                        <a:avLst/>
                      </a:prstGeom>
                    </p:spPr>
                  </p:pic>
                </p:oleObj>
              </mc:Fallback>
            </mc:AlternateContent>
          </a:graphicData>
        </a:graphic>
      </p:graphicFrame>
    </p:spTree>
    <p:extLst>
      <p:ext uri="{BB962C8B-B14F-4D97-AF65-F5344CB8AC3E}">
        <p14:creationId xmlns:p14="http://schemas.microsoft.com/office/powerpoint/2010/main" val="13875536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BD2EC-7756-4D4B-BDA2-910F068682E5}"/>
              </a:ext>
            </a:extLst>
          </p:cNvPr>
          <p:cNvSpPr>
            <a:spLocks noGrp="1"/>
          </p:cNvSpPr>
          <p:nvPr>
            <p:ph type="title"/>
          </p:nvPr>
        </p:nvSpPr>
        <p:spPr>
          <a:xfrm>
            <a:off x="971550" y="2593815"/>
            <a:ext cx="2949178" cy="1092994"/>
          </a:xfrm>
        </p:spPr>
        <p:txBody>
          <a:bodyPr anchor="ctr">
            <a:normAutofit/>
          </a:bodyPr>
          <a:lstStyle/>
          <a:p>
            <a:pPr algn="ctr"/>
            <a:r>
              <a:rPr lang="en-IN" sz="3300" b="1" dirty="0"/>
              <a:t>Case Study </a:t>
            </a:r>
            <a:br>
              <a:rPr lang="en-IN" sz="3300" b="1" dirty="0"/>
            </a:br>
            <a:r>
              <a:rPr lang="en-IN" sz="1350" b="1" dirty="0"/>
              <a:t>double click on image</a:t>
            </a:r>
            <a:endParaRPr lang="mr-IN" sz="3300" b="1" dirty="0"/>
          </a:p>
        </p:txBody>
      </p:sp>
      <p:graphicFrame>
        <p:nvGraphicFramePr>
          <p:cNvPr id="3" name="Object 2">
            <a:extLst>
              <a:ext uri="{FF2B5EF4-FFF2-40B4-BE49-F238E27FC236}">
                <a16:creationId xmlns:a16="http://schemas.microsoft.com/office/drawing/2014/main" xmlns="" id="{1C9FC09B-01CD-467C-B4D7-2F7414B3CB4A}"/>
              </a:ext>
            </a:extLst>
          </p:cNvPr>
          <p:cNvGraphicFramePr>
            <a:graphicFrameLocks noChangeAspect="1"/>
          </p:cNvGraphicFramePr>
          <p:nvPr>
            <p:extLst>
              <p:ext uri="{D42A27DB-BD31-4B8C-83A1-F6EECF244321}">
                <p14:modId xmlns:p14="http://schemas.microsoft.com/office/powerpoint/2010/main" val="1621621452"/>
              </p:ext>
            </p:extLst>
          </p:nvPr>
        </p:nvGraphicFramePr>
        <p:xfrm>
          <a:off x="3941960" y="491256"/>
          <a:ext cx="4662488" cy="6034088"/>
        </p:xfrm>
        <a:graphic>
          <a:graphicData uri="http://schemas.openxmlformats.org/presentationml/2006/ole">
            <mc:AlternateContent xmlns:mc="http://schemas.openxmlformats.org/markup-compatibility/2006">
              <mc:Choice xmlns:v="urn:schemas-microsoft-com:vml" Requires="v">
                <p:oleObj spid="_x0000_s120835" name="Acrobat Document" r:id="rId3" imgW="4663262" imgH="6034723" progId="AcroExch.Document.DC">
                  <p:embed/>
                </p:oleObj>
              </mc:Choice>
              <mc:Fallback>
                <p:oleObj name="Acrobat Document" r:id="rId3" imgW="4663262" imgH="6034723" progId="AcroExch.Document.DC">
                  <p:embed/>
                  <p:pic>
                    <p:nvPicPr>
                      <p:cNvPr id="3" name="Object 2">
                        <a:extLst>
                          <a:ext uri="{FF2B5EF4-FFF2-40B4-BE49-F238E27FC236}">
                            <a16:creationId xmlns:a16="http://schemas.microsoft.com/office/drawing/2014/main" xmlns="" id="{1C9FC09B-01CD-467C-B4D7-2F7414B3CB4A}"/>
                          </a:ext>
                        </a:extLst>
                      </p:cNvPr>
                      <p:cNvPicPr/>
                      <p:nvPr/>
                    </p:nvPicPr>
                    <p:blipFill>
                      <a:blip r:embed="rId4"/>
                      <a:stretch>
                        <a:fillRect/>
                      </a:stretch>
                    </p:blipFill>
                    <p:spPr>
                      <a:xfrm>
                        <a:off x="3941960" y="491256"/>
                        <a:ext cx="4662488" cy="6034088"/>
                      </a:xfrm>
                      <a:prstGeom prst="rect">
                        <a:avLst/>
                      </a:prstGeom>
                    </p:spPr>
                  </p:pic>
                </p:oleObj>
              </mc:Fallback>
            </mc:AlternateContent>
          </a:graphicData>
        </a:graphic>
      </p:graphicFrame>
    </p:spTree>
    <p:extLst>
      <p:ext uri="{BB962C8B-B14F-4D97-AF65-F5344CB8AC3E}">
        <p14:creationId xmlns:p14="http://schemas.microsoft.com/office/powerpoint/2010/main" val="12166141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352EEC-35DD-4C7A-831A-E38F2675C37A}"/>
              </a:ext>
            </a:extLst>
          </p:cNvPr>
          <p:cNvSpPr>
            <a:spLocks noGrp="1"/>
          </p:cNvSpPr>
          <p:nvPr>
            <p:ph type="title"/>
          </p:nvPr>
        </p:nvSpPr>
        <p:spPr/>
        <p:txBody>
          <a:bodyPr/>
          <a:lstStyle/>
          <a:p>
            <a:r>
              <a:rPr lang="en-US" dirty="0"/>
              <a:t>Ready to do</a:t>
            </a:r>
          </a:p>
        </p:txBody>
      </p:sp>
      <p:sp>
        <p:nvSpPr>
          <p:cNvPr id="3" name="Content Placeholder 2">
            <a:extLst>
              <a:ext uri="{FF2B5EF4-FFF2-40B4-BE49-F238E27FC236}">
                <a16:creationId xmlns:a16="http://schemas.microsoft.com/office/drawing/2014/main" xmlns="" id="{1F710BEE-B3F1-4594-B115-3C6302882115}"/>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Once you finished with this course you will be ready to do…</a:t>
            </a:r>
          </a:p>
          <a:p>
            <a:pPr marL="460772" lvl="1" indent="-285750">
              <a:lnSpc>
                <a:spcPct val="100000"/>
              </a:lnSpc>
              <a:buFont typeface="Arial" panose="020B0604020202020204" pitchFamily="34" charset="0"/>
              <a:buChar char="•"/>
            </a:pPr>
            <a:r>
              <a:rPr lang="en-IN"/>
              <a:t>Understand basic Core Java 8 concepts.</a:t>
            </a:r>
          </a:p>
          <a:p>
            <a:pPr marL="460772" lvl="1" indent="-285750">
              <a:lnSpc>
                <a:spcPct val="100000"/>
              </a:lnSpc>
              <a:buFont typeface="Arial" panose="020B0604020202020204" pitchFamily="34" charset="0"/>
              <a:buChar char="•"/>
            </a:pPr>
            <a:r>
              <a:rPr lang="en-US" sz="1800" dirty="0"/>
              <a:t>You will be able to be build Banking application , write and test your code with Junit and Mockito framework and </a:t>
            </a:r>
            <a:r>
              <a:rPr lang="en-IN" dirty="0"/>
              <a:t>Set up connections using JDBC to communicate with a database.</a:t>
            </a:r>
            <a:endParaRPr lang="en-US" sz="1800" dirty="0"/>
          </a:p>
          <a:p>
            <a:pPr marL="460772" lvl="1" indent="-285750">
              <a:lnSpc>
                <a:spcPct val="100000"/>
              </a:lnSpc>
              <a:buFont typeface="Arial" panose="020B0604020202020204" pitchFamily="34" charset="0"/>
              <a:buChar char="•"/>
            </a:pPr>
            <a:r>
              <a:rPr lang="en-US" sz="1800" dirty="0"/>
              <a:t>Monitor the performance of the application using Logger API and debug logs.</a:t>
            </a:r>
          </a:p>
          <a:p>
            <a:pPr marL="460772" lvl="1" indent="-285750">
              <a:lnSpc>
                <a:spcPct val="100000"/>
              </a:lnSpc>
              <a:buFont typeface="Arial" panose="020B0604020202020204" pitchFamily="34" charset="0"/>
              <a:buChar char="•"/>
            </a:pPr>
            <a:r>
              <a:rPr lang="en-US" sz="1800" dirty="0"/>
              <a:t>Implement the features of Java 8 in your application.</a:t>
            </a:r>
          </a:p>
          <a:p>
            <a:pPr marL="460772" lvl="1" indent="-285750">
              <a:lnSpc>
                <a:spcPct val="100000"/>
              </a:lnSpc>
              <a:buFont typeface="Arial" panose="020B0604020202020204" pitchFamily="34" charset="0"/>
              <a:buChar char="•"/>
            </a:pPr>
            <a:r>
              <a:rPr lang="en-US" sz="1800" dirty="0"/>
              <a:t>Learn to analyze the code, check coding standard and work with Java Code coverage tool available free in market.</a:t>
            </a:r>
          </a:p>
          <a:p>
            <a:pPr marL="460772" lvl="1" indent="-285750">
              <a:lnSpc>
                <a:spcPct val="100000"/>
              </a:lnSpc>
              <a:buFont typeface="Arial" panose="020B0604020202020204" pitchFamily="34" charset="0"/>
              <a:buChar char="•"/>
            </a:pPr>
            <a:r>
              <a:rPr lang="en-US" sz="1800" dirty="0"/>
              <a:t>Able to build the application using Layered architecture.</a:t>
            </a:r>
          </a:p>
          <a:p>
            <a:pPr lvl="1" indent="0">
              <a:lnSpc>
                <a:spcPct val="100000"/>
              </a:lnSpc>
              <a:buNone/>
            </a:pPr>
            <a:endParaRPr lang="en-US" sz="1800" dirty="0"/>
          </a:p>
        </p:txBody>
      </p:sp>
    </p:spTree>
    <p:extLst>
      <p:ext uri="{BB962C8B-B14F-4D97-AF65-F5344CB8AC3E}">
        <p14:creationId xmlns:p14="http://schemas.microsoft.com/office/powerpoint/2010/main" val="12156964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34CF549-6EAF-4B03-A7AE-0A1F6B16CE44}"/>
              </a:ext>
            </a:extLst>
          </p:cNvPr>
          <p:cNvSpPr>
            <a:spLocks noGrp="1"/>
          </p:cNvSpPr>
          <p:nvPr>
            <p:ph idx="1"/>
          </p:nvPr>
        </p:nvSpPr>
        <p:spPr>
          <a:xfrm>
            <a:off x="298516" y="1494766"/>
            <a:ext cx="8593964" cy="4643751"/>
          </a:xfrm>
        </p:spPr>
        <p:txBody>
          <a:bodyPr/>
          <a:lstStyle/>
          <a:p>
            <a:endParaRPr lang="en-IN" dirty="0"/>
          </a:p>
          <a:p>
            <a:endParaRPr lang="en-IN" dirty="0"/>
          </a:p>
          <a:p>
            <a:endParaRPr lang="en-IN" dirty="0"/>
          </a:p>
          <a:p>
            <a:endParaRPr lang="en-IN" dirty="0"/>
          </a:p>
          <a:p>
            <a:endParaRPr lang="en-IN" dirty="0"/>
          </a:p>
          <a:p>
            <a:r>
              <a:rPr lang="en-IN" dirty="0"/>
              <a:t>			Thank you for your Participation </a:t>
            </a:r>
          </a:p>
          <a:p>
            <a:endParaRPr lang="en-IN" dirty="0"/>
          </a:p>
          <a:p>
            <a:pPr algn="ctr"/>
            <a:r>
              <a:rPr lang="en-IN" dirty="0"/>
              <a:t> kindly reach </a:t>
            </a:r>
            <a:r>
              <a:rPr lang="en-IN" dirty="0">
                <a:hlinkClick r:id="rId2"/>
              </a:rPr>
              <a:t>p-v.sasirekha@capgemini.com</a:t>
            </a:r>
            <a:r>
              <a:rPr lang="en-IN" dirty="0"/>
              <a:t> for queries.</a:t>
            </a:r>
          </a:p>
        </p:txBody>
      </p:sp>
    </p:spTree>
    <p:extLst>
      <p:ext uri="{BB962C8B-B14F-4D97-AF65-F5344CB8AC3E}">
        <p14:creationId xmlns:p14="http://schemas.microsoft.com/office/powerpoint/2010/main" val="396334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Day Wise Schedule</a:t>
            </a:r>
          </a:p>
        </p:txBody>
      </p:sp>
      <p:sp>
        <p:nvSpPr>
          <p:cNvPr id="2" name="Content Placeholder 1"/>
          <p:cNvSpPr>
            <a:spLocks noGrp="1"/>
          </p:cNvSpPr>
          <p:nvPr>
            <p:ph idx="1"/>
          </p:nvPr>
        </p:nvSpPr>
        <p:spPr>
          <a:xfrm>
            <a:off x="298516" y="1124744"/>
            <a:ext cx="8845484" cy="4643751"/>
          </a:xfrm>
        </p:spPr>
        <p:txBody>
          <a:bodyPr>
            <a:noAutofit/>
          </a:bodyPr>
          <a:lstStyle/>
          <a:p>
            <a:pPr>
              <a:lnSpc>
                <a:spcPct val="100000"/>
              </a:lnSpc>
              <a:spcAft>
                <a:spcPts val="0"/>
              </a:spcAft>
            </a:pPr>
            <a:r>
              <a:rPr lang="en-IN" dirty="0"/>
              <a:t>M001: Language Fundamentals</a:t>
            </a:r>
          </a:p>
          <a:p>
            <a:pPr>
              <a:lnSpc>
                <a:spcPct val="100000"/>
              </a:lnSpc>
              <a:spcAft>
                <a:spcPts val="0"/>
              </a:spcAft>
            </a:pPr>
            <a:r>
              <a:rPr lang="en-IN" dirty="0"/>
              <a:t>Day 1</a:t>
            </a:r>
          </a:p>
          <a:p>
            <a:pPr>
              <a:lnSpc>
                <a:spcPct val="100000"/>
              </a:lnSpc>
              <a:spcAft>
                <a:spcPts val="0"/>
              </a:spcAft>
            </a:pPr>
            <a:r>
              <a:rPr lang="en-IN" dirty="0"/>
              <a:t>Getting Started</a:t>
            </a:r>
          </a:p>
          <a:p>
            <a:pPr marL="628650" lvl="2" indent="-285750">
              <a:lnSpc>
                <a:spcPct val="100000"/>
              </a:lnSpc>
              <a:spcAft>
                <a:spcPts val="0"/>
              </a:spcAft>
            </a:pPr>
            <a:r>
              <a:rPr lang="en-IN" sz="1800" dirty="0"/>
              <a:t>Introduction to Java</a:t>
            </a:r>
          </a:p>
          <a:p>
            <a:pPr marL="628650" lvl="2" indent="-285750">
              <a:lnSpc>
                <a:spcPct val="100000"/>
              </a:lnSpc>
              <a:spcAft>
                <a:spcPts val="0"/>
              </a:spcAft>
            </a:pPr>
            <a:r>
              <a:rPr lang="en-IN" sz="1800" dirty="0"/>
              <a:t>Writing, compiling and running a program</a:t>
            </a:r>
          </a:p>
          <a:p>
            <a:pPr marL="628650" lvl="2" indent="-285750">
              <a:lnSpc>
                <a:spcPct val="100000"/>
              </a:lnSpc>
              <a:spcAft>
                <a:spcPts val="0"/>
              </a:spcAft>
            </a:pPr>
            <a:r>
              <a:rPr lang="en-IN" sz="1800" dirty="0"/>
              <a:t>Platform Independency in Java</a:t>
            </a:r>
          </a:p>
          <a:p>
            <a:pPr marL="628650" lvl="2" indent="-285750">
              <a:lnSpc>
                <a:spcPct val="100000"/>
              </a:lnSpc>
              <a:spcAft>
                <a:spcPts val="0"/>
              </a:spcAft>
            </a:pPr>
            <a:r>
              <a:rPr lang="en-IN" sz="1800" dirty="0"/>
              <a:t>Integrated Development Environment</a:t>
            </a:r>
          </a:p>
          <a:p>
            <a:pPr marL="628650" lvl="2" indent="-285750">
              <a:lnSpc>
                <a:spcPct val="100000"/>
              </a:lnSpc>
              <a:spcAft>
                <a:spcPts val="0"/>
              </a:spcAft>
            </a:pPr>
            <a:r>
              <a:rPr lang="en-IN" sz="1800" dirty="0"/>
              <a:t>Some important terms in Java</a:t>
            </a:r>
          </a:p>
          <a:p>
            <a:pPr>
              <a:lnSpc>
                <a:spcPct val="100000"/>
              </a:lnSpc>
              <a:spcAft>
                <a:spcPts val="0"/>
              </a:spcAft>
            </a:pPr>
            <a:r>
              <a:rPr lang="en-IN" dirty="0"/>
              <a:t>Basic Language Constructs</a:t>
            </a:r>
          </a:p>
          <a:p>
            <a:pPr marL="628650" lvl="2" indent="-285750">
              <a:lnSpc>
                <a:spcPct val="100000"/>
              </a:lnSpc>
              <a:spcAft>
                <a:spcPts val="0"/>
              </a:spcAft>
            </a:pPr>
            <a:r>
              <a:rPr lang="en-IN" sz="1800" dirty="0"/>
              <a:t>Naming conventions in Java</a:t>
            </a:r>
          </a:p>
          <a:p>
            <a:pPr marL="628650" lvl="2" indent="-285750">
              <a:lnSpc>
                <a:spcPct val="100000"/>
              </a:lnSpc>
              <a:spcAft>
                <a:spcPts val="0"/>
              </a:spcAft>
            </a:pPr>
            <a:r>
              <a:rPr lang="en-IN" sz="1800" dirty="0"/>
              <a:t>Variables and data types</a:t>
            </a:r>
          </a:p>
          <a:p>
            <a:pPr marL="628650" lvl="2" indent="-285750">
              <a:lnSpc>
                <a:spcPct val="100000"/>
              </a:lnSpc>
              <a:spcAft>
                <a:spcPts val="0"/>
              </a:spcAft>
            </a:pPr>
            <a:r>
              <a:rPr lang="en-IN" sz="1800" dirty="0"/>
              <a:t>Operators (arithmetic, assignment, relational, logical and bitwise)</a:t>
            </a:r>
          </a:p>
          <a:p>
            <a:pPr marL="628650" lvl="2" indent="-285750">
              <a:lnSpc>
                <a:spcPct val="100000"/>
              </a:lnSpc>
              <a:spcAft>
                <a:spcPts val="0"/>
              </a:spcAft>
            </a:pPr>
            <a:r>
              <a:rPr lang="en-IN" sz="1800" dirty="0"/>
              <a:t>Promotion and demotion rules for operators</a:t>
            </a:r>
          </a:p>
          <a:p>
            <a:pPr marL="628650" lvl="2" indent="-285750">
              <a:lnSpc>
                <a:spcPct val="100000"/>
              </a:lnSpc>
              <a:spcAft>
                <a:spcPts val="0"/>
              </a:spcAft>
            </a:pPr>
            <a:r>
              <a:rPr lang="en-IN" sz="1800" dirty="0"/>
              <a:t>Looping (while, do…while, for loops)</a:t>
            </a:r>
          </a:p>
          <a:p>
            <a:pPr marL="628650" lvl="2" indent="-285750">
              <a:lnSpc>
                <a:spcPct val="100000"/>
              </a:lnSpc>
              <a:spcAft>
                <a:spcPts val="0"/>
              </a:spcAft>
            </a:pPr>
            <a:r>
              <a:rPr lang="en-IN" sz="1800" dirty="0"/>
              <a:t>Conditional statements (if…else…, switch case)</a:t>
            </a:r>
          </a:p>
          <a:p>
            <a:pPr marL="628650" lvl="2" indent="-285750">
              <a:lnSpc>
                <a:spcPct val="100000"/>
              </a:lnSpc>
              <a:spcAft>
                <a:spcPts val="0"/>
              </a:spcAft>
            </a:pPr>
            <a:r>
              <a:rPr lang="en-IN" sz="1800" dirty="0"/>
              <a:t>break and continue statements</a:t>
            </a:r>
          </a:p>
          <a:p>
            <a:pPr marL="628650" lvl="2" indent="-285750">
              <a:lnSpc>
                <a:spcPct val="100000"/>
              </a:lnSpc>
              <a:spcAft>
                <a:spcPts val="0"/>
              </a:spcAft>
            </a:pPr>
            <a:r>
              <a:rPr lang="en-IN" sz="1800" dirty="0"/>
              <a:t>Reference Variables</a:t>
            </a:r>
          </a:p>
          <a:p>
            <a:pPr>
              <a:lnSpc>
                <a:spcPct val="100000"/>
              </a:lnSpc>
              <a:spcAft>
                <a:spcPts val="0"/>
              </a:spcAft>
            </a:pPr>
            <a:endParaRPr lang="en-US" dirty="0"/>
          </a:p>
        </p:txBody>
      </p:sp>
    </p:spTree>
    <p:extLst>
      <p:ext uri="{BB962C8B-B14F-4D97-AF65-F5344CB8AC3E}">
        <p14:creationId xmlns:p14="http://schemas.microsoft.com/office/powerpoint/2010/main" val="176232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E90A3-F628-4CDF-9C55-3828623B6C4D}"/>
              </a:ext>
            </a:extLst>
          </p:cNvPr>
          <p:cNvSpPr>
            <a:spLocks noGrp="1"/>
          </p:cNvSpPr>
          <p:nvPr>
            <p:ph type="title"/>
          </p:nvPr>
        </p:nvSpPr>
        <p:spPr/>
        <p:txBody>
          <a:bodyPr/>
          <a:lstStyle/>
          <a:p>
            <a:r>
              <a:rPr lang="en-US" dirty="0"/>
              <a:t>Day Wise Schedule</a:t>
            </a:r>
            <a:endParaRPr lang="en-IN" dirty="0"/>
          </a:p>
        </p:txBody>
      </p:sp>
      <p:sp>
        <p:nvSpPr>
          <p:cNvPr id="3" name="Content Placeholder 2">
            <a:extLst>
              <a:ext uri="{FF2B5EF4-FFF2-40B4-BE49-F238E27FC236}">
                <a16:creationId xmlns:a16="http://schemas.microsoft.com/office/drawing/2014/main" xmlns="" id="{9EC608A4-2B99-46D3-9331-EE328722DE82}"/>
              </a:ext>
            </a:extLst>
          </p:cNvPr>
          <p:cNvSpPr>
            <a:spLocks noGrp="1"/>
          </p:cNvSpPr>
          <p:nvPr>
            <p:ph idx="1"/>
          </p:nvPr>
        </p:nvSpPr>
        <p:spPr/>
        <p:txBody>
          <a:bodyPr/>
          <a:lstStyle/>
          <a:p>
            <a:pPr lvl="1" indent="0">
              <a:lnSpc>
                <a:spcPct val="100000"/>
              </a:lnSpc>
              <a:spcAft>
                <a:spcPts val="0"/>
              </a:spcAft>
              <a:buNone/>
            </a:pPr>
            <a:r>
              <a:rPr lang="en-IN" sz="1800" dirty="0"/>
              <a:t>Implementing Data Structure</a:t>
            </a:r>
          </a:p>
          <a:p>
            <a:pPr marL="628650" lvl="2" indent="-285750">
              <a:lnSpc>
                <a:spcPct val="100000"/>
              </a:lnSpc>
              <a:spcAft>
                <a:spcPts val="0"/>
              </a:spcAft>
            </a:pPr>
            <a:r>
              <a:rPr lang="en-IN" sz="1800" dirty="0"/>
              <a:t>Arrays</a:t>
            </a:r>
          </a:p>
          <a:p>
            <a:pPr marL="628650" lvl="2" indent="-285750">
              <a:lnSpc>
                <a:spcPct val="100000"/>
              </a:lnSpc>
              <a:spcAft>
                <a:spcPts val="0"/>
              </a:spcAft>
            </a:pPr>
            <a:r>
              <a:rPr lang="en-IN" sz="1800" dirty="0"/>
              <a:t>Linked List</a:t>
            </a:r>
          </a:p>
          <a:p>
            <a:pPr marL="628650" lvl="2" indent="-285750">
              <a:lnSpc>
                <a:spcPct val="100000"/>
              </a:lnSpc>
              <a:spcAft>
                <a:spcPts val="0"/>
              </a:spcAft>
            </a:pPr>
            <a:r>
              <a:rPr lang="en-IN" sz="1800" dirty="0"/>
              <a:t>Stack</a:t>
            </a:r>
          </a:p>
          <a:p>
            <a:pPr marL="628650" lvl="2" indent="-285750">
              <a:lnSpc>
                <a:spcPct val="100000"/>
              </a:lnSpc>
              <a:spcAft>
                <a:spcPts val="0"/>
              </a:spcAft>
            </a:pPr>
            <a:r>
              <a:rPr lang="en-IN" sz="1800" dirty="0"/>
              <a:t>Heap</a:t>
            </a:r>
          </a:p>
          <a:p>
            <a:pPr marL="628650" lvl="2" indent="-285750">
              <a:lnSpc>
                <a:spcPct val="100000"/>
              </a:lnSpc>
              <a:spcAft>
                <a:spcPts val="0"/>
              </a:spcAft>
            </a:pPr>
            <a:r>
              <a:rPr lang="en-IN" sz="1800" dirty="0"/>
              <a:t>Tree</a:t>
            </a:r>
          </a:p>
          <a:p>
            <a:endParaRPr lang="en-IN" dirty="0"/>
          </a:p>
        </p:txBody>
      </p:sp>
    </p:spTree>
    <p:extLst>
      <p:ext uri="{BB962C8B-B14F-4D97-AF65-F5344CB8AC3E}">
        <p14:creationId xmlns:p14="http://schemas.microsoft.com/office/powerpoint/2010/main" val="14702554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A4143434AB2D479BEAF00D761647BA" ma:contentTypeVersion="7" ma:contentTypeDescription="Create a new document." ma:contentTypeScope="" ma:versionID="ce1f44a50a97a81a3ba7191125192ec1">
  <xsd:schema xmlns:xsd="http://www.w3.org/2001/XMLSchema" xmlns:xs="http://www.w3.org/2001/XMLSchema" xmlns:p="http://schemas.microsoft.com/office/2006/metadata/properties" xmlns:ns2="af7717d0-65ad-4de5-aa01-07a399f026b5" xmlns:ns3="da1a2cb0-b244-440b-90a5-b34f746c2889" targetNamespace="http://schemas.microsoft.com/office/2006/metadata/properties" ma:root="true" ma:fieldsID="9b6665a5bc0aeefed93b8aa39bafc98b" ns2:_="" ns3:_="">
    <xsd:import namespace="af7717d0-65ad-4de5-aa01-07a399f026b5"/>
    <xsd:import namespace="da1a2cb0-b244-440b-90a5-b34f746c2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7717d0-65ad-4de5-aa01-07a399f026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1a2cb0-b244-440b-90a5-b34f746c28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3433B7-998A-4D4C-91CD-BC966B06FC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6D7665F-8C87-49F1-94B0-6D13FB5E127F}">
  <ds:schemaRefs>
    <ds:schemaRef ds:uri="http://schemas.microsoft.com/sharepoint/v3/contenttype/forms"/>
  </ds:schemaRefs>
</ds:datastoreItem>
</file>

<file path=customXml/itemProps3.xml><?xml version="1.0" encoding="utf-8"?>
<ds:datastoreItem xmlns:ds="http://schemas.openxmlformats.org/officeDocument/2006/customXml" ds:itemID="{7F69CD0D-B691-4140-88E8-97E79C7E00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7717d0-65ad-4de5-aa01-07a399f026b5"/>
    <ds:schemaRef ds:uri="da1a2cb0-b244-440b-90a5-b34f746c28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7652</TotalTime>
  <Words>2105</Words>
  <Application>Microsoft Office PowerPoint</Application>
  <PresentationFormat>On-screen Show (4:3)</PresentationFormat>
  <Paragraphs>463</Paragraphs>
  <Slides>77</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84" baseType="lpstr">
      <vt:lpstr>Arial</vt:lpstr>
      <vt:lpstr>Calibri</vt:lpstr>
      <vt:lpstr>Verdana</vt:lpstr>
      <vt:lpstr>Wingdings</vt:lpstr>
      <vt:lpstr>Section slides</vt:lpstr>
      <vt:lpstr>think-cell Slide</vt:lpstr>
      <vt:lpstr>Acrobat Document</vt:lpstr>
      <vt:lpstr>PowerPoint Presentation</vt:lpstr>
      <vt:lpstr>Table of Content</vt:lpstr>
      <vt:lpstr>What you will learn</vt:lpstr>
      <vt:lpstr>Software requirement</vt:lpstr>
      <vt:lpstr>Pre-requisites</vt:lpstr>
      <vt:lpstr>PowerPoint Presentation</vt:lpstr>
      <vt:lpstr>Day 1: Language Fundamentals</vt:lpstr>
      <vt:lpstr>Day Wise Schedule</vt:lpstr>
      <vt:lpstr>Day Wise Schedule</vt:lpstr>
      <vt:lpstr>Useful References</vt:lpstr>
      <vt:lpstr>Basic Assignment double click on image</vt:lpstr>
      <vt:lpstr>Assignment double click on image</vt:lpstr>
      <vt:lpstr>PowerPoint Presentation</vt:lpstr>
      <vt:lpstr>Day 2: Object Oriented Programming in Java</vt:lpstr>
      <vt:lpstr>Day Wise Schedule</vt:lpstr>
      <vt:lpstr>Day Wise Schedule</vt:lpstr>
      <vt:lpstr>Useful References</vt:lpstr>
      <vt:lpstr>Assignment double click on image</vt:lpstr>
      <vt:lpstr>PowerPoint Presentation</vt:lpstr>
      <vt:lpstr>Day 3:WorkBench Tools</vt:lpstr>
      <vt:lpstr>Day Wise Schedule</vt:lpstr>
      <vt:lpstr>Day Wise Schedule</vt:lpstr>
      <vt:lpstr>Useful References</vt:lpstr>
      <vt:lpstr>Assignment</vt:lpstr>
      <vt:lpstr>PowerPoint Presentation</vt:lpstr>
      <vt:lpstr>Day 4:Unit Testing and Logging</vt:lpstr>
      <vt:lpstr>Day Wise Schedule</vt:lpstr>
      <vt:lpstr>Day Wise Schedule</vt:lpstr>
      <vt:lpstr>Useful References</vt:lpstr>
      <vt:lpstr>Advanced Junit Assignment double click on image</vt:lpstr>
      <vt:lpstr>PowerPoint Presentation</vt:lpstr>
      <vt:lpstr>Day 5: Exception Handling and Built in Classes</vt:lpstr>
      <vt:lpstr>Day Wise Schedule</vt:lpstr>
      <vt:lpstr>Useful References</vt:lpstr>
      <vt:lpstr>Assignment double click on image</vt:lpstr>
      <vt:lpstr>PowerPoint Presentation</vt:lpstr>
      <vt:lpstr>Day 6: Wrapper Classes and Serialization</vt:lpstr>
      <vt:lpstr>Day Wise Schedule</vt:lpstr>
      <vt:lpstr>Useful References</vt:lpstr>
      <vt:lpstr>Assignment</vt:lpstr>
      <vt:lpstr>PowerPoint Presentation</vt:lpstr>
      <vt:lpstr>Day 7: Java Generics and Collection Framework</vt:lpstr>
      <vt:lpstr>Day Wise Schedule</vt:lpstr>
      <vt:lpstr>Day Wise Schedule</vt:lpstr>
      <vt:lpstr>Day 8: Java Generics and Collection Framework</vt:lpstr>
      <vt:lpstr>Day Wise Schedule</vt:lpstr>
      <vt:lpstr>Day Wise Schedule</vt:lpstr>
      <vt:lpstr>Useful References</vt:lpstr>
      <vt:lpstr>Assignment double click on image</vt:lpstr>
      <vt:lpstr>Assignment double click on image</vt:lpstr>
      <vt:lpstr>PowerPoint Presentation</vt:lpstr>
      <vt:lpstr>Day 8: Java 8 Fundamentals</vt:lpstr>
      <vt:lpstr>Day Wise Schedule</vt:lpstr>
      <vt:lpstr>Useful References</vt:lpstr>
      <vt:lpstr>Assignment double click on image</vt:lpstr>
      <vt:lpstr>PowerPoint Presentation</vt:lpstr>
      <vt:lpstr>Day 10: Java 8 Stream</vt:lpstr>
      <vt:lpstr>Day Wise Schedule</vt:lpstr>
      <vt:lpstr>Useful References</vt:lpstr>
      <vt:lpstr>Assignment double click on image</vt:lpstr>
      <vt:lpstr>PowerPoint Presentation</vt:lpstr>
      <vt:lpstr>Day 11:Java Annotations and Reflections API</vt:lpstr>
      <vt:lpstr>Day Wise Schedule</vt:lpstr>
      <vt:lpstr>Useful References</vt:lpstr>
      <vt:lpstr>PowerPoint Presentation</vt:lpstr>
      <vt:lpstr>Day 12:Java Database Connection</vt:lpstr>
      <vt:lpstr>Day Wise Schedule</vt:lpstr>
      <vt:lpstr>Useful References</vt:lpstr>
      <vt:lpstr>Advanced JDBC Assignment double click on image</vt:lpstr>
      <vt:lpstr>PowerPoint Presentation</vt:lpstr>
      <vt:lpstr>Day 13 and 14:Mockito Framework</vt:lpstr>
      <vt:lpstr>Day Wise Schedule</vt:lpstr>
      <vt:lpstr>Useful References</vt:lpstr>
      <vt:lpstr>Advanced Mockito Framework Assignment double click on image</vt:lpstr>
      <vt:lpstr>Case Study  double click on image</vt:lpstr>
      <vt:lpstr>Ready to 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ClassBook-Lesson0-Template IGATE</dc:title>
  <dc:creator>vs823751</dc:creator>
  <cp:lastModifiedBy>temp</cp:lastModifiedBy>
  <cp:revision>389</cp:revision>
  <cp:lastPrinted>2016-07-11T08:01:24Z</cp:lastPrinted>
  <dcterms:created xsi:type="dcterms:W3CDTF">2014-04-28T11:21:39Z</dcterms:created>
  <dcterms:modified xsi:type="dcterms:W3CDTF">2019-10-07T12:14:42Z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0x01010091A4143434AB2D479BEAF00D761647BA</vt:lpwstr>
  </property>
</Properties>
</file>