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lios" charset="1" panose="020B0504020202020204"/>
      <p:regular r:id="rId10"/>
    </p:embeddedFont>
    <p:embeddedFont>
      <p:font typeface="Helios Bold" charset="1" panose="020B0704020202020204"/>
      <p:regular r:id="rId11"/>
    </p:embeddedFont>
    <p:embeddedFont>
      <p:font typeface="Helios Italics" charset="1" panose="020B0503020202090204"/>
      <p:regular r:id="rId12"/>
    </p:embeddedFont>
    <p:embeddedFont>
      <p:font typeface="Helios Bold Italics" charset="1" panose="020B0703020202090204"/>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49287"/>
            <a:ext cx="2956735" cy="1558825"/>
          </a:xfrm>
          <a:custGeom>
            <a:avLst/>
            <a:gdLst/>
            <a:ahLst/>
            <a:cxnLst/>
            <a:rect r="r" b="b" t="t" l="l"/>
            <a:pathLst>
              <a:path h="1558825" w="2956735">
                <a:moveTo>
                  <a:pt x="0" y="0"/>
                </a:moveTo>
                <a:lnTo>
                  <a:pt x="2956735" y="0"/>
                </a:lnTo>
                <a:lnTo>
                  <a:pt x="2956735" y="1558826"/>
                </a:lnTo>
                <a:lnTo>
                  <a:pt x="0" y="1558826"/>
                </a:lnTo>
                <a:lnTo>
                  <a:pt x="0" y="0"/>
                </a:lnTo>
                <a:close/>
              </a:path>
            </a:pathLst>
          </a:custGeom>
          <a:blipFill>
            <a:blip r:embed="rId2"/>
            <a:stretch>
              <a:fillRect l="0" t="-39622" r="0" b="-39622"/>
            </a:stretch>
          </a:blipFill>
        </p:spPr>
      </p:sp>
      <p:sp>
        <p:nvSpPr>
          <p:cNvPr name="Freeform 3" id="3"/>
          <p:cNvSpPr/>
          <p:nvPr/>
        </p:nvSpPr>
        <p:spPr>
          <a:xfrm flipH="false" flipV="false" rot="0">
            <a:off x="3065784" y="2656413"/>
            <a:ext cx="11488617" cy="7328027"/>
          </a:xfrm>
          <a:custGeom>
            <a:avLst/>
            <a:gdLst/>
            <a:ahLst/>
            <a:cxnLst/>
            <a:rect r="r" b="b" t="t" l="l"/>
            <a:pathLst>
              <a:path h="7328027" w="11488617">
                <a:moveTo>
                  <a:pt x="0" y="0"/>
                </a:moveTo>
                <a:lnTo>
                  <a:pt x="11488617" y="0"/>
                </a:lnTo>
                <a:lnTo>
                  <a:pt x="11488617" y="7328027"/>
                </a:lnTo>
                <a:lnTo>
                  <a:pt x="0" y="7328027"/>
                </a:lnTo>
                <a:lnTo>
                  <a:pt x="0" y="0"/>
                </a:lnTo>
                <a:close/>
              </a:path>
            </a:pathLst>
          </a:custGeom>
          <a:blipFill>
            <a:blip r:embed="rId3"/>
            <a:stretch>
              <a:fillRect l="-8392" t="-2530" r="-8392" b="0"/>
            </a:stretch>
          </a:blipFill>
        </p:spPr>
      </p:sp>
      <p:grpSp>
        <p:nvGrpSpPr>
          <p:cNvPr name="Group 4" id="4"/>
          <p:cNvGrpSpPr/>
          <p:nvPr/>
        </p:nvGrpSpPr>
        <p:grpSpPr>
          <a:xfrm rot="0">
            <a:off x="15428066" y="-232296"/>
            <a:ext cx="2859934" cy="10821856"/>
            <a:chOff x="0" y="0"/>
            <a:chExt cx="736600" cy="2787260"/>
          </a:xfrm>
        </p:grpSpPr>
        <p:sp>
          <p:nvSpPr>
            <p:cNvPr name="Freeform 5" id="5"/>
            <p:cNvSpPr/>
            <p:nvPr/>
          </p:nvSpPr>
          <p:spPr>
            <a:xfrm flipH="false" flipV="false" rot="0">
              <a:off x="0" y="0"/>
              <a:ext cx="736600" cy="2787260"/>
            </a:xfrm>
            <a:custGeom>
              <a:avLst/>
              <a:gdLst/>
              <a:ahLst/>
              <a:cxnLst/>
              <a:rect r="r" b="b" t="t" l="l"/>
              <a:pathLst>
                <a:path h="2787260" w="736600">
                  <a:moveTo>
                    <a:pt x="736600" y="0"/>
                  </a:moveTo>
                  <a:lnTo>
                    <a:pt x="736600" y="2787260"/>
                  </a:lnTo>
                  <a:lnTo>
                    <a:pt x="368300" y="2660260"/>
                  </a:lnTo>
                  <a:lnTo>
                    <a:pt x="0" y="2787260"/>
                  </a:lnTo>
                  <a:lnTo>
                    <a:pt x="0" y="0"/>
                  </a:lnTo>
                  <a:lnTo>
                    <a:pt x="736600" y="0"/>
                  </a:lnTo>
                  <a:close/>
                </a:path>
              </a:pathLst>
            </a:custGeom>
            <a:solidFill>
              <a:srgbClr val="A20E20">
                <a:alpha val="98824"/>
              </a:srgbClr>
            </a:solidFill>
            <a:ln cap="sq">
              <a:noFill/>
              <a:prstDash val="solid"/>
              <a:miter/>
            </a:ln>
          </p:spPr>
        </p:sp>
        <p:sp>
          <p:nvSpPr>
            <p:cNvPr name="TextBox 6" id="6"/>
            <p:cNvSpPr txBox="true"/>
            <p:nvPr/>
          </p:nvSpPr>
          <p:spPr>
            <a:xfrm>
              <a:off x="0" y="-38100"/>
              <a:ext cx="736600" cy="2698360"/>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5191323" y="1253152"/>
            <a:ext cx="7237539" cy="554960"/>
          </a:xfrm>
          <a:prstGeom prst="rect">
            <a:avLst/>
          </a:prstGeom>
        </p:spPr>
        <p:txBody>
          <a:bodyPr anchor="t" rtlCol="false" tIns="0" lIns="0" bIns="0" rIns="0">
            <a:spAutoFit/>
          </a:bodyPr>
          <a:lstStyle/>
          <a:p>
            <a:pPr>
              <a:lnSpc>
                <a:spcPts val="4061"/>
              </a:lnSpc>
              <a:spcBef>
                <a:spcPct val="0"/>
              </a:spcBef>
            </a:pPr>
            <a:r>
              <a:rPr lang="en-US" sz="2901">
                <a:solidFill>
                  <a:srgbClr val="A20E20"/>
                </a:solidFill>
                <a:latin typeface="Arial"/>
              </a:rPr>
              <a:t>MENTORNESS INTERNSHIP PROGRAM</a:t>
            </a:r>
          </a:p>
        </p:txBody>
      </p:sp>
      <p:sp>
        <p:nvSpPr>
          <p:cNvPr name="TextBox 8" id="8"/>
          <p:cNvSpPr txBox="true"/>
          <p:nvPr/>
        </p:nvSpPr>
        <p:spPr>
          <a:xfrm rot="0">
            <a:off x="3674230" y="356734"/>
            <a:ext cx="14613770" cy="866775"/>
          </a:xfrm>
          <a:prstGeom prst="rect">
            <a:avLst/>
          </a:prstGeom>
        </p:spPr>
        <p:txBody>
          <a:bodyPr anchor="t" rtlCol="false" tIns="0" lIns="0" bIns="0" rIns="0">
            <a:spAutoFit/>
          </a:bodyPr>
          <a:lstStyle/>
          <a:p>
            <a:pPr algn="just">
              <a:lnSpc>
                <a:spcPts val="6000"/>
              </a:lnSpc>
            </a:pPr>
            <a:r>
              <a:rPr lang="en-US" sz="5000">
                <a:solidFill>
                  <a:srgbClr val="A20E20"/>
                </a:solidFill>
                <a:latin typeface="Arial Bold"/>
              </a:rPr>
              <a:t>INDIAN AGRICULTURAL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188300" cy="10287000"/>
          </a:xfrm>
          <a:custGeom>
            <a:avLst/>
            <a:gdLst/>
            <a:ahLst/>
            <a:cxnLst/>
            <a:rect r="r" b="b" t="t" l="l"/>
            <a:pathLst>
              <a:path h="10287000" w="6188300">
                <a:moveTo>
                  <a:pt x="0" y="0"/>
                </a:moveTo>
                <a:lnTo>
                  <a:pt x="6188300" y="0"/>
                </a:lnTo>
                <a:lnTo>
                  <a:pt x="6188300" y="10287000"/>
                </a:lnTo>
                <a:lnTo>
                  <a:pt x="0" y="10287000"/>
                </a:lnTo>
                <a:lnTo>
                  <a:pt x="0" y="0"/>
                </a:lnTo>
                <a:close/>
              </a:path>
            </a:pathLst>
          </a:custGeom>
          <a:blipFill>
            <a:blip r:embed="rId2"/>
            <a:stretch>
              <a:fillRect l="0" t="0" r="-10822" b="0"/>
            </a:stretch>
          </a:blipFill>
        </p:spPr>
      </p:sp>
      <p:sp>
        <p:nvSpPr>
          <p:cNvPr name="TextBox 3" id="3"/>
          <p:cNvSpPr txBox="true"/>
          <p:nvPr/>
        </p:nvSpPr>
        <p:spPr>
          <a:xfrm rot="0">
            <a:off x="6533909" y="942975"/>
            <a:ext cx="7285740" cy="695325"/>
          </a:xfrm>
          <a:prstGeom prst="rect">
            <a:avLst/>
          </a:prstGeom>
        </p:spPr>
        <p:txBody>
          <a:bodyPr anchor="t" rtlCol="false" tIns="0" lIns="0" bIns="0" rIns="0">
            <a:spAutoFit/>
          </a:bodyPr>
          <a:lstStyle/>
          <a:p>
            <a:pPr>
              <a:lnSpc>
                <a:spcPts val="4800"/>
              </a:lnSpc>
            </a:pPr>
            <a:r>
              <a:rPr lang="en-US" sz="4000">
                <a:solidFill>
                  <a:srgbClr val="A20E20"/>
                </a:solidFill>
                <a:latin typeface="Arial Bold"/>
              </a:rPr>
              <a:t>PROBLEM STATEMENT</a:t>
            </a:r>
          </a:p>
        </p:txBody>
      </p:sp>
      <p:sp>
        <p:nvSpPr>
          <p:cNvPr name="TextBox 4" id="4"/>
          <p:cNvSpPr txBox="true"/>
          <p:nvPr/>
        </p:nvSpPr>
        <p:spPr>
          <a:xfrm rot="0">
            <a:off x="6533909" y="2785745"/>
            <a:ext cx="11754091" cy="4610735"/>
          </a:xfrm>
          <a:prstGeom prst="rect">
            <a:avLst/>
          </a:prstGeom>
        </p:spPr>
        <p:txBody>
          <a:bodyPr anchor="t" rtlCol="false" tIns="0" lIns="0" bIns="0" rIns="0">
            <a:spAutoFit/>
          </a:bodyPr>
          <a:lstStyle/>
          <a:p>
            <a:pPr>
              <a:lnSpc>
                <a:spcPts val="3640"/>
              </a:lnSpc>
              <a:spcBef>
                <a:spcPct val="0"/>
              </a:spcBef>
            </a:pPr>
            <a:r>
              <a:rPr lang="en-US" sz="2600">
                <a:solidFill>
                  <a:srgbClr val="000000"/>
                </a:solidFill>
                <a:latin typeface="Arial"/>
              </a:rPr>
              <a:t>This internship project aims to conduct a comprehensive analysis of Indian agriculture, focusing on district-wise and year-wise data. </a:t>
            </a:r>
          </a:p>
          <a:p>
            <a:pPr>
              <a:lnSpc>
                <a:spcPts val="3640"/>
              </a:lnSpc>
              <a:spcBef>
                <a:spcPct val="0"/>
              </a:spcBef>
            </a:pPr>
          </a:p>
          <a:p>
            <a:pPr>
              <a:lnSpc>
                <a:spcPts val="3640"/>
              </a:lnSpc>
              <a:spcBef>
                <a:spcPct val="0"/>
              </a:spcBef>
            </a:pPr>
            <a:r>
              <a:rPr lang="en-US" sz="2600">
                <a:solidFill>
                  <a:srgbClr val="000000"/>
                </a:solidFill>
                <a:latin typeface="Arial"/>
              </a:rPr>
              <a:t>The dataset provides detailed information on various crops, their areas, production, and yields across different districts and years.</a:t>
            </a:r>
          </a:p>
          <a:p>
            <a:pPr>
              <a:lnSpc>
                <a:spcPts val="3640"/>
              </a:lnSpc>
              <a:spcBef>
                <a:spcPct val="0"/>
              </a:spcBef>
            </a:pPr>
          </a:p>
          <a:p>
            <a:pPr>
              <a:lnSpc>
                <a:spcPts val="3640"/>
              </a:lnSpc>
              <a:spcBef>
                <a:spcPct val="0"/>
              </a:spcBef>
            </a:pPr>
            <a:r>
              <a:rPr lang="en-US" sz="2600">
                <a:solidFill>
                  <a:srgbClr val="000000"/>
                </a:solidFill>
                <a:latin typeface="Arial"/>
              </a:rPr>
              <a:t> The goal is to leverage Power BI to create interactive visualizations that uncover trends, patterns, and disparities in agricultural practices, enabling stakeholders to make informed decisions for sustainable farming and resource allocation.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6351101" y="-66857"/>
            <a:ext cx="15118279" cy="3185392"/>
            <a:chOff x="0" y="0"/>
            <a:chExt cx="1216146" cy="256240"/>
          </a:xfrm>
        </p:grpSpPr>
        <p:sp>
          <p:nvSpPr>
            <p:cNvPr name="Freeform 3" id="3"/>
            <p:cNvSpPr/>
            <p:nvPr/>
          </p:nvSpPr>
          <p:spPr>
            <a:xfrm flipH="false" flipV="false" rot="0">
              <a:off x="0" y="0"/>
              <a:ext cx="1216146" cy="256240"/>
            </a:xfrm>
            <a:custGeom>
              <a:avLst/>
              <a:gdLst/>
              <a:ahLst/>
              <a:cxnLst/>
              <a:rect r="r" b="b" t="t" l="l"/>
              <a:pathLst>
                <a:path h="256240" w="1216146">
                  <a:moveTo>
                    <a:pt x="203200" y="0"/>
                  </a:moveTo>
                  <a:lnTo>
                    <a:pt x="1012946" y="0"/>
                  </a:lnTo>
                  <a:lnTo>
                    <a:pt x="1216146" y="256240"/>
                  </a:lnTo>
                  <a:lnTo>
                    <a:pt x="0" y="256240"/>
                  </a:lnTo>
                  <a:lnTo>
                    <a:pt x="203200" y="0"/>
                  </a:lnTo>
                  <a:close/>
                </a:path>
              </a:pathLst>
            </a:custGeom>
            <a:solidFill>
              <a:srgbClr val="A20E20"/>
            </a:solidFill>
          </p:spPr>
        </p:sp>
        <p:sp>
          <p:nvSpPr>
            <p:cNvPr name="TextBox 4" id="4"/>
            <p:cNvSpPr txBox="true"/>
            <p:nvPr/>
          </p:nvSpPr>
          <p:spPr>
            <a:xfrm>
              <a:off x="127000" y="-38100"/>
              <a:ext cx="962146" cy="29434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028700" y="3697226"/>
            <a:ext cx="5070039" cy="5071653"/>
            <a:chOff x="0" y="0"/>
            <a:chExt cx="1335319" cy="1335744"/>
          </a:xfrm>
        </p:grpSpPr>
        <p:sp>
          <p:nvSpPr>
            <p:cNvPr name="Freeform 6" id="6"/>
            <p:cNvSpPr/>
            <p:nvPr/>
          </p:nvSpPr>
          <p:spPr>
            <a:xfrm flipH="false" flipV="false" rot="0">
              <a:off x="0" y="0"/>
              <a:ext cx="1335319" cy="1335744"/>
            </a:xfrm>
            <a:custGeom>
              <a:avLst/>
              <a:gdLst/>
              <a:ahLst/>
              <a:cxnLst/>
              <a:rect r="r" b="b" t="t" l="l"/>
              <a:pathLst>
                <a:path h="1335744" w="1335319">
                  <a:moveTo>
                    <a:pt x="0" y="0"/>
                  </a:moveTo>
                  <a:lnTo>
                    <a:pt x="1335319" y="0"/>
                  </a:lnTo>
                  <a:lnTo>
                    <a:pt x="1335319" y="1335744"/>
                  </a:lnTo>
                  <a:lnTo>
                    <a:pt x="0" y="1335744"/>
                  </a:lnTo>
                  <a:close/>
                </a:path>
              </a:pathLst>
            </a:custGeom>
            <a:solidFill>
              <a:srgbClr val="E4E4E4"/>
            </a:solidFill>
            <a:ln w="9525" cap="sq">
              <a:solidFill>
                <a:srgbClr val="2A2E3A"/>
              </a:solidFill>
              <a:prstDash val="solid"/>
              <a:miter/>
            </a:ln>
          </p:spPr>
        </p:sp>
        <p:sp>
          <p:nvSpPr>
            <p:cNvPr name="TextBox 7" id="7"/>
            <p:cNvSpPr txBox="true"/>
            <p:nvPr/>
          </p:nvSpPr>
          <p:spPr>
            <a:xfrm>
              <a:off x="0" y="-38100"/>
              <a:ext cx="1335319" cy="1373844"/>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1057662" y="1135314"/>
            <a:ext cx="6211801" cy="695325"/>
          </a:xfrm>
          <a:prstGeom prst="rect">
            <a:avLst/>
          </a:prstGeom>
        </p:spPr>
        <p:txBody>
          <a:bodyPr anchor="t" rtlCol="false" tIns="0" lIns="0" bIns="0" rIns="0">
            <a:spAutoFit/>
          </a:bodyPr>
          <a:lstStyle/>
          <a:p>
            <a:pPr>
              <a:lnSpc>
                <a:spcPts val="4800"/>
              </a:lnSpc>
            </a:pPr>
            <a:r>
              <a:rPr lang="en-US" sz="4000">
                <a:solidFill>
                  <a:srgbClr val="FFFFFF"/>
                </a:solidFill>
                <a:latin typeface="Arial Bold"/>
              </a:rPr>
              <a:t>Objectives</a:t>
            </a:r>
          </a:p>
        </p:txBody>
      </p:sp>
      <p:sp>
        <p:nvSpPr>
          <p:cNvPr name="TextBox 9" id="9"/>
          <p:cNvSpPr txBox="true"/>
          <p:nvPr/>
        </p:nvSpPr>
        <p:spPr>
          <a:xfrm rot="0">
            <a:off x="1660221" y="5531069"/>
            <a:ext cx="3806998" cy="2929890"/>
          </a:xfrm>
          <a:prstGeom prst="rect">
            <a:avLst/>
          </a:prstGeom>
        </p:spPr>
        <p:txBody>
          <a:bodyPr anchor="t" rtlCol="false" tIns="0" lIns="0" bIns="0" rIns="0">
            <a:spAutoFit/>
          </a:bodyPr>
          <a:lstStyle/>
          <a:p>
            <a:pPr algn="ctr">
              <a:lnSpc>
                <a:spcPts val="3359"/>
              </a:lnSpc>
            </a:pPr>
            <a:r>
              <a:rPr lang="en-US" sz="2400">
                <a:solidFill>
                  <a:srgbClr val="2A2E3A"/>
                </a:solidFill>
                <a:latin typeface="Helios"/>
              </a:rPr>
              <a:t>Regional Disparities:</a:t>
            </a:r>
          </a:p>
          <a:p>
            <a:pPr algn="ctr">
              <a:lnSpc>
                <a:spcPts val="3359"/>
              </a:lnSpc>
            </a:pPr>
            <a:r>
              <a:rPr lang="en-US" sz="2400">
                <a:solidFill>
                  <a:srgbClr val="2A2E3A"/>
                </a:solidFill>
                <a:latin typeface="Helios"/>
              </a:rPr>
              <a:t>- Identify disparities and variations in agricultural practices and outcomes across different districts and</a:t>
            </a:r>
          </a:p>
          <a:p>
            <a:pPr algn="ctr">
              <a:lnSpc>
                <a:spcPts val="3359"/>
              </a:lnSpc>
            </a:pPr>
            <a:r>
              <a:rPr lang="en-US" sz="2400">
                <a:solidFill>
                  <a:srgbClr val="2A2E3A"/>
                </a:solidFill>
                <a:latin typeface="Helios"/>
              </a:rPr>
              <a:t>states.</a:t>
            </a:r>
          </a:p>
        </p:txBody>
      </p:sp>
      <p:grpSp>
        <p:nvGrpSpPr>
          <p:cNvPr name="Group 10" id="10"/>
          <p:cNvGrpSpPr/>
          <p:nvPr/>
        </p:nvGrpSpPr>
        <p:grpSpPr>
          <a:xfrm rot="0">
            <a:off x="6938343" y="3697226"/>
            <a:ext cx="5070039" cy="5071653"/>
            <a:chOff x="0" y="0"/>
            <a:chExt cx="1335319" cy="1335744"/>
          </a:xfrm>
        </p:grpSpPr>
        <p:sp>
          <p:nvSpPr>
            <p:cNvPr name="Freeform 11" id="11"/>
            <p:cNvSpPr/>
            <p:nvPr/>
          </p:nvSpPr>
          <p:spPr>
            <a:xfrm flipH="false" flipV="false" rot="0">
              <a:off x="0" y="0"/>
              <a:ext cx="1335319" cy="1335744"/>
            </a:xfrm>
            <a:custGeom>
              <a:avLst/>
              <a:gdLst/>
              <a:ahLst/>
              <a:cxnLst/>
              <a:rect r="r" b="b" t="t" l="l"/>
              <a:pathLst>
                <a:path h="1335744" w="1335319">
                  <a:moveTo>
                    <a:pt x="0" y="0"/>
                  </a:moveTo>
                  <a:lnTo>
                    <a:pt x="1335319" y="0"/>
                  </a:lnTo>
                  <a:lnTo>
                    <a:pt x="1335319" y="1335744"/>
                  </a:lnTo>
                  <a:lnTo>
                    <a:pt x="0" y="1335744"/>
                  </a:lnTo>
                  <a:close/>
                </a:path>
              </a:pathLst>
            </a:custGeom>
            <a:solidFill>
              <a:srgbClr val="E4E4E4"/>
            </a:solidFill>
            <a:ln w="9525" cap="sq">
              <a:solidFill>
                <a:srgbClr val="2A2E3A"/>
              </a:solidFill>
              <a:prstDash val="solid"/>
              <a:miter/>
            </a:ln>
          </p:spPr>
        </p:sp>
        <p:sp>
          <p:nvSpPr>
            <p:cNvPr name="TextBox 12" id="12"/>
            <p:cNvSpPr txBox="true"/>
            <p:nvPr/>
          </p:nvSpPr>
          <p:spPr>
            <a:xfrm>
              <a:off x="0" y="-38100"/>
              <a:ext cx="1335319" cy="1373844"/>
            </a:xfrm>
            <a:prstGeom prst="rect">
              <a:avLst/>
            </a:prstGeom>
          </p:spPr>
          <p:txBody>
            <a:bodyPr anchor="ctr" rtlCol="false" tIns="50800" lIns="50800" bIns="50800" rIns="50800"/>
            <a:lstStyle/>
            <a:p>
              <a:pPr algn="ctr">
                <a:lnSpc>
                  <a:spcPts val="2100"/>
                </a:lnSpc>
              </a:pPr>
            </a:p>
          </p:txBody>
        </p:sp>
      </p:grpSp>
      <p:grpSp>
        <p:nvGrpSpPr>
          <p:cNvPr name="Group 13" id="13"/>
          <p:cNvGrpSpPr/>
          <p:nvPr/>
        </p:nvGrpSpPr>
        <p:grpSpPr>
          <a:xfrm rot="0">
            <a:off x="2963877" y="4119386"/>
            <a:ext cx="1199685" cy="1199685"/>
            <a:chOff x="0" y="0"/>
            <a:chExt cx="1599580" cy="1599580"/>
          </a:xfrm>
        </p:grpSpPr>
        <p:grpSp>
          <p:nvGrpSpPr>
            <p:cNvPr name="Group 14" id="14"/>
            <p:cNvGrpSpPr/>
            <p:nvPr/>
          </p:nvGrpSpPr>
          <p:grpSpPr>
            <a:xfrm rot="0">
              <a:off x="0" y="0"/>
              <a:ext cx="1599580" cy="15995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223B"/>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17" id="17"/>
            <p:cNvSpPr/>
            <p:nvPr/>
          </p:nvSpPr>
          <p:spPr>
            <a:xfrm flipH="false" flipV="false" rot="0">
              <a:off x="479047" y="397031"/>
              <a:ext cx="641486" cy="805519"/>
            </a:xfrm>
            <a:custGeom>
              <a:avLst/>
              <a:gdLst/>
              <a:ahLst/>
              <a:cxnLst/>
              <a:rect r="r" b="b" t="t" l="l"/>
              <a:pathLst>
                <a:path h="805519" w="641486">
                  <a:moveTo>
                    <a:pt x="0" y="0"/>
                  </a:moveTo>
                  <a:lnTo>
                    <a:pt x="641486" y="0"/>
                  </a:lnTo>
                  <a:lnTo>
                    <a:pt x="641486" y="805519"/>
                  </a:lnTo>
                  <a:lnTo>
                    <a:pt x="0" y="805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8" id="18"/>
          <p:cNvSpPr txBox="true"/>
          <p:nvPr/>
        </p:nvSpPr>
        <p:spPr>
          <a:xfrm rot="0">
            <a:off x="15271392" y="9607868"/>
            <a:ext cx="2023714" cy="300990"/>
          </a:xfrm>
          <a:prstGeom prst="rect">
            <a:avLst/>
          </a:prstGeom>
        </p:spPr>
        <p:txBody>
          <a:bodyPr anchor="t" rtlCol="false" tIns="0" lIns="0" bIns="0" rIns="0">
            <a:spAutoFit/>
          </a:bodyPr>
          <a:lstStyle/>
          <a:p>
            <a:pPr algn="r" marL="0" indent="0" lvl="0">
              <a:lnSpc>
                <a:spcPts val="2340"/>
              </a:lnSpc>
              <a:spcBef>
                <a:spcPct val="0"/>
              </a:spcBef>
            </a:pPr>
            <a:r>
              <a:rPr lang="en-US" sz="1800">
                <a:solidFill>
                  <a:srgbClr val="FFFFFF"/>
                </a:solidFill>
                <a:latin typeface="Helios Bold"/>
              </a:rPr>
              <a:t>Back to Agenda</a:t>
            </a:r>
          </a:p>
        </p:txBody>
      </p:sp>
      <p:sp>
        <p:nvSpPr>
          <p:cNvPr name="TextBox 19" id="19"/>
          <p:cNvSpPr txBox="true"/>
          <p:nvPr/>
        </p:nvSpPr>
        <p:spPr>
          <a:xfrm rot="0">
            <a:off x="7267706" y="5502494"/>
            <a:ext cx="4411314" cy="2762552"/>
          </a:xfrm>
          <a:prstGeom prst="rect">
            <a:avLst/>
          </a:prstGeom>
        </p:spPr>
        <p:txBody>
          <a:bodyPr anchor="t" rtlCol="false" tIns="0" lIns="0" bIns="0" rIns="0">
            <a:spAutoFit/>
          </a:bodyPr>
          <a:lstStyle/>
          <a:p>
            <a:pPr algn="ctr">
              <a:lnSpc>
                <a:spcPts val="3133"/>
              </a:lnSpc>
              <a:spcBef>
                <a:spcPct val="0"/>
              </a:spcBef>
            </a:pPr>
            <a:r>
              <a:rPr lang="en-US" sz="2238">
                <a:solidFill>
                  <a:srgbClr val="000000"/>
                </a:solidFill>
                <a:latin typeface="Arial"/>
              </a:rPr>
              <a:t>Crop-specific Analysis:</a:t>
            </a:r>
          </a:p>
          <a:p>
            <a:pPr algn="ctr">
              <a:lnSpc>
                <a:spcPts val="3133"/>
              </a:lnSpc>
              <a:spcBef>
                <a:spcPct val="0"/>
              </a:spcBef>
            </a:pPr>
            <a:r>
              <a:rPr lang="en-US" sz="2238">
                <a:solidFill>
                  <a:srgbClr val="000000"/>
                </a:solidFill>
                <a:latin typeface="Arial"/>
              </a:rPr>
              <a:t>- Analyze the trends in the cultivation of major crops, including rice, wheat, and pulses, focusing on</a:t>
            </a:r>
          </a:p>
          <a:p>
            <a:pPr algn="ctr">
              <a:lnSpc>
                <a:spcPts val="3133"/>
              </a:lnSpc>
              <a:spcBef>
                <a:spcPct val="0"/>
              </a:spcBef>
            </a:pPr>
            <a:r>
              <a:rPr lang="en-US" sz="2238">
                <a:solidFill>
                  <a:srgbClr val="000000"/>
                </a:solidFill>
                <a:latin typeface="Arial"/>
              </a:rPr>
              <a:t>changes in area, production, and yield.</a:t>
            </a:r>
          </a:p>
        </p:txBody>
      </p:sp>
      <p:grpSp>
        <p:nvGrpSpPr>
          <p:cNvPr name="Group 20" id="20"/>
          <p:cNvGrpSpPr/>
          <p:nvPr/>
        </p:nvGrpSpPr>
        <p:grpSpPr>
          <a:xfrm rot="0">
            <a:off x="12736373" y="3697226"/>
            <a:ext cx="5070039" cy="5071653"/>
            <a:chOff x="0" y="0"/>
            <a:chExt cx="1335319" cy="1335744"/>
          </a:xfrm>
        </p:grpSpPr>
        <p:sp>
          <p:nvSpPr>
            <p:cNvPr name="Freeform 21" id="21"/>
            <p:cNvSpPr/>
            <p:nvPr/>
          </p:nvSpPr>
          <p:spPr>
            <a:xfrm flipH="false" flipV="false" rot="0">
              <a:off x="0" y="0"/>
              <a:ext cx="1335319" cy="1335744"/>
            </a:xfrm>
            <a:custGeom>
              <a:avLst/>
              <a:gdLst/>
              <a:ahLst/>
              <a:cxnLst/>
              <a:rect r="r" b="b" t="t" l="l"/>
              <a:pathLst>
                <a:path h="1335744" w="1335319">
                  <a:moveTo>
                    <a:pt x="0" y="0"/>
                  </a:moveTo>
                  <a:lnTo>
                    <a:pt x="1335319" y="0"/>
                  </a:lnTo>
                  <a:lnTo>
                    <a:pt x="1335319" y="1335744"/>
                  </a:lnTo>
                  <a:lnTo>
                    <a:pt x="0" y="1335744"/>
                  </a:lnTo>
                  <a:close/>
                </a:path>
              </a:pathLst>
            </a:custGeom>
            <a:solidFill>
              <a:srgbClr val="E4E4E4"/>
            </a:solidFill>
            <a:ln w="9525" cap="sq">
              <a:solidFill>
                <a:srgbClr val="2A2E3A"/>
              </a:solidFill>
              <a:prstDash val="solid"/>
              <a:miter/>
            </a:ln>
          </p:spPr>
        </p:sp>
        <p:sp>
          <p:nvSpPr>
            <p:cNvPr name="TextBox 22" id="22"/>
            <p:cNvSpPr txBox="true"/>
            <p:nvPr/>
          </p:nvSpPr>
          <p:spPr>
            <a:xfrm>
              <a:off x="0" y="-38100"/>
              <a:ext cx="1335319" cy="1373844"/>
            </a:xfrm>
            <a:prstGeom prst="rect">
              <a:avLst/>
            </a:prstGeom>
          </p:spPr>
          <p:txBody>
            <a:bodyPr anchor="ctr" rtlCol="false" tIns="50800" lIns="50800" bIns="50800" rIns="50800"/>
            <a:lstStyle/>
            <a:p>
              <a:pPr algn="ctr">
                <a:lnSpc>
                  <a:spcPts val="2100"/>
                </a:lnSpc>
              </a:pPr>
            </a:p>
          </p:txBody>
        </p:sp>
      </p:grpSp>
      <p:grpSp>
        <p:nvGrpSpPr>
          <p:cNvPr name="Group 23" id="23"/>
          <p:cNvGrpSpPr/>
          <p:nvPr/>
        </p:nvGrpSpPr>
        <p:grpSpPr>
          <a:xfrm rot="0">
            <a:off x="14780158" y="4119386"/>
            <a:ext cx="1199685" cy="1199685"/>
            <a:chOff x="0" y="0"/>
            <a:chExt cx="1599580" cy="1599580"/>
          </a:xfrm>
        </p:grpSpPr>
        <p:grpSp>
          <p:nvGrpSpPr>
            <p:cNvPr name="Group 24" id="24"/>
            <p:cNvGrpSpPr/>
            <p:nvPr/>
          </p:nvGrpSpPr>
          <p:grpSpPr>
            <a:xfrm rot="0">
              <a:off x="0" y="0"/>
              <a:ext cx="1599580" cy="159958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223B"/>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27" id="27"/>
            <p:cNvSpPr/>
            <p:nvPr/>
          </p:nvSpPr>
          <p:spPr>
            <a:xfrm flipH="false" flipV="false" rot="0">
              <a:off x="479047" y="397031"/>
              <a:ext cx="641486" cy="805519"/>
            </a:xfrm>
            <a:custGeom>
              <a:avLst/>
              <a:gdLst/>
              <a:ahLst/>
              <a:cxnLst/>
              <a:rect r="r" b="b" t="t" l="l"/>
              <a:pathLst>
                <a:path h="805519" w="641486">
                  <a:moveTo>
                    <a:pt x="0" y="0"/>
                  </a:moveTo>
                  <a:lnTo>
                    <a:pt x="641486" y="0"/>
                  </a:lnTo>
                  <a:lnTo>
                    <a:pt x="641486" y="805519"/>
                  </a:lnTo>
                  <a:lnTo>
                    <a:pt x="0" y="805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8" id="28"/>
          <p:cNvGrpSpPr/>
          <p:nvPr/>
        </p:nvGrpSpPr>
        <p:grpSpPr>
          <a:xfrm rot="0">
            <a:off x="8544157" y="4119386"/>
            <a:ext cx="1199685" cy="1199685"/>
            <a:chOff x="0" y="0"/>
            <a:chExt cx="1599580" cy="1599580"/>
          </a:xfrm>
        </p:grpSpPr>
        <p:grpSp>
          <p:nvGrpSpPr>
            <p:cNvPr name="Group 29" id="29"/>
            <p:cNvGrpSpPr/>
            <p:nvPr/>
          </p:nvGrpSpPr>
          <p:grpSpPr>
            <a:xfrm rot="0">
              <a:off x="0" y="0"/>
              <a:ext cx="1599580" cy="159958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223B"/>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32" id="32"/>
            <p:cNvSpPr/>
            <p:nvPr/>
          </p:nvSpPr>
          <p:spPr>
            <a:xfrm flipH="false" flipV="false" rot="0">
              <a:off x="479047" y="397031"/>
              <a:ext cx="641486" cy="805519"/>
            </a:xfrm>
            <a:custGeom>
              <a:avLst/>
              <a:gdLst/>
              <a:ahLst/>
              <a:cxnLst/>
              <a:rect r="r" b="b" t="t" l="l"/>
              <a:pathLst>
                <a:path h="805519" w="641486">
                  <a:moveTo>
                    <a:pt x="0" y="0"/>
                  </a:moveTo>
                  <a:lnTo>
                    <a:pt x="641486" y="0"/>
                  </a:lnTo>
                  <a:lnTo>
                    <a:pt x="641486" y="805519"/>
                  </a:lnTo>
                  <a:lnTo>
                    <a:pt x="0" y="805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33" id="33"/>
          <p:cNvSpPr txBox="true"/>
          <p:nvPr/>
        </p:nvSpPr>
        <p:spPr>
          <a:xfrm rot="0">
            <a:off x="13065736" y="5589964"/>
            <a:ext cx="4411314" cy="2372027"/>
          </a:xfrm>
          <a:prstGeom prst="rect">
            <a:avLst/>
          </a:prstGeom>
        </p:spPr>
        <p:txBody>
          <a:bodyPr anchor="t" rtlCol="false" tIns="0" lIns="0" bIns="0" rIns="0">
            <a:spAutoFit/>
          </a:bodyPr>
          <a:lstStyle/>
          <a:p>
            <a:pPr algn="ctr">
              <a:lnSpc>
                <a:spcPts val="3133"/>
              </a:lnSpc>
            </a:pPr>
            <a:r>
              <a:rPr lang="en-US" sz="2238">
                <a:solidFill>
                  <a:srgbClr val="000000"/>
                </a:solidFill>
                <a:latin typeface="Arial"/>
              </a:rPr>
              <a:t>Sustainable Farming Insights:</a:t>
            </a:r>
          </a:p>
          <a:p>
            <a:pPr algn="ctr">
              <a:lnSpc>
                <a:spcPts val="3133"/>
              </a:lnSpc>
            </a:pPr>
            <a:r>
              <a:rPr lang="en-US" sz="2238">
                <a:solidFill>
                  <a:srgbClr val="000000"/>
                </a:solidFill>
                <a:latin typeface="Arial"/>
              </a:rPr>
              <a:t>- Derive insights that can contribute to promoting sustainable farming practices and optimizing resource</a:t>
            </a:r>
          </a:p>
          <a:p>
            <a:pPr algn="ctr">
              <a:lnSpc>
                <a:spcPts val="3133"/>
              </a:lnSpc>
              <a:spcBef>
                <a:spcPct val="0"/>
              </a:spcBef>
            </a:pPr>
            <a:r>
              <a:rPr lang="en-US" sz="2238">
                <a:solidFill>
                  <a:srgbClr val="000000"/>
                </a:solidFill>
                <a:latin typeface="Arial"/>
              </a:rPr>
              <a:t>allocation.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8366" y="229221"/>
            <a:ext cx="17371269" cy="9828559"/>
          </a:xfrm>
          <a:custGeom>
            <a:avLst/>
            <a:gdLst/>
            <a:ahLst/>
            <a:cxnLst/>
            <a:rect r="r" b="b" t="t" l="l"/>
            <a:pathLst>
              <a:path h="9828559" w="17371269">
                <a:moveTo>
                  <a:pt x="0" y="0"/>
                </a:moveTo>
                <a:lnTo>
                  <a:pt x="17371268" y="0"/>
                </a:lnTo>
                <a:lnTo>
                  <a:pt x="17371268" y="9828558"/>
                </a:lnTo>
                <a:lnTo>
                  <a:pt x="0" y="9828558"/>
                </a:lnTo>
                <a:lnTo>
                  <a:pt x="0" y="0"/>
                </a:lnTo>
                <a:close/>
              </a:path>
            </a:pathLst>
          </a:custGeom>
          <a:blipFill>
            <a:blip r:embed="rId2"/>
            <a:stretch>
              <a:fillRect l="0" t="-211" r="0" b="-21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380" y="778243"/>
            <a:ext cx="17732334" cy="8638486"/>
          </a:xfrm>
          <a:custGeom>
            <a:avLst/>
            <a:gdLst/>
            <a:ahLst/>
            <a:cxnLst/>
            <a:rect r="r" b="b" t="t" l="l"/>
            <a:pathLst>
              <a:path h="8638486" w="17732334">
                <a:moveTo>
                  <a:pt x="0" y="0"/>
                </a:moveTo>
                <a:lnTo>
                  <a:pt x="17732334" y="0"/>
                </a:lnTo>
                <a:lnTo>
                  <a:pt x="17732334" y="8638486"/>
                </a:lnTo>
                <a:lnTo>
                  <a:pt x="0" y="8638486"/>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96691" y="0"/>
            <a:ext cx="19726894" cy="1426681"/>
            <a:chOff x="0" y="0"/>
            <a:chExt cx="5195560" cy="375751"/>
          </a:xfrm>
        </p:grpSpPr>
        <p:sp>
          <p:nvSpPr>
            <p:cNvPr name="Freeform 3" id="3"/>
            <p:cNvSpPr/>
            <p:nvPr/>
          </p:nvSpPr>
          <p:spPr>
            <a:xfrm flipH="false" flipV="false" rot="0">
              <a:off x="0" y="0"/>
              <a:ext cx="5195560" cy="375751"/>
            </a:xfrm>
            <a:custGeom>
              <a:avLst/>
              <a:gdLst/>
              <a:ahLst/>
              <a:cxnLst/>
              <a:rect r="r" b="b" t="t" l="l"/>
              <a:pathLst>
                <a:path h="375751" w="5195560">
                  <a:moveTo>
                    <a:pt x="5195560" y="0"/>
                  </a:moveTo>
                  <a:lnTo>
                    <a:pt x="0" y="0"/>
                  </a:lnTo>
                  <a:lnTo>
                    <a:pt x="101600" y="187876"/>
                  </a:lnTo>
                  <a:lnTo>
                    <a:pt x="0" y="375751"/>
                  </a:lnTo>
                  <a:lnTo>
                    <a:pt x="5195560" y="375751"/>
                  </a:lnTo>
                  <a:lnTo>
                    <a:pt x="5093960" y="187876"/>
                  </a:lnTo>
                  <a:lnTo>
                    <a:pt x="5195560" y="0"/>
                  </a:lnTo>
                  <a:close/>
                </a:path>
              </a:pathLst>
            </a:custGeom>
            <a:solidFill>
              <a:srgbClr val="A20E20"/>
            </a:solidFill>
          </p:spPr>
        </p:sp>
        <p:sp>
          <p:nvSpPr>
            <p:cNvPr name="TextBox 4" id="4"/>
            <p:cNvSpPr txBox="true"/>
            <p:nvPr/>
          </p:nvSpPr>
          <p:spPr>
            <a:xfrm>
              <a:off x="88900" y="-171450"/>
              <a:ext cx="5017760" cy="547201"/>
            </a:xfrm>
            <a:prstGeom prst="rect">
              <a:avLst/>
            </a:prstGeom>
          </p:spPr>
          <p:txBody>
            <a:bodyPr anchor="ctr" rtlCol="false" tIns="50800" lIns="50800" bIns="50800" rIns="50800"/>
            <a:lstStyle/>
            <a:p>
              <a:pPr algn="ctr">
                <a:lnSpc>
                  <a:spcPts val="6019"/>
                </a:lnSpc>
              </a:pPr>
              <a:r>
                <a:rPr lang="en-US" sz="4299">
                  <a:solidFill>
                    <a:srgbClr val="FFFFFF"/>
                  </a:solidFill>
                  <a:latin typeface="Arial Bold"/>
                </a:rPr>
                <a:t>INSIGHTS</a:t>
              </a:r>
            </a:p>
          </p:txBody>
        </p:sp>
      </p:grpSp>
      <p:sp>
        <p:nvSpPr>
          <p:cNvPr name="TextBox 5" id="5"/>
          <p:cNvSpPr txBox="true"/>
          <p:nvPr/>
        </p:nvSpPr>
        <p:spPr>
          <a:xfrm rot="0">
            <a:off x="662082" y="1276507"/>
            <a:ext cx="16963835" cy="8268212"/>
          </a:xfrm>
          <a:prstGeom prst="rect">
            <a:avLst/>
          </a:prstGeom>
        </p:spPr>
        <p:txBody>
          <a:bodyPr anchor="t" rtlCol="false" tIns="0" lIns="0" bIns="0" rIns="0">
            <a:spAutoFit/>
          </a:bodyPr>
          <a:lstStyle/>
          <a:p>
            <a:pPr>
              <a:lnSpc>
                <a:spcPts val="3646"/>
              </a:lnSpc>
            </a:pPr>
          </a:p>
          <a:p>
            <a:pPr marL="562385" indent="-281192" lvl="1">
              <a:lnSpc>
                <a:spcPts val="3646"/>
              </a:lnSpc>
              <a:buFont typeface="Arial"/>
              <a:buChar char="•"/>
            </a:pPr>
            <a:r>
              <a:rPr lang="en-US" sz="2604">
                <a:solidFill>
                  <a:srgbClr val="000000"/>
                </a:solidFill>
                <a:latin typeface="Arial"/>
              </a:rPr>
              <a:t>Rice production has peaked at 3.63 million thousand tons, marking it as the highest among all crops. </a:t>
            </a:r>
          </a:p>
          <a:p>
            <a:pPr marL="562385" indent="-281192" lvl="1">
              <a:lnSpc>
                <a:spcPts val="3646"/>
              </a:lnSpc>
              <a:buFont typeface="Arial"/>
              <a:buChar char="•"/>
            </a:pPr>
            <a:r>
              <a:rPr lang="en-US" sz="2604">
                <a:solidFill>
                  <a:srgbClr val="000000"/>
                </a:solidFill>
                <a:latin typeface="Arial"/>
              </a:rPr>
              <a:t>Wheat production stands at 3 million thousand tons, making it the second-highest crop in terms of production.</a:t>
            </a:r>
          </a:p>
          <a:p>
            <a:pPr marL="562385" indent="-281192" lvl="1">
              <a:lnSpc>
                <a:spcPts val="3646"/>
              </a:lnSpc>
              <a:buFont typeface="Arial"/>
              <a:buChar char="•"/>
            </a:pPr>
            <a:r>
              <a:rPr lang="en-US" sz="2604">
                <a:solidFill>
                  <a:srgbClr val="000000"/>
                </a:solidFill>
                <a:latin typeface="Arial"/>
              </a:rPr>
              <a:t>Sugarcane production stands at 1.22 million thousand tons.</a:t>
            </a:r>
          </a:p>
          <a:p>
            <a:pPr marL="562385" indent="-281192" lvl="1">
              <a:lnSpc>
                <a:spcPts val="3646"/>
              </a:lnSpc>
              <a:buFont typeface="Arial"/>
              <a:buChar char="•"/>
            </a:pPr>
            <a:r>
              <a:rPr lang="en-US" sz="2604">
                <a:solidFill>
                  <a:srgbClr val="000000"/>
                </a:solidFill>
                <a:latin typeface="Arial"/>
              </a:rPr>
              <a:t>The yield of rice production has shown a consistent increase over time, indicating a positive trend in productivity. This suggests ongoing improvements in rice cultivation practices and potentially enhanced agricultural efficiency.</a:t>
            </a:r>
          </a:p>
          <a:p>
            <a:pPr marL="562385" indent="-281192" lvl="1">
              <a:lnSpc>
                <a:spcPts val="3646"/>
              </a:lnSpc>
              <a:buFont typeface="Arial"/>
              <a:buChar char="•"/>
            </a:pPr>
            <a:r>
              <a:rPr lang="en-US" sz="2604">
                <a:solidFill>
                  <a:srgbClr val="000000"/>
                </a:solidFill>
                <a:latin typeface="Arial"/>
              </a:rPr>
              <a:t>West Bengal is the foremost producer of rice, followed by Uttar Pradesh, Punjab, Andhra Pradesh, and Tamil Nadu, respectively.</a:t>
            </a:r>
          </a:p>
          <a:p>
            <a:pPr marL="562385" indent="-281192" lvl="1">
              <a:lnSpc>
                <a:spcPts val="3646"/>
              </a:lnSpc>
              <a:buFont typeface="Arial"/>
              <a:buChar char="•"/>
            </a:pPr>
            <a:r>
              <a:rPr lang="en-US" sz="2604">
                <a:solidFill>
                  <a:srgbClr val="000000"/>
                </a:solidFill>
                <a:latin typeface="Arial"/>
              </a:rPr>
              <a:t>The highest rice production is observed during the decade spanning from 1999 to 2009.</a:t>
            </a:r>
          </a:p>
          <a:p>
            <a:pPr marL="562385" indent="-281192" lvl="1">
              <a:lnSpc>
                <a:spcPts val="3646"/>
              </a:lnSpc>
              <a:buFont typeface="Arial"/>
              <a:buChar char="•"/>
            </a:pPr>
            <a:r>
              <a:rPr lang="en-US" sz="2604">
                <a:solidFill>
                  <a:srgbClr val="000000"/>
                </a:solidFill>
                <a:latin typeface="Arial"/>
              </a:rPr>
              <a:t>Midnapur, Burdwan, and Thunjavur emerge as the top districts for rice production, indicating their significant contribution to overall rice output. </a:t>
            </a:r>
          </a:p>
          <a:p>
            <a:pPr marL="562385" indent="-281192" lvl="1">
              <a:lnSpc>
                <a:spcPts val="3646"/>
              </a:lnSpc>
              <a:buFont typeface="Arial"/>
              <a:buChar char="•"/>
            </a:pPr>
            <a:r>
              <a:rPr lang="en-US" sz="2604">
                <a:solidFill>
                  <a:srgbClr val="000000"/>
                </a:solidFill>
                <a:latin typeface="Arial"/>
              </a:rPr>
              <a:t>Sorghum production during the Kharif season surpasses its production during the Rabi season. This highlights the seasonal variability in sorghum cultivation.</a:t>
            </a:r>
          </a:p>
          <a:p>
            <a:pPr marL="562385" indent="-281192" lvl="1">
              <a:lnSpc>
                <a:spcPts val="3646"/>
              </a:lnSpc>
              <a:buFont typeface="Arial"/>
              <a:buChar char="•"/>
            </a:pPr>
            <a:r>
              <a:rPr lang="en-US" sz="2604">
                <a:solidFill>
                  <a:srgbClr val="000000"/>
                </a:solidFill>
                <a:latin typeface="Arial"/>
              </a:rPr>
              <a:t>Wheat production demonstrates a consistent increase in yield over the years</a:t>
            </a:r>
          </a:p>
          <a:p>
            <a:pPr marL="562385" indent="-281192" lvl="1">
              <a:lnSpc>
                <a:spcPts val="3646"/>
              </a:lnSpc>
              <a:buFont typeface="Arial"/>
              <a:buChar char="•"/>
            </a:pPr>
            <a:r>
              <a:rPr lang="en-US" sz="2604">
                <a:solidFill>
                  <a:srgbClr val="000000"/>
                </a:solidFill>
                <a:latin typeface="Arial"/>
              </a:rPr>
              <a:t>Chickpea production is steadily increasing each year, indicating a consistent rise in the quantity of chickpeas harvested annually.</a:t>
            </a:r>
          </a:p>
          <a:p>
            <a:pPr marL="562385" indent="-281192" lvl="1">
              <a:lnSpc>
                <a:spcPts val="3646"/>
              </a:lnSpc>
              <a:buFont typeface="Arial"/>
              <a:buChar char="•"/>
            </a:pPr>
            <a:r>
              <a:rPr lang="en-US" sz="2604">
                <a:solidFill>
                  <a:srgbClr val="000000"/>
                </a:solidFill>
                <a:latin typeface="Arial"/>
              </a:rPr>
              <a:t>Cotton production is predominant in Gujarat, Maharashtra, and Punjab.</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98345" y="0"/>
            <a:ext cx="19750167" cy="1240490"/>
            <a:chOff x="0" y="0"/>
            <a:chExt cx="5201690" cy="326713"/>
          </a:xfrm>
        </p:grpSpPr>
        <p:sp>
          <p:nvSpPr>
            <p:cNvPr name="Freeform 3" id="3"/>
            <p:cNvSpPr/>
            <p:nvPr/>
          </p:nvSpPr>
          <p:spPr>
            <a:xfrm flipH="false" flipV="false" rot="0">
              <a:off x="0" y="0"/>
              <a:ext cx="5201690" cy="326713"/>
            </a:xfrm>
            <a:custGeom>
              <a:avLst/>
              <a:gdLst/>
              <a:ahLst/>
              <a:cxnLst/>
              <a:rect r="r" b="b" t="t" l="l"/>
              <a:pathLst>
                <a:path h="326713" w="5201690">
                  <a:moveTo>
                    <a:pt x="5201690" y="0"/>
                  </a:moveTo>
                  <a:lnTo>
                    <a:pt x="0" y="0"/>
                  </a:lnTo>
                  <a:lnTo>
                    <a:pt x="101600" y="163357"/>
                  </a:lnTo>
                  <a:lnTo>
                    <a:pt x="0" y="326713"/>
                  </a:lnTo>
                  <a:lnTo>
                    <a:pt x="5201690" y="326713"/>
                  </a:lnTo>
                  <a:lnTo>
                    <a:pt x="5100090" y="163357"/>
                  </a:lnTo>
                  <a:lnTo>
                    <a:pt x="5201690" y="0"/>
                  </a:lnTo>
                  <a:close/>
                </a:path>
              </a:pathLst>
            </a:custGeom>
            <a:solidFill>
              <a:srgbClr val="A20E20"/>
            </a:solidFill>
          </p:spPr>
        </p:sp>
        <p:sp>
          <p:nvSpPr>
            <p:cNvPr name="TextBox 4" id="4"/>
            <p:cNvSpPr txBox="true"/>
            <p:nvPr/>
          </p:nvSpPr>
          <p:spPr>
            <a:xfrm>
              <a:off x="88900" y="-133350"/>
              <a:ext cx="5023890" cy="460063"/>
            </a:xfrm>
            <a:prstGeom prst="rect">
              <a:avLst/>
            </a:prstGeom>
          </p:spPr>
          <p:txBody>
            <a:bodyPr anchor="ctr" rtlCol="false" tIns="50800" lIns="50800" bIns="50800" rIns="50800"/>
            <a:lstStyle/>
            <a:p>
              <a:pPr algn="ctr">
                <a:lnSpc>
                  <a:spcPts val="4899"/>
                </a:lnSpc>
              </a:pPr>
              <a:r>
                <a:rPr lang="en-US" sz="3499">
                  <a:solidFill>
                    <a:srgbClr val="FFFFFF"/>
                  </a:solidFill>
                  <a:latin typeface="Arial Bold"/>
                </a:rPr>
                <a:t>RECOMMENDATIONS</a:t>
              </a:r>
            </a:p>
          </p:txBody>
        </p:sp>
      </p:grpSp>
      <p:sp>
        <p:nvSpPr>
          <p:cNvPr name="TextBox 5" id="5"/>
          <p:cNvSpPr txBox="true"/>
          <p:nvPr/>
        </p:nvSpPr>
        <p:spPr>
          <a:xfrm rot="0">
            <a:off x="514843" y="2125851"/>
            <a:ext cx="17258313" cy="10097135"/>
          </a:xfrm>
          <a:prstGeom prst="rect">
            <a:avLst/>
          </a:prstGeom>
        </p:spPr>
        <p:txBody>
          <a:bodyPr anchor="t" rtlCol="false" tIns="0" lIns="0" bIns="0" rIns="0">
            <a:spAutoFit/>
          </a:bodyPr>
          <a:lstStyle/>
          <a:p>
            <a:pPr>
              <a:lnSpc>
                <a:spcPts val="3639"/>
              </a:lnSpc>
              <a:spcBef>
                <a:spcPct val="0"/>
              </a:spcBef>
            </a:pPr>
          </a:p>
          <a:p>
            <a:pPr marL="561339" indent="-280669" lvl="1">
              <a:lnSpc>
                <a:spcPts val="3639"/>
              </a:lnSpc>
              <a:spcBef>
                <a:spcPct val="0"/>
              </a:spcBef>
              <a:buFont typeface="Arial"/>
              <a:buChar char="•"/>
            </a:pPr>
            <a:r>
              <a:rPr lang="en-US" sz="2599">
                <a:solidFill>
                  <a:srgbClr val="000000"/>
                </a:solidFill>
                <a:latin typeface="Arial"/>
              </a:rPr>
              <a:t>Implement water-efficient irrigation techniques, especially in rice cultivation, to optimize water usage.</a:t>
            </a:r>
          </a:p>
          <a:p>
            <a:pPr marL="561339" indent="-280669" lvl="1">
              <a:lnSpc>
                <a:spcPts val="3639"/>
              </a:lnSpc>
              <a:spcBef>
                <a:spcPct val="0"/>
              </a:spcBef>
              <a:buFont typeface="Arial"/>
              <a:buChar char="•"/>
            </a:pPr>
            <a:r>
              <a:rPr lang="en-US" sz="2599">
                <a:solidFill>
                  <a:srgbClr val="000000"/>
                </a:solidFill>
                <a:latin typeface="Arial"/>
              </a:rPr>
              <a:t>Offer extension services and training programs to optimize sorghum cultivation practices during both Kharif and Rabi seasons.</a:t>
            </a:r>
          </a:p>
          <a:p>
            <a:pPr marL="561339" indent="-280669" lvl="1">
              <a:lnSpc>
                <a:spcPts val="3639"/>
              </a:lnSpc>
              <a:spcBef>
                <a:spcPct val="0"/>
              </a:spcBef>
              <a:buFont typeface="Arial"/>
              <a:buChar char="•"/>
            </a:pPr>
            <a:r>
              <a:rPr lang="en-US" sz="2599">
                <a:solidFill>
                  <a:srgbClr val="000000"/>
                </a:solidFill>
                <a:latin typeface="Arial"/>
              </a:rPr>
              <a:t>Promote improved seed varieties and integrated pest management techniques.</a:t>
            </a:r>
          </a:p>
          <a:p>
            <a:pPr marL="561339" indent="-280669" lvl="1">
              <a:lnSpc>
                <a:spcPts val="3639"/>
              </a:lnSpc>
              <a:spcBef>
                <a:spcPct val="0"/>
              </a:spcBef>
              <a:buFont typeface="Arial"/>
              <a:buChar char="•"/>
            </a:pPr>
            <a:r>
              <a:rPr lang="en-US" sz="2599">
                <a:solidFill>
                  <a:srgbClr val="000000"/>
                </a:solidFill>
                <a:latin typeface="Arial"/>
              </a:rPr>
              <a:t>Offer access to improved seeds, fertilizers, and training on best agronomic practices.</a:t>
            </a:r>
          </a:p>
          <a:p>
            <a:pPr marL="561339" indent="-280669" lvl="1">
              <a:lnSpc>
                <a:spcPts val="3639"/>
              </a:lnSpc>
              <a:spcBef>
                <a:spcPct val="0"/>
              </a:spcBef>
              <a:buFont typeface="Arial"/>
              <a:buChar char="•"/>
            </a:pPr>
            <a:r>
              <a:rPr lang="en-US" sz="2599">
                <a:solidFill>
                  <a:srgbClr val="000000"/>
                </a:solidFill>
                <a:latin typeface="Arial"/>
              </a:rPr>
              <a:t>Provide access to high-quality seeds, technical knowledge, and financial support to promote chickpea cultivation.</a:t>
            </a:r>
          </a:p>
          <a:p>
            <a:pPr marL="561339" indent="-280669" lvl="1">
              <a:lnSpc>
                <a:spcPts val="3639"/>
              </a:lnSpc>
              <a:spcBef>
                <a:spcPct val="0"/>
              </a:spcBef>
              <a:buFont typeface="Arial"/>
              <a:buChar char="•"/>
            </a:pPr>
            <a:r>
              <a:rPr lang="en-US" sz="2599">
                <a:solidFill>
                  <a:srgbClr val="000000"/>
                </a:solidFill>
                <a:latin typeface="Arial"/>
              </a:rPr>
              <a:t>Advocate for policies incentivizing sustainable agricultural practices and crop diversification,Encourage governments to create rules that reward farmers for using eco-friendly ways of farming and growing different kinds of crops.</a:t>
            </a:r>
          </a:p>
          <a:p>
            <a:pPr marL="561339" indent="-280669" lvl="1">
              <a:lnSpc>
                <a:spcPts val="3639"/>
              </a:lnSpc>
              <a:spcBef>
                <a:spcPct val="0"/>
              </a:spcBef>
              <a:buFont typeface="Arial"/>
              <a:buChar char="•"/>
            </a:pPr>
            <a:r>
              <a:rPr lang="en-US" sz="2599">
                <a:solidFill>
                  <a:srgbClr val="000000"/>
                </a:solidFill>
                <a:latin typeface="Arial"/>
              </a:rPr>
              <a:t>Engage with policymakers to develop evidence-based policies addressing agriculture sector challenges.</a:t>
            </a:r>
          </a:p>
          <a:p>
            <a:pPr marL="561339" indent="-280669" lvl="1">
              <a:lnSpc>
                <a:spcPts val="3639"/>
              </a:lnSpc>
              <a:spcBef>
                <a:spcPct val="0"/>
              </a:spcBef>
              <a:buFont typeface="Arial"/>
              <a:buChar char="•"/>
            </a:pPr>
            <a:r>
              <a:rPr lang="en-US" sz="2599">
                <a:solidFill>
                  <a:srgbClr val="000000"/>
                </a:solidFill>
                <a:latin typeface="Arial"/>
              </a:rPr>
              <a:t>Invest in research and development initiatives aimed at improving sugarcane and cotton cultivation techniques, especially in regions like Gujarat, Maharashtra, and Punjab where they are predominant, to maximize their yield potential and profitability.</a:t>
            </a:r>
          </a:p>
          <a:p>
            <a:pPr>
              <a:lnSpc>
                <a:spcPts val="3639"/>
              </a:lnSpc>
              <a:spcBef>
                <a:spcPct val="0"/>
              </a:spcBef>
            </a:pPr>
          </a:p>
          <a:p>
            <a:pPr>
              <a:lnSpc>
                <a:spcPts val="3639"/>
              </a:lnSpc>
              <a:spcBef>
                <a:spcPct val="0"/>
              </a:spcBef>
            </a:pPr>
          </a:p>
          <a:p>
            <a:pPr>
              <a:lnSpc>
                <a:spcPts val="3639"/>
              </a:lnSpc>
              <a:spcBef>
                <a:spcPct val="0"/>
              </a:spcBef>
            </a:pPr>
          </a:p>
          <a:p>
            <a:pPr>
              <a:lnSpc>
                <a:spcPts val="3639"/>
              </a:lnSpc>
              <a:spcBef>
                <a:spcPct val="0"/>
              </a:spcBef>
            </a:pPr>
          </a:p>
          <a:p>
            <a:pPr>
              <a:lnSpc>
                <a:spcPts val="3639"/>
              </a:lnSpc>
              <a:spcBef>
                <a:spcPct val="0"/>
              </a:spcBef>
            </a:pPr>
          </a:p>
          <a:p>
            <a:pPr>
              <a:lnSpc>
                <a:spcPts val="3639"/>
              </a:lnSpc>
              <a:spcBef>
                <a:spcPct val="0"/>
              </a:spcBef>
            </a:pPr>
          </a:p>
          <a:p>
            <a:pPr>
              <a:lnSpc>
                <a:spcPts val="3639"/>
              </a:lnSpc>
              <a:spcBef>
                <a:spcPct val="0"/>
              </a:spcBef>
            </a:pPr>
          </a:p>
          <a:p>
            <a:pPr>
              <a:lnSpc>
                <a:spcPts val="363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39981" y="1566872"/>
            <a:ext cx="11608038" cy="6027250"/>
          </a:xfrm>
          <a:custGeom>
            <a:avLst/>
            <a:gdLst/>
            <a:ahLst/>
            <a:cxnLst/>
            <a:rect r="r" b="b" t="t" l="l"/>
            <a:pathLst>
              <a:path h="6027250" w="11608038">
                <a:moveTo>
                  <a:pt x="0" y="0"/>
                </a:moveTo>
                <a:lnTo>
                  <a:pt x="11608038" y="0"/>
                </a:lnTo>
                <a:lnTo>
                  <a:pt x="11608038" y="6027251"/>
                </a:lnTo>
                <a:lnTo>
                  <a:pt x="0" y="602725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DAGArF_pID8</dc:identifier>
  <dcterms:modified xsi:type="dcterms:W3CDTF">2011-08-01T06:04:30Z</dcterms:modified>
  <cp:revision>1</cp:revision>
  <dc:title>Write date here</dc:title>
</cp:coreProperties>
</file>