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D353B4-D849-42EB-9189-24AEE1DFA02A}"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E1B14-2DA5-4A0E-9860-648BBEFE5DBF}" type="slidenum">
              <a:rPr lang="en-IN" smtClean="0"/>
              <a:t>‹#›</a:t>
            </a:fld>
            <a:endParaRPr lang="en-IN"/>
          </a:p>
        </p:txBody>
      </p:sp>
    </p:spTree>
    <p:extLst>
      <p:ext uri="{BB962C8B-B14F-4D97-AF65-F5344CB8AC3E}">
        <p14:creationId xmlns:p14="http://schemas.microsoft.com/office/powerpoint/2010/main" val="129982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D353B4-D849-42EB-9189-24AEE1DFA02A}"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E1B14-2DA5-4A0E-9860-648BBEFE5DBF}" type="slidenum">
              <a:rPr lang="en-IN" smtClean="0"/>
              <a:t>‹#›</a:t>
            </a:fld>
            <a:endParaRPr lang="en-IN"/>
          </a:p>
        </p:txBody>
      </p:sp>
    </p:spTree>
    <p:extLst>
      <p:ext uri="{BB962C8B-B14F-4D97-AF65-F5344CB8AC3E}">
        <p14:creationId xmlns:p14="http://schemas.microsoft.com/office/powerpoint/2010/main" val="643406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D353B4-D849-42EB-9189-24AEE1DFA02A}"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E1B14-2DA5-4A0E-9860-648BBEFE5DBF}" type="slidenum">
              <a:rPr lang="en-IN" smtClean="0"/>
              <a:t>‹#›</a:t>
            </a:fld>
            <a:endParaRPr lang="en-IN"/>
          </a:p>
        </p:txBody>
      </p:sp>
    </p:spTree>
    <p:extLst>
      <p:ext uri="{BB962C8B-B14F-4D97-AF65-F5344CB8AC3E}">
        <p14:creationId xmlns:p14="http://schemas.microsoft.com/office/powerpoint/2010/main" val="2211290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D353B4-D849-42EB-9189-24AEE1DFA02A}"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E1B14-2DA5-4A0E-9860-648BBEFE5DBF}"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05794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D353B4-D849-42EB-9189-24AEE1DFA02A}"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E1B14-2DA5-4A0E-9860-648BBEFE5DBF}" type="slidenum">
              <a:rPr lang="en-IN" smtClean="0"/>
              <a:t>‹#›</a:t>
            </a:fld>
            <a:endParaRPr lang="en-IN"/>
          </a:p>
        </p:txBody>
      </p:sp>
    </p:spTree>
    <p:extLst>
      <p:ext uri="{BB962C8B-B14F-4D97-AF65-F5344CB8AC3E}">
        <p14:creationId xmlns:p14="http://schemas.microsoft.com/office/powerpoint/2010/main" val="217476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D353B4-D849-42EB-9189-24AEE1DFA02A}"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4E1B14-2DA5-4A0E-9860-648BBEFE5DBF}" type="slidenum">
              <a:rPr lang="en-IN" smtClean="0"/>
              <a:t>‹#›</a:t>
            </a:fld>
            <a:endParaRPr lang="en-IN"/>
          </a:p>
        </p:txBody>
      </p:sp>
    </p:spTree>
    <p:extLst>
      <p:ext uri="{BB962C8B-B14F-4D97-AF65-F5344CB8AC3E}">
        <p14:creationId xmlns:p14="http://schemas.microsoft.com/office/powerpoint/2010/main" val="2890256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D353B4-D849-42EB-9189-24AEE1DFA02A}"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4E1B14-2DA5-4A0E-9860-648BBEFE5DBF}" type="slidenum">
              <a:rPr lang="en-IN" smtClean="0"/>
              <a:t>‹#›</a:t>
            </a:fld>
            <a:endParaRPr lang="en-IN"/>
          </a:p>
        </p:txBody>
      </p:sp>
    </p:spTree>
    <p:extLst>
      <p:ext uri="{BB962C8B-B14F-4D97-AF65-F5344CB8AC3E}">
        <p14:creationId xmlns:p14="http://schemas.microsoft.com/office/powerpoint/2010/main" val="743506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D353B4-D849-42EB-9189-24AEE1DFA02A}"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E1B14-2DA5-4A0E-9860-648BBEFE5DBF}" type="slidenum">
              <a:rPr lang="en-IN" smtClean="0"/>
              <a:t>‹#›</a:t>
            </a:fld>
            <a:endParaRPr lang="en-IN"/>
          </a:p>
        </p:txBody>
      </p:sp>
    </p:spTree>
    <p:extLst>
      <p:ext uri="{BB962C8B-B14F-4D97-AF65-F5344CB8AC3E}">
        <p14:creationId xmlns:p14="http://schemas.microsoft.com/office/powerpoint/2010/main" val="3632202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D353B4-D849-42EB-9189-24AEE1DFA02A}"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E1B14-2DA5-4A0E-9860-648BBEFE5DBF}" type="slidenum">
              <a:rPr lang="en-IN" smtClean="0"/>
              <a:t>‹#›</a:t>
            </a:fld>
            <a:endParaRPr lang="en-IN"/>
          </a:p>
        </p:txBody>
      </p:sp>
    </p:spTree>
    <p:extLst>
      <p:ext uri="{BB962C8B-B14F-4D97-AF65-F5344CB8AC3E}">
        <p14:creationId xmlns:p14="http://schemas.microsoft.com/office/powerpoint/2010/main" val="2770914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D353B4-D849-42EB-9189-24AEE1DFA02A}"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E1B14-2DA5-4A0E-9860-648BBEFE5DBF}" type="slidenum">
              <a:rPr lang="en-IN" smtClean="0"/>
              <a:t>‹#›</a:t>
            </a:fld>
            <a:endParaRPr lang="en-IN"/>
          </a:p>
        </p:txBody>
      </p:sp>
    </p:spTree>
    <p:extLst>
      <p:ext uri="{BB962C8B-B14F-4D97-AF65-F5344CB8AC3E}">
        <p14:creationId xmlns:p14="http://schemas.microsoft.com/office/powerpoint/2010/main" val="738185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D353B4-D849-42EB-9189-24AEE1DFA02A}"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E1B14-2DA5-4A0E-9860-648BBEFE5DBF}" type="slidenum">
              <a:rPr lang="en-IN" smtClean="0"/>
              <a:t>‹#›</a:t>
            </a:fld>
            <a:endParaRPr lang="en-IN"/>
          </a:p>
        </p:txBody>
      </p:sp>
    </p:spTree>
    <p:extLst>
      <p:ext uri="{BB962C8B-B14F-4D97-AF65-F5344CB8AC3E}">
        <p14:creationId xmlns:p14="http://schemas.microsoft.com/office/powerpoint/2010/main" val="841894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D353B4-D849-42EB-9189-24AEE1DFA02A}"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74E1B14-2DA5-4A0E-9860-648BBEFE5DBF}" type="slidenum">
              <a:rPr lang="en-IN" smtClean="0"/>
              <a:t>‹#›</a:t>
            </a:fld>
            <a:endParaRPr lang="en-IN"/>
          </a:p>
        </p:txBody>
      </p:sp>
    </p:spTree>
    <p:extLst>
      <p:ext uri="{BB962C8B-B14F-4D97-AF65-F5344CB8AC3E}">
        <p14:creationId xmlns:p14="http://schemas.microsoft.com/office/powerpoint/2010/main" val="336100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D353B4-D849-42EB-9189-24AEE1DFA02A}"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E1B14-2DA5-4A0E-9860-648BBEFE5DBF}" type="slidenum">
              <a:rPr lang="en-IN" smtClean="0"/>
              <a:t>‹#›</a:t>
            </a:fld>
            <a:endParaRPr lang="en-IN"/>
          </a:p>
        </p:txBody>
      </p:sp>
    </p:spTree>
    <p:extLst>
      <p:ext uri="{BB962C8B-B14F-4D97-AF65-F5344CB8AC3E}">
        <p14:creationId xmlns:p14="http://schemas.microsoft.com/office/powerpoint/2010/main" val="46161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D353B4-D849-42EB-9189-24AEE1DFA02A}" type="datetimeFigureOut">
              <a:rPr lang="en-IN" smtClean="0"/>
              <a:t>09-12-2024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74E1B14-2DA5-4A0E-9860-648BBEFE5DBF}" type="slidenum">
              <a:rPr lang="en-IN" smtClean="0"/>
              <a:t>‹#›</a:t>
            </a:fld>
            <a:endParaRPr lang="en-IN"/>
          </a:p>
        </p:txBody>
      </p:sp>
    </p:spTree>
    <p:extLst>
      <p:ext uri="{BB962C8B-B14F-4D97-AF65-F5344CB8AC3E}">
        <p14:creationId xmlns:p14="http://schemas.microsoft.com/office/powerpoint/2010/main" val="2603259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D353B4-D849-42EB-9189-24AEE1DFA02A}"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74E1B14-2DA5-4A0E-9860-648BBEFE5DBF}" type="slidenum">
              <a:rPr lang="en-IN" smtClean="0"/>
              <a:t>‹#›</a:t>
            </a:fld>
            <a:endParaRPr lang="en-IN"/>
          </a:p>
        </p:txBody>
      </p:sp>
    </p:spTree>
    <p:extLst>
      <p:ext uri="{BB962C8B-B14F-4D97-AF65-F5344CB8AC3E}">
        <p14:creationId xmlns:p14="http://schemas.microsoft.com/office/powerpoint/2010/main" val="3803893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BD353B4-D849-42EB-9189-24AEE1DFA02A}" type="datetimeFigureOut">
              <a:rPr lang="en-IN" smtClean="0"/>
              <a:t>09-12-2024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74E1B14-2DA5-4A0E-9860-648BBEFE5DBF}" type="slidenum">
              <a:rPr lang="en-IN" smtClean="0"/>
              <a:t>‹#›</a:t>
            </a:fld>
            <a:endParaRPr lang="en-IN"/>
          </a:p>
        </p:txBody>
      </p:sp>
    </p:spTree>
    <p:extLst>
      <p:ext uri="{BB962C8B-B14F-4D97-AF65-F5344CB8AC3E}">
        <p14:creationId xmlns:p14="http://schemas.microsoft.com/office/powerpoint/2010/main" val="268365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D353B4-D849-42EB-9189-24AEE1DFA02A}"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E1B14-2DA5-4A0E-9860-648BBEFE5DBF}" type="slidenum">
              <a:rPr lang="en-IN" smtClean="0"/>
              <a:t>‹#›</a:t>
            </a:fld>
            <a:endParaRPr lang="en-IN"/>
          </a:p>
        </p:txBody>
      </p:sp>
    </p:spTree>
    <p:extLst>
      <p:ext uri="{BB962C8B-B14F-4D97-AF65-F5344CB8AC3E}">
        <p14:creationId xmlns:p14="http://schemas.microsoft.com/office/powerpoint/2010/main" val="3420172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D353B4-D849-42EB-9189-24AEE1DFA02A}"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74E1B14-2DA5-4A0E-9860-648BBEFE5DBF}" type="slidenum">
              <a:rPr lang="en-IN" smtClean="0"/>
              <a:t>‹#›</a:t>
            </a:fld>
            <a:endParaRPr lang="en-IN"/>
          </a:p>
        </p:txBody>
      </p:sp>
    </p:spTree>
    <p:extLst>
      <p:ext uri="{BB962C8B-B14F-4D97-AF65-F5344CB8AC3E}">
        <p14:creationId xmlns:p14="http://schemas.microsoft.com/office/powerpoint/2010/main" val="3057858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BD353B4-D849-42EB-9189-24AEE1DFA02A}" type="datetimeFigureOut">
              <a:rPr lang="en-IN" smtClean="0"/>
              <a:t>09-12-2024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74E1B14-2DA5-4A0E-9860-648BBEFE5DBF}" type="slidenum">
              <a:rPr lang="en-IN" smtClean="0"/>
              <a:t>‹#›</a:t>
            </a:fld>
            <a:endParaRPr lang="en-IN"/>
          </a:p>
        </p:txBody>
      </p:sp>
    </p:spTree>
    <p:extLst>
      <p:ext uri="{BB962C8B-B14F-4D97-AF65-F5344CB8AC3E}">
        <p14:creationId xmlns:p14="http://schemas.microsoft.com/office/powerpoint/2010/main" val="39158562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microcontroller-and-its-types/" TargetMode="External" /><Relationship Id="rId2" Type="http://schemas.openxmlformats.org/officeDocument/2006/relationships/hyperlink" Target="https://www.geeksforgeeks.org/peripherals-devices-in-computer-organization/" TargetMode="External" /><Relationship Id="rId1" Type="http://schemas.openxmlformats.org/officeDocument/2006/relationships/slideLayout" Target="../slideLayouts/slideLayout18.xml" /><Relationship Id="rId4" Type="http://schemas.openxmlformats.org/officeDocument/2006/relationships/image" Target="../media/image5.gif"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8" Type="http://schemas.openxmlformats.org/officeDocument/2006/relationships/hyperlink" Target="https://www.geeksforgeeks.org/what-is-wi-fiwireless-fidelity/" TargetMode="External" /><Relationship Id="rId3" Type="http://schemas.openxmlformats.org/officeDocument/2006/relationships/hyperlink" Target="https://www.geeksforgeeks.org/eeprom-full-form/" TargetMode="External" /><Relationship Id="rId7" Type="http://schemas.openxmlformats.org/officeDocument/2006/relationships/hyperlink" Target="https://www.geeksforgeeks.org/introduction-to-internet-of-things-iot-set-1/" TargetMode="External" /><Relationship Id="rId2" Type="http://schemas.openxmlformats.org/officeDocument/2006/relationships/hyperlink" Target="https://www.geeksforgeeks.org/introduction-of-embedded-systems-set-1/" TargetMode="External" /><Relationship Id="rId1" Type="http://schemas.openxmlformats.org/officeDocument/2006/relationships/slideLayout" Target="../slideLayouts/slideLayout18.xml" /><Relationship Id="rId6" Type="http://schemas.openxmlformats.org/officeDocument/2006/relationships/hyperlink" Target="https://www.geeksforgeeks.org/what-is-oled/" TargetMode="External" /><Relationship Id="rId5" Type="http://schemas.openxmlformats.org/officeDocument/2006/relationships/hyperlink" Target="https://www.geeksforgeeks.org/lcd-full-form/" TargetMode="External" /><Relationship Id="rId4" Type="http://schemas.openxmlformats.org/officeDocument/2006/relationships/hyperlink" Target="https://www.geeksforgeeks.org/what-is-flash-memory/" TargetMode="Externa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0A7F9-BA42-A6AE-F309-2C984302834D}"/>
              </a:ext>
            </a:extLst>
          </p:cNvPr>
          <p:cNvSpPr>
            <a:spLocks noGrp="1"/>
          </p:cNvSpPr>
          <p:nvPr>
            <p:ph type="ctrTitle"/>
          </p:nvPr>
        </p:nvSpPr>
        <p:spPr>
          <a:xfrm>
            <a:off x="1341120" y="1561515"/>
            <a:ext cx="9144000" cy="2757267"/>
          </a:xfrm>
        </p:spPr>
        <p:txBody>
          <a:bodyPr>
            <a:normAutofit/>
          </a:bodyPr>
          <a:lstStyle/>
          <a:p>
            <a:r>
              <a:rPr lang="en-US" sz="6600" b="1" dirty="0">
                <a:ln w="9525">
                  <a:solidFill>
                    <a:schemeClr val="bg1"/>
                  </a:solidFill>
                  <a:prstDash val="solid"/>
                </a:ln>
                <a:effectLst>
                  <a:glow rad="63500">
                    <a:schemeClr val="accent1">
                      <a:satMod val="175000"/>
                      <a:alpha val="40000"/>
                    </a:schemeClr>
                  </a:glow>
                  <a:outerShdw blurRad="12700" dist="38100" dir="2700000" algn="tl" rotWithShape="0">
                    <a:schemeClr val="bg1">
                      <a:lumMod val="50000"/>
                    </a:schemeClr>
                  </a:outerShdw>
                </a:effectLst>
              </a:rPr>
              <a:t>SERIAL PERIPHERAL</a:t>
            </a:r>
            <a:br>
              <a:rPr lang="en-US" sz="6600" b="1" dirty="0">
                <a:ln w="9525">
                  <a:solidFill>
                    <a:schemeClr val="bg1"/>
                  </a:solidFill>
                  <a:prstDash val="solid"/>
                </a:ln>
                <a:effectLst>
                  <a:glow rad="63500">
                    <a:schemeClr val="accent1">
                      <a:satMod val="175000"/>
                      <a:alpha val="40000"/>
                    </a:schemeClr>
                  </a:glow>
                  <a:outerShdw blurRad="12700" dist="38100" dir="2700000" algn="tl" rotWithShape="0">
                    <a:schemeClr val="bg1">
                      <a:lumMod val="50000"/>
                    </a:schemeClr>
                  </a:outerShdw>
                </a:effectLst>
              </a:rPr>
            </a:br>
            <a:r>
              <a:rPr lang="en-US" sz="6600" b="1" dirty="0">
                <a:ln w="9525">
                  <a:solidFill>
                    <a:schemeClr val="bg1"/>
                  </a:solidFill>
                  <a:prstDash val="solid"/>
                </a:ln>
                <a:effectLst>
                  <a:glow rad="63500">
                    <a:schemeClr val="accent1">
                      <a:satMod val="175000"/>
                      <a:alpha val="40000"/>
                    </a:schemeClr>
                  </a:glow>
                  <a:outerShdw blurRad="12700" dist="38100" dir="2700000" algn="tl" rotWithShape="0">
                    <a:schemeClr val="bg1">
                      <a:lumMod val="50000"/>
                    </a:schemeClr>
                  </a:outerShdw>
                </a:effectLst>
              </a:rPr>
              <a:t>INTERFACE (SPI)</a:t>
            </a:r>
            <a:endParaRPr lang="en-IN" sz="6600" b="1" dirty="0">
              <a:ln w="9525">
                <a:solidFill>
                  <a:schemeClr val="bg1"/>
                </a:solidFill>
                <a:prstDash val="solid"/>
              </a:ln>
              <a:effectLst>
                <a:glow rad="63500">
                  <a:schemeClr val="accent1">
                    <a:satMod val="175000"/>
                    <a:alpha val="40000"/>
                  </a:schemeClr>
                </a:glow>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4003228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3FE78-F32E-E94A-8A30-BDF75830E538}"/>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4BEE3B80-A7EE-665A-F636-89BF319CA0DF}"/>
              </a:ext>
            </a:extLst>
          </p:cNvPr>
          <p:cNvSpPr>
            <a:spLocks noGrp="1"/>
          </p:cNvSpPr>
          <p:nvPr>
            <p:ph idx="1"/>
          </p:nvPr>
        </p:nvSpPr>
        <p:spPr/>
        <p:txBody>
          <a:bodyPr/>
          <a:lstStyle/>
          <a:p>
            <a:pPr marL="0" indent="0" algn="just" rtl="0" fontAlgn="base">
              <a:buNone/>
            </a:pPr>
            <a:r>
              <a:rPr lang="en-US" b="0" i="0" dirty="0">
                <a:solidFill>
                  <a:srgbClr val="273239"/>
                </a:solidFill>
                <a:effectLst/>
                <a:highlight>
                  <a:srgbClr val="FFFFFF"/>
                </a:highlight>
                <a:latin typeface="Nunito" panose="020F0502020204030204" pitchFamily="2" charset="0"/>
              </a:rPr>
              <a:t>The Serial Peripheral Interface (SPI), is a versatile and the efficient to the communication protocol utilization of the embedded systems, IoT devices, automotive electronics, etc. It have capabilities of high-speed data transfer, flexible with the preferred choice for the interfacing the microcontrollers with the peripheral devices in different applications. SPI can supported the full-duplex communication and offered to the configurable parameters like clock polarity and its widespread adaption.</a:t>
            </a:r>
          </a:p>
          <a:p>
            <a:pPr marL="0" indent="0">
              <a:buNone/>
            </a:pPr>
            <a:endParaRPr lang="en-IN" dirty="0"/>
          </a:p>
        </p:txBody>
      </p:sp>
    </p:spTree>
    <p:extLst>
      <p:ext uri="{BB962C8B-B14F-4D97-AF65-F5344CB8AC3E}">
        <p14:creationId xmlns:p14="http://schemas.microsoft.com/office/powerpoint/2010/main" val="1586663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5C064-9C38-6385-FC44-97DAE62DD005}"/>
              </a:ext>
            </a:extLst>
          </p:cNvPr>
          <p:cNvSpPr>
            <a:spLocks noGrp="1"/>
          </p:cNvSpPr>
          <p:nvPr>
            <p:ph type="title"/>
          </p:nvPr>
        </p:nvSpPr>
        <p:spPr/>
        <p:txBody>
          <a:bodyPr/>
          <a:lstStyle/>
          <a:p>
            <a:pPr algn="ctr"/>
            <a:r>
              <a:rPr lang="en-US" dirty="0"/>
              <a:t>INTRODUCTION TO SPI</a:t>
            </a:r>
            <a:endParaRPr lang="en-IN" dirty="0"/>
          </a:p>
        </p:txBody>
      </p:sp>
      <p:sp>
        <p:nvSpPr>
          <p:cNvPr id="3" name="Content Placeholder 2">
            <a:extLst>
              <a:ext uri="{FF2B5EF4-FFF2-40B4-BE49-F238E27FC236}">
                <a16:creationId xmlns:a16="http://schemas.microsoft.com/office/drawing/2014/main" id="{CE542927-5B2F-FB67-F445-6D9142B0E7B8}"/>
              </a:ext>
            </a:extLst>
          </p:cNvPr>
          <p:cNvSpPr>
            <a:spLocks noGrp="1"/>
          </p:cNvSpPr>
          <p:nvPr>
            <p:ph idx="1"/>
          </p:nvPr>
        </p:nvSpPr>
        <p:spPr>
          <a:xfrm>
            <a:off x="838200" y="2425091"/>
            <a:ext cx="10515600" cy="4293822"/>
          </a:xfrm>
        </p:spPr>
        <p:txBody>
          <a:bodyPr/>
          <a:lstStyle/>
          <a:p>
            <a:pPr algn="just" rtl="0" fontAlgn="base"/>
            <a:r>
              <a:rPr lang="en-US" b="0" i="0" dirty="0">
                <a:solidFill>
                  <a:srgbClr val="273239"/>
                </a:solidFill>
                <a:effectLst/>
                <a:highlight>
                  <a:srgbClr val="FFFFFF"/>
                </a:highlight>
                <a:latin typeface="Nunito" panose="020F0502020204030204" pitchFamily="2" charset="0"/>
              </a:rPr>
              <a:t>SPI stands for Serial Peripheral Interface. It is a protocol that is synchronous serial communication. It is used to communicate between the peripheral devices i.e. input and output devices and microcontrollers. It is allowed to transfer high-speed data. It is popular with digital communication applications and embedded systems. SPI can transfer the data and receive data from one device to another device at a time.</a:t>
            </a:r>
          </a:p>
          <a:p>
            <a:pPr algn="just" rtl="0" fontAlgn="base"/>
            <a:endParaRPr lang="en-US" b="0" i="0" dirty="0">
              <a:solidFill>
                <a:srgbClr val="273239"/>
              </a:solidFill>
              <a:effectLst/>
              <a:highlight>
                <a:srgbClr val="FFFFFF"/>
              </a:highlight>
              <a:latin typeface="Nunito" panose="020F0502020204030204" pitchFamily="2" charset="0"/>
            </a:endParaRPr>
          </a:p>
          <a:p>
            <a:endParaRPr lang="en-IN" dirty="0"/>
          </a:p>
        </p:txBody>
      </p:sp>
    </p:spTree>
    <p:extLst>
      <p:ext uri="{BB962C8B-B14F-4D97-AF65-F5344CB8AC3E}">
        <p14:creationId xmlns:p14="http://schemas.microsoft.com/office/powerpoint/2010/main" val="247626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7B44-6860-D02A-5AED-71E81E24500E}"/>
              </a:ext>
            </a:extLst>
          </p:cNvPr>
          <p:cNvSpPr>
            <a:spLocks noGrp="1"/>
          </p:cNvSpPr>
          <p:nvPr>
            <p:ph type="title"/>
          </p:nvPr>
        </p:nvSpPr>
        <p:spPr>
          <a:xfrm>
            <a:off x="838199" y="604276"/>
            <a:ext cx="10515600" cy="647749"/>
          </a:xfrm>
        </p:spPr>
        <p:txBody>
          <a:bodyPr>
            <a:normAutofit/>
          </a:bodyPr>
          <a:lstStyle/>
          <a:p>
            <a:pPr algn="ctr"/>
            <a:r>
              <a:rPr lang="en-US" dirty="0"/>
              <a:t>FLOWCHART</a:t>
            </a:r>
            <a:endParaRPr lang="en-IN" dirty="0"/>
          </a:p>
        </p:txBody>
      </p:sp>
      <p:pic>
        <p:nvPicPr>
          <p:cNvPr id="1026" name="Picture 2" descr="Lightbox">
            <a:extLst>
              <a:ext uri="{FF2B5EF4-FFF2-40B4-BE49-F238E27FC236}">
                <a16:creationId xmlns:a16="http://schemas.microsoft.com/office/drawing/2014/main" id="{4EEB3216-2F88-1ADD-5715-A23B10200F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1027" y="1322363"/>
            <a:ext cx="7469945" cy="4931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467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76DF-563B-BFF1-7D03-F2F3E3313F58}"/>
              </a:ext>
            </a:extLst>
          </p:cNvPr>
          <p:cNvSpPr>
            <a:spLocks noGrp="1"/>
          </p:cNvSpPr>
          <p:nvPr>
            <p:ph type="title"/>
          </p:nvPr>
        </p:nvSpPr>
        <p:spPr>
          <a:xfrm>
            <a:off x="1295402" y="780757"/>
            <a:ext cx="9601196" cy="909931"/>
          </a:xfrm>
        </p:spPr>
        <p:txBody>
          <a:bodyPr/>
          <a:lstStyle/>
          <a:p>
            <a:pPr algn="ctr"/>
            <a:r>
              <a:rPr lang="en-US" dirty="0"/>
              <a:t>WORKING</a:t>
            </a:r>
            <a:endParaRPr lang="en-IN" dirty="0"/>
          </a:p>
        </p:txBody>
      </p:sp>
      <p:sp>
        <p:nvSpPr>
          <p:cNvPr id="3" name="Content Placeholder 2">
            <a:extLst>
              <a:ext uri="{FF2B5EF4-FFF2-40B4-BE49-F238E27FC236}">
                <a16:creationId xmlns:a16="http://schemas.microsoft.com/office/drawing/2014/main" id="{B215E034-9E01-94D5-2D39-265347F7CD48}"/>
              </a:ext>
            </a:extLst>
          </p:cNvPr>
          <p:cNvSpPr>
            <a:spLocks noGrp="1"/>
          </p:cNvSpPr>
          <p:nvPr>
            <p:ph idx="1"/>
          </p:nvPr>
        </p:nvSpPr>
        <p:spPr>
          <a:xfrm>
            <a:off x="838200" y="1943906"/>
            <a:ext cx="4901418" cy="4808585"/>
          </a:xfrm>
        </p:spPr>
        <p:txBody>
          <a:bodyPr>
            <a:noAutofit/>
          </a:bodyPr>
          <a:lstStyle/>
          <a:p>
            <a:pPr algn="just" rtl="0" fontAlgn="base"/>
            <a:r>
              <a:rPr lang="en-US" b="0" i="0" dirty="0">
                <a:solidFill>
                  <a:srgbClr val="273239"/>
                </a:solidFill>
                <a:effectLst/>
                <a:highlight>
                  <a:srgbClr val="FFFFFF"/>
                </a:highlight>
                <a:latin typeface="Nunito" panose="020F0502020204030204" pitchFamily="2" charset="0"/>
              </a:rPr>
              <a:t>Serial Peripheral Interface (SPI) is the process of synchronous serial communication protocol. It is mainly used for connecting the microcontrollers to </a:t>
            </a:r>
            <a:r>
              <a:rPr lang="en-US" b="0" i="0" u="sng" dirty="0">
                <a:solidFill>
                  <a:srgbClr val="273239"/>
                </a:solidFill>
                <a:effectLst/>
                <a:highlight>
                  <a:srgbClr val="FFFFFF"/>
                </a:highlight>
                <a:latin typeface="Nunito" panose="020F0502020204030204" pitchFamily="2" charset="0"/>
                <a:hlinkClick r:id="rId2"/>
              </a:rPr>
              <a:t>peripheral devices</a:t>
            </a:r>
            <a:r>
              <a:rPr lang="en-US" b="0" i="0" dirty="0">
                <a:solidFill>
                  <a:srgbClr val="273239"/>
                </a:solidFill>
                <a:effectLst/>
                <a:highlight>
                  <a:srgbClr val="FFFFFF"/>
                </a:highlight>
                <a:latin typeface="Nunito" panose="020F0502020204030204" pitchFamily="2" charset="0"/>
              </a:rPr>
              <a:t> like sensors, displays, and memory chips. It facilitates the full-duplex, synchronous serial communication between one or more slave devices and a </a:t>
            </a:r>
            <a:r>
              <a:rPr lang="en-US" b="0" i="0" u="sng" dirty="0">
                <a:solidFill>
                  <a:srgbClr val="273239"/>
                </a:solidFill>
                <a:effectLst/>
                <a:highlight>
                  <a:srgbClr val="FFFFFF"/>
                </a:highlight>
                <a:latin typeface="Nunito" panose="020F0502020204030204" pitchFamily="2" charset="0"/>
                <a:hlinkClick r:id="rId3"/>
              </a:rPr>
              <a:t>microcontroller</a:t>
            </a:r>
            <a:r>
              <a:rPr lang="en-US" b="0" i="0" dirty="0">
                <a:solidFill>
                  <a:srgbClr val="273239"/>
                </a:solidFill>
                <a:effectLst/>
                <a:highlight>
                  <a:srgbClr val="FFFFFF"/>
                </a:highlight>
                <a:latin typeface="Nunito" panose="020F0502020204030204" pitchFamily="2" charset="0"/>
              </a:rPr>
              <a:t>.</a:t>
            </a:r>
          </a:p>
          <a:p>
            <a:pPr marL="0" indent="0">
              <a:buNone/>
            </a:pPr>
            <a:br>
              <a:rPr lang="en-US" sz="2400" dirty="0"/>
            </a:br>
            <a:endParaRPr lang="en-IN" sz="2400" dirty="0"/>
          </a:p>
        </p:txBody>
      </p:sp>
      <p:pic>
        <p:nvPicPr>
          <p:cNvPr id="2056" name="Picture 8" descr="spi-system-serial-peripheral-interface - MIKROE">
            <a:extLst>
              <a:ext uri="{FF2B5EF4-FFF2-40B4-BE49-F238E27FC236}">
                <a16:creationId xmlns:a16="http://schemas.microsoft.com/office/drawing/2014/main" id="{F0EEDDE6-5A79-A3B5-A4C8-7A63FA5486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8704" y="1943907"/>
            <a:ext cx="5455096" cy="3204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4934-C7F0-D88E-8F4C-6786B91BF04B}"/>
              </a:ext>
            </a:extLst>
          </p:cNvPr>
          <p:cNvSpPr>
            <a:spLocks noGrp="1"/>
          </p:cNvSpPr>
          <p:nvPr>
            <p:ph type="title"/>
          </p:nvPr>
        </p:nvSpPr>
        <p:spPr/>
        <p:txBody>
          <a:bodyPr/>
          <a:lstStyle/>
          <a:p>
            <a:pPr algn="ctr"/>
            <a:r>
              <a:rPr lang="en-US" dirty="0"/>
              <a:t>INTERNAL COMPONENTS</a:t>
            </a:r>
            <a:endParaRPr lang="en-IN" dirty="0"/>
          </a:p>
        </p:txBody>
      </p:sp>
      <p:sp>
        <p:nvSpPr>
          <p:cNvPr id="3" name="Content Placeholder 2">
            <a:extLst>
              <a:ext uri="{FF2B5EF4-FFF2-40B4-BE49-F238E27FC236}">
                <a16:creationId xmlns:a16="http://schemas.microsoft.com/office/drawing/2014/main" id="{486A1A5F-C873-51B4-8073-4A51BF872D44}"/>
              </a:ext>
            </a:extLst>
          </p:cNvPr>
          <p:cNvSpPr>
            <a:spLocks noGrp="1"/>
          </p:cNvSpPr>
          <p:nvPr>
            <p:ph idx="1"/>
          </p:nvPr>
        </p:nvSpPr>
        <p:spPr/>
        <p:txBody>
          <a:bodyPr>
            <a:normAutofit lnSpcReduction="10000"/>
          </a:bodyPr>
          <a:lstStyle/>
          <a:p>
            <a:pPr algn="l" fontAlgn="base">
              <a:buFont typeface="Arial" panose="020B0604020202020204" pitchFamily="34" charset="0"/>
              <a:buChar char="•"/>
            </a:pPr>
            <a:r>
              <a:rPr lang="en-US" b="1" i="0" dirty="0">
                <a:solidFill>
                  <a:srgbClr val="273239"/>
                </a:solidFill>
                <a:effectLst/>
                <a:highlight>
                  <a:srgbClr val="FFFFFF"/>
                </a:highlight>
                <a:latin typeface="Nunito" panose="020F0502020204030204" pitchFamily="2" charset="0"/>
              </a:rPr>
              <a:t>Master Device:</a:t>
            </a:r>
            <a:r>
              <a:rPr lang="en-US" b="0" i="0" dirty="0">
                <a:solidFill>
                  <a:srgbClr val="273239"/>
                </a:solidFill>
                <a:effectLst/>
                <a:highlight>
                  <a:srgbClr val="FFFFFF"/>
                </a:highlight>
                <a:latin typeface="Nunito" panose="020F0502020204030204" pitchFamily="2" charset="0"/>
              </a:rPr>
              <a:t> The master device is nothing but it controls the process of transformation of data on the SPI bus. It controls the data flow and it generates the clock signal. In most of the applications, the master device is the microcontroller or specialized SPI controller.</a:t>
            </a:r>
          </a:p>
          <a:p>
            <a:pPr marL="0" indent="0" algn="l" fontAlgn="base">
              <a:buNone/>
            </a:pPr>
            <a:endParaRPr lang="en-US" b="0" i="0" dirty="0">
              <a:solidFill>
                <a:srgbClr val="273239"/>
              </a:solidFill>
              <a:effectLst/>
              <a:highlight>
                <a:srgbClr val="FFFFFF"/>
              </a:highlight>
              <a:latin typeface="Nunito" panose="020F0502020204030204" pitchFamily="2" charset="0"/>
            </a:endParaRPr>
          </a:p>
          <a:p>
            <a:pPr algn="l" fontAlgn="base">
              <a:buFont typeface="Arial" panose="020B0604020202020204" pitchFamily="34" charset="0"/>
              <a:buChar char="•"/>
            </a:pPr>
            <a:r>
              <a:rPr lang="en-US" b="1" i="0" dirty="0">
                <a:solidFill>
                  <a:srgbClr val="273239"/>
                </a:solidFill>
                <a:effectLst/>
                <a:highlight>
                  <a:srgbClr val="FFFFFF"/>
                </a:highlight>
                <a:latin typeface="Nunito" panose="020F0502020204030204" pitchFamily="2" charset="0"/>
              </a:rPr>
              <a:t>Slave Device:</a:t>
            </a:r>
            <a:r>
              <a:rPr lang="en-US" b="0" i="0" dirty="0">
                <a:solidFill>
                  <a:srgbClr val="273239"/>
                </a:solidFill>
                <a:effectLst/>
                <a:highlight>
                  <a:srgbClr val="FFFFFF"/>
                </a:highlight>
                <a:latin typeface="Nunito" panose="020F0502020204030204" pitchFamily="2" charset="0"/>
              </a:rPr>
              <a:t> Slave devices are peripheral devices that are connected to the SPI bus and controlled by master devices. Every slave device has a different slave select (SS) line, allowing the master to select which device it wants to communicate with.</a:t>
            </a:r>
          </a:p>
          <a:p>
            <a:pPr marL="0" indent="0">
              <a:buNone/>
            </a:pPr>
            <a:endParaRPr lang="en-IN" dirty="0"/>
          </a:p>
        </p:txBody>
      </p:sp>
    </p:spTree>
    <p:extLst>
      <p:ext uri="{BB962C8B-B14F-4D97-AF65-F5344CB8AC3E}">
        <p14:creationId xmlns:p14="http://schemas.microsoft.com/office/powerpoint/2010/main" val="268951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DACCF4-D48D-54FA-AD61-6A76911BBE01}"/>
              </a:ext>
            </a:extLst>
          </p:cNvPr>
          <p:cNvSpPr>
            <a:spLocks noGrp="1"/>
          </p:cNvSpPr>
          <p:nvPr>
            <p:ph idx="1"/>
          </p:nvPr>
        </p:nvSpPr>
        <p:spPr>
          <a:xfrm>
            <a:off x="900331" y="759655"/>
            <a:ext cx="9384323" cy="5112953"/>
          </a:xfrm>
        </p:spPr>
        <p:txBody>
          <a:bodyPr>
            <a:noAutofit/>
          </a:bodyPr>
          <a:lstStyle/>
          <a:p>
            <a:pPr algn="l" fontAlgn="base">
              <a:buFont typeface="Arial" panose="020B0604020202020204" pitchFamily="34" charset="0"/>
              <a:buChar char="•"/>
            </a:pPr>
            <a:r>
              <a:rPr lang="en-US" sz="2000" b="1" i="0" dirty="0">
                <a:solidFill>
                  <a:srgbClr val="273239"/>
                </a:solidFill>
                <a:effectLst/>
                <a:highlight>
                  <a:srgbClr val="FFFFFF"/>
                </a:highlight>
                <a:latin typeface="Nunito" panose="020F0502020204030204" pitchFamily="2" charset="0"/>
              </a:rPr>
              <a:t>SPI Bus:</a:t>
            </a:r>
            <a:r>
              <a:rPr lang="en-US" sz="2000" b="0" i="0" dirty="0">
                <a:solidFill>
                  <a:srgbClr val="273239"/>
                </a:solidFill>
                <a:effectLst/>
                <a:highlight>
                  <a:srgbClr val="FFFFFF"/>
                </a:highlight>
                <a:latin typeface="Nunito" panose="020F0502020204030204" pitchFamily="2" charset="0"/>
              </a:rPr>
              <a:t> SPI bus is a physical connection over the data transferring between the slave devices and the master. It contains four signal lines as below.</a:t>
            </a:r>
          </a:p>
          <a:p>
            <a:pPr marL="742950" lvl="1" indent="-285750" algn="l" fontAlgn="base">
              <a:buFont typeface="Arial" panose="020B0604020202020204" pitchFamily="34" charset="0"/>
              <a:buChar char="•"/>
            </a:pPr>
            <a:r>
              <a:rPr lang="en-US" b="1" i="0" dirty="0">
                <a:solidFill>
                  <a:srgbClr val="273239"/>
                </a:solidFill>
                <a:effectLst/>
                <a:highlight>
                  <a:srgbClr val="FFFFFF"/>
                </a:highlight>
                <a:latin typeface="Nunito" panose="020F0502020204030204" pitchFamily="2" charset="0"/>
              </a:rPr>
              <a:t>Slave Select (SS): </a:t>
            </a:r>
            <a:r>
              <a:rPr lang="en-US" b="0" i="0" dirty="0">
                <a:solidFill>
                  <a:srgbClr val="273239"/>
                </a:solidFill>
                <a:effectLst/>
                <a:highlight>
                  <a:srgbClr val="FFFFFF"/>
                </a:highlight>
                <a:latin typeface="Nunito" panose="020F0502020204030204" pitchFamily="2" charset="0"/>
              </a:rPr>
              <a:t>In Slave Select, each slave device contains a dedicated SS pin. If the master will communicate with the specific slave. Multiple slave devices can be shared with the as same as MOSI, MISO, and SCK lines but it must have separated SS lines.</a:t>
            </a:r>
          </a:p>
          <a:p>
            <a:pPr marL="742950" lvl="1" indent="-285750" algn="l" fontAlgn="base">
              <a:buFont typeface="Arial" panose="020B0604020202020204" pitchFamily="34" charset="0"/>
              <a:buChar char="•"/>
            </a:pPr>
            <a:r>
              <a:rPr lang="en-US" b="1" i="0" dirty="0">
                <a:solidFill>
                  <a:srgbClr val="273239"/>
                </a:solidFill>
                <a:effectLst/>
                <a:highlight>
                  <a:srgbClr val="FFFFFF"/>
                </a:highlight>
                <a:latin typeface="Nunito" panose="020F0502020204030204" pitchFamily="2" charset="0"/>
              </a:rPr>
              <a:t>Master Out Slave In (MOSI):</a:t>
            </a:r>
            <a:r>
              <a:rPr lang="en-US" b="0" i="0" dirty="0">
                <a:solidFill>
                  <a:srgbClr val="273239"/>
                </a:solidFill>
                <a:effectLst/>
                <a:highlight>
                  <a:srgbClr val="FFFFFF"/>
                </a:highlight>
                <a:latin typeface="Nunito" panose="020F0502020204030204" pitchFamily="2" charset="0"/>
              </a:rPr>
              <a:t> In Master Out Slave In, MOSI can share the data or information from the master to other slave devices.</a:t>
            </a:r>
          </a:p>
          <a:p>
            <a:pPr marL="742950" lvl="1" indent="-285750" algn="l" fontAlgn="base">
              <a:buFont typeface="Arial" panose="020B0604020202020204" pitchFamily="34" charset="0"/>
              <a:buChar char="•"/>
            </a:pPr>
            <a:r>
              <a:rPr lang="en-US" b="1" i="0" dirty="0">
                <a:solidFill>
                  <a:srgbClr val="273239"/>
                </a:solidFill>
                <a:effectLst/>
                <a:highlight>
                  <a:srgbClr val="FFFFFF"/>
                </a:highlight>
                <a:latin typeface="Nunito" panose="020F0502020204030204" pitchFamily="2" charset="0"/>
              </a:rPr>
              <a:t>Master In Slave Out (MISO): </a:t>
            </a:r>
            <a:r>
              <a:rPr lang="en-US" b="0" i="0" dirty="0">
                <a:solidFill>
                  <a:srgbClr val="273239"/>
                </a:solidFill>
                <a:effectLst/>
                <a:highlight>
                  <a:srgbClr val="FFFFFF"/>
                </a:highlight>
                <a:latin typeface="Nunito" panose="020F0502020204030204" pitchFamily="2" charset="0"/>
              </a:rPr>
              <a:t>In Master In Slave Out, MISO can share the data or information from the slave device with the master.</a:t>
            </a:r>
          </a:p>
          <a:p>
            <a:pPr marL="742950" lvl="1" indent="-285750" algn="l" fontAlgn="base">
              <a:buFont typeface="Arial" panose="020B0604020202020204" pitchFamily="34" charset="0"/>
              <a:buChar char="•"/>
            </a:pPr>
            <a:r>
              <a:rPr lang="en-US" b="1" i="0" dirty="0">
                <a:solidFill>
                  <a:srgbClr val="273239"/>
                </a:solidFill>
                <a:effectLst/>
                <a:highlight>
                  <a:srgbClr val="FFFFFF"/>
                </a:highlight>
                <a:latin typeface="Nunito" panose="020F0502020204030204" pitchFamily="2" charset="0"/>
              </a:rPr>
              <a:t>Serial Clock (SCK): </a:t>
            </a:r>
            <a:r>
              <a:rPr lang="en-US" b="0" i="0" dirty="0">
                <a:solidFill>
                  <a:srgbClr val="273239"/>
                </a:solidFill>
                <a:effectLst/>
                <a:highlight>
                  <a:srgbClr val="FFFFFF"/>
                </a:highlight>
                <a:latin typeface="Nunito" panose="020F0502020204030204" pitchFamily="2" charset="0"/>
              </a:rPr>
              <a:t>In Serial Clock, this clock signal is used by the master and the slave devices for coordinating the data transfer timings.</a:t>
            </a:r>
          </a:p>
          <a:p>
            <a:endParaRPr lang="en-IN" sz="2000" dirty="0"/>
          </a:p>
        </p:txBody>
      </p:sp>
    </p:spTree>
    <p:extLst>
      <p:ext uri="{BB962C8B-B14F-4D97-AF65-F5344CB8AC3E}">
        <p14:creationId xmlns:p14="http://schemas.microsoft.com/office/powerpoint/2010/main" val="826873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F2A601-0335-102B-91F1-77944B6855BE}"/>
              </a:ext>
            </a:extLst>
          </p:cNvPr>
          <p:cNvSpPr>
            <a:spLocks noGrp="1"/>
          </p:cNvSpPr>
          <p:nvPr>
            <p:ph idx="1"/>
          </p:nvPr>
        </p:nvSpPr>
        <p:spPr>
          <a:xfrm>
            <a:off x="838200" y="745588"/>
            <a:ext cx="10515600" cy="5760719"/>
          </a:xfrm>
        </p:spPr>
        <p:txBody>
          <a:bodyPr>
            <a:normAutofit fontScale="85000" lnSpcReduction="20000"/>
          </a:bodyPr>
          <a:lstStyle/>
          <a:p>
            <a:pPr algn="l" fontAlgn="base">
              <a:buFont typeface="Arial" panose="020B0604020202020204" pitchFamily="34" charset="0"/>
              <a:buChar char="•"/>
            </a:pPr>
            <a:r>
              <a:rPr lang="en-US" sz="2400" b="1" i="0" dirty="0">
                <a:solidFill>
                  <a:srgbClr val="273239"/>
                </a:solidFill>
                <a:effectLst/>
                <a:highlight>
                  <a:srgbClr val="FFFFFF"/>
                </a:highlight>
                <a:latin typeface="Nunito" panose="020F0502020204030204" pitchFamily="2" charset="0"/>
              </a:rPr>
              <a:t>Data Transfer Protocol: </a:t>
            </a:r>
            <a:r>
              <a:rPr lang="en-US" sz="2400" b="0" i="0" dirty="0">
                <a:solidFill>
                  <a:srgbClr val="273239"/>
                </a:solidFill>
                <a:effectLst/>
                <a:highlight>
                  <a:srgbClr val="FFFFFF"/>
                </a:highlight>
                <a:latin typeface="Nunito" panose="020F0502020204030204" pitchFamily="2" charset="0"/>
              </a:rPr>
              <a:t>SPI is used as a synchronous serial communication for simple transferring of data. The data is transferred and received at the same time in full duplex mode. By generating the clock pulses, the master-slave will initialize the transfer of the data. In every clock cycle, one bit of data will be transmitted both from master to slave and from slave to master directions.</a:t>
            </a:r>
          </a:p>
          <a:p>
            <a:pPr marL="0" indent="0" algn="l" fontAlgn="base">
              <a:buNone/>
            </a:pPr>
            <a:endParaRPr lang="en-US" sz="2400" b="0" i="0" dirty="0">
              <a:solidFill>
                <a:srgbClr val="273239"/>
              </a:solidFill>
              <a:effectLst/>
              <a:highlight>
                <a:srgbClr val="FFFFFF"/>
              </a:highlight>
              <a:latin typeface="Nunito" panose="020F0502020204030204" pitchFamily="2" charset="0"/>
            </a:endParaRPr>
          </a:p>
          <a:p>
            <a:pPr algn="l" fontAlgn="base">
              <a:buFont typeface="Arial" panose="020B0604020202020204" pitchFamily="34" charset="0"/>
              <a:buChar char="•"/>
            </a:pPr>
            <a:r>
              <a:rPr lang="en-US" sz="2400" b="1" i="0" dirty="0">
                <a:solidFill>
                  <a:srgbClr val="273239"/>
                </a:solidFill>
                <a:effectLst/>
                <a:highlight>
                  <a:srgbClr val="FFFFFF"/>
                </a:highlight>
                <a:latin typeface="Nunito" panose="020F0502020204030204" pitchFamily="2" charset="0"/>
              </a:rPr>
              <a:t>Data Rate: </a:t>
            </a:r>
            <a:r>
              <a:rPr lang="en-US" sz="2400" b="0" i="0" dirty="0">
                <a:solidFill>
                  <a:srgbClr val="273239"/>
                </a:solidFill>
                <a:effectLst/>
                <a:highlight>
                  <a:srgbClr val="FFFFFF"/>
                </a:highlight>
                <a:latin typeface="Nunito" panose="020F0502020204030204" pitchFamily="2" charset="0"/>
              </a:rPr>
              <a:t>The SPI bus can support the different data transferring rates depending upon the master capabilities of the slave devices and the transmission line’s length. </a:t>
            </a:r>
            <a:r>
              <a:rPr lang="en-US" sz="2000" b="0" i="0" dirty="0">
                <a:solidFill>
                  <a:srgbClr val="273239"/>
                </a:solidFill>
                <a:effectLst/>
                <a:highlight>
                  <a:srgbClr val="FFFFFF"/>
                </a:highlight>
                <a:latin typeface="Nunito" panose="020F0502020204030204" pitchFamily="2" charset="0"/>
              </a:rPr>
              <a:t>The</a:t>
            </a:r>
            <a:r>
              <a:rPr lang="en-US" sz="2400" b="0" i="0" dirty="0">
                <a:solidFill>
                  <a:srgbClr val="273239"/>
                </a:solidFill>
                <a:effectLst/>
                <a:highlight>
                  <a:srgbClr val="FFFFFF"/>
                </a:highlight>
                <a:latin typeface="Nunito" panose="020F0502020204030204" pitchFamily="2" charset="0"/>
              </a:rPr>
              <a:t> data rate is specified in bits per megahertz (MHz) or second (bps).</a:t>
            </a:r>
          </a:p>
          <a:p>
            <a:pPr marL="0" indent="0" algn="l" fontAlgn="base">
              <a:buNone/>
            </a:pPr>
            <a:endParaRPr lang="en-US" sz="2400" b="0" i="0" dirty="0">
              <a:solidFill>
                <a:srgbClr val="273239"/>
              </a:solidFill>
              <a:effectLst/>
              <a:highlight>
                <a:srgbClr val="FFFFFF"/>
              </a:highlight>
              <a:latin typeface="Nunito" panose="020F0502020204030204" pitchFamily="2" charset="0"/>
            </a:endParaRPr>
          </a:p>
          <a:p>
            <a:pPr algn="l" fontAlgn="base">
              <a:buFont typeface="Arial" panose="020B0604020202020204" pitchFamily="34" charset="0"/>
              <a:buChar char="•"/>
            </a:pPr>
            <a:r>
              <a:rPr lang="en-US" sz="2400" b="1" i="0" dirty="0">
                <a:solidFill>
                  <a:srgbClr val="273239"/>
                </a:solidFill>
                <a:effectLst/>
                <a:highlight>
                  <a:srgbClr val="FFFFFF"/>
                </a:highlight>
                <a:latin typeface="Nunito" panose="020F0502020204030204" pitchFamily="2" charset="0"/>
              </a:rPr>
              <a:t>Clock Polarity (CPOL) and Clock Phase (CPHA): </a:t>
            </a:r>
            <a:r>
              <a:rPr lang="en-US" sz="2400" b="0" i="0" dirty="0">
                <a:solidFill>
                  <a:srgbClr val="273239"/>
                </a:solidFill>
                <a:effectLst/>
                <a:highlight>
                  <a:srgbClr val="FFFFFF"/>
                </a:highlight>
                <a:latin typeface="Nunito" panose="020F0502020204030204" pitchFamily="2" charset="0"/>
              </a:rPr>
              <a:t>These are used to defined the relationship between the data signals and the clock signals. The data signals are nothing but, MOSI and MISO are called as the data signals. The SCK is called as the clock signal. There are available in four different possible combinations of CPHA settings and CPOL, they are allowing flexible to configuring to the SPI interface for work with the different devices.</a:t>
            </a:r>
          </a:p>
          <a:p>
            <a:endParaRPr lang="en-IN" sz="2400" dirty="0"/>
          </a:p>
        </p:txBody>
      </p:sp>
    </p:spTree>
    <p:extLst>
      <p:ext uri="{BB962C8B-B14F-4D97-AF65-F5344CB8AC3E}">
        <p14:creationId xmlns:p14="http://schemas.microsoft.com/office/powerpoint/2010/main" val="398534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2CDB6-34FD-0FCD-2CB9-A00720D86FEF}"/>
              </a:ext>
            </a:extLst>
          </p:cNvPr>
          <p:cNvSpPr>
            <a:spLocks noGrp="1"/>
          </p:cNvSpPr>
          <p:nvPr>
            <p:ph type="title"/>
          </p:nvPr>
        </p:nvSpPr>
        <p:spPr/>
        <p:txBody>
          <a:bodyPr/>
          <a:lstStyle/>
          <a:p>
            <a:pPr algn="ctr"/>
            <a:r>
              <a:rPr lang="en-US" dirty="0"/>
              <a:t>APPLICATIONS</a:t>
            </a:r>
            <a:endParaRPr lang="en-IN" dirty="0"/>
          </a:p>
        </p:txBody>
      </p:sp>
      <p:sp>
        <p:nvSpPr>
          <p:cNvPr id="3" name="Content Placeholder 2">
            <a:extLst>
              <a:ext uri="{FF2B5EF4-FFF2-40B4-BE49-F238E27FC236}">
                <a16:creationId xmlns:a16="http://schemas.microsoft.com/office/drawing/2014/main" id="{666762D1-8E4D-E250-7DD1-1B4A6175D6B0}"/>
              </a:ext>
            </a:extLst>
          </p:cNvPr>
          <p:cNvSpPr>
            <a:spLocks noGrp="1"/>
          </p:cNvSpPr>
          <p:nvPr>
            <p:ph idx="1"/>
          </p:nvPr>
        </p:nvSpPr>
        <p:spPr/>
        <p:txBody>
          <a:bodyPr>
            <a:normAutofit fontScale="70000" lnSpcReduction="20000"/>
          </a:bodyPr>
          <a:lstStyle/>
          <a:p>
            <a:pPr algn="l" fontAlgn="base">
              <a:buFont typeface="Arial" panose="020B0604020202020204" pitchFamily="34" charset="0"/>
              <a:buChar char="•"/>
            </a:pPr>
            <a:r>
              <a:rPr lang="en-US" b="0" i="0" dirty="0">
                <a:solidFill>
                  <a:srgbClr val="273239"/>
                </a:solidFill>
                <a:effectLst/>
                <a:highlight>
                  <a:srgbClr val="FFFFFF"/>
                </a:highlight>
                <a:latin typeface="Nunito" panose="020F0502020204030204" pitchFamily="2" charset="0"/>
              </a:rPr>
              <a:t>SPI is extremely used for the </a:t>
            </a:r>
            <a:r>
              <a:rPr lang="en-US" b="0" i="0" u="sng" dirty="0">
                <a:solidFill>
                  <a:srgbClr val="273239"/>
                </a:solidFill>
                <a:effectLst/>
                <a:highlight>
                  <a:srgbClr val="FFFFFF"/>
                </a:highlight>
                <a:latin typeface="Nunito" panose="020F0502020204030204" pitchFamily="2" charset="0"/>
                <a:hlinkClick r:id="rId2"/>
              </a:rPr>
              <a:t>Embedded Systems</a:t>
            </a:r>
            <a:r>
              <a:rPr lang="en-US" b="0" i="0" dirty="0">
                <a:solidFill>
                  <a:srgbClr val="273239"/>
                </a:solidFill>
                <a:effectLst/>
                <a:highlight>
                  <a:srgbClr val="FFFFFF"/>
                </a:highlight>
                <a:latin typeface="Nunito" panose="020F0502020204030204" pitchFamily="2" charset="0"/>
              </a:rPr>
              <a:t>. Common applications are including the communicating with the sensors like temperature sensors, accelerometers, gyroscopes, actuators like motors and servos, memory devices like </a:t>
            </a:r>
            <a:r>
              <a:rPr lang="en-US" b="0" i="0" u="sng" dirty="0">
                <a:solidFill>
                  <a:srgbClr val="273239"/>
                </a:solidFill>
                <a:effectLst/>
                <a:highlight>
                  <a:srgbClr val="FFFFFF"/>
                </a:highlight>
                <a:latin typeface="Nunito" panose="020F0502020204030204" pitchFamily="2" charset="0"/>
                <a:hlinkClick r:id="rId3"/>
              </a:rPr>
              <a:t>EEPROM</a:t>
            </a:r>
            <a:r>
              <a:rPr lang="en-US" b="0" i="0" dirty="0">
                <a:solidFill>
                  <a:srgbClr val="273239"/>
                </a:solidFill>
                <a:effectLst/>
                <a:highlight>
                  <a:srgbClr val="FFFFFF"/>
                </a:highlight>
                <a:latin typeface="Nunito" panose="020F0502020204030204" pitchFamily="2" charset="0"/>
              </a:rPr>
              <a:t>s and </a:t>
            </a:r>
            <a:r>
              <a:rPr lang="en-US" b="0" i="0" u="sng" dirty="0">
                <a:solidFill>
                  <a:srgbClr val="273239"/>
                </a:solidFill>
                <a:effectLst/>
                <a:highlight>
                  <a:srgbClr val="FFFFFF"/>
                </a:highlight>
                <a:latin typeface="Nunito" panose="020F0502020204030204" pitchFamily="2" charset="0"/>
                <a:hlinkClick r:id="rId4"/>
              </a:rPr>
              <a:t>flash memory</a:t>
            </a:r>
            <a:r>
              <a:rPr lang="en-US" b="0" i="0" dirty="0">
                <a:solidFill>
                  <a:srgbClr val="273239"/>
                </a:solidFill>
                <a:effectLst/>
                <a:highlight>
                  <a:srgbClr val="FFFFFF"/>
                </a:highlight>
                <a:latin typeface="Nunito" panose="020F0502020204030204" pitchFamily="2" charset="0"/>
              </a:rPr>
              <a:t>, and displays like </a:t>
            </a:r>
            <a:r>
              <a:rPr lang="en-US" b="0" i="0" u="sng" dirty="0">
                <a:solidFill>
                  <a:srgbClr val="273239"/>
                </a:solidFill>
                <a:effectLst/>
                <a:highlight>
                  <a:srgbClr val="FFFFFF"/>
                </a:highlight>
                <a:latin typeface="Nunito" panose="020F0502020204030204" pitchFamily="2" charset="0"/>
                <a:hlinkClick r:id="rId5"/>
              </a:rPr>
              <a:t>LCD</a:t>
            </a:r>
            <a:r>
              <a:rPr lang="en-US" b="0" i="0" dirty="0">
                <a:solidFill>
                  <a:srgbClr val="273239"/>
                </a:solidFill>
                <a:effectLst/>
                <a:highlight>
                  <a:srgbClr val="FFFFFF"/>
                </a:highlight>
                <a:latin typeface="Nunito" panose="020F0502020204030204" pitchFamily="2" charset="0"/>
              </a:rPr>
              <a:t>s and </a:t>
            </a:r>
            <a:r>
              <a:rPr lang="en-US" b="0" i="0" u="sng" dirty="0">
                <a:solidFill>
                  <a:srgbClr val="273239"/>
                </a:solidFill>
                <a:effectLst/>
                <a:highlight>
                  <a:srgbClr val="FFFFFF"/>
                </a:highlight>
                <a:latin typeface="Nunito" panose="020F0502020204030204" pitchFamily="2" charset="0"/>
                <a:hlinkClick r:id="rId6"/>
              </a:rPr>
              <a:t>OLED</a:t>
            </a:r>
            <a:r>
              <a:rPr lang="en-US" b="0" i="0" dirty="0">
                <a:solidFill>
                  <a:srgbClr val="273239"/>
                </a:solidFill>
                <a:effectLst/>
                <a:highlight>
                  <a:srgbClr val="FFFFFF"/>
                </a:highlight>
                <a:latin typeface="Nunito" panose="020F0502020204030204" pitchFamily="2" charset="0"/>
              </a:rPr>
              <a:t>s, etc.</a:t>
            </a:r>
          </a:p>
          <a:p>
            <a:pPr algn="l" fontAlgn="base">
              <a:buFont typeface="Arial" panose="020B0604020202020204" pitchFamily="34" charset="0"/>
              <a:buChar char="•"/>
            </a:pPr>
            <a:r>
              <a:rPr lang="en-US" b="0" i="0" dirty="0">
                <a:solidFill>
                  <a:srgbClr val="273239"/>
                </a:solidFill>
                <a:effectLst/>
                <a:highlight>
                  <a:srgbClr val="FFFFFF"/>
                </a:highlight>
                <a:latin typeface="Nunito" panose="020F0502020204030204" pitchFamily="2" charset="0"/>
              </a:rPr>
              <a:t>SPI can also be used for the </a:t>
            </a:r>
            <a:r>
              <a:rPr lang="en-US" b="0" i="0" u="sng" dirty="0">
                <a:solidFill>
                  <a:srgbClr val="273239"/>
                </a:solidFill>
                <a:effectLst/>
                <a:highlight>
                  <a:srgbClr val="FFFFFF"/>
                </a:highlight>
                <a:latin typeface="Nunito" panose="020F0502020204030204" pitchFamily="2" charset="0"/>
                <a:hlinkClick r:id="rId7"/>
              </a:rPr>
              <a:t>Internet of Things (IOT)</a:t>
            </a:r>
            <a:r>
              <a:rPr lang="en-US" b="0" i="0" dirty="0">
                <a:solidFill>
                  <a:srgbClr val="273239"/>
                </a:solidFill>
                <a:effectLst/>
                <a:highlight>
                  <a:srgbClr val="FFFFFF"/>
                </a:highlight>
                <a:latin typeface="Nunito" panose="020F0502020204030204" pitchFamily="2" charset="0"/>
              </a:rPr>
              <a:t> applications. It is employed to the connection of the microcontrollers or IOT modules to the various sensors and the actuators. Let us consider an example for the usage of IOTs in real world environment, SPI can used to interact with the environment sensors for the monitoring of the temperature such as humidity, and other usages of home appliances and industrial IoT applications.</a:t>
            </a:r>
          </a:p>
          <a:p>
            <a:pPr algn="l" fontAlgn="base">
              <a:buFont typeface="Arial" panose="020B0604020202020204" pitchFamily="34" charset="0"/>
              <a:buChar char="•"/>
            </a:pPr>
            <a:r>
              <a:rPr lang="en-US" b="0" i="0" dirty="0">
                <a:solidFill>
                  <a:srgbClr val="273239"/>
                </a:solidFill>
                <a:effectLst/>
                <a:highlight>
                  <a:srgbClr val="FFFFFF"/>
                </a:highlight>
                <a:latin typeface="Nunito" panose="020F0502020204030204" pitchFamily="2" charset="0"/>
              </a:rPr>
              <a:t>SPI can be mainly used in the </a:t>
            </a:r>
            <a:r>
              <a:rPr lang="en-US" b="1" i="0" dirty="0">
                <a:solidFill>
                  <a:srgbClr val="273239"/>
                </a:solidFill>
                <a:effectLst/>
                <a:highlight>
                  <a:srgbClr val="FFFFFF"/>
                </a:highlight>
                <a:latin typeface="Nunito" panose="020F0502020204030204" pitchFamily="2" charset="0"/>
              </a:rPr>
              <a:t>Wireless communication modules </a:t>
            </a:r>
            <a:r>
              <a:rPr lang="en-US" b="0" i="0" dirty="0">
                <a:solidFill>
                  <a:srgbClr val="273239"/>
                </a:solidFill>
                <a:effectLst/>
                <a:highlight>
                  <a:srgbClr val="FFFFFF"/>
                </a:highlight>
                <a:latin typeface="Nunito" panose="020F0502020204030204" pitchFamily="2" charset="0"/>
              </a:rPr>
              <a:t>to interface the microcontrollers with wireless communication devices like </a:t>
            </a:r>
            <a:r>
              <a:rPr lang="en-US" b="0" i="0" u="sng" dirty="0">
                <a:solidFill>
                  <a:srgbClr val="273239"/>
                </a:solidFill>
                <a:effectLst/>
                <a:highlight>
                  <a:srgbClr val="FFFFFF"/>
                </a:highlight>
                <a:latin typeface="Nunito" panose="020F0502020204030204" pitchFamily="2" charset="0"/>
                <a:hlinkClick r:id="rId8"/>
              </a:rPr>
              <a:t>Wi-fi</a:t>
            </a:r>
            <a:r>
              <a:rPr lang="en-US" b="0" i="0" dirty="0">
                <a:solidFill>
                  <a:srgbClr val="273239"/>
                </a:solidFill>
                <a:effectLst/>
                <a:highlight>
                  <a:srgbClr val="FFFFFF"/>
                </a:highlight>
                <a:latin typeface="Nunito" panose="020F0502020204030204" pitchFamily="2" charset="0"/>
              </a:rPr>
              <a:t> devices, Bluetooth devices. These types of devices required high-speed communication for transferring and receiving data without wire connection. SPI can provides the transferring data between the wireless devices and the microcontrollers.</a:t>
            </a:r>
          </a:p>
          <a:p>
            <a:endParaRPr lang="en-IN" dirty="0"/>
          </a:p>
        </p:txBody>
      </p:sp>
    </p:spTree>
    <p:extLst>
      <p:ext uri="{BB962C8B-B14F-4D97-AF65-F5344CB8AC3E}">
        <p14:creationId xmlns:p14="http://schemas.microsoft.com/office/powerpoint/2010/main" val="2387052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5A25-69CA-459C-DF16-4F64CED84660}"/>
              </a:ext>
            </a:extLst>
          </p:cNvPr>
          <p:cNvSpPr>
            <a:spLocks noGrp="1"/>
          </p:cNvSpPr>
          <p:nvPr>
            <p:ph type="title"/>
          </p:nvPr>
        </p:nvSpPr>
        <p:spPr/>
        <p:txBody>
          <a:bodyPr/>
          <a:lstStyle/>
          <a:p>
            <a:pPr algn="ctr"/>
            <a:r>
              <a:rPr lang="en-US" dirty="0"/>
              <a:t>ADVANTAGES</a:t>
            </a:r>
            <a:endParaRPr lang="en-IN" dirty="0"/>
          </a:p>
        </p:txBody>
      </p:sp>
      <p:sp>
        <p:nvSpPr>
          <p:cNvPr id="3" name="Content Placeholder 2">
            <a:extLst>
              <a:ext uri="{FF2B5EF4-FFF2-40B4-BE49-F238E27FC236}">
                <a16:creationId xmlns:a16="http://schemas.microsoft.com/office/drawing/2014/main" id="{03A8C4ED-5FFB-EA18-0794-18F3CB0D2793}"/>
              </a:ext>
            </a:extLst>
          </p:cNvPr>
          <p:cNvSpPr>
            <a:spLocks noGrp="1"/>
          </p:cNvSpPr>
          <p:nvPr>
            <p:ph idx="1"/>
          </p:nvPr>
        </p:nvSpPr>
        <p:spPr/>
        <p:txBody>
          <a:bodyPr>
            <a:normAutofit/>
          </a:bodyPr>
          <a:lstStyle/>
          <a:p>
            <a:r>
              <a:rPr lang="en-IN" b="1" i="0" dirty="0">
                <a:solidFill>
                  <a:srgbClr val="273239"/>
                </a:solidFill>
                <a:effectLst/>
                <a:highlight>
                  <a:srgbClr val="FFFFFF"/>
                </a:highlight>
                <a:latin typeface="Nunito" panose="020F0502020204030204" pitchFamily="2" charset="0"/>
              </a:rPr>
              <a:t>High Speed Data Transfer</a:t>
            </a:r>
          </a:p>
          <a:p>
            <a:r>
              <a:rPr lang="en-IN" b="1" i="0" dirty="0">
                <a:solidFill>
                  <a:srgbClr val="273239"/>
                </a:solidFill>
                <a:effectLst/>
                <a:highlight>
                  <a:srgbClr val="FFFFFF"/>
                </a:highlight>
                <a:latin typeface="Nunito" panose="020F0502020204030204" pitchFamily="2" charset="0"/>
              </a:rPr>
              <a:t>Simple Hardware Requirements</a:t>
            </a:r>
            <a:endParaRPr lang="en-IN" b="1" dirty="0">
              <a:solidFill>
                <a:srgbClr val="273239"/>
              </a:solidFill>
              <a:highlight>
                <a:srgbClr val="FFFFFF"/>
              </a:highlight>
              <a:latin typeface="Nunito" panose="020F0502020204030204" pitchFamily="2" charset="0"/>
            </a:endParaRPr>
          </a:p>
          <a:p>
            <a:r>
              <a:rPr lang="en-IN" b="1" i="0" dirty="0">
                <a:solidFill>
                  <a:srgbClr val="273239"/>
                </a:solidFill>
                <a:effectLst/>
                <a:highlight>
                  <a:srgbClr val="FFFFFF"/>
                </a:highlight>
                <a:latin typeface="Nunito" panose="020F0502020204030204" pitchFamily="2" charset="0"/>
              </a:rPr>
              <a:t>Full-Duplex Communication</a:t>
            </a:r>
          </a:p>
          <a:p>
            <a:r>
              <a:rPr lang="en-IN" b="1" i="0" dirty="0">
                <a:solidFill>
                  <a:srgbClr val="273239"/>
                </a:solidFill>
                <a:effectLst/>
                <a:highlight>
                  <a:srgbClr val="FFFFFF"/>
                </a:highlight>
                <a:latin typeface="Nunito" panose="020F0502020204030204" pitchFamily="2" charset="0"/>
              </a:rPr>
              <a:t>Multi Slave Devices</a:t>
            </a:r>
            <a:endParaRPr lang="en-IN" b="1" dirty="0">
              <a:solidFill>
                <a:srgbClr val="273239"/>
              </a:solidFill>
              <a:highlight>
                <a:srgbClr val="FFFFFF"/>
              </a:highlight>
              <a:latin typeface="Nunito" panose="020F0502020204030204" pitchFamily="2" charset="0"/>
            </a:endParaRPr>
          </a:p>
          <a:p>
            <a:r>
              <a:rPr lang="en-IN" b="1" i="0" dirty="0">
                <a:solidFill>
                  <a:srgbClr val="273239"/>
                </a:solidFill>
                <a:effectLst/>
                <a:highlight>
                  <a:srgbClr val="FFFFFF"/>
                </a:highlight>
                <a:latin typeface="Nunito" panose="020F0502020204030204" pitchFamily="2" charset="0"/>
              </a:rPr>
              <a:t>Widespread Adoption</a:t>
            </a:r>
          </a:p>
          <a:p>
            <a:r>
              <a:rPr lang="en-IN" b="1" i="0" dirty="0">
                <a:solidFill>
                  <a:srgbClr val="273239"/>
                </a:solidFill>
                <a:effectLst/>
                <a:highlight>
                  <a:srgbClr val="FFFFFF"/>
                </a:highlight>
                <a:latin typeface="Nunito" panose="020F0502020204030204" pitchFamily="2" charset="0"/>
              </a:rPr>
              <a:t>Low Overhead</a:t>
            </a:r>
            <a:endParaRPr lang="en-IN" b="1" dirty="0">
              <a:solidFill>
                <a:srgbClr val="273239"/>
              </a:solidFill>
              <a:highlight>
                <a:srgbClr val="FFFFFF"/>
              </a:highlight>
              <a:latin typeface="Nunito" panose="020F0502020204030204" pitchFamily="2" charset="0"/>
            </a:endParaRPr>
          </a:p>
          <a:p>
            <a:r>
              <a:rPr lang="en-IN" b="1" i="0" dirty="0">
                <a:solidFill>
                  <a:srgbClr val="273239"/>
                </a:solidFill>
                <a:effectLst/>
                <a:highlight>
                  <a:srgbClr val="FFFFFF"/>
                </a:highlight>
                <a:latin typeface="Nunito" panose="020F0502020204030204" pitchFamily="2" charset="0"/>
              </a:rPr>
              <a:t>Flexible Configurability</a:t>
            </a:r>
            <a:endParaRPr lang="en-IN" dirty="0"/>
          </a:p>
        </p:txBody>
      </p:sp>
    </p:spTree>
    <p:extLst>
      <p:ext uri="{BB962C8B-B14F-4D97-AF65-F5344CB8AC3E}">
        <p14:creationId xmlns:p14="http://schemas.microsoft.com/office/powerpoint/2010/main" val="352286941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57</TotalTime>
  <Words>891</Words>
  <Application>Microsoft Office PowerPoint</Application>
  <PresentationFormat>Widescreen</PresentationFormat>
  <Paragraphs>35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Droplet</vt:lpstr>
      <vt:lpstr>SERIAL PERIPHERAL INTERFACE (SPI)</vt:lpstr>
      <vt:lpstr>INTRODUCTION TO SPI</vt:lpstr>
      <vt:lpstr>FLOWCHART</vt:lpstr>
      <vt:lpstr>WORKING</vt:lpstr>
      <vt:lpstr>INTERNAL COMPONENTS</vt:lpstr>
      <vt:lpstr>PowerPoint Presentation</vt:lpstr>
      <vt:lpstr>PowerPoint Presentation</vt:lpstr>
      <vt:lpstr>APPLICATIONS</vt:lpstr>
      <vt:lpstr>ADVANTAGES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 PERIPHERAL INTERFACE (SPI)</dc:title>
  <dc:creator>SYSTEM7</dc:creator>
  <cp:lastModifiedBy>12321SHRUTHI MEENAKSHI M</cp:lastModifiedBy>
  <cp:revision>7</cp:revision>
  <dcterms:created xsi:type="dcterms:W3CDTF">2024-06-27T05:59:27Z</dcterms:created>
  <dcterms:modified xsi:type="dcterms:W3CDTF">2024-12-09T08:10:41Z</dcterms:modified>
</cp:coreProperties>
</file>