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256" r:id="rId2"/>
    <p:sldId id="257" r:id="rId3"/>
    <p:sldId id="258" r:id="rId4"/>
    <p:sldId id="263" r:id="rId5"/>
    <p:sldId id="264"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560" autoAdjust="0"/>
  </p:normalViewPr>
  <p:slideViewPr>
    <p:cSldViewPr snapToGrid="0">
      <p:cViewPr varScale="1">
        <p:scale>
          <a:sx n="71" d="100"/>
          <a:sy n="71" d="100"/>
        </p:scale>
        <p:origin x="858"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Reddy" userId="ef90215a5c05fdce" providerId="LiveId" clId="{4315BA02-DCF0-4AE5-BC17-7AE11325E82B}"/>
    <pc:docChg chg="modSld">
      <pc:chgData name="Shruthi Reddy" userId="ef90215a5c05fdce" providerId="LiveId" clId="{4315BA02-DCF0-4AE5-BC17-7AE11325E82B}" dt="2025-02-20T02:59:08.058" v="27" actId="20577"/>
      <pc:docMkLst>
        <pc:docMk/>
      </pc:docMkLst>
      <pc:sldChg chg="modSp mod">
        <pc:chgData name="Shruthi Reddy" userId="ef90215a5c05fdce" providerId="LiveId" clId="{4315BA02-DCF0-4AE5-BC17-7AE11325E82B}" dt="2025-02-20T02:59:08.058" v="27" actId="20577"/>
        <pc:sldMkLst>
          <pc:docMk/>
          <pc:sldMk cId="3328521192" sldId="257"/>
        </pc:sldMkLst>
        <pc:spChg chg="mod">
          <ac:chgData name="Shruthi Reddy" userId="ef90215a5c05fdce" providerId="LiveId" clId="{4315BA02-DCF0-4AE5-BC17-7AE11325E82B}" dt="2025-02-20T02:59:08.058" v="27" actId="20577"/>
          <ac:spMkLst>
            <pc:docMk/>
            <pc:sldMk cId="3328521192" sldId="257"/>
            <ac:spMk id="5" creationId="{C20DCC8C-490C-B9ED-5891-674E671950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D2048-3E74-4BA7-A1AD-70F42128EA32}"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0DFA7-3B42-4381-AF3C-F830424E560C}" type="slidenum">
              <a:rPr lang="en-IN" smtClean="0"/>
              <a:t>‹#›</a:t>
            </a:fld>
            <a:endParaRPr lang="en-IN"/>
          </a:p>
        </p:txBody>
      </p:sp>
    </p:spTree>
    <p:extLst>
      <p:ext uri="{BB962C8B-B14F-4D97-AF65-F5344CB8AC3E}">
        <p14:creationId xmlns:p14="http://schemas.microsoft.com/office/powerpoint/2010/main" val="37985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E0DFA7-3B42-4381-AF3C-F830424E560C}" type="slidenum">
              <a:rPr lang="en-IN" smtClean="0"/>
              <a:t>4</a:t>
            </a:fld>
            <a:endParaRPr lang="en-IN"/>
          </a:p>
        </p:txBody>
      </p:sp>
    </p:spTree>
    <p:extLst>
      <p:ext uri="{BB962C8B-B14F-4D97-AF65-F5344CB8AC3E}">
        <p14:creationId xmlns:p14="http://schemas.microsoft.com/office/powerpoint/2010/main" val="852570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0B54537-B46E-4D30-9C32-09CCECA3FB0D}"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27627286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54537-B46E-4D30-9C32-09CCECA3FB0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48169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54537-B46E-4D30-9C32-09CCECA3FB0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72349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54537-B46E-4D30-9C32-09CCECA3FB0D}"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403417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0B54537-B46E-4D30-9C32-09CCECA3FB0D}"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5548474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0B54537-B46E-4D30-9C32-09CCECA3FB0D}" type="datetimeFigureOut">
              <a:rPr lang="en-IN" smtClean="0"/>
              <a:t>20-02-2025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361031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0B54537-B46E-4D30-9C32-09CCECA3FB0D}"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EC55F7-A471-4921-B8B1-DF8B7758E55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86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54537-B46E-4D30-9C32-09CCECA3FB0D}" type="datetimeFigureOut">
              <a:rPr lang="en-IN" smtClean="0"/>
              <a:t>20-02-2025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523157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54537-B46E-4D30-9C32-09CCECA3FB0D}" type="datetimeFigureOut">
              <a:rPr lang="en-IN" smtClean="0"/>
              <a:t>20-02-2025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196504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0B54537-B46E-4D30-9C32-09CCECA3FB0D}" type="datetimeFigureOut">
              <a:rPr lang="en-IN" smtClean="0"/>
              <a:t>20-02-2025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44256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0B54537-B46E-4D30-9C32-09CCECA3FB0D}" type="datetimeFigureOut">
              <a:rPr lang="en-IN" smtClean="0"/>
              <a:t>20-02-2025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EEC55F7-A471-4921-B8B1-DF8B7758E556}" type="slidenum">
              <a:rPr lang="en-IN" smtClean="0"/>
              <a:t>‹#›</a:t>
            </a:fld>
            <a:endParaRPr lang="en-IN"/>
          </a:p>
        </p:txBody>
      </p:sp>
    </p:spTree>
    <p:extLst>
      <p:ext uri="{BB962C8B-B14F-4D97-AF65-F5344CB8AC3E}">
        <p14:creationId xmlns:p14="http://schemas.microsoft.com/office/powerpoint/2010/main" val="292146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0B54537-B46E-4D30-9C32-09CCECA3FB0D}" type="datetimeFigureOut">
              <a:rPr lang="en-IN" smtClean="0"/>
              <a:t>20-02-2025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EEC55F7-A471-4921-B8B1-DF8B7758E556}" type="slidenum">
              <a:rPr lang="en-IN" smtClean="0"/>
              <a:t>‹#›</a:t>
            </a:fld>
            <a:endParaRPr lang="en-IN"/>
          </a:p>
        </p:txBody>
      </p:sp>
    </p:spTree>
    <p:extLst>
      <p:ext uri="{BB962C8B-B14F-4D97-AF65-F5344CB8AC3E}">
        <p14:creationId xmlns:p14="http://schemas.microsoft.com/office/powerpoint/2010/main" val="48942071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A43E-587C-27CA-1117-1463F7C19BA0}"/>
              </a:ext>
            </a:extLst>
          </p:cNvPr>
          <p:cNvSpPr>
            <a:spLocks noGrp="1"/>
          </p:cNvSpPr>
          <p:nvPr>
            <p:ph type="ctrTitle"/>
          </p:nvPr>
        </p:nvSpPr>
        <p:spPr>
          <a:xfrm>
            <a:off x="965198" y="2490283"/>
            <a:ext cx="5602383" cy="1877437"/>
          </a:xfrm>
        </p:spPr>
        <p:txBody>
          <a:bodyPr>
            <a:normAutofit/>
          </a:bodyPr>
          <a:lstStyle/>
          <a:p>
            <a:r>
              <a:rPr lang="en-IN" dirty="0"/>
              <a:t>Keylogger</a:t>
            </a:r>
          </a:p>
        </p:txBody>
      </p:sp>
      <p:sp>
        <p:nvSpPr>
          <p:cNvPr id="3" name="Subtitle 2">
            <a:extLst>
              <a:ext uri="{FF2B5EF4-FFF2-40B4-BE49-F238E27FC236}">
                <a16:creationId xmlns:a16="http://schemas.microsoft.com/office/drawing/2014/main" id="{241ACD5F-DC6B-39D2-DE71-E3B933CEB2C6}"/>
              </a:ext>
            </a:extLst>
          </p:cNvPr>
          <p:cNvSpPr>
            <a:spLocks noGrp="1"/>
          </p:cNvSpPr>
          <p:nvPr>
            <p:ph type="subTitle" idx="1"/>
          </p:nvPr>
        </p:nvSpPr>
        <p:spPr>
          <a:xfrm>
            <a:off x="8129873" y="2173266"/>
            <a:ext cx="3657119" cy="2511468"/>
          </a:xfrm>
        </p:spPr>
        <p:txBody>
          <a:bodyPr anchor="ctr">
            <a:normAutofit/>
          </a:bodyPr>
          <a:lstStyle/>
          <a:p>
            <a:r>
              <a:rPr lang="en-IN">
                <a:solidFill>
                  <a:schemeClr val="bg1">
                    <a:lumMod val="75000"/>
                    <a:lumOff val="25000"/>
                  </a:schemeClr>
                </a:solidFill>
              </a:rPr>
              <a:t>Shruthi Reddy</a:t>
            </a:r>
            <a:br>
              <a:rPr lang="en-IN">
                <a:solidFill>
                  <a:schemeClr val="bg1">
                    <a:lumMod val="75000"/>
                    <a:lumOff val="25000"/>
                  </a:schemeClr>
                </a:solidFill>
              </a:rPr>
            </a:br>
            <a:r>
              <a:rPr lang="en-IN">
                <a:solidFill>
                  <a:schemeClr val="bg1">
                    <a:lumMod val="75000"/>
                    <a:lumOff val="25000"/>
                  </a:schemeClr>
                </a:solidFill>
              </a:rPr>
              <a:t>23BCE1323</a:t>
            </a:r>
          </a:p>
        </p:txBody>
      </p:sp>
    </p:spTree>
    <p:extLst>
      <p:ext uri="{BB962C8B-B14F-4D97-AF65-F5344CB8AC3E}">
        <p14:creationId xmlns:p14="http://schemas.microsoft.com/office/powerpoint/2010/main" val="417272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FD9F-C522-A126-9B14-FF83BBDC8434}"/>
              </a:ext>
            </a:extLst>
          </p:cNvPr>
          <p:cNvSpPr>
            <a:spLocks noGrp="1"/>
          </p:cNvSpPr>
          <p:nvPr>
            <p:ph type="title"/>
          </p:nvPr>
        </p:nvSpPr>
        <p:spPr>
          <a:xfrm>
            <a:off x="2071647" y="444996"/>
            <a:ext cx="7729728" cy="1188720"/>
          </a:xfrm>
          <a:solidFill>
            <a:srgbClr val="FFFFFF"/>
          </a:solidFill>
        </p:spPr>
        <p:txBody>
          <a:bodyPr>
            <a:normAutofit/>
          </a:bodyPr>
          <a:lstStyle/>
          <a:p>
            <a:r>
              <a:rPr lang="en-IN"/>
              <a:t>Abstract</a:t>
            </a:r>
          </a:p>
        </p:txBody>
      </p:sp>
      <p:sp>
        <p:nvSpPr>
          <p:cNvPr id="5" name="Rectangle 2">
            <a:extLst>
              <a:ext uri="{FF2B5EF4-FFF2-40B4-BE49-F238E27FC236}">
                <a16:creationId xmlns:a16="http://schemas.microsoft.com/office/drawing/2014/main" id="{C20DCC8C-490C-B9ED-5891-674E6719509F}"/>
              </a:ext>
            </a:extLst>
          </p:cNvPr>
          <p:cNvSpPr>
            <a:spLocks noChangeArrowheads="1"/>
          </p:cNvSpPr>
          <p:nvPr/>
        </p:nvSpPr>
        <p:spPr bwMode="auto">
          <a:xfrm>
            <a:off x="446567" y="1633716"/>
            <a:ext cx="11398103"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dirty="0"/>
              <a:t>A keylogger is a program designed to capture and record every keystroke made on a computer.  This project focuses on building a keylogger with a Flask API, highlighting the critical connection between application development and operating system (OS) concepts such as process management, file I/O</a:t>
            </a:r>
            <a:r>
              <a:rPr lang="en-US" sz="2300"/>
              <a:t>, multiprocessing </a:t>
            </a:r>
            <a:r>
              <a:rPr lang="en-US" sz="2300" dirty="0"/>
              <a:t>(for parallel execution), and inter-process communication (IPC for a queue). The keylogger captures keystrokes, stores them securely, and sends the data to a Flask-based web interface for real-time monitoring, showcasing how OS resources are leveraged to manage concurrent tasks effectively.</a:t>
            </a:r>
          </a:p>
          <a:p>
            <a:r>
              <a:rPr lang="en-US" sz="2300" dirty="0"/>
              <a:t>Beyond technical implementation, this study provides insights into cybersecurity risks associated with keyloggers, as they are commonly exploited by attackers to steal sensitive information such as passwords, banking details, and personal data. By understanding their functionality, ethical considerations, and mitigation strategies, this research aids in developing more secure systems and defensive measures. Additionally, it highlights the ethical implications of keylogger usage, differentiating between legal monitoring applications and malicious intent.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52119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E262-AA0A-AD18-777A-C0FF8CE4293D}"/>
              </a:ext>
            </a:extLst>
          </p:cNvPr>
          <p:cNvSpPr>
            <a:spLocks noGrp="1"/>
          </p:cNvSpPr>
          <p:nvPr>
            <p:ph type="title"/>
          </p:nvPr>
        </p:nvSpPr>
        <p:spPr>
          <a:xfrm>
            <a:off x="285961" y="1586484"/>
            <a:ext cx="3685032" cy="3685032"/>
          </a:xfrm>
          <a:prstGeom prst="ellipse">
            <a:avLst/>
          </a:prstGeom>
          <a:solidFill>
            <a:schemeClr val="accent2">
              <a:lumMod val="75000"/>
            </a:schemeClr>
          </a:solidFill>
          <a:ln>
            <a:noFill/>
          </a:ln>
        </p:spPr>
        <p:txBody>
          <a:bodyPr>
            <a:normAutofit/>
          </a:bodyPr>
          <a:lstStyle/>
          <a:p>
            <a:r>
              <a:rPr lang="en-IN" dirty="0">
                <a:solidFill>
                  <a:srgbClr val="FFFFFF"/>
                </a:solidFill>
              </a:rPr>
              <a:t>Objectives</a:t>
            </a:r>
          </a:p>
        </p:txBody>
      </p:sp>
      <p:sp>
        <p:nvSpPr>
          <p:cNvPr id="20" name="Rectangle 10">
            <a:extLst>
              <a:ext uri="{FF2B5EF4-FFF2-40B4-BE49-F238E27FC236}">
                <a16:creationId xmlns:a16="http://schemas.microsoft.com/office/drawing/2014/main" id="{A4297811-9129-E29F-2868-6A84A08EF09F}"/>
              </a:ext>
            </a:extLst>
          </p:cNvPr>
          <p:cNvSpPr>
            <a:spLocks noChangeArrowheads="1"/>
          </p:cNvSpPr>
          <p:nvPr/>
        </p:nvSpPr>
        <p:spPr bwMode="auto">
          <a:xfrm>
            <a:off x="4101352" y="1362722"/>
            <a:ext cx="7942729"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300" dirty="0">
                <a:latin typeface="Arial" panose="020B0604020202020204" pitchFamily="34" charset="0"/>
              </a:rPr>
              <a:t>1.</a:t>
            </a:r>
            <a:r>
              <a:rPr kumimoji="0" lang="en-US" altLang="en-US" sz="2300" b="0" i="0" u="none" strike="noStrike" cap="none" normalizeH="0" baseline="0" dirty="0">
                <a:ln>
                  <a:noFill/>
                </a:ln>
                <a:solidFill>
                  <a:schemeClr val="tx1"/>
                </a:solidFill>
                <a:effectLst/>
                <a:latin typeface="Arial" panose="020B0604020202020204" pitchFamily="34" charset="0"/>
              </a:rPr>
              <a:t>To design and implement a cross-platform keylogger in Python.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300" b="0" i="0" u="none" strike="noStrike" cap="none" normalizeH="0" baseline="0" dirty="0">
                <a:ln>
                  <a:noFill/>
                </a:ln>
                <a:solidFill>
                  <a:schemeClr val="tx1"/>
                </a:solidFill>
                <a:effectLst/>
                <a:latin typeface="Arial" panose="020B0604020202020204" pitchFamily="34" charset="0"/>
              </a:rPr>
              <a:t>To establish a secure and efficient communication channel between the keylogger and a Flask API.</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300" b="0" i="0" u="none" strike="noStrike" cap="none" normalizeH="0" baseline="0" dirty="0">
                <a:ln>
                  <a:noFill/>
                </a:ln>
                <a:solidFill>
                  <a:schemeClr val="tx1"/>
                </a:solidFill>
                <a:effectLst/>
                <a:latin typeface="Arial" panose="020B0604020202020204" pitchFamily="34" charset="0"/>
              </a:rPr>
              <a:t>To understand OS-level keyboard hooks and file I/O operations.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300" b="0" i="0" u="none" strike="noStrike" cap="none" normalizeH="0" baseline="0" dirty="0">
                <a:ln>
                  <a:noFill/>
                </a:ln>
                <a:solidFill>
                  <a:schemeClr val="tx1"/>
                </a:solidFill>
                <a:effectLst/>
                <a:latin typeface="Arial" panose="020B0604020202020204" pitchFamily="34" charset="0"/>
              </a:rPr>
              <a:t>To implement multiprocessing and inter-process communication (IPC) for smooth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300" b="0" i="0" u="none" strike="noStrike" cap="none" normalizeH="0" baseline="0" dirty="0">
                <a:ln>
                  <a:noFill/>
                </a:ln>
                <a:solidFill>
                  <a:schemeClr val="tx1"/>
                </a:solidFill>
                <a:effectLst/>
                <a:latin typeface="Arial" panose="020B0604020202020204" pitchFamily="34" charset="0"/>
              </a:rPr>
              <a:t>To create a real-time logging interface for keystroke monitoring.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300" b="0" i="0" u="none" strike="noStrike" cap="none" normalizeH="0" baseline="0" dirty="0">
                <a:ln>
                  <a:noFill/>
                </a:ln>
                <a:solidFill>
                  <a:schemeClr val="tx1"/>
                </a:solidFill>
                <a:effectLst/>
                <a:latin typeface="Arial" panose="020B0604020202020204" pitchFamily="34" charset="0"/>
              </a:rPr>
              <a:t>To explore ethical considerations and responsible use of keylogging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2">
            <a:extLst>
              <a:ext uri="{FF2B5EF4-FFF2-40B4-BE49-F238E27FC236}">
                <a16:creationId xmlns:a16="http://schemas.microsoft.com/office/drawing/2014/main" id="{D7BB3876-4A5C-5D5F-C4C6-87B672C1B588}"/>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506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8A3D-C396-57D7-9377-42208B64AC07}"/>
              </a:ext>
            </a:extLst>
          </p:cNvPr>
          <p:cNvSpPr>
            <a:spLocks noGrp="1"/>
          </p:cNvSpPr>
          <p:nvPr>
            <p:ph type="title"/>
          </p:nvPr>
        </p:nvSpPr>
        <p:spPr>
          <a:xfrm>
            <a:off x="2304023" y="79513"/>
            <a:ext cx="7729728" cy="490264"/>
          </a:xfrm>
        </p:spPr>
        <p:txBody>
          <a:bodyPr>
            <a:normAutofit fontScale="90000"/>
          </a:bodyPr>
          <a:lstStyle/>
          <a:p>
            <a:r>
              <a:rPr lang="en-IN" dirty="0"/>
              <a:t>Literature review</a:t>
            </a:r>
          </a:p>
        </p:txBody>
      </p:sp>
      <p:graphicFrame>
        <p:nvGraphicFramePr>
          <p:cNvPr id="4" name="Content Placeholder 3">
            <a:extLst>
              <a:ext uri="{FF2B5EF4-FFF2-40B4-BE49-F238E27FC236}">
                <a16:creationId xmlns:a16="http://schemas.microsoft.com/office/drawing/2014/main" id="{95C4C23D-5663-D3D5-935C-437C3031ED58}"/>
              </a:ext>
            </a:extLst>
          </p:cNvPr>
          <p:cNvGraphicFramePr>
            <a:graphicFrameLocks noGrp="1"/>
          </p:cNvGraphicFramePr>
          <p:nvPr>
            <p:ph idx="1"/>
            <p:extLst>
              <p:ext uri="{D42A27DB-BD31-4B8C-83A1-F6EECF244321}">
                <p14:modId xmlns:p14="http://schemas.microsoft.com/office/powerpoint/2010/main" val="3546774461"/>
              </p:ext>
            </p:extLst>
          </p:nvPr>
        </p:nvGraphicFramePr>
        <p:xfrm>
          <a:off x="430695" y="662665"/>
          <a:ext cx="11330610" cy="5888822"/>
        </p:xfrm>
        <a:graphic>
          <a:graphicData uri="http://schemas.openxmlformats.org/drawingml/2006/table">
            <a:tbl>
              <a:tblPr firstRow="1" bandRow="1">
                <a:tableStyleId>{21E4AEA4-8DFA-4A89-87EB-49C32662AFE0}</a:tableStyleId>
              </a:tblPr>
              <a:tblGrid>
                <a:gridCol w="662607">
                  <a:extLst>
                    <a:ext uri="{9D8B030D-6E8A-4147-A177-3AD203B41FA5}">
                      <a16:colId xmlns:a16="http://schemas.microsoft.com/office/drawing/2014/main" val="3180735768"/>
                    </a:ext>
                  </a:extLst>
                </a:gridCol>
                <a:gridCol w="3200402">
                  <a:extLst>
                    <a:ext uri="{9D8B030D-6E8A-4147-A177-3AD203B41FA5}">
                      <a16:colId xmlns:a16="http://schemas.microsoft.com/office/drawing/2014/main" val="466018660"/>
                    </a:ext>
                  </a:extLst>
                </a:gridCol>
                <a:gridCol w="2914153">
                  <a:extLst>
                    <a:ext uri="{9D8B030D-6E8A-4147-A177-3AD203B41FA5}">
                      <a16:colId xmlns:a16="http://schemas.microsoft.com/office/drawing/2014/main" val="143758394"/>
                    </a:ext>
                  </a:extLst>
                </a:gridCol>
                <a:gridCol w="2276724">
                  <a:extLst>
                    <a:ext uri="{9D8B030D-6E8A-4147-A177-3AD203B41FA5}">
                      <a16:colId xmlns:a16="http://schemas.microsoft.com/office/drawing/2014/main" val="459055965"/>
                    </a:ext>
                  </a:extLst>
                </a:gridCol>
                <a:gridCol w="2276724">
                  <a:extLst>
                    <a:ext uri="{9D8B030D-6E8A-4147-A177-3AD203B41FA5}">
                      <a16:colId xmlns:a16="http://schemas.microsoft.com/office/drawing/2014/main" val="1264492092"/>
                    </a:ext>
                  </a:extLst>
                </a:gridCol>
              </a:tblGrid>
              <a:tr h="649332">
                <a:tc>
                  <a:txBody>
                    <a:bodyPr/>
                    <a:lstStyle/>
                    <a:p>
                      <a:r>
                        <a:rPr lang="en-IN" b="0" dirty="0"/>
                        <a:t>No.</a:t>
                      </a:r>
                    </a:p>
                  </a:txBody>
                  <a:tcPr/>
                </a:tc>
                <a:tc>
                  <a:txBody>
                    <a:bodyPr/>
                    <a:lstStyle/>
                    <a:p>
                      <a:r>
                        <a:rPr lang="en-IN" b="0" dirty="0"/>
                        <a:t>Title</a:t>
                      </a:r>
                    </a:p>
                  </a:txBody>
                  <a:tcPr/>
                </a:tc>
                <a:tc>
                  <a:txBody>
                    <a:bodyPr/>
                    <a:lstStyle/>
                    <a:p>
                      <a:r>
                        <a:rPr lang="en-IN" b="0" dirty="0"/>
                        <a:t>Description</a:t>
                      </a:r>
                    </a:p>
                  </a:txBody>
                  <a:tcPr/>
                </a:tc>
                <a:tc>
                  <a:txBody>
                    <a:bodyPr/>
                    <a:lstStyle/>
                    <a:p>
                      <a:r>
                        <a:rPr lang="en-IN" b="0" dirty="0"/>
                        <a:t>Advantage</a:t>
                      </a:r>
                    </a:p>
                  </a:txBody>
                  <a:tcPr/>
                </a:tc>
                <a:tc>
                  <a:txBody>
                    <a:bodyPr/>
                    <a:lstStyle/>
                    <a:p>
                      <a:r>
                        <a:rPr lang="en-IN" b="0" dirty="0"/>
                        <a:t>Disadvantage</a:t>
                      </a:r>
                    </a:p>
                  </a:txBody>
                  <a:tcPr/>
                </a:tc>
                <a:extLst>
                  <a:ext uri="{0D108BD9-81ED-4DB2-BD59-A6C34878D82A}">
                    <a16:rowId xmlns:a16="http://schemas.microsoft.com/office/drawing/2014/main" val="1901493991"/>
                  </a:ext>
                </a:extLst>
              </a:tr>
              <a:tr h="1064224">
                <a:tc>
                  <a:txBody>
                    <a:bodyPr/>
                    <a:lstStyle/>
                    <a:p>
                      <a:r>
                        <a:rPr lang="en-IN" b="0" dirty="0"/>
                        <a:t>1.</a:t>
                      </a:r>
                    </a:p>
                  </a:txBody>
                  <a:tcPr/>
                </a:tc>
                <a:tc>
                  <a:txBody>
                    <a:bodyPr/>
                    <a:lstStyle/>
                    <a:p>
                      <a:r>
                        <a:rPr lang="en-IN" sz="1500" b="0" dirty="0"/>
                        <a:t>System Monitoring and Security Using Keylogger</a:t>
                      </a:r>
                    </a:p>
                    <a:p>
                      <a:r>
                        <a:rPr lang="en-IN" sz="800" b="0" dirty="0"/>
                        <a:t>Tuli, Preeti, and Priyanka Sahu. "System monitoring and security using keylogger." International Journal of Computer Science and Mobile Computing 2.3 (2013): 106-111.</a:t>
                      </a:r>
                    </a:p>
                  </a:txBody>
                  <a:tcPr/>
                </a:tc>
                <a:tc>
                  <a:txBody>
                    <a:bodyPr/>
                    <a:lstStyle/>
                    <a:p>
                      <a:r>
                        <a:rPr lang="en-US" sz="1600" b="0" dirty="0"/>
                        <a:t>Explores keyloggers for monitoring employee activity in corporate systems.</a:t>
                      </a:r>
                      <a:endParaRPr lang="en-IN" sz="1600" b="0" dirty="0"/>
                    </a:p>
                  </a:txBody>
                  <a:tcPr/>
                </a:tc>
                <a:tc>
                  <a:txBody>
                    <a:bodyPr/>
                    <a:lstStyle/>
                    <a:p>
                      <a:r>
                        <a:rPr lang="en-US" sz="1600" b="0" dirty="0"/>
                        <a:t>Highlights keylogging for system security and monitoring</a:t>
                      </a:r>
                      <a:endParaRPr lang="en-IN" sz="1600" b="0" dirty="0"/>
                    </a:p>
                  </a:txBody>
                  <a:tcPr/>
                </a:tc>
                <a:tc>
                  <a:txBody>
                    <a:bodyPr/>
                    <a:lstStyle/>
                    <a:p>
                      <a:r>
                        <a:rPr lang="en-US" sz="1600" b="0" dirty="0"/>
                        <a:t>Focuses on corporate surveillance, not API-based keyloggers.</a:t>
                      </a:r>
                      <a:endParaRPr lang="en-IN" sz="1600" b="0" dirty="0"/>
                    </a:p>
                  </a:txBody>
                  <a:tcPr/>
                </a:tc>
                <a:extLst>
                  <a:ext uri="{0D108BD9-81ED-4DB2-BD59-A6C34878D82A}">
                    <a16:rowId xmlns:a16="http://schemas.microsoft.com/office/drawing/2014/main" val="209480772"/>
                  </a:ext>
                </a:extLst>
              </a:tr>
              <a:tr h="957802">
                <a:tc>
                  <a:txBody>
                    <a:bodyPr/>
                    <a:lstStyle/>
                    <a:p>
                      <a:r>
                        <a:rPr lang="en-IN" b="0" dirty="0"/>
                        <a:t>2.</a:t>
                      </a:r>
                    </a:p>
                  </a:txBody>
                  <a:tcPr/>
                </a:tc>
                <a:tc>
                  <a:txBody>
                    <a:bodyPr/>
                    <a:lstStyle/>
                    <a:p>
                      <a:r>
                        <a:rPr lang="en-IN" sz="1500" b="0" dirty="0">
                          <a:effectLst/>
                        </a:rPr>
                        <a:t>Keylogger Detection and Prevention </a:t>
                      </a:r>
                      <a:br>
                        <a:rPr lang="en-IN" b="0" dirty="0">
                          <a:effectLst/>
                        </a:rPr>
                      </a:br>
                      <a:r>
                        <a:rPr lang="en-US" sz="800" b="0" dirty="0"/>
                        <a:t>Singh, Arjun, and Pushpa Choudhary. "Keylogger detection and prevention." Journal of Physics: Conference Series. Vol. 2007. No. 1. IOP Publishing, 2021.</a:t>
                      </a:r>
                      <a:endParaRPr lang="en-IN" sz="800" b="0" dirty="0"/>
                    </a:p>
                  </a:txBody>
                  <a:tcPr/>
                </a:tc>
                <a:tc>
                  <a:txBody>
                    <a:bodyPr/>
                    <a:lstStyle/>
                    <a:p>
                      <a:r>
                        <a:rPr lang="en-US" sz="1600" b="0" dirty="0"/>
                        <a:t>Analyzes detection techniques for preventing keyloggers from stealing data.</a:t>
                      </a:r>
                      <a:endParaRPr lang="en-IN" sz="1600" b="0" dirty="0"/>
                    </a:p>
                  </a:txBody>
                  <a:tcPr/>
                </a:tc>
                <a:tc>
                  <a:txBody>
                    <a:bodyPr/>
                    <a:lstStyle/>
                    <a:p>
                      <a:r>
                        <a:rPr lang="en-US" sz="1600" b="0" dirty="0"/>
                        <a:t>Provides insights into defensive mechanisms against keyloggers.</a:t>
                      </a:r>
                      <a:endParaRPr lang="en-IN" sz="1600" b="0" dirty="0"/>
                    </a:p>
                  </a:txBody>
                  <a:tcPr/>
                </a:tc>
                <a:tc>
                  <a:txBody>
                    <a:bodyPr/>
                    <a:lstStyle/>
                    <a:p>
                      <a:r>
                        <a:rPr lang="en-IN" sz="1600" b="0" dirty="0"/>
                        <a:t>Focuses on malware prevention, not keylogger implementation.</a:t>
                      </a:r>
                    </a:p>
                  </a:txBody>
                  <a:tcPr/>
                </a:tc>
                <a:extLst>
                  <a:ext uri="{0D108BD9-81ED-4DB2-BD59-A6C34878D82A}">
                    <a16:rowId xmlns:a16="http://schemas.microsoft.com/office/drawing/2014/main" val="973652116"/>
                  </a:ext>
                </a:extLst>
              </a:tr>
              <a:tr h="798168">
                <a:tc>
                  <a:txBody>
                    <a:bodyPr/>
                    <a:lstStyle/>
                    <a:p>
                      <a:r>
                        <a:rPr lang="en-IN" b="0" dirty="0"/>
                        <a:t>3.</a:t>
                      </a:r>
                    </a:p>
                  </a:txBody>
                  <a:tcPr/>
                </a:tc>
                <a:tc>
                  <a:txBody>
                    <a:bodyPr/>
                    <a:lstStyle/>
                    <a:p>
                      <a:r>
                        <a:rPr lang="en-IN" sz="1500" b="0" dirty="0"/>
                        <a:t>Survey of keylogger Technologies</a:t>
                      </a:r>
                    </a:p>
                    <a:p>
                      <a:r>
                        <a:rPr lang="en-US" sz="800" b="0" dirty="0"/>
                        <a:t>Ahmed, </a:t>
                      </a:r>
                      <a:r>
                        <a:rPr lang="en-US" sz="800" b="0" dirty="0" err="1"/>
                        <a:t>Yahye</a:t>
                      </a:r>
                      <a:r>
                        <a:rPr lang="en-US" sz="800" b="0" dirty="0"/>
                        <a:t> </a:t>
                      </a:r>
                      <a:r>
                        <a:rPr lang="en-US" sz="800" b="0" dirty="0" err="1"/>
                        <a:t>Abukar</a:t>
                      </a:r>
                      <a:r>
                        <a:rPr lang="en-US" sz="800" b="0" dirty="0"/>
                        <a:t>, et al. "Survey of Keylogger technologies." International journal of computer science and telecommunications 5.2 (2014).</a:t>
                      </a:r>
                      <a:endParaRPr lang="en-IN" sz="800" b="0" dirty="0"/>
                    </a:p>
                  </a:txBody>
                  <a:tcPr/>
                </a:tc>
                <a:tc>
                  <a:txBody>
                    <a:bodyPr/>
                    <a:lstStyle/>
                    <a:p>
                      <a:r>
                        <a:rPr lang="en-US" sz="1600" b="0" dirty="0"/>
                        <a:t>Discusses different types of keyloggers and their threats to cybersecurity.</a:t>
                      </a:r>
                      <a:endParaRPr lang="en-IN" sz="1600" b="0" dirty="0"/>
                    </a:p>
                  </a:txBody>
                  <a:tcPr/>
                </a:tc>
                <a:tc>
                  <a:txBody>
                    <a:bodyPr/>
                    <a:lstStyle/>
                    <a:p>
                      <a:r>
                        <a:rPr lang="en-US" sz="1600" b="0" dirty="0"/>
                        <a:t>Gives an overview of keylogger methodologies.</a:t>
                      </a:r>
                      <a:endParaRPr lang="en-IN" sz="1600" b="0" dirty="0"/>
                    </a:p>
                  </a:txBody>
                  <a:tcPr/>
                </a:tc>
                <a:tc>
                  <a:txBody>
                    <a:bodyPr/>
                    <a:lstStyle/>
                    <a:p>
                      <a:r>
                        <a:rPr lang="en-US" sz="1600" b="0" dirty="0"/>
                        <a:t>Lacks implementation details relevant to Flask-based keyloggers.</a:t>
                      </a:r>
                      <a:endParaRPr lang="en-IN" sz="1600" b="0" dirty="0"/>
                    </a:p>
                  </a:txBody>
                  <a:tcPr/>
                </a:tc>
                <a:extLst>
                  <a:ext uri="{0D108BD9-81ED-4DB2-BD59-A6C34878D82A}">
                    <a16:rowId xmlns:a16="http://schemas.microsoft.com/office/drawing/2014/main" val="481227977"/>
                  </a:ext>
                </a:extLst>
              </a:tr>
              <a:tr h="1064224">
                <a:tc>
                  <a:txBody>
                    <a:bodyPr/>
                    <a:lstStyle/>
                    <a:p>
                      <a:r>
                        <a:rPr lang="en-IN" b="0" dirty="0"/>
                        <a:t>4.</a:t>
                      </a:r>
                    </a:p>
                  </a:txBody>
                  <a:tcPr/>
                </a:tc>
                <a:tc>
                  <a:txBody>
                    <a:bodyPr/>
                    <a:lstStyle/>
                    <a:p>
                      <a:r>
                        <a:rPr lang="en-US" sz="1500" b="0" dirty="0"/>
                        <a:t>A Novel Approach of Unprivileged Keylogger Detection</a:t>
                      </a:r>
                      <a:br>
                        <a:rPr lang="en-US" b="0" dirty="0"/>
                      </a:br>
                      <a:r>
                        <a:rPr lang="en-IN" sz="800" b="0" dirty="0"/>
                        <a:t>Wajahat, Ahsan, et al. "A novel approach of unprivileged keylogger detection." </a:t>
                      </a:r>
                      <a:r>
                        <a:rPr lang="en-IN" sz="800" b="0" i="1" dirty="0">
                          <a:effectLst/>
                        </a:rPr>
                        <a:t>2019 2nd International Conference on Computing, Mathematics and Engineering Technologies (</a:t>
                      </a:r>
                      <a:r>
                        <a:rPr lang="en-IN" sz="800" b="0" i="1" dirty="0" err="1">
                          <a:effectLst/>
                        </a:rPr>
                        <a:t>iCoMET</a:t>
                      </a:r>
                      <a:r>
                        <a:rPr lang="en-IN" sz="800" b="0" i="1" dirty="0">
                          <a:effectLst/>
                        </a:rPr>
                        <a:t>)</a:t>
                      </a:r>
                      <a:r>
                        <a:rPr lang="en-IN" sz="800" b="0" dirty="0"/>
                        <a:t>. IEEE, 2019.</a:t>
                      </a:r>
                    </a:p>
                  </a:txBody>
                  <a:tcPr/>
                </a:tc>
                <a:tc>
                  <a:txBody>
                    <a:bodyPr/>
                    <a:lstStyle/>
                    <a:p>
                      <a:r>
                        <a:rPr lang="en-US" sz="1600" b="0" dirty="0"/>
                        <a:t>Proposes detecting user-space keyloggers without privileged access.</a:t>
                      </a:r>
                      <a:endParaRPr lang="en-IN" sz="1600" b="0" dirty="0"/>
                    </a:p>
                  </a:txBody>
                  <a:tcPr/>
                </a:tc>
                <a:tc>
                  <a:txBody>
                    <a:bodyPr/>
                    <a:lstStyle/>
                    <a:p>
                      <a:r>
                        <a:rPr lang="en-US" sz="1600" b="0" dirty="0"/>
                        <a:t>Relevant for securing user-space keyloggers against detection.</a:t>
                      </a:r>
                      <a:endParaRPr lang="en-IN" sz="1600" b="0" dirty="0"/>
                    </a:p>
                  </a:txBody>
                  <a:tcPr/>
                </a:tc>
                <a:tc>
                  <a:txBody>
                    <a:bodyPr/>
                    <a:lstStyle/>
                    <a:p>
                      <a:r>
                        <a:rPr lang="en-US" sz="1600" b="0" dirty="0"/>
                        <a:t>Focuses on detection, not keylogging implementation.</a:t>
                      </a:r>
                      <a:endParaRPr lang="en-IN" sz="1600" b="0" dirty="0"/>
                    </a:p>
                  </a:txBody>
                  <a:tcPr/>
                </a:tc>
                <a:extLst>
                  <a:ext uri="{0D108BD9-81ED-4DB2-BD59-A6C34878D82A}">
                    <a16:rowId xmlns:a16="http://schemas.microsoft.com/office/drawing/2014/main" val="3431787506"/>
                  </a:ext>
                </a:extLst>
              </a:tr>
              <a:tr h="1330280">
                <a:tc>
                  <a:txBody>
                    <a:bodyPr/>
                    <a:lstStyle/>
                    <a:p>
                      <a:r>
                        <a:rPr lang="en-IN" b="0" dirty="0"/>
                        <a:t>5.</a:t>
                      </a:r>
                    </a:p>
                  </a:txBody>
                  <a:tcPr/>
                </a:tc>
                <a:tc>
                  <a:txBody>
                    <a:bodyPr/>
                    <a:lstStyle/>
                    <a:p>
                      <a:r>
                        <a:rPr lang="en-US" sz="1500" b="0" dirty="0">
                          <a:effectLst/>
                        </a:rPr>
                        <a:t>Keylogger Application to Monitoring Users Activity with Exact String Matching Algorithm</a:t>
                      </a:r>
                      <a:br>
                        <a:rPr lang="en-US" b="0" dirty="0">
                          <a:effectLst/>
                        </a:rPr>
                      </a:br>
                      <a:r>
                        <a:rPr lang="en-US" sz="800" b="0" dirty="0"/>
                        <a:t>Rahim, Robbi, et al. "Keylogger application to monitoring users activity with exact string matching algorithm." </a:t>
                      </a:r>
                      <a:r>
                        <a:rPr lang="en-US" sz="800" b="0" i="1" dirty="0">
                          <a:effectLst/>
                        </a:rPr>
                        <a:t>Journal of Physics: Conference Series</a:t>
                      </a:r>
                      <a:r>
                        <a:rPr lang="en-US" sz="800" b="0" dirty="0"/>
                        <a:t>. Vol. 954. IOP Publishing, 2018.</a:t>
                      </a:r>
                      <a:endParaRPr lang="en-IN" sz="800" b="0" dirty="0"/>
                    </a:p>
                  </a:txBody>
                  <a:tcPr/>
                </a:tc>
                <a:tc>
                  <a:txBody>
                    <a:bodyPr/>
                    <a:lstStyle/>
                    <a:p>
                      <a:r>
                        <a:rPr lang="en-US" sz="1600" b="0" dirty="0"/>
                        <a:t>Uses a string-matching algorithm for keystroke tracking.</a:t>
                      </a:r>
                      <a:endParaRPr lang="en-IN" sz="1600" b="0" dirty="0"/>
                    </a:p>
                  </a:txBody>
                  <a:tcPr/>
                </a:tc>
                <a:tc>
                  <a:txBody>
                    <a:bodyPr/>
                    <a:lstStyle/>
                    <a:p>
                      <a:r>
                        <a:rPr lang="en-US" sz="1600" b="0" dirty="0"/>
                        <a:t>Efficient keystroke logging using string-matching.</a:t>
                      </a:r>
                      <a:endParaRPr lang="en-IN" sz="1600" b="0" dirty="0"/>
                    </a:p>
                  </a:txBody>
                  <a:tcPr/>
                </a:tc>
                <a:tc>
                  <a:txBody>
                    <a:bodyPr/>
                    <a:lstStyle/>
                    <a:p>
                      <a:r>
                        <a:rPr lang="en-US" sz="1600" b="0" dirty="0"/>
                        <a:t>Doesn't explore real-time data transmission via API.</a:t>
                      </a:r>
                      <a:endParaRPr lang="en-IN" sz="1600" b="0" dirty="0"/>
                    </a:p>
                  </a:txBody>
                  <a:tcPr/>
                </a:tc>
                <a:extLst>
                  <a:ext uri="{0D108BD9-81ED-4DB2-BD59-A6C34878D82A}">
                    <a16:rowId xmlns:a16="http://schemas.microsoft.com/office/drawing/2014/main" val="1631370734"/>
                  </a:ext>
                </a:extLst>
              </a:tr>
            </a:tbl>
          </a:graphicData>
        </a:graphic>
      </p:graphicFrame>
    </p:spTree>
    <p:extLst>
      <p:ext uri="{BB962C8B-B14F-4D97-AF65-F5344CB8AC3E}">
        <p14:creationId xmlns:p14="http://schemas.microsoft.com/office/powerpoint/2010/main" val="30723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9DAD-1A86-9A19-33BB-21AA4D4449E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0155B85-AF2D-253D-F1C6-D3125C1E8D09}"/>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98D0E0D1-49D8-C582-802C-87D11D31F6ED}"/>
              </a:ext>
            </a:extLst>
          </p:cNvPr>
          <p:cNvSpPr txBox="1">
            <a:spLocks/>
          </p:cNvSpPr>
          <p:nvPr/>
        </p:nvSpPr>
        <p:spPr bwMode="black">
          <a:xfrm>
            <a:off x="2277518" y="99391"/>
            <a:ext cx="7729728" cy="490264"/>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sz="2500" dirty="0"/>
              <a:t>Literature review</a:t>
            </a:r>
          </a:p>
        </p:txBody>
      </p:sp>
      <p:graphicFrame>
        <p:nvGraphicFramePr>
          <p:cNvPr id="5" name="Content Placeholder 3">
            <a:extLst>
              <a:ext uri="{FF2B5EF4-FFF2-40B4-BE49-F238E27FC236}">
                <a16:creationId xmlns:a16="http://schemas.microsoft.com/office/drawing/2014/main" id="{F12312AD-3F40-0BBE-A055-77B8C87A53E7}"/>
              </a:ext>
            </a:extLst>
          </p:cNvPr>
          <p:cNvGraphicFramePr>
            <a:graphicFrameLocks/>
          </p:cNvGraphicFramePr>
          <p:nvPr>
            <p:extLst>
              <p:ext uri="{D42A27DB-BD31-4B8C-83A1-F6EECF244321}">
                <p14:modId xmlns:p14="http://schemas.microsoft.com/office/powerpoint/2010/main" val="3733032715"/>
              </p:ext>
            </p:extLst>
          </p:nvPr>
        </p:nvGraphicFramePr>
        <p:xfrm>
          <a:off x="430695" y="661278"/>
          <a:ext cx="11330610" cy="6033549"/>
        </p:xfrm>
        <a:graphic>
          <a:graphicData uri="http://schemas.openxmlformats.org/drawingml/2006/table">
            <a:tbl>
              <a:tblPr firstRow="1" bandRow="1">
                <a:tableStyleId>{21E4AEA4-8DFA-4A89-87EB-49C32662AFE0}</a:tableStyleId>
              </a:tblPr>
              <a:tblGrid>
                <a:gridCol w="662607">
                  <a:extLst>
                    <a:ext uri="{9D8B030D-6E8A-4147-A177-3AD203B41FA5}">
                      <a16:colId xmlns:a16="http://schemas.microsoft.com/office/drawing/2014/main" val="3180735768"/>
                    </a:ext>
                  </a:extLst>
                </a:gridCol>
                <a:gridCol w="3196310">
                  <a:extLst>
                    <a:ext uri="{9D8B030D-6E8A-4147-A177-3AD203B41FA5}">
                      <a16:colId xmlns:a16="http://schemas.microsoft.com/office/drawing/2014/main" val="466018660"/>
                    </a:ext>
                  </a:extLst>
                </a:gridCol>
                <a:gridCol w="2918245">
                  <a:extLst>
                    <a:ext uri="{9D8B030D-6E8A-4147-A177-3AD203B41FA5}">
                      <a16:colId xmlns:a16="http://schemas.microsoft.com/office/drawing/2014/main" val="143758394"/>
                    </a:ext>
                  </a:extLst>
                </a:gridCol>
                <a:gridCol w="2276724">
                  <a:extLst>
                    <a:ext uri="{9D8B030D-6E8A-4147-A177-3AD203B41FA5}">
                      <a16:colId xmlns:a16="http://schemas.microsoft.com/office/drawing/2014/main" val="459055965"/>
                    </a:ext>
                  </a:extLst>
                </a:gridCol>
                <a:gridCol w="2276724">
                  <a:extLst>
                    <a:ext uri="{9D8B030D-6E8A-4147-A177-3AD203B41FA5}">
                      <a16:colId xmlns:a16="http://schemas.microsoft.com/office/drawing/2014/main" val="1264492092"/>
                    </a:ext>
                  </a:extLst>
                </a:gridCol>
              </a:tblGrid>
              <a:tr h="606879">
                <a:tc>
                  <a:txBody>
                    <a:bodyPr/>
                    <a:lstStyle/>
                    <a:p>
                      <a:r>
                        <a:rPr lang="en-IN" b="0" dirty="0"/>
                        <a:t>No.</a:t>
                      </a:r>
                    </a:p>
                  </a:txBody>
                  <a:tcPr/>
                </a:tc>
                <a:tc>
                  <a:txBody>
                    <a:bodyPr/>
                    <a:lstStyle/>
                    <a:p>
                      <a:r>
                        <a:rPr lang="en-IN" b="0" dirty="0"/>
                        <a:t>Title</a:t>
                      </a:r>
                    </a:p>
                  </a:txBody>
                  <a:tcPr/>
                </a:tc>
                <a:tc>
                  <a:txBody>
                    <a:bodyPr/>
                    <a:lstStyle/>
                    <a:p>
                      <a:r>
                        <a:rPr lang="en-IN" b="0" dirty="0"/>
                        <a:t>Description</a:t>
                      </a:r>
                    </a:p>
                  </a:txBody>
                  <a:tcPr/>
                </a:tc>
                <a:tc>
                  <a:txBody>
                    <a:bodyPr/>
                    <a:lstStyle/>
                    <a:p>
                      <a:r>
                        <a:rPr lang="en-IN" b="0" dirty="0"/>
                        <a:t>Advantage</a:t>
                      </a:r>
                    </a:p>
                  </a:txBody>
                  <a:tcPr/>
                </a:tc>
                <a:tc>
                  <a:txBody>
                    <a:bodyPr/>
                    <a:lstStyle/>
                    <a:p>
                      <a:r>
                        <a:rPr lang="en-IN" b="0" dirty="0"/>
                        <a:t>Disadvantage</a:t>
                      </a:r>
                    </a:p>
                  </a:txBody>
                  <a:tcPr/>
                </a:tc>
                <a:extLst>
                  <a:ext uri="{0D108BD9-81ED-4DB2-BD59-A6C34878D82A}">
                    <a16:rowId xmlns:a16="http://schemas.microsoft.com/office/drawing/2014/main" val="1901493991"/>
                  </a:ext>
                </a:extLst>
              </a:tr>
              <a:tr h="994647">
                <a:tc>
                  <a:txBody>
                    <a:bodyPr/>
                    <a:lstStyle/>
                    <a:p>
                      <a:r>
                        <a:rPr lang="en-IN" b="0" dirty="0"/>
                        <a:t>6.</a:t>
                      </a:r>
                    </a:p>
                  </a:txBody>
                  <a:tcPr/>
                </a:tc>
                <a:tc>
                  <a:txBody>
                    <a:bodyPr/>
                    <a:lstStyle/>
                    <a:p>
                      <a:r>
                        <a:rPr lang="en-US" sz="1500" b="0" dirty="0"/>
                        <a:t>You Can Type, but You Can’t Hide: A Stealthy GPU-based Keylogger </a:t>
                      </a:r>
                    </a:p>
                    <a:p>
                      <a:r>
                        <a:rPr lang="en-US" sz="800" b="0" dirty="0" err="1"/>
                        <a:t>Ladakis</a:t>
                      </a:r>
                      <a:r>
                        <a:rPr lang="en-US" sz="800" b="0" dirty="0"/>
                        <a:t>, Evangelos, et al. "You can type, but you can’t hide: A stealthy GPU-based keylogger." Proceedings of the 6th European Workshop on System Security (</a:t>
                      </a:r>
                      <a:r>
                        <a:rPr lang="en-US" sz="800" b="0" dirty="0" err="1"/>
                        <a:t>EuroSec</a:t>
                      </a:r>
                      <a:r>
                        <a:rPr lang="en-US" sz="800" b="0" dirty="0"/>
                        <a:t>). </a:t>
                      </a:r>
                      <a:r>
                        <a:rPr lang="en-US" sz="800" b="0" dirty="0" err="1"/>
                        <a:t>Citeseer</a:t>
                      </a:r>
                      <a:r>
                        <a:rPr lang="en-US" sz="800" b="0" dirty="0"/>
                        <a:t>, 2013.</a:t>
                      </a:r>
                      <a:endParaRPr lang="en-IN" sz="800" b="0" dirty="0"/>
                    </a:p>
                  </a:txBody>
                  <a:tcPr/>
                </a:tc>
                <a:tc>
                  <a:txBody>
                    <a:bodyPr/>
                    <a:lstStyle/>
                    <a:p>
                      <a:r>
                        <a:rPr lang="en-US" sz="1600" b="0" dirty="0"/>
                        <a:t>Implements a keylogger using GPU memory for stealth.</a:t>
                      </a:r>
                      <a:endParaRPr lang="en-IN" sz="1600" b="0" dirty="0"/>
                    </a:p>
                  </a:txBody>
                  <a:tcPr/>
                </a:tc>
                <a:tc>
                  <a:txBody>
                    <a:bodyPr/>
                    <a:lstStyle/>
                    <a:p>
                      <a:r>
                        <a:rPr lang="en-US" sz="1600" b="0" dirty="0"/>
                        <a:t>Novel approach to bypass detection methods.</a:t>
                      </a:r>
                      <a:endParaRPr lang="en-IN" sz="1600" b="0" dirty="0"/>
                    </a:p>
                  </a:txBody>
                  <a:tcPr/>
                </a:tc>
                <a:tc>
                  <a:txBody>
                    <a:bodyPr/>
                    <a:lstStyle/>
                    <a:p>
                      <a:r>
                        <a:rPr lang="en-IN" sz="1600" b="0" dirty="0"/>
                        <a:t>Irrelevant to Flask API-based logging.</a:t>
                      </a:r>
                    </a:p>
                  </a:txBody>
                  <a:tcPr/>
                </a:tc>
                <a:extLst>
                  <a:ext uri="{0D108BD9-81ED-4DB2-BD59-A6C34878D82A}">
                    <a16:rowId xmlns:a16="http://schemas.microsoft.com/office/drawing/2014/main" val="209480772"/>
                  </a:ext>
                </a:extLst>
              </a:tr>
              <a:tr h="1127267">
                <a:tc>
                  <a:txBody>
                    <a:bodyPr/>
                    <a:lstStyle/>
                    <a:p>
                      <a:r>
                        <a:rPr lang="en-IN" b="0" dirty="0"/>
                        <a:t>7.</a:t>
                      </a:r>
                    </a:p>
                  </a:txBody>
                  <a:tcPr/>
                </a:tc>
                <a:tc>
                  <a:txBody>
                    <a:bodyPr/>
                    <a:lstStyle/>
                    <a:p>
                      <a:r>
                        <a:rPr lang="en-IN" sz="1500" b="0" dirty="0">
                          <a:effectLst/>
                        </a:rPr>
                        <a:t>Keylogger Detection: A Systematic Review</a:t>
                      </a:r>
                      <a:br>
                        <a:rPr lang="en-IN" b="0" dirty="0">
                          <a:effectLst/>
                        </a:rPr>
                      </a:br>
                      <a:r>
                        <a:rPr lang="en-IN" sz="800" b="0" dirty="0" err="1"/>
                        <a:t>Ekele</a:t>
                      </a:r>
                      <a:r>
                        <a:rPr lang="en-IN" sz="800" b="0" dirty="0"/>
                        <a:t> Victoria, C., A. Adebiyi Ayodele, and O. </a:t>
                      </a:r>
                      <a:r>
                        <a:rPr lang="en-IN" sz="800" b="0" dirty="0" err="1"/>
                        <a:t>Igbekele</a:t>
                      </a:r>
                      <a:r>
                        <a:rPr lang="en-IN" sz="800" b="0" dirty="0"/>
                        <a:t> Emmanuel. "Keylogger Detection: A Systematic Review." </a:t>
                      </a:r>
                      <a:r>
                        <a:rPr lang="en-IN" sz="800" b="0" i="1" dirty="0">
                          <a:effectLst/>
                        </a:rPr>
                        <a:t>International Conference on Science, Engineering and Business for Sustainable Development Goals (SEB-SDG)</a:t>
                      </a:r>
                      <a:r>
                        <a:rPr lang="en-IN" sz="800" b="0" dirty="0"/>
                        <a:t>. 2023. </a:t>
                      </a:r>
                    </a:p>
                  </a:txBody>
                  <a:tcPr/>
                </a:tc>
                <a:tc>
                  <a:txBody>
                    <a:bodyPr/>
                    <a:lstStyle/>
                    <a:p>
                      <a:r>
                        <a:rPr lang="en-US" sz="1600" b="0" dirty="0"/>
                        <a:t>Reviews keylogger detection strategies in modern security.</a:t>
                      </a:r>
                      <a:endParaRPr lang="en-IN" sz="1600" b="0" dirty="0"/>
                    </a:p>
                  </a:txBody>
                  <a:tcPr/>
                </a:tc>
                <a:tc>
                  <a:txBody>
                    <a:bodyPr/>
                    <a:lstStyle/>
                    <a:p>
                      <a:r>
                        <a:rPr lang="en-US" sz="1600" b="0" dirty="0"/>
                        <a:t>Covers detection techniques useful for countermeasures.</a:t>
                      </a:r>
                      <a:endParaRPr lang="en-IN" sz="1600" b="0" dirty="0"/>
                    </a:p>
                  </a:txBody>
                  <a:tcPr/>
                </a:tc>
                <a:tc>
                  <a:txBody>
                    <a:bodyPr/>
                    <a:lstStyle/>
                    <a:p>
                      <a:r>
                        <a:rPr lang="en-US" sz="1600" b="0" dirty="0"/>
                        <a:t>More relevant for defense, not keylogging development.</a:t>
                      </a:r>
                      <a:endParaRPr lang="en-IN" sz="1600" b="0" dirty="0"/>
                    </a:p>
                  </a:txBody>
                  <a:tcPr/>
                </a:tc>
                <a:extLst>
                  <a:ext uri="{0D108BD9-81ED-4DB2-BD59-A6C34878D82A}">
                    <a16:rowId xmlns:a16="http://schemas.microsoft.com/office/drawing/2014/main" val="973652116"/>
                  </a:ext>
                </a:extLst>
              </a:tr>
              <a:tr h="994647">
                <a:tc>
                  <a:txBody>
                    <a:bodyPr/>
                    <a:lstStyle/>
                    <a:p>
                      <a:r>
                        <a:rPr lang="en-IN" b="0" dirty="0"/>
                        <a:t>8.</a:t>
                      </a:r>
                    </a:p>
                  </a:txBody>
                  <a:tcPr/>
                </a:tc>
                <a:tc>
                  <a:txBody>
                    <a:bodyPr/>
                    <a:lstStyle/>
                    <a:p>
                      <a:r>
                        <a:rPr lang="en-IN" sz="1500" b="0" dirty="0"/>
                        <a:t>Keyloggers software detection techniques</a:t>
                      </a:r>
                    </a:p>
                    <a:p>
                      <a:r>
                        <a:rPr lang="en-IN" sz="800" b="0" dirty="0" err="1"/>
                        <a:t>Solairaj</a:t>
                      </a:r>
                      <a:r>
                        <a:rPr lang="en-IN" sz="800" b="0" dirty="0"/>
                        <a:t>, A., et al. "Keyloggers software detection techniques." </a:t>
                      </a:r>
                      <a:r>
                        <a:rPr lang="en-IN" sz="800" b="0" i="1" dirty="0"/>
                        <a:t>2016 10th International Conference on Intelligent Systems and Control (ISCO)</a:t>
                      </a:r>
                      <a:r>
                        <a:rPr lang="en-IN" sz="800" b="0" dirty="0"/>
                        <a:t>. IEEE, 2016.</a:t>
                      </a:r>
                    </a:p>
                  </a:txBody>
                  <a:tcPr/>
                </a:tc>
                <a:tc>
                  <a:txBody>
                    <a:bodyPr/>
                    <a:lstStyle/>
                    <a:p>
                      <a:r>
                        <a:rPr lang="en-US" sz="1600" b="0" dirty="0"/>
                        <a:t>Compares various keylogger detection algorithms.</a:t>
                      </a:r>
                      <a:endParaRPr lang="en-IN" sz="1600" b="0" dirty="0"/>
                    </a:p>
                  </a:txBody>
                  <a:tcPr/>
                </a:tc>
                <a:tc>
                  <a:txBody>
                    <a:bodyPr/>
                    <a:lstStyle/>
                    <a:p>
                      <a:r>
                        <a:rPr lang="en-US" sz="1600" b="0" dirty="0"/>
                        <a:t>Provides insights into behavioral detection of keyloggers.</a:t>
                      </a:r>
                      <a:endParaRPr lang="en-IN" sz="1600" b="0" dirty="0"/>
                    </a:p>
                  </a:txBody>
                  <a:tcPr/>
                </a:tc>
                <a:tc>
                  <a:txBody>
                    <a:bodyPr/>
                    <a:lstStyle/>
                    <a:p>
                      <a:r>
                        <a:rPr lang="en-US" sz="1600" b="0" dirty="0"/>
                        <a:t>Focuses on anti-keylogging mechanisms instead of implementation.</a:t>
                      </a:r>
                      <a:endParaRPr lang="en-IN" sz="1600" b="0" dirty="0"/>
                    </a:p>
                  </a:txBody>
                  <a:tcPr/>
                </a:tc>
                <a:extLst>
                  <a:ext uri="{0D108BD9-81ED-4DB2-BD59-A6C34878D82A}">
                    <a16:rowId xmlns:a16="http://schemas.microsoft.com/office/drawing/2014/main" val="481227977"/>
                  </a:ext>
                </a:extLst>
              </a:tr>
              <a:tr h="994647">
                <a:tc>
                  <a:txBody>
                    <a:bodyPr/>
                    <a:lstStyle/>
                    <a:p>
                      <a:r>
                        <a:rPr lang="en-IN" b="0" dirty="0"/>
                        <a:t>9.</a:t>
                      </a:r>
                    </a:p>
                  </a:txBody>
                  <a:tcPr/>
                </a:tc>
                <a:tc>
                  <a:txBody>
                    <a:bodyPr/>
                    <a:lstStyle/>
                    <a:p>
                      <a:r>
                        <a:rPr lang="en-IN" sz="1500" b="0" dirty="0"/>
                        <a:t>Analysis and Implementation of Novel Keylogger Technique</a:t>
                      </a:r>
                    </a:p>
                    <a:p>
                      <a:r>
                        <a:rPr lang="en-IN" sz="800" b="0" dirty="0"/>
                        <a:t>Srivastava, Mayank, et al. "Analysis and Implementation of Novel Keylogger Technique." </a:t>
                      </a:r>
                      <a:r>
                        <a:rPr lang="en-IN" sz="800" b="0" i="1" dirty="0"/>
                        <a:t>2021 5th International Conference on Information Systems and Computer Networks (ISCON)</a:t>
                      </a:r>
                      <a:r>
                        <a:rPr lang="en-IN" sz="800" b="0" dirty="0"/>
                        <a:t>. IEEE, 2021.</a:t>
                      </a:r>
                    </a:p>
                  </a:txBody>
                  <a:tcPr/>
                </a:tc>
                <a:tc>
                  <a:txBody>
                    <a:bodyPr/>
                    <a:lstStyle/>
                    <a:p>
                      <a:r>
                        <a:rPr lang="en-US" sz="1600" b="0" dirty="0"/>
                        <a:t>Implements a stealthy keylogger that encrypts keystrokes.</a:t>
                      </a:r>
                      <a:endParaRPr lang="en-IN" sz="1600" b="0" dirty="0"/>
                    </a:p>
                  </a:txBody>
                  <a:tcPr/>
                </a:tc>
                <a:tc>
                  <a:txBody>
                    <a:bodyPr/>
                    <a:lstStyle/>
                    <a:p>
                      <a:r>
                        <a:rPr lang="en-US" sz="1600" b="0" dirty="0"/>
                        <a:t>Includes data encryption for security</a:t>
                      </a:r>
                      <a:endParaRPr lang="en-IN" sz="1600" b="0" dirty="0"/>
                    </a:p>
                  </a:txBody>
                  <a:tcPr/>
                </a:tc>
                <a:tc>
                  <a:txBody>
                    <a:bodyPr/>
                    <a:lstStyle/>
                    <a:p>
                      <a:r>
                        <a:rPr lang="en-US" sz="1600" b="0" dirty="0"/>
                        <a:t>Doesn’t cover web-based keylogger data transmission.</a:t>
                      </a:r>
                      <a:endParaRPr lang="en-IN" sz="1600" b="0" dirty="0"/>
                    </a:p>
                  </a:txBody>
                  <a:tcPr/>
                </a:tc>
                <a:extLst>
                  <a:ext uri="{0D108BD9-81ED-4DB2-BD59-A6C34878D82A}">
                    <a16:rowId xmlns:a16="http://schemas.microsoft.com/office/drawing/2014/main" val="3431787506"/>
                  </a:ext>
                </a:extLst>
              </a:tr>
              <a:tr h="1243309">
                <a:tc>
                  <a:txBody>
                    <a:bodyPr/>
                    <a:lstStyle/>
                    <a:p>
                      <a:r>
                        <a:rPr lang="en-IN" b="0" dirty="0"/>
                        <a:t>10.</a:t>
                      </a:r>
                    </a:p>
                  </a:txBody>
                  <a:tcPr/>
                </a:tc>
                <a:tc>
                  <a:txBody>
                    <a:bodyPr/>
                    <a:lstStyle/>
                    <a:p>
                      <a:r>
                        <a:rPr lang="en-IN" sz="1500" b="0" dirty="0"/>
                        <a:t>A framework for detection and prevention of novel keylogger spyware attacks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dirty="0" err="1"/>
                        <a:t>Wazid</a:t>
                      </a:r>
                      <a:r>
                        <a:rPr lang="en-IN" sz="800" b="0" dirty="0"/>
                        <a:t>, Mohammad, et al. "A framework for detection and prevention of novel keylogger spyware attacks." </a:t>
                      </a:r>
                      <a:r>
                        <a:rPr lang="en-IN" sz="800" b="0" i="1" dirty="0"/>
                        <a:t>2013 7th International Conference on Intelligent Systems and Control (ISCO)</a:t>
                      </a:r>
                      <a:r>
                        <a:rPr lang="en-IN" sz="800" b="0" dirty="0"/>
                        <a:t>. IEEE, 2013.</a:t>
                      </a:r>
                    </a:p>
                  </a:txBody>
                  <a:tcPr/>
                </a:tc>
                <a:tc>
                  <a:txBody>
                    <a:bodyPr/>
                    <a:lstStyle/>
                    <a:p>
                      <a:r>
                        <a:rPr lang="en-US" sz="1600" b="0" dirty="0"/>
                        <a:t>Proposes a framework to detect and prevent spyware keyloggers.</a:t>
                      </a:r>
                      <a:endParaRPr lang="en-IN" sz="1600" b="0" dirty="0"/>
                    </a:p>
                  </a:txBody>
                  <a:tcPr/>
                </a:tc>
                <a:tc>
                  <a:txBody>
                    <a:bodyPr/>
                    <a:lstStyle/>
                    <a:p>
                      <a:r>
                        <a:rPr lang="en-US" sz="1600" b="0" dirty="0"/>
                        <a:t>Suggests countermeasures against keylogger-based spyware.</a:t>
                      </a:r>
                      <a:endParaRPr lang="en-IN" sz="1600" b="0" dirty="0"/>
                    </a:p>
                  </a:txBody>
                  <a:tcPr/>
                </a:tc>
                <a:tc>
                  <a:txBody>
                    <a:bodyPr/>
                    <a:lstStyle/>
                    <a:p>
                      <a:r>
                        <a:rPr lang="en-US" sz="1600" b="0" dirty="0"/>
                        <a:t>Targets prevention, not implementation of a keylogger API.</a:t>
                      </a:r>
                      <a:endParaRPr lang="en-IN" sz="1600" b="0" dirty="0"/>
                    </a:p>
                  </a:txBody>
                  <a:tcPr/>
                </a:tc>
                <a:extLst>
                  <a:ext uri="{0D108BD9-81ED-4DB2-BD59-A6C34878D82A}">
                    <a16:rowId xmlns:a16="http://schemas.microsoft.com/office/drawing/2014/main" val="1631370734"/>
                  </a:ext>
                </a:extLst>
              </a:tr>
            </a:tbl>
          </a:graphicData>
        </a:graphic>
      </p:graphicFrame>
    </p:spTree>
    <p:extLst>
      <p:ext uri="{BB962C8B-B14F-4D97-AF65-F5344CB8AC3E}">
        <p14:creationId xmlns:p14="http://schemas.microsoft.com/office/powerpoint/2010/main" val="209105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F65E-A9AA-9C0B-F98E-0794EEF7AFBB}"/>
              </a:ext>
            </a:extLst>
          </p:cNvPr>
          <p:cNvSpPr>
            <a:spLocks noGrp="1"/>
          </p:cNvSpPr>
          <p:nvPr>
            <p:ph type="title"/>
          </p:nvPr>
        </p:nvSpPr>
        <p:spPr>
          <a:xfrm>
            <a:off x="950805" y="920345"/>
            <a:ext cx="3856519" cy="1641319"/>
          </a:xfrm>
          <a:noFill/>
          <a:ln>
            <a:solidFill>
              <a:schemeClr val="tx1"/>
            </a:solidFill>
          </a:ln>
        </p:spPr>
        <p:txBody>
          <a:bodyPr>
            <a:normAutofit/>
          </a:bodyPr>
          <a:lstStyle/>
          <a:p>
            <a:r>
              <a:rPr lang="en-IN" sz="2400" dirty="0">
                <a:solidFill>
                  <a:schemeClr val="tx1"/>
                </a:solidFill>
              </a:rPr>
              <a:t>Architecture diagram</a:t>
            </a:r>
          </a:p>
        </p:txBody>
      </p:sp>
      <p:pic>
        <p:nvPicPr>
          <p:cNvPr id="5" name="Picture 4" descr="A hand holding a notebook with writing on it&#10;&#10;AI-generated content may be incorrect.">
            <a:extLst>
              <a:ext uri="{FF2B5EF4-FFF2-40B4-BE49-F238E27FC236}">
                <a16:creationId xmlns:a16="http://schemas.microsoft.com/office/drawing/2014/main" id="{FFDD5A1D-EA31-61AA-4224-64CC582F35D9}"/>
              </a:ext>
            </a:extLst>
          </p:cNvPr>
          <p:cNvPicPr>
            <a:picLocks noChangeAspect="1"/>
          </p:cNvPicPr>
          <p:nvPr/>
        </p:nvPicPr>
        <p:blipFill>
          <a:blip r:embed="rId2">
            <a:extLst>
              <a:ext uri="{28A0092B-C50C-407E-A947-70E740481C1C}">
                <a14:useLocalDpi xmlns:a14="http://schemas.microsoft.com/office/drawing/2010/main" val="0"/>
              </a:ext>
            </a:extLst>
          </a:blip>
          <a:srcRect l="9390" t="16275" r="8257" b="57745"/>
          <a:stretch/>
        </p:blipFill>
        <p:spPr>
          <a:xfrm>
            <a:off x="5721723" y="605118"/>
            <a:ext cx="5770310" cy="2427194"/>
          </a:xfrm>
          <a:prstGeom prst="rect">
            <a:avLst/>
          </a:prstGeom>
        </p:spPr>
      </p:pic>
      <p:sp>
        <p:nvSpPr>
          <p:cNvPr id="6" name="Title 1">
            <a:extLst>
              <a:ext uri="{FF2B5EF4-FFF2-40B4-BE49-F238E27FC236}">
                <a16:creationId xmlns:a16="http://schemas.microsoft.com/office/drawing/2014/main" id="{7DB8CDF3-A046-666D-23C3-DE05FD89A0E2}"/>
              </a:ext>
            </a:extLst>
          </p:cNvPr>
          <p:cNvSpPr txBox="1">
            <a:spLocks/>
          </p:cNvSpPr>
          <p:nvPr/>
        </p:nvSpPr>
        <p:spPr bwMode="black">
          <a:xfrm>
            <a:off x="874605" y="3990759"/>
            <a:ext cx="3698803" cy="1440394"/>
          </a:xfrm>
          <a:prstGeom prst="rect">
            <a:avLst/>
          </a:prstGeom>
          <a:noFill/>
          <a:ln w="31750" cap="sq">
            <a:solidFill>
              <a:schemeClr val="tx1"/>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sz="2400" dirty="0">
                <a:solidFill>
                  <a:schemeClr val="tx1"/>
                </a:solidFill>
              </a:rPr>
              <a:t>FLOWCHART</a:t>
            </a:r>
          </a:p>
        </p:txBody>
      </p:sp>
      <p:pic>
        <p:nvPicPr>
          <p:cNvPr id="13" name="Picture 12" descr="A hand holding a notebook with writing on it&#10;&#10;AI-generated content may be incorrect.">
            <a:extLst>
              <a:ext uri="{FF2B5EF4-FFF2-40B4-BE49-F238E27FC236}">
                <a16:creationId xmlns:a16="http://schemas.microsoft.com/office/drawing/2014/main" id="{6F86675C-A4F2-394F-C35D-1F5B594B9F44}"/>
              </a:ext>
            </a:extLst>
          </p:cNvPr>
          <p:cNvPicPr>
            <a:picLocks noChangeAspect="1"/>
          </p:cNvPicPr>
          <p:nvPr/>
        </p:nvPicPr>
        <p:blipFill>
          <a:blip r:embed="rId2">
            <a:extLst>
              <a:ext uri="{28A0092B-C50C-407E-A947-70E740481C1C}">
                <a14:useLocalDpi xmlns:a14="http://schemas.microsoft.com/office/drawing/2010/main" val="0"/>
              </a:ext>
            </a:extLst>
          </a:blip>
          <a:srcRect l="8961" t="42786" r="10774" b="28358"/>
          <a:stretch/>
        </p:blipFill>
        <p:spPr>
          <a:xfrm>
            <a:off x="5721723" y="3521240"/>
            <a:ext cx="5770310" cy="2765935"/>
          </a:xfrm>
          <a:prstGeom prst="rect">
            <a:avLst/>
          </a:prstGeom>
        </p:spPr>
      </p:pic>
    </p:spTree>
    <p:extLst>
      <p:ext uri="{BB962C8B-B14F-4D97-AF65-F5344CB8AC3E}">
        <p14:creationId xmlns:p14="http://schemas.microsoft.com/office/powerpoint/2010/main" val="41849429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0B8F-63EC-EF24-DD56-379BB8708A1A}"/>
              </a:ext>
            </a:extLst>
          </p:cNvPr>
          <p:cNvSpPr>
            <a:spLocks noGrp="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wrap="square" anchor="ctr">
            <a:normAutofit/>
          </a:bodyPr>
          <a:lstStyle/>
          <a:p>
            <a:r>
              <a:rPr lang="en-IN" sz="3200">
                <a:solidFill>
                  <a:srgbClr val="FFFFFF"/>
                </a:solidFill>
              </a:rPr>
              <a:t>Modules used</a:t>
            </a:r>
          </a:p>
        </p:txBody>
      </p:sp>
      <p:sp>
        <p:nvSpPr>
          <p:cNvPr id="3" name="Content Placeholder 2">
            <a:extLst>
              <a:ext uri="{FF2B5EF4-FFF2-40B4-BE49-F238E27FC236}">
                <a16:creationId xmlns:a16="http://schemas.microsoft.com/office/drawing/2014/main" id="{AA3CA301-C67A-600F-E026-0968D81140C6}"/>
              </a:ext>
            </a:extLst>
          </p:cNvPr>
          <p:cNvSpPr>
            <a:spLocks noGrp="1"/>
          </p:cNvSpPr>
          <p:nvPr>
            <p:ph idx="1"/>
          </p:nvPr>
        </p:nvSpPr>
        <p:spPr>
          <a:xfrm>
            <a:off x="6095998" y="1444752"/>
            <a:ext cx="5212977" cy="3968496"/>
          </a:xfrm>
        </p:spPr>
        <p:txBody>
          <a:bodyPr anchor="ctr">
            <a:normAutofit fontScale="77500" lnSpcReduction="20000"/>
          </a:bodyPr>
          <a:lstStyle/>
          <a:p>
            <a:pPr marL="0" indent="0">
              <a:buNone/>
            </a:pPr>
            <a:endParaRPr lang="en-US" dirty="0"/>
          </a:p>
          <a:p>
            <a:pPr>
              <a:buFont typeface="+mj-lt"/>
              <a:buAutoNum type="arabicPeriod"/>
            </a:pPr>
            <a:r>
              <a:rPr lang="en-US" b="1" dirty="0" err="1"/>
              <a:t>pynput</a:t>
            </a:r>
            <a:r>
              <a:rPr lang="en-US" b="1" dirty="0"/>
              <a:t>:</a:t>
            </a:r>
            <a:endParaRPr lang="en-US" dirty="0"/>
          </a:p>
          <a:p>
            <a:pPr lvl="1" indent="0">
              <a:buNone/>
            </a:pPr>
            <a:r>
              <a:rPr lang="en-US" dirty="0"/>
              <a:t>To capture keyboard inputs using low-level OS hooks.</a:t>
            </a:r>
          </a:p>
          <a:p>
            <a:pPr>
              <a:buFont typeface="+mj-lt"/>
              <a:buAutoNum type="arabicPeriod"/>
            </a:pPr>
            <a:r>
              <a:rPr lang="en-US" b="1" dirty="0"/>
              <a:t>multiprocessing:</a:t>
            </a:r>
            <a:endParaRPr lang="en-US" dirty="0"/>
          </a:p>
          <a:p>
            <a:pPr lvl="1" indent="0">
              <a:buNone/>
            </a:pPr>
            <a:r>
              <a:rPr lang="en-US" dirty="0"/>
              <a:t>To enable parallel execution of keylogging and Flask server processes.</a:t>
            </a:r>
          </a:p>
          <a:p>
            <a:pPr>
              <a:buFont typeface="+mj-lt"/>
              <a:buAutoNum type="arabicPeriod"/>
            </a:pPr>
            <a:r>
              <a:rPr lang="en-US" b="1" dirty="0"/>
              <a:t>Flask:</a:t>
            </a:r>
            <a:endParaRPr lang="en-US" dirty="0"/>
          </a:p>
          <a:p>
            <a:pPr lvl="1" indent="0">
              <a:buNone/>
            </a:pPr>
            <a:r>
              <a:rPr lang="en-US" dirty="0"/>
              <a:t>To create a lightweight web server for real-time keystroke monitoring.</a:t>
            </a:r>
          </a:p>
          <a:p>
            <a:pPr>
              <a:buFont typeface="+mj-lt"/>
              <a:buAutoNum type="arabicPeriod"/>
            </a:pPr>
            <a:r>
              <a:rPr lang="en-US" b="1" dirty="0"/>
              <a:t>Queue:</a:t>
            </a:r>
            <a:endParaRPr lang="en-US" dirty="0"/>
          </a:p>
          <a:p>
            <a:pPr lvl="1" indent="0">
              <a:buNone/>
            </a:pPr>
            <a:r>
              <a:rPr lang="en-US" dirty="0"/>
              <a:t>For inter-process communication between the keylogger and the Flask API.</a:t>
            </a:r>
          </a:p>
          <a:p>
            <a:pPr>
              <a:buFont typeface="+mj-lt"/>
              <a:buAutoNum type="arabicPeriod"/>
            </a:pPr>
            <a:r>
              <a:rPr lang="en-US" b="1" dirty="0" err="1"/>
              <a:t>os</a:t>
            </a:r>
            <a:r>
              <a:rPr lang="en-US" b="1" dirty="0"/>
              <a:t> and sys:</a:t>
            </a:r>
            <a:endParaRPr lang="en-US" dirty="0"/>
          </a:p>
          <a:p>
            <a:pPr lvl="1" indent="0">
              <a:buNone/>
            </a:pPr>
            <a:r>
              <a:rPr lang="en-US" dirty="0"/>
              <a:t>To handle file paths and system-specific configurations.</a:t>
            </a:r>
          </a:p>
          <a:p>
            <a:pPr>
              <a:buFont typeface="+mj-lt"/>
              <a:buAutoNum type="arabicPeriod"/>
            </a:pPr>
            <a:r>
              <a:rPr lang="en-US" b="1" dirty="0"/>
              <a:t>logging:</a:t>
            </a:r>
            <a:endParaRPr lang="en-US" dirty="0"/>
          </a:p>
          <a:p>
            <a:pPr lvl="1" indent="0">
              <a:buNone/>
            </a:pPr>
            <a:r>
              <a:rPr lang="en-US" dirty="0"/>
              <a:t>To write captured keystrokes into a log file securely.</a:t>
            </a:r>
          </a:p>
          <a:p>
            <a:endParaRPr lang="en-IN" dirty="0">
              <a:solidFill>
                <a:schemeClr val="tx1">
                  <a:lumMod val="75000"/>
                  <a:lumOff val="25000"/>
                </a:schemeClr>
              </a:solidFill>
            </a:endParaRPr>
          </a:p>
        </p:txBody>
      </p:sp>
    </p:spTree>
    <p:extLst>
      <p:ext uri="{BB962C8B-B14F-4D97-AF65-F5344CB8AC3E}">
        <p14:creationId xmlns:p14="http://schemas.microsoft.com/office/powerpoint/2010/main" val="253394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01ED-986F-0E40-761B-A15359030F15}"/>
              </a:ext>
            </a:extLst>
          </p:cNvPr>
          <p:cNvSpPr>
            <a:spLocks noGrp="1"/>
          </p:cNvSpPr>
          <p:nvPr>
            <p:ph type="title"/>
          </p:nvPr>
        </p:nvSpPr>
        <p:spPr>
          <a:xfrm>
            <a:off x="2231136" y="467418"/>
            <a:ext cx="7729728" cy="1188720"/>
          </a:xfrm>
          <a:solidFill>
            <a:srgbClr val="FFFFFF"/>
          </a:solidFill>
        </p:spPr>
        <p:txBody>
          <a:bodyPr>
            <a:normAutofit/>
          </a:bodyPr>
          <a:lstStyle/>
          <a:p>
            <a:r>
              <a:rPr lang="en-IN"/>
              <a:t>References</a:t>
            </a:r>
            <a:endParaRPr lang="en-IN" dirty="0"/>
          </a:p>
        </p:txBody>
      </p:sp>
      <p:sp>
        <p:nvSpPr>
          <p:cNvPr id="6" name="Content Placeholder 5">
            <a:extLst>
              <a:ext uri="{FF2B5EF4-FFF2-40B4-BE49-F238E27FC236}">
                <a16:creationId xmlns:a16="http://schemas.microsoft.com/office/drawing/2014/main" id="{172943AC-3BF4-CED7-229E-BE7A7E211F4E}"/>
              </a:ext>
            </a:extLst>
          </p:cNvPr>
          <p:cNvSpPr>
            <a:spLocks noGrp="1"/>
          </p:cNvSpPr>
          <p:nvPr>
            <p:ph idx="1"/>
          </p:nvPr>
        </p:nvSpPr>
        <p:spPr>
          <a:xfrm>
            <a:off x="1706062" y="2291262"/>
            <a:ext cx="8779512" cy="2879256"/>
          </a:xfrm>
        </p:spPr>
        <p:txBody>
          <a:bodyPr>
            <a:normAutofit/>
          </a:bodyPr>
          <a:lstStyle/>
          <a:p>
            <a:pPr>
              <a:buFont typeface="+mj-lt"/>
              <a:buAutoNum type="arabicPeriod"/>
            </a:pPr>
            <a:r>
              <a:rPr lang="en-IN" dirty="0"/>
              <a:t>  Python official documentation - https://docs.python.org/</a:t>
            </a:r>
          </a:p>
          <a:p>
            <a:pPr>
              <a:buFont typeface="+mj-lt"/>
              <a:buAutoNum type="arabicPeriod"/>
            </a:pPr>
            <a:r>
              <a:rPr lang="en-IN" dirty="0"/>
              <a:t>  Flask documentation - https://flask.palletsprojects.com/</a:t>
            </a:r>
          </a:p>
          <a:p>
            <a:pPr>
              <a:buFont typeface="+mj-lt"/>
              <a:buAutoNum type="arabicPeriod"/>
            </a:pPr>
            <a:r>
              <a:rPr lang="en-IN" dirty="0"/>
              <a:t>  Multiprocessing in Python - https://docs.python.org/3/library/multiprocessing.html</a:t>
            </a:r>
          </a:p>
          <a:p>
            <a:pPr marL="342900" indent="-342900">
              <a:buFont typeface="+mj-lt"/>
              <a:buAutoNum type="arabicPeriod"/>
            </a:pPr>
            <a:r>
              <a:rPr lang="en-IN" dirty="0">
                <a:solidFill>
                  <a:srgbClr val="404040"/>
                </a:solidFill>
              </a:rPr>
              <a:t>Google Scholar - https://scholar.google.com/</a:t>
            </a:r>
          </a:p>
          <a:p>
            <a:pPr marL="342900" indent="-342900">
              <a:buFont typeface="+mj-lt"/>
              <a:buAutoNum type="arabicPeriod"/>
            </a:pPr>
            <a:r>
              <a:rPr lang="en-IN" dirty="0" err="1">
                <a:solidFill>
                  <a:srgbClr val="404040"/>
                </a:solidFill>
              </a:rPr>
              <a:t>Ieeeexplore</a:t>
            </a:r>
            <a:r>
              <a:rPr lang="en-IN" dirty="0">
                <a:solidFill>
                  <a:srgbClr val="404040"/>
                </a:solidFill>
              </a:rPr>
              <a:t> - https://ieeexplore.ieee.org/Xplore/home.jsp</a:t>
            </a:r>
          </a:p>
        </p:txBody>
      </p:sp>
    </p:spTree>
    <p:extLst>
      <p:ext uri="{BB962C8B-B14F-4D97-AF65-F5344CB8AC3E}">
        <p14:creationId xmlns:p14="http://schemas.microsoft.com/office/powerpoint/2010/main" val="24284294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114</TotalTime>
  <Words>1104</Words>
  <Application>Microsoft Office PowerPoint</Application>
  <PresentationFormat>Widescreen</PresentationFormat>
  <Paragraphs>103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Gill Sans MT</vt:lpstr>
      <vt:lpstr>Parcel</vt:lpstr>
      <vt:lpstr>Keylogger</vt:lpstr>
      <vt:lpstr>Abstract</vt:lpstr>
      <vt:lpstr>Objectives</vt:lpstr>
      <vt:lpstr>Literature review</vt:lpstr>
      <vt:lpstr>PowerPoint Presentation</vt:lpstr>
      <vt:lpstr>Architecture diagram</vt:lpstr>
      <vt:lpstr>Modules used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Shruthi Reddy</dc:creator>
  <cp:lastModifiedBy>Shruthi Reddy</cp:lastModifiedBy>
  <cp:revision>1</cp:revision>
  <dcterms:created xsi:type="dcterms:W3CDTF">2025-02-19T13:08:44Z</dcterms:created>
  <dcterms:modified xsi:type="dcterms:W3CDTF">2025-02-20T02:59:14Z</dcterms:modified>
</cp:coreProperties>
</file>