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</p:sldIdLst>
  <p:sldSz cx="43891200" cy="32918400"/>
  <p:notesSz cx="6858000" cy="9144000"/>
  <p:defaultTextStyle>
    <a:defPPr>
      <a:defRPr lang="en-US"/>
    </a:defPPr>
    <a:lvl1pPr marL="0" algn="l" defTabSz="4266168" rtl="0" eaLnBrk="1" latinLnBrk="0" hangingPunct="1">
      <a:defRPr sz="8397" kern="1200">
        <a:solidFill>
          <a:schemeClr val="tx1"/>
        </a:solidFill>
        <a:latin typeface="+mn-lt"/>
        <a:ea typeface="+mn-ea"/>
        <a:cs typeface="+mn-cs"/>
      </a:defRPr>
    </a:lvl1pPr>
    <a:lvl2pPr marL="2133084" algn="l" defTabSz="4266168" rtl="0" eaLnBrk="1" latinLnBrk="0" hangingPunct="1">
      <a:defRPr sz="8397" kern="1200">
        <a:solidFill>
          <a:schemeClr val="tx1"/>
        </a:solidFill>
        <a:latin typeface="+mn-lt"/>
        <a:ea typeface="+mn-ea"/>
        <a:cs typeface="+mn-cs"/>
      </a:defRPr>
    </a:lvl2pPr>
    <a:lvl3pPr marL="4266168" algn="l" defTabSz="4266168" rtl="0" eaLnBrk="1" latinLnBrk="0" hangingPunct="1">
      <a:defRPr sz="8397" kern="1200">
        <a:solidFill>
          <a:schemeClr val="tx1"/>
        </a:solidFill>
        <a:latin typeface="+mn-lt"/>
        <a:ea typeface="+mn-ea"/>
        <a:cs typeface="+mn-cs"/>
      </a:defRPr>
    </a:lvl3pPr>
    <a:lvl4pPr marL="6399251" algn="l" defTabSz="4266168" rtl="0" eaLnBrk="1" latinLnBrk="0" hangingPunct="1">
      <a:defRPr sz="8397" kern="1200">
        <a:solidFill>
          <a:schemeClr val="tx1"/>
        </a:solidFill>
        <a:latin typeface="+mn-lt"/>
        <a:ea typeface="+mn-ea"/>
        <a:cs typeface="+mn-cs"/>
      </a:defRPr>
    </a:lvl4pPr>
    <a:lvl5pPr marL="8532336" algn="l" defTabSz="4266168" rtl="0" eaLnBrk="1" latinLnBrk="0" hangingPunct="1">
      <a:defRPr sz="8397" kern="1200">
        <a:solidFill>
          <a:schemeClr val="tx1"/>
        </a:solidFill>
        <a:latin typeface="+mn-lt"/>
        <a:ea typeface="+mn-ea"/>
        <a:cs typeface="+mn-cs"/>
      </a:defRPr>
    </a:lvl5pPr>
    <a:lvl6pPr marL="10665420" algn="l" defTabSz="4266168" rtl="0" eaLnBrk="1" latinLnBrk="0" hangingPunct="1">
      <a:defRPr sz="8397" kern="1200">
        <a:solidFill>
          <a:schemeClr val="tx1"/>
        </a:solidFill>
        <a:latin typeface="+mn-lt"/>
        <a:ea typeface="+mn-ea"/>
        <a:cs typeface="+mn-cs"/>
      </a:defRPr>
    </a:lvl6pPr>
    <a:lvl7pPr marL="12798504" algn="l" defTabSz="4266168" rtl="0" eaLnBrk="1" latinLnBrk="0" hangingPunct="1">
      <a:defRPr sz="8397" kern="1200">
        <a:solidFill>
          <a:schemeClr val="tx1"/>
        </a:solidFill>
        <a:latin typeface="+mn-lt"/>
        <a:ea typeface="+mn-ea"/>
        <a:cs typeface="+mn-cs"/>
      </a:defRPr>
    </a:lvl7pPr>
    <a:lvl8pPr marL="14931588" algn="l" defTabSz="4266168" rtl="0" eaLnBrk="1" latinLnBrk="0" hangingPunct="1">
      <a:defRPr sz="8397" kern="1200">
        <a:solidFill>
          <a:schemeClr val="tx1"/>
        </a:solidFill>
        <a:latin typeface="+mn-lt"/>
        <a:ea typeface="+mn-ea"/>
        <a:cs typeface="+mn-cs"/>
      </a:defRPr>
    </a:lvl8pPr>
    <a:lvl9pPr marL="17064671" algn="l" defTabSz="4266168" rtl="0" eaLnBrk="1" latinLnBrk="0" hangingPunct="1">
      <a:defRPr sz="8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B6B6B6"/>
    <a:srgbClr val="6FAC46"/>
    <a:srgbClr val="C5E0B4"/>
    <a:srgbClr val="FF3333"/>
    <a:srgbClr val="F2F2F2"/>
    <a:srgbClr val="CC0000"/>
    <a:srgbClr val="717171"/>
    <a:srgbClr val="428BCE"/>
    <a:srgbClr val="ED7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30" d="100"/>
          <a:sy n="30" d="100"/>
        </p:scale>
        <p:origin x="14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smtClean="0"/>
              <a:t>Accuracy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9440279536"/>
          <c:y val="0.105114000768764"/>
          <c:w val="0.794768769200466"/>
          <c:h val="0.82321191382791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37B-4542-A725-2A7A815D951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7B-4542-A725-2A7A815D9512}"/>
              </c:ext>
            </c:extLst>
          </c:dPt>
          <c:cat>
            <c:strRef>
              <c:f>Sheet1!$A$1:$C$1</c:f>
              <c:strCache>
                <c:ptCount val="3"/>
                <c:pt idx="0">
                  <c:v>Failed Identification</c:v>
                </c:pt>
                <c:pt idx="1">
                  <c:v>Correct Identification</c:v>
                </c:pt>
                <c:pt idx="2">
                  <c:v>Sample Images</c:v>
                </c:pt>
              </c:strCache>
            </c:strRef>
          </c:cat>
          <c:val>
            <c:numRef>
              <c:f>Sheet1!$A$2:$C$2</c:f>
              <c:numCache>
                <c:formatCode>General</c:formatCode>
                <c:ptCount val="3"/>
                <c:pt idx="0">
                  <c:v>8.0</c:v>
                </c:pt>
                <c:pt idx="1">
                  <c:v>50.0</c:v>
                </c:pt>
                <c:pt idx="2">
                  <c:v>58.0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37B-4542-A725-2A7A815D9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6392496"/>
        <c:axId val="526394544"/>
      </c:barChart>
      <c:catAx>
        <c:axId val="52639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94544"/>
        <c:crosses val="autoZero"/>
        <c:auto val="1"/>
        <c:lblAlgn val="ctr"/>
        <c:lblOffset val="100"/>
        <c:noMultiLvlLbl val="0"/>
      </c:catAx>
      <c:valAx>
        <c:axId val="52639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Training</a:t>
            </a:r>
            <a:r>
              <a:rPr lang="en-US" sz="1800" baseline="0"/>
              <a:t> model</a:t>
            </a:r>
            <a:endParaRPr lang="en-US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836243975939"/>
          <c:y val="0.0932238068773418"/>
          <c:w val="0.799711361393182"/>
          <c:h val="0.83289305204296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E52-4B94-B803-D4AFFBE75876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E52-4B94-B803-D4AFFBE758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E52-4B94-B803-D4AFFBE75876}"/>
              </c:ext>
            </c:extLst>
          </c:dPt>
          <c:cat>
            <c:strRef>
              <c:f>Sheet1!$A$3:$C$3</c:f>
              <c:strCache>
                <c:ptCount val="3"/>
                <c:pt idx="0">
                  <c:v>Testing size</c:v>
                </c:pt>
                <c:pt idx="1">
                  <c:v>Training size</c:v>
                </c:pt>
                <c:pt idx="2">
                  <c:v>Sample size </c:v>
                </c:pt>
              </c:strCache>
            </c:strRef>
          </c:cat>
          <c:val>
            <c:numRef>
              <c:f>Sheet1!$A$4:$C$4</c:f>
              <c:numCache>
                <c:formatCode>General</c:formatCode>
                <c:ptCount val="3"/>
                <c:pt idx="0">
                  <c:v>58.0</c:v>
                </c:pt>
                <c:pt idx="1">
                  <c:v>150.0</c:v>
                </c:pt>
                <c:pt idx="2">
                  <c:v>208.0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E52-4B94-B803-D4AFFBE75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6236304"/>
        <c:axId val="416238624"/>
      </c:barChart>
      <c:catAx>
        <c:axId val="41623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238624"/>
        <c:crosses val="autoZero"/>
        <c:auto val="1"/>
        <c:lblAlgn val="ctr"/>
        <c:lblOffset val="100"/>
        <c:noMultiLvlLbl val="0"/>
      </c:catAx>
      <c:valAx>
        <c:axId val="41623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23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5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7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3D69-BF51-4685-8808-A11C4B0E7E5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68FB-3F5C-4F3B-958E-485F1935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png"/><Relationship Id="rId17" Type="http://schemas.openxmlformats.org/officeDocument/2006/relationships/chart" Target="../charts/chart1.xml"/><Relationship Id="rId18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5978763" y="20824748"/>
            <a:ext cx="12801600" cy="10179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751" dirty="0"/>
          </a:p>
        </p:txBody>
      </p:sp>
      <p:sp>
        <p:nvSpPr>
          <p:cNvPr id="39" name="Rectangle 38"/>
          <p:cNvSpPr/>
          <p:nvPr/>
        </p:nvSpPr>
        <p:spPr>
          <a:xfrm>
            <a:off x="1091496" y="7204358"/>
            <a:ext cx="12801600" cy="11380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751"/>
          </a:p>
        </p:txBody>
      </p:sp>
      <p:sp>
        <p:nvSpPr>
          <p:cNvPr id="21" name="Rectangle 20"/>
          <p:cNvSpPr/>
          <p:nvPr/>
        </p:nvSpPr>
        <p:spPr>
          <a:xfrm>
            <a:off x="14996160" y="5893315"/>
            <a:ext cx="14328739" cy="1181686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751"/>
          </a:p>
        </p:txBody>
      </p:sp>
      <p:sp>
        <p:nvSpPr>
          <p:cNvPr id="19" name="Rectangle 18"/>
          <p:cNvSpPr/>
          <p:nvPr/>
        </p:nvSpPr>
        <p:spPr>
          <a:xfrm>
            <a:off x="1096763" y="19643062"/>
            <a:ext cx="12801600" cy="1181686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7751" dirty="0"/>
          </a:p>
        </p:txBody>
      </p:sp>
      <p:sp>
        <p:nvSpPr>
          <p:cNvPr id="3" name="Rectangle 2"/>
          <p:cNvSpPr/>
          <p:nvPr/>
        </p:nvSpPr>
        <p:spPr>
          <a:xfrm>
            <a:off x="1091496" y="5908346"/>
            <a:ext cx="12801600" cy="1181686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751">
              <a:solidFill>
                <a:srgbClr val="71717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4929" y="393559"/>
            <a:ext cx="43891200" cy="4575010"/>
          </a:xfrm>
          <a:prstGeom prst="rect">
            <a:avLst/>
          </a:prstGeom>
          <a:solidFill>
            <a:srgbClr val="B6B6B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5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8" y="681368"/>
            <a:ext cx="5159113" cy="2398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36773" y="266442"/>
            <a:ext cx="20217651" cy="172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16" b="1" dirty="0" smtClean="0">
                <a:latin typeface="Garamond" panose="02020404030301010803" pitchFamily="18" charset="0"/>
              </a:rPr>
              <a:t>Robotic Arm for Smart </a:t>
            </a:r>
            <a:r>
              <a:rPr lang="en-US" sz="10616" b="1" dirty="0">
                <a:latin typeface="Garamond" panose="02020404030301010803" pitchFamily="18" charset="0"/>
              </a:rPr>
              <a:t>W</a:t>
            </a:r>
            <a:r>
              <a:rPr lang="en-US" sz="10616" b="1" dirty="0" smtClean="0">
                <a:latin typeface="Garamond" panose="02020404030301010803" pitchFamily="18" charset="0"/>
              </a:rPr>
              <a:t>heelchair</a:t>
            </a:r>
            <a:endParaRPr lang="en-US" sz="10616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34226" y="2071747"/>
            <a:ext cx="13890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Abhay Sarda</a:t>
            </a:r>
            <a:r>
              <a:rPr lang="en-US" sz="3600" dirty="0">
                <a:latin typeface="Garamond" panose="02020404030301010803" pitchFamily="18" charset="0"/>
              </a:rPr>
              <a:t>, </a:t>
            </a:r>
            <a:r>
              <a:rPr lang="en-US" sz="3600" dirty="0" err="1">
                <a:latin typeface="Garamond" panose="02020404030301010803" pitchFamily="18" charset="0"/>
              </a:rPr>
              <a:t>Chenyu</a:t>
            </a:r>
            <a:r>
              <a:rPr lang="en-US" sz="3600" dirty="0">
                <a:latin typeface="Garamond" panose="02020404030301010803" pitchFamily="18" charset="0"/>
              </a:rPr>
              <a:t> Wang </a:t>
            </a:r>
            <a:r>
              <a:rPr lang="en-US" sz="3600" dirty="0" err="1">
                <a:latin typeface="Garamond" panose="02020404030301010803" pitchFamily="18" charset="0"/>
              </a:rPr>
              <a:t>Shruthi</a:t>
            </a:r>
            <a:r>
              <a:rPr lang="en-US" sz="3600" dirty="0">
                <a:latin typeface="Garamond" panose="02020404030301010803" pitchFamily="18" charset="0"/>
              </a:rPr>
              <a:t> </a:t>
            </a:r>
            <a:r>
              <a:rPr lang="en-US" sz="3600" dirty="0" err="1">
                <a:latin typeface="Garamond" panose="02020404030301010803" pitchFamily="18" charset="0"/>
              </a:rPr>
              <a:t>Sivasubramanian</a:t>
            </a:r>
            <a:r>
              <a:rPr lang="en-US" sz="3600" dirty="0">
                <a:latin typeface="Garamond" panose="02020404030301010803" pitchFamily="18" charset="0"/>
              </a:rPr>
              <a:t>, Rohan </a:t>
            </a:r>
            <a:r>
              <a:rPr lang="en-US" sz="3600" dirty="0" err="1">
                <a:latin typeface="Garamond" panose="02020404030301010803" pitchFamily="18" charset="0"/>
              </a:rPr>
              <a:t>Jadeja</a:t>
            </a:r>
            <a:r>
              <a:rPr lang="en-US" sz="3600" dirty="0">
                <a:latin typeface="Garamond" panose="02020404030301010803" pitchFamily="18" charset="0"/>
              </a:rPr>
              <a:t>, </a:t>
            </a:r>
          </a:p>
          <a:p>
            <a:pPr algn="ctr"/>
            <a:r>
              <a:rPr lang="en-US" sz="3600" dirty="0" err="1">
                <a:latin typeface="Garamond" panose="02020404030301010803" pitchFamily="18" charset="0"/>
              </a:rPr>
              <a:t>Shengye</a:t>
            </a:r>
            <a:r>
              <a:rPr lang="en-US" sz="3600" dirty="0">
                <a:latin typeface="Garamond" panose="02020404030301010803" pitchFamily="18" charset="0"/>
              </a:rPr>
              <a:t> Li </a:t>
            </a:r>
            <a:r>
              <a:rPr lang="en-US" sz="3600" dirty="0" smtClean="0">
                <a:latin typeface="Garamond" panose="02020404030301010803" pitchFamily="18" charset="0"/>
              </a:rPr>
              <a:t>and</a:t>
            </a:r>
            <a:endParaRPr lang="en-US" sz="3600" dirty="0">
              <a:latin typeface="Garamond" panose="02020404030301010803" pitchFamily="18" charset="0"/>
            </a:endParaRPr>
          </a:p>
          <a:p>
            <a:r>
              <a:rPr lang="en-US" sz="3600" dirty="0">
                <a:latin typeface="Garamond" panose="02020404030301010803" pitchFamily="18" charset="0"/>
              </a:rPr>
              <a:t/>
            </a:r>
            <a:br>
              <a:rPr lang="en-US" sz="3600" dirty="0">
                <a:latin typeface="Garamond" panose="02020404030301010803" pitchFamily="18" charset="0"/>
              </a:rPr>
            </a:b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41680" y="3351321"/>
            <a:ext cx="1200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Electrical and Computer Engineering Department, College of </a:t>
            </a:r>
            <a:r>
              <a:rPr lang="en-US" sz="3200" dirty="0" smtClean="0">
                <a:latin typeface="Garamond" panose="02020404030301010803" pitchFamily="18" charset="0"/>
              </a:rPr>
              <a:t>Engineering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004" y="3234269"/>
            <a:ext cx="5195397" cy="944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39" dirty="0">
                <a:solidFill>
                  <a:srgbClr val="FF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5539" dirty="0">
                <a:solidFill>
                  <a:srgbClr val="FF0000"/>
                </a:solidFill>
                <a:latin typeface="Garamond" panose="02020404030301010803" pitchFamily="18" charset="0"/>
              </a:rPr>
              <a:t>oston</a:t>
            </a:r>
            <a:r>
              <a:rPr lang="en-US" sz="3692" dirty="0">
                <a:latin typeface="Garamond" panose="02020404030301010803" pitchFamily="18" charset="0"/>
              </a:rPr>
              <a:t> </a:t>
            </a:r>
            <a:r>
              <a:rPr lang="en-US" sz="5539" dirty="0">
                <a:latin typeface="Garamond" panose="02020404030301010803" pitchFamily="18" charset="0"/>
              </a:rPr>
              <a:t>University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96074" y="10297328"/>
            <a:ext cx="5774991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85" b="1" dirty="0">
                <a:solidFill>
                  <a:schemeClr val="bg1"/>
                </a:solidFill>
              </a:rPr>
              <a:t>User</a:t>
            </a:r>
            <a:r>
              <a:rPr lang="en-US" sz="7385" b="1" dirty="0"/>
              <a:t> </a:t>
            </a:r>
            <a:r>
              <a:rPr lang="en-US" sz="7385" b="1" dirty="0">
                <a:solidFill>
                  <a:schemeClr val="bg1"/>
                </a:solidFill>
              </a:rPr>
              <a:t>story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00478" y="19773417"/>
            <a:ext cx="11858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388897" y="5949748"/>
            <a:ext cx="13391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Arm Design</a:t>
            </a:r>
            <a:endParaRPr lang="en-US" sz="5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881924" y="19647128"/>
            <a:ext cx="14328739" cy="1181686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751" dirty="0">
              <a:solidFill>
                <a:srgbClr val="FF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74841" y="19780224"/>
            <a:ext cx="9161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Image recogni</a:t>
            </a:r>
            <a:r>
              <a:rPr lang="en-US" altLang="zh-CN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tion</a:t>
            </a:r>
            <a:endParaRPr lang="en-US" sz="5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276952" y="5893315"/>
            <a:ext cx="12801600" cy="1181686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751"/>
          </a:p>
        </p:txBody>
      </p:sp>
      <p:sp>
        <p:nvSpPr>
          <p:cNvPr id="25" name="TextBox 24"/>
          <p:cNvSpPr txBox="1"/>
          <p:nvPr/>
        </p:nvSpPr>
        <p:spPr>
          <a:xfrm>
            <a:off x="30564457" y="6115177"/>
            <a:ext cx="11811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Equations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6074" y="6051587"/>
            <a:ext cx="11862820" cy="86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User Story</a:t>
            </a:r>
            <a:endParaRPr lang="en-US" sz="5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03742" y="8054515"/>
            <a:ext cx="4962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Garamond" panose="02020404030301010803" pitchFamily="18" charset="0"/>
              </a:rPr>
              <a:t>(a)</a:t>
            </a:r>
            <a:r>
              <a:rPr lang="en-US" sz="3600" dirty="0" smtClean="0">
                <a:latin typeface="Garamond" panose="02020404030301010803" pitchFamily="18" charset="0"/>
              </a:rPr>
              <a:t> A </a:t>
            </a:r>
            <a:r>
              <a:rPr lang="en-US" sz="3600" dirty="0">
                <a:latin typeface="Garamond" panose="02020404030301010803" pitchFamily="18" charset="0"/>
              </a:rPr>
              <a:t>robot arm to help the physically </a:t>
            </a:r>
            <a:r>
              <a:rPr lang="en-US" sz="3600" dirty="0" smtClean="0">
                <a:latin typeface="Garamond" panose="02020404030301010803" pitchFamily="18" charset="0"/>
              </a:rPr>
              <a:t>challenged </a:t>
            </a:r>
            <a:r>
              <a:rPr lang="en-US" sz="3600" dirty="0" smtClean="0">
                <a:latin typeface="Garamond" panose="02020404030301010803" pitchFamily="18" charset="0"/>
              </a:rPr>
              <a:t>to </a:t>
            </a:r>
            <a:r>
              <a:rPr lang="en-US" sz="3600" dirty="0" smtClean="0">
                <a:latin typeface="Garamond" panose="02020404030301010803" pitchFamily="18" charset="0"/>
              </a:rPr>
              <a:t>access handicapped doors.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11555" y="11118756"/>
            <a:ext cx="4955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Garamond" panose="02020404030301010803" pitchFamily="18" charset="0"/>
              </a:rPr>
              <a:t>(b) </a:t>
            </a:r>
            <a:r>
              <a:rPr lang="en-US" sz="3600" dirty="0" smtClean="0">
                <a:latin typeface="Garamond" panose="02020404030301010803" pitchFamily="18" charset="0"/>
              </a:rPr>
              <a:t>The user can activate the arm by pressing the button. 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276952" y="19643062"/>
            <a:ext cx="12801600" cy="1181686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751"/>
          </a:p>
        </p:txBody>
      </p:sp>
      <p:sp>
        <p:nvSpPr>
          <p:cNvPr id="6" name="TextBox 5"/>
          <p:cNvSpPr txBox="1"/>
          <p:nvPr/>
        </p:nvSpPr>
        <p:spPr>
          <a:xfrm>
            <a:off x="34257950" y="19823441"/>
            <a:ext cx="50802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Speed Evaluation </a:t>
            </a:r>
            <a:endParaRPr lang="en-US" sz="5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28019" y="14248792"/>
            <a:ext cx="4938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atin typeface="Garamond" panose="02020404030301010803" pitchFamily="18" charset="0"/>
              </a:rPr>
              <a:t>(c) </a:t>
            </a:r>
            <a:r>
              <a:rPr lang="en-US" sz="3600" dirty="0" smtClean="0">
                <a:latin typeface="Garamond" panose="02020404030301010803" pitchFamily="18" charset="0"/>
              </a:rPr>
              <a:t>Our </a:t>
            </a:r>
            <a:r>
              <a:rPr lang="en-US" sz="3600" dirty="0">
                <a:latin typeface="Garamond" panose="02020404030301010803" pitchFamily="18" charset="0"/>
              </a:rPr>
              <a:t>arm </a:t>
            </a:r>
            <a:r>
              <a:rPr lang="en-US" sz="3600" dirty="0" smtClean="0">
                <a:latin typeface="Garamond" panose="02020404030301010803" pitchFamily="18" charset="0"/>
              </a:rPr>
              <a:t>searches for a handicapped button</a:t>
            </a:r>
            <a:r>
              <a:rPr lang="en-US" sz="3600" dirty="0">
                <a:latin typeface="Garamond" panose="02020404030301010803" pitchFamily="18" charset="0"/>
              </a:rPr>
              <a:t> </a:t>
            </a:r>
            <a:r>
              <a:rPr lang="en-US" sz="3600" dirty="0" smtClean="0">
                <a:latin typeface="Garamond" panose="02020404030301010803" pitchFamily="18" charset="0"/>
              </a:rPr>
              <a:t>in the frame, and activates the door.</a:t>
            </a:r>
            <a:endParaRPr lang="en-US" sz="3600" dirty="0">
              <a:latin typeface="Garamond" panose="02020404030301010803" pitchFamily="18" charset="0"/>
            </a:endParaRPr>
          </a:p>
          <a:p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363656" y="20877518"/>
            <a:ext cx="12801600" cy="10179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751" dirty="0"/>
          </a:p>
        </p:txBody>
      </p:sp>
      <p:sp>
        <p:nvSpPr>
          <p:cNvPr id="12" name="Rounded Rectangle 11"/>
          <p:cNvSpPr/>
          <p:nvPr/>
        </p:nvSpPr>
        <p:spPr>
          <a:xfrm>
            <a:off x="1343926" y="23304842"/>
            <a:ext cx="1843790" cy="12291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User presses the button(UI)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69110" y="23919439"/>
            <a:ext cx="98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38537" y="23304841"/>
            <a:ext cx="1843790" cy="12291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A</a:t>
            </a:r>
            <a:r>
              <a:rPr lang="en-US" altLang="zh-CN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rm goes to default positions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30670" y="23304840"/>
            <a:ext cx="1843790" cy="12291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Capture </a:t>
            </a:r>
            <a:r>
              <a:rPr lang="en-US" altLang="zh-CN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hoto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030740" y="21270976"/>
            <a:ext cx="1843790" cy="12291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Pan 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to the sides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427067" y="21469046"/>
            <a:ext cx="1308145" cy="833055"/>
          </a:xfrm>
          <a:prstGeom prst="round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No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0803383" y="23138633"/>
            <a:ext cx="2555511" cy="156160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Button     present?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1427067" y="25783258"/>
            <a:ext cx="1308145" cy="833055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Yes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1159244" y="27619979"/>
            <a:ext cx="1843790" cy="12291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Computer arm parameters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270161" y="27619979"/>
            <a:ext cx="2156993" cy="12291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Communicate with Arduino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989224" y="27162777"/>
            <a:ext cx="3548848" cy="214359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Arm in desired position?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106359" y="25549052"/>
            <a:ext cx="1308145" cy="833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Yes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031633" y="29868048"/>
            <a:ext cx="1308145" cy="833055"/>
          </a:xfrm>
          <a:prstGeom prst="round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No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047723" y="23919436"/>
            <a:ext cx="98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760431" y="24866446"/>
            <a:ext cx="0" cy="52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760431" y="26502872"/>
            <a:ext cx="0" cy="52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60431" y="29352956"/>
            <a:ext cx="0" cy="44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744726" y="28234573"/>
            <a:ext cx="283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560413" y="28234573"/>
            <a:ext cx="48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2081138" y="22500169"/>
            <a:ext cx="0" cy="4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2081139" y="24992869"/>
            <a:ext cx="0" cy="55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2081139" y="26765973"/>
            <a:ext cx="0" cy="55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0255154" y="23919436"/>
            <a:ext cx="305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0947701" y="21885572"/>
            <a:ext cx="38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348657" y="28849172"/>
            <a:ext cx="0" cy="14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360985" y="30318479"/>
            <a:ext cx="298767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650534" y="21885572"/>
            <a:ext cx="318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650534" y="21885572"/>
            <a:ext cx="0" cy="1419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https://lh5.googleusercontent.com/t_kMvz3khrbQwdqeSGT6SkCzLGb6xi2F7j8_Xv3f8RMPfYvJz8f-aMfHRQLV5nVVP1Jbge6wDvPQ1-SOMI6ONoEodF0V-s4n9HD5LV7LGNNs0dQ8TU1DBTFG734ToFhDBdfqLHCh5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71" y="24782797"/>
            <a:ext cx="1478500" cy="14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_BnmmlyjMaxh7DBnuVUys5GeolkWbIpZUW-wgQWzGesReLZ8RWv90Yo-im_L7Hd_OBIWsCL56-XgvMAjzrUJbMGxvPcTmOAdmD1c2S44PiZ1u0CMgKMGhwYEWYO2gFqbM7mBzaTKJ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628" y="26130582"/>
            <a:ext cx="2090058" cy="150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6.googleusercontent.com/nXoUR2_loMtpMVAw2LnKMgiQ2hxxL_9Q4Zb_9szh70Umv4JhKIvnkQKfGo48Oqrr19Cacc3WNUvWKE9MwOLqrqK0PbfOt7Gn2oj6cS328sof7MPKzDSEsBVGprCXTwnpKEjLhuLZib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219" y="22166267"/>
            <a:ext cx="1210915" cy="12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3151" y="8920197"/>
            <a:ext cx="9958031" cy="7468524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27" y="24475915"/>
            <a:ext cx="2080649" cy="128551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969" y="21827478"/>
            <a:ext cx="8327969" cy="46324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573" y="26512681"/>
            <a:ext cx="8248798" cy="4588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074" y="22624556"/>
            <a:ext cx="5842812" cy="3888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466" y="26760511"/>
            <a:ext cx="5750420" cy="38336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047" y="22563463"/>
            <a:ext cx="6126241" cy="41224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275" y="26647517"/>
            <a:ext cx="6045944" cy="408101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548" y="7389999"/>
            <a:ext cx="6622031" cy="4620636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flipH="1">
            <a:off x="33410627" y="10415916"/>
            <a:ext cx="768831" cy="0"/>
          </a:xfrm>
          <a:prstGeom prst="line">
            <a:avLst/>
          </a:prstGeom>
          <a:ln w="12700">
            <a:solidFill>
              <a:srgbClr val="6FA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4179458" y="9915152"/>
            <a:ext cx="0" cy="500764"/>
          </a:xfrm>
          <a:prstGeom prst="line">
            <a:avLst/>
          </a:prstGeom>
          <a:ln w="19050">
            <a:solidFill>
              <a:srgbClr val="6FA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579" y="7389998"/>
            <a:ext cx="6128055" cy="4596041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>
            <a:off x="39617650" y="9419125"/>
            <a:ext cx="19939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4014693" y="9781823"/>
            <a:ext cx="1168225" cy="251472"/>
          </a:xfrm>
          <a:prstGeom prst="straightConnector1">
            <a:avLst/>
          </a:prstGeom>
          <a:ln w="12700">
            <a:solidFill>
              <a:srgbClr val="6FAC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743873" y="10905695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6FAC46"/>
                </a:solidFill>
                <a:latin typeface="Garamond" panose="02020404030301010803" pitchFamily="18" charset="0"/>
              </a:rPr>
              <a:t>X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457999" y="9381235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FAC46"/>
                </a:solidFill>
                <a:latin typeface="Garamond" panose="02020404030301010803" pitchFamily="18" charset="0"/>
              </a:rPr>
              <a:t>Y</a:t>
            </a:r>
            <a:endParaRPr lang="en-US" sz="3600" dirty="0">
              <a:solidFill>
                <a:srgbClr val="6FAC46"/>
              </a:solidFill>
              <a:latin typeface="Garamond" panose="02020404030301010803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34014693" y="10578744"/>
            <a:ext cx="739867" cy="514916"/>
          </a:xfrm>
          <a:prstGeom prst="straightConnector1">
            <a:avLst/>
          </a:prstGeom>
          <a:ln w="12700">
            <a:solidFill>
              <a:srgbClr val="6FAC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0478149" y="9579935"/>
            <a:ext cx="0" cy="1137684"/>
          </a:xfrm>
          <a:prstGeom prst="straightConnector1">
            <a:avLst/>
          </a:prstGeom>
          <a:ln w="12700">
            <a:solidFill>
              <a:srgbClr val="6FAC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0234332" y="10666823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FAC46"/>
                </a:solidFill>
                <a:latin typeface="Garamond" panose="02020404030301010803" pitchFamily="18" charset="0"/>
              </a:rPr>
              <a:t>Z</a:t>
            </a:r>
            <a:endParaRPr lang="en-US" sz="3600" dirty="0">
              <a:solidFill>
                <a:srgbClr val="6FAC46"/>
              </a:solidFill>
              <a:latin typeface="Garamond" panose="02020404030301010803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22384648" y="23360025"/>
            <a:ext cx="10895" cy="85568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31220229" y="7466340"/>
                <a:ext cx="5568282" cy="704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den>
                      </m:f>
                      <m:r>
                        <a:rPr lang="en-US" sz="2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𝑝𝑥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229" y="7466340"/>
                <a:ext cx="5568282" cy="7042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/>
          <p:nvPr/>
        </p:nvCxnSpPr>
        <p:spPr>
          <a:xfrm flipH="1">
            <a:off x="38447663" y="11175908"/>
            <a:ext cx="1813119" cy="947262"/>
          </a:xfrm>
          <a:prstGeom prst="straightConnector1">
            <a:avLst/>
          </a:prstGeom>
          <a:ln w="12700">
            <a:solidFill>
              <a:srgbClr val="6FAC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169636" y="7675443"/>
            <a:ext cx="14153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latin typeface="Garamond" panose="02020404030301010803" pitchFamily="18" charset="0"/>
              </a:rPr>
              <a:t>6 Degrees of Freedom, with a maximum extension of 36 inches.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latin typeface="Garamond" panose="02020404030301010803" pitchFamily="18" charset="0"/>
              </a:rPr>
              <a:t>It can support a maximum linear load capacity of 230lbs, with a torque of 3000Ncm</a:t>
            </a:r>
            <a:r>
              <a:rPr lang="en-US" sz="4000" baseline="30000" dirty="0" smtClean="0">
                <a:latin typeface="Garamond" panose="02020404030301010803" pitchFamily="18" charset="0"/>
              </a:rPr>
              <a:t>-1</a:t>
            </a:r>
            <a:r>
              <a:rPr lang="en-US" sz="40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4888813" y="10434155"/>
            <a:ext cx="14449692" cy="1181686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751"/>
          </a:p>
        </p:txBody>
      </p:sp>
      <p:sp>
        <p:nvSpPr>
          <p:cNvPr id="130" name="TextBox 129"/>
          <p:cNvSpPr txBox="1"/>
          <p:nvPr/>
        </p:nvSpPr>
        <p:spPr>
          <a:xfrm>
            <a:off x="15581757" y="10605898"/>
            <a:ext cx="12515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MobileNet</a:t>
            </a:r>
            <a:r>
              <a:rPr lang="en-US" sz="5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SSD Model (</a:t>
            </a:r>
            <a:r>
              <a:rPr lang="en-US" sz="50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TensorFlow</a:t>
            </a:r>
            <a:r>
              <a:rPr lang="en-US" sz="5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  <a:endParaRPr lang="en-US" sz="5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45" name="Chart 1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707158"/>
              </p:ext>
            </p:extLst>
          </p:nvPr>
        </p:nvGraphicFramePr>
        <p:xfrm>
          <a:off x="14753167" y="11803707"/>
          <a:ext cx="7062847" cy="5829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46" name="Chart 1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304370"/>
              </p:ext>
            </p:extLst>
          </p:nvPr>
        </p:nvGraphicFramePr>
        <p:xfrm>
          <a:off x="22306847" y="11943092"/>
          <a:ext cx="7049646" cy="571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cxnSp>
        <p:nvCxnSpPr>
          <p:cNvPr id="1033" name="Straight Connector 1032"/>
          <p:cNvCxnSpPr/>
          <p:nvPr/>
        </p:nvCxnSpPr>
        <p:spPr>
          <a:xfrm>
            <a:off x="36910537" y="23424653"/>
            <a:ext cx="0" cy="2892480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" descr="https://lh6.googleusercontent.com/nXoUR2_loMtpMVAw2LnKMgiQ2hxxL_9Q4Zb_9szh70Umv4JhKIvnkQKfGo48Oqrr19Cacc3WNUvWKE9MwOLqrqK0PbfOt7Gn2oj6cS328sof7MPKzDSEsBVGprCXTwnpKEjLhuLZib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648" y="20917881"/>
            <a:ext cx="1475649" cy="14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562" y="21009732"/>
            <a:ext cx="2579465" cy="1593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434226" y="18171660"/>
            <a:ext cx="630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2. Model Accuracy </a:t>
            </a:r>
            <a:r>
              <a:rPr lang="mr-IN" sz="3000" dirty="0" smtClean="0"/>
              <a:t>–</a:t>
            </a:r>
            <a:r>
              <a:rPr lang="en-US" sz="3000" dirty="0" smtClean="0"/>
              <a:t> 86.7%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31220229" y="31242963"/>
            <a:ext cx="11155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Note : All values reported are an average over 5 runs, and running on a single thread on the raspberry pi, without GPU acceleration.</a:t>
            </a:r>
            <a:endParaRPr 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777999" y="21823726"/>
            <a:ext cx="4202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9. Google Cloud Vision on a Raspberry Pi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86126" y="18171660"/>
            <a:ext cx="5332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3.  Training and Testing Data</a:t>
            </a:r>
            <a:endParaRPr lang="en-US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30363656" y="12333798"/>
            <a:ext cx="600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4. Calculation of 2-D parameters</a:t>
            </a:r>
            <a:endParaRPr lang="en-US" sz="3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61925" y="12301036"/>
            <a:ext cx="6263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5. Calculation of depth of view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1649709" y="30946062"/>
            <a:ext cx="1124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7. Current workflow</a:t>
            </a:r>
            <a:endParaRPr lang="en-US" sz="3000" dirty="0"/>
          </a:p>
        </p:txBody>
      </p:sp>
      <p:sp>
        <p:nvSpPr>
          <p:cNvPr id="48" name="TextBox 47"/>
          <p:cNvSpPr txBox="1"/>
          <p:nvPr/>
        </p:nvSpPr>
        <p:spPr>
          <a:xfrm>
            <a:off x="15583223" y="31140683"/>
            <a:ext cx="6300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8. Logo Detection</a:t>
            </a:r>
            <a:endParaRPr lang="en-US" sz="3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2837466" y="31140683"/>
            <a:ext cx="6300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8. Google Cloud Vision OCR</a:t>
            </a:r>
            <a:endParaRPr lang="en-US" sz="3000" dirty="0"/>
          </a:p>
        </p:txBody>
      </p:sp>
      <p:sp>
        <p:nvSpPr>
          <p:cNvPr id="50" name="TextBox 49"/>
          <p:cNvSpPr txBox="1"/>
          <p:nvPr/>
        </p:nvSpPr>
        <p:spPr>
          <a:xfrm>
            <a:off x="38842160" y="26685913"/>
            <a:ext cx="3716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10. </a:t>
            </a:r>
            <a:r>
              <a:rPr lang="en-US" sz="3000" dirty="0" err="1" smtClean="0"/>
              <a:t>Tensorflow</a:t>
            </a:r>
            <a:r>
              <a:rPr lang="en-US" sz="3000" dirty="0" smtClean="0"/>
              <a:t> running on the Raspberry Pi. </a:t>
            </a:r>
            <a:endParaRPr lang="en-US" sz="3000" dirty="0"/>
          </a:p>
        </p:txBody>
      </p:sp>
      <p:sp>
        <p:nvSpPr>
          <p:cNvPr id="61" name="TextBox 60"/>
          <p:cNvSpPr txBox="1"/>
          <p:nvPr/>
        </p:nvSpPr>
        <p:spPr>
          <a:xfrm>
            <a:off x="1343926" y="18171660"/>
            <a:ext cx="718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1. Complete arm with a Raspberry Pi.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84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3515</TotalTime>
  <Words>278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Cambria Math</vt:lpstr>
      <vt:lpstr>Garamond</vt:lpstr>
      <vt:lpstr>Mangal</vt:lpstr>
      <vt:lpstr>等线</vt:lpstr>
      <vt:lpstr>Arial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少爷</dc:creator>
  <cp:lastModifiedBy>Sarda, Abhay</cp:lastModifiedBy>
  <cp:revision>80</cp:revision>
  <dcterms:created xsi:type="dcterms:W3CDTF">2017-12-09T23:27:50Z</dcterms:created>
  <dcterms:modified xsi:type="dcterms:W3CDTF">2017-12-13T16:54:32Z</dcterms:modified>
</cp:coreProperties>
</file>