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4"/>
  </p:notesMasterIdLst>
  <p:sldIdLst>
    <p:sldId id="267" r:id="rId2"/>
    <p:sldId id="257" r:id="rId3"/>
    <p:sldId id="258" r:id="rId4"/>
    <p:sldId id="259" r:id="rId5"/>
    <p:sldId id="260" r:id="rId6"/>
    <p:sldId id="261" r:id="rId7"/>
    <p:sldId id="262" r:id="rId8"/>
    <p:sldId id="263" r:id="rId9"/>
    <p:sldId id="264" r:id="rId10"/>
    <p:sldId id="269" r:id="rId11"/>
    <p:sldId id="270" r:id="rId12"/>
    <p:sldId id="26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2" d="100"/>
          <a:sy n="122" d="100"/>
        </p:scale>
        <p:origin x="78" y="9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40043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40043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4/25/2023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A560-5B17-6CF3-ABED-1236BF573A02}"/>
              </a:ext>
            </a:extLst>
          </p:cNvPr>
          <p:cNvSpPr>
            <a:spLocks noGrp="1"/>
          </p:cNvSpPr>
          <p:nvPr>
            <p:ph type="title"/>
          </p:nvPr>
        </p:nvSpPr>
        <p:spPr>
          <a:xfrm>
            <a:off x="311700" y="222838"/>
            <a:ext cx="8520600" cy="4164745"/>
          </a:xfrm>
        </p:spPr>
        <p:txBody>
          <a:bodyPr>
            <a:normAutofit/>
          </a:bodyPr>
          <a:lstStyle/>
          <a:p>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D231B439-37FB-2E39-453C-C58F5AF90B4D}"/>
              </a:ext>
            </a:extLst>
          </p:cNvPr>
          <p:cNvPicPr/>
          <p:nvPr/>
        </p:nvPicPr>
        <p:blipFill>
          <a:blip r:embed="rId2"/>
          <a:srcRect/>
          <a:stretch>
            <a:fillRect/>
          </a:stretch>
        </p:blipFill>
        <p:spPr>
          <a:xfrm>
            <a:off x="1750646" y="715107"/>
            <a:ext cx="4609123" cy="2583962"/>
          </a:xfrm>
          <a:prstGeom prst="rect">
            <a:avLst/>
          </a:prstGeom>
          <a:ln/>
        </p:spPr>
      </p:pic>
      <p:sp>
        <p:nvSpPr>
          <p:cNvPr id="3" name="TextBox 2">
            <a:extLst>
              <a:ext uri="{FF2B5EF4-FFF2-40B4-BE49-F238E27FC236}">
                <a16:creationId xmlns:a16="http://schemas.microsoft.com/office/drawing/2014/main" id="{0FF58F32-F888-043A-A7FB-292EA5F6919D}"/>
              </a:ext>
            </a:extLst>
          </p:cNvPr>
          <p:cNvSpPr txBox="1"/>
          <p:nvPr/>
        </p:nvSpPr>
        <p:spPr>
          <a:xfrm>
            <a:off x="1027723" y="3524738"/>
            <a:ext cx="6791569" cy="890115"/>
          </a:xfrm>
          <a:prstGeom prst="rect">
            <a:avLst/>
          </a:prstGeom>
          <a:noFill/>
        </p:spPr>
        <p:txBody>
          <a:bodyPr wrap="square" rtlCol="0">
            <a:spAutoFit/>
          </a:bodyPr>
          <a:lstStyle/>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just">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C3A6D404-9B92-3279-D9AA-60BAA3812B68}"/>
              </a:ext>
            </a:extLst>
          </p:cNvPr>
          <p:cNvPicPr/>
          <p:nvPr/>
        </p:nvPicPr>
        <p:blipFill>
          <a:blip r:embed="rId2"/>
          <a:srcRect l="5448" t="5214" r="8012"/>
          <a:stretch>
            <a:fillRect/>
          </a:stretch>
        </p:blipFill>
        <p:spPr>
          <a:xfrm>
            <a:off x="465015" y="2818194"/>
            <a:ext cx="3003997" cy="2009272"/>
          </a:xfrm>
          <a:prstGeom prst="rect">
            <a:avLst/>
          </a:prstGeom>
          <a:ln/>
        </p:spPr>
      </p:pic>
      <p:pic>
        <p:nvPicPr>
          <p:cNvPr id="3" name="image8.png">
            <a:extLst>
              <a:ext uri="{FF2B5EF4-FFF2-40B4-BE49-F238E27FC236}">
                <a16:creationId xmlns:a16="http://schemas.microsoft.com/office/drawing/2014/main" id="{E0DBCD82-1D83-EC90-A47C-1CA2EA9480BE}"/>
              </a:ext>
            </a:extLst>
          </p:cNvPr>
          <p:cNvPicPr/>
          <p:nvPr/>
        </p:nvPicPr>
        <p:blipFill>
          <a:blip r:embed="rId3"/>
          <a:srcRect l="51349"/>
          <a:stretch>
            <a:fillRect/>
          </a:stretch>
        </p:blipFill>
        <p:spPr>
          <a:xfrm>
            <a:off x="5058037" y="870513"/>
            <a:ext cx="2710456" cy="1646866"/>
          </a:xfrm>
          <a:prstGeom prst="rect">
            <a:avLst/>
          </a:prstGeom>
          <a:ln/>
        </p:spPr>
      </p:pic>
      <p:sp>
        <p:nvSpPr>
          <p:cNvPr id="6" name="TextBox 5">
            <a:extLst>
              <a:ext uri="{FF2B5EF4-FFF2-40B4-BE49-F238E27FC236}">
                <a16:creationId xmlns:a16="http://schemas.microsoft.com/office/drawing/2014/main" id="{08BC644B-EB66-3967-9701-D6F47665E2CD}"/>
              </a:ext>
            </a:extLst>
          </p:cNvPr>
          <p:cNvSpPr txBox="1"/>
          <p:nvPr/>
        </p:nvSpPr>
        <p:spPr>
          <a:xfrm>
            <a:off x="-383752" y="2517379"/>
            <a:ext cx="4575842" cy="275012"/>
          </a:xfrm>
          <a:prstGeom prst="rect">
            <a:avLst/>
          </a:prstGeom>
          <a:noFill/>
        </p:spPr>
        <p:txBody>
          <a:bodyPr wrap="square">
            <a:spAutoFit/>
          </a:bodyPr>
          <a:lstStyle/>
          <a:p>
            <a:pPr marL="137160" marR="0" algn="ctr">
              <a:lnSpc>
                <a:spcPct val="150000"/>
              </a:lnSpc>
              <a:spcBef>
                <a:spcPts val="0"/>
              </a:spcBef>
              <a:spcAft>
                <a:spcPts val="0"/>
              </a:spcAft>
            </a:pP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Fig </a:t>
            </a:r>
            <a:r>
              <a:rPr lang="en-US" sz="900" dirty="0">
                <a:solidFill>
                  <a:srgbClr val="222222"/>
                </a:solidFill>
                <a:highlight>
                  <a:srgbClr val="FFFFFF"/>
                </a:highlight>
                <a:latin typeface="Times New Roman" panose="02020603050405020304" pitchFamily="18" charset="0"/>
                <a:ea typeface="Times New Roman" panose="02020603050405020304" pitchFamily="18" charset="0"/>
              </a:rPr>
              <a:t>2</a:t>
            </a: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 Property types and their count.</a:t>
            </a:r>
            <a:endParaRPr lang="en-US" sz="9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2AEAF4D1-5B7D-73D3-D6D5-2808AFE52456}"/>
              </a:ext>
            </a:extLst>
          </p:cNvPr>
          <p:cNvSpPr txBox="1"/>
          <p:nvPr/>
        </p:nvSpPr>
        <p:spPr>
          <a:xfrm>
            <a:off x="5859398" y="2539469"/>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Review scores and it’s count.</a:t>
            </a:r>
            <a:endParaRPr lang="en-US" sz="900" dirty="0"/>
          </a:p>
        </p:txBody>
      </p:sp>
      <p:sp>
        <p:nvSpPr>
          <p:cNvPr id="10" name="TextBox 9">
            <a:extLst>
              <a:ext uri="{FF2B5EF4-FFF2-40B4-BE49-F238E27FC236}">
                <a16:creationId xmlns:a16="http://schemas.microsoft.com/office/drawing/2014/main" id="{3B64CE2C-4E0F-3E90-B48D-039E8F30E95F}"/>
              </a:ext>
            </a:extLst>
          </p:cNvPr>
          <p:cNvSpPr txBox="1"/>
          <p:nvPr/>
        </p:nvSpPr>
        <p:spPr>
          <a:xfrm>
            <a:off x="971964" y="4827466"/>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4. The price of the property is based on city.</a:t>
            </a:r>
            <a:endParaRPr lang="en-US" sz="900" dirty="0"/>
          </a:p>
        </p:txBody>
      </p:sp>
      <p:pic>
        <p:nvPicPr>
          <p:cNvPr id="5" name="image5.png">
            <a:extLst>
              <a:ext uri="{FF2B5EF4-FFF2-40B4-BE49-F238E27FC236}">
                <a16:creationId xmlns:a16="http://schemas.microsoft.com/office/drawing/2014/main" id="{202A0527-18B0-01DD-5A87-AF554378A0C5}"/>
              </a:ext>
            </a:extLst>
          </p:cNvPr>
          <p:cNvPicPr/>
          <p:nvPr/>
        </p:nvPicPr>
        <p:blipFill>
          <a:blip r:embed="rId4"/>
          <a:srcRect l="3044" t="7051" r="7772" b="4914"/>
          <a:stretch>
            <a:fillRect/>
          </a:stretch>
        </p:blipFill>
        <p:spPr>
          <a:xfrm>
            <a:off x="595923" y="853627"/>
            <a:ext cx="2538046" cy="1667428"/>
          </a:xfrm>
          <a:prstGeom prst="rect">
            <a:avLst/>
          </a:prstGeom>
          <a:ln/>
        </p:spPr>
      </p:pic>
      <p:sp>
        <p:nvSpPr>
          <p:cNvPr id="9" name="TextBox 8">
            <a:extLst>
              <a:ext uri="{FF2B5EF4-FFF2-40B4-BE49-F238E27FC236}">
                <a16:creationId xmlns:a16="http://schemas.microsoft.com/office/drawing/2014/main" id="{469A0F78-3430-5913-A334-8FDAAF665170}"/>
              </a:ext>
            </a:extLst>
          </p:cNvPr>
          <p:cNvSpPr txBox="1"/>
          <p:nvPr/>
        </p:nvSpPr>
        <p:spPr>
          <a:xfrm>
            <a:off x="375763" y="286758"/>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pic>
        <p:nvPicPr>
          <p:cNvPr id="11" name="Google Shape;109;p22">
            <a:extLst>
              <a:ext uri="{FF2B5EF4-FFF2-40B4-BE49-F238E27FC236}">
                <a16:creationId xmlns:a16="http://schemas.microsoft.com/office/drawing/2014/main" id="{067DABFE-5857-917F-2321-5A7B7800A59B}"/>
              </a:ext>
            </a:extLst>
          </p:cNvPr>
          <p:cNvPicPr preferRelativeResize="0"/>
          <p:nvPr/>
        </p:nvPicPr>
        <p:blipFill>
          <a:blip r:embed="rId5">
            <a:alphaModFix/>
          </a:blip>
          <a:stretch>
            <a:fillRect/>
          </a:stretch>
        </p:blipFill>
        <p:spPr>
          <a:xfrm>
            <a:off x="5058037" y="2792391"/>
            <a:ext cx="3200400" cy="1933575"/>
          </a:xfrm>
          <a:prstGeom prst="rect">
            <a:avLst/>
          </a:prstGeom>
          <a:noFill/>
          <a:ln>
            <a:noFill/>
          </a:ln>
        </p:spPr>
      </p:pic>
      <p:sp>
        <p:nvSpPr>
          <p:cNvPr id="12" name="TextBox 11">
            <a:extLst>
              <a:ext uri="{FF2B5EF4-FFF2-40B4-BE49-F238E27FC236}">
                <a16:creationId xmlns:a16="http://schemas.microsoft.com/office/drawing/2014/main" id="{516D37E0-A496-2692-6CCD-3E5345764AD2}"/>
              </a:ext>
            </a:extLst>
          </p:cNvPr>
          <p:cNvSpPr txBox="1"/>
          <p:nvPr/>
        </p:nvSpPr>
        <p:spPr>
          <a:xfrm>
            <a:off x="4336389" y="4748056"/>
            <a:ext cx="4572000" cy="275012"/>
          </a:xfrm>
          <a:prstGeom prst="rect">
            <a:avLst/>
          </a:prstGeom>
          <a:noFill/>
        </p:spPr>
        <p:txBody>
          <a:bodyPr wrap="square">
            <a:spAutoFit/>
          </a:bodyPr>
          <a:lstStyle/>
          <a:p>
            <a:pPr marL="0" marR="0" algn="ctr">
              <a:lnSpc>
                <a:spcPct val="15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Fig 5. Model loss during training and testing</a:t>
            </a:r>
            <a:endParaRPr lang="en-US" sz="9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3063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8520600"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Pouya</a:t>
            </a:r>
            <a:r>
              <a:rPr lang="en-US" sz="600" dirty="0">
                <a:solidFill>
                  <a:schemeClr val="tx1"/>
                </a:solidFill>
                <a:latin typeface="Times New Roman" panose="02020603050405020304" pitchFamily="18" charset="0"/>
                <a:cs typeface="Times New Roman" panose="02020603050405020304" pitchFamily="18" charset="0"/>
              </a:rPr>
              <a:t> Rezazadeh </a:t>
            </a:r>
            <a:r>
              <a:rPr lang="en-US" sz="600" dirty="0" err="1">
                <a:solidFill>
                  <a:schemeClr val="tx1"/>
                </a:solidFill>
                <a:latin typeface="Times New Roman" panose="02020603050405020304" pitchFamily="18" charset="0"/>
                <a:cs typeface="Times New Roman" panose="02020603050405020304" pitchFamily="18" charset="0"/>
              </a:rPr>
              <a:t>Kalehbasti</a:t>
            </a:r>
            <a:r>
              <a:rPr lang="en-US" sz="600" dirty="0">
                <a:solidFill>
                  <a:schemeClr val="tx1"/>
                </a:solidFill>
                <a:latin typeface="Times New Roman" panose="02020603050405020304" pitchFamily="18" charset="0"/>
                <a:cs typeface="Times New Roman" panose="02020603050405020304" pitchFamily="18" charset="0"/>
              </a:rPr>
              <a:t>, Liubov </a:t>
            </a:r>
            <a:r>
              <a:rPr lang="en-US" sz="600" dirty="0" err="1">
                <a:solidFill>
                  <a:schemeClr val="tx1"/>
                </a:solidFill>
                <a:latin typeface="Times New Roman" panose="02020603050405020304" pitchFamily="18" charset="0"/>
                <a:cs typeface="Times New Roman" panose="02020603050405020304" pitchFamily="18" charset="0"/>
              </a:rPr>
              <a:t>Nikolenko</a:t>
            </a:r>
            <a:r>
              <a:rPr lang="en-US" sz="600" dirty="0">
                <a:solidFill>
                  <a:schemeClr val="tx1"/>
                </a:solidFill>
                <a:latin typeface="Times New Roman" panose="02020603050405020304" pitchFamily="18" charset="0"/>
                <a:cs typeface="Times New Roman" panose="02020603050405020304" pitchFamily="18" charset="0"/>
              </a:rPr>
              <a:t>, and </a:t>
            </a:r>
            <a:r>
              <a:rPr lang="en-US" sz="600" dirty="0" err="1">
                <a:solidFill>
                  <a:schemeClr val="tx1"/>
                </a:solidFill>
                <a:latin typeface="Times New Roman" panose="02020603050405020304" pitchFamily="18" charset="0"/>
                <a:cs typeface="Times New Roman" panose="02020603050405020304" pitchFamily="18" charset="0"/>
              </a:rPr>
              <a:t>Hoormazd</a:t>
            </a:r>
            <a:r>
              <a:rPr lang="en-US" sz="6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6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https://doi.org/10.1007/978-3-030-84060-0_11</a:t>
            </a:r>
            <a:endParaRPr lang="en-US" sz="6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A.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K.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N. </a:t>
            </a:r>
            <a:r>
              <a:rPr lang="en-US" sz="600" dirty="0" err="1">
                <a:solidFill>
                  <a:schemeClr val="tx1"/>
                </a:solidFill>
                <a:latin typeface="Times New Roman" panose="02020603050405020304" pitchFamily="18" charset="0"/>
                <a:cs typeface="Times New Roman" panose="02020603050405020304" pitchFamily="18" charset="0"/>
              </a:rPr>
              <a:t>Malisetty</a:t>
            </a:r>
            <a:r>
              <a:rPr lang="en-US" sz="6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Contu</a:t>
            </a:r>
            <a:r>
              <a:rPr lang="en-US" sz="600" dirty="0">
                <a:solidFill>
                  <a:schemeClr val="tx1"/>
                </a:solidFill>
                <a:latin typeface="Times New Roman" panose="02020603050405020304" pitchFamily="18" charset="0"/>
                <a:cs typeface="Times New Roman" panose="02020603050405020304" pitchFamily="18" charset="0"/>
              </a:rPr>
              <a:t>, G., </a:t>
            </a:r>
            <a:r>
              <a:rPr lang="en-US" sz="600" dirty="0" err="1">
                <a:solidFill>
                  <a:schemeClr val="tx1"/>
                </a:solidFill>
                <a:latin typeface="Times New Roman" panose="02020603050405020304" pitchFamily="18" charset="0"/>
                <a:cs typeface="Times New Roman" panose="02020603050405020304" pitchFamily="18" charset="0"/>
              </a:rPr>
              <a:t>Frigau</a:t>
            </a:r>
            <a:r>
              <a:rPr lang="en-US" sz="600" dirty="0">
                <a:solidFill>
                  <a:schemeClr val="tx1"/>
                </a:solidFill>
                <a:latin typeface="Times New Roman" panose="02020603050405020304" pitchFamily="18" charset="0"/>
                <a:cs typeface="Times New Roman" panose="02020603050405020304" pitchFamily="18" charset="0"/>
              </a:rPr>
              <a:t>, L. &amp; </a:t>
            </a:r>
            <a:r>
              <a:rPr lang="en-US" sz="600" dirty="0" err="1">
                <a:solidFill>
                  <a:schemeClr val="tx1"/>
                </a:solidFill>
                <a:latin typeface="Times New Roman" panose="02020603050405020304" pitchFamily="18" charset="0"/>
                <a:cs typeface="Times New Roman" panose="02020603050405020304" pitchFamily="18" charset="0"/>
              </a:rPr>
              <a:t>Conversano</a:t>
            </a:r>
            <a:r>
              <a:rPr lang="en-US" sz="6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Cornegruta</a:t>
            </a:r>
            <a:r>
              <a:rPr lang="en-US" sz="6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600" dirty="0" err="1">
                <a:solidFill>
                  <a:schemeClr val="tx1"/>
                </a:solidFill>
                <a:latin typeface="Times New Roman" panose="02020603050405020304" pitchFamily="18" charset="0"/>
                <a:cs typeface="Times New Roman" panose="02020603050405020304" pitchFamily="18" charset="0"/>
              </a:rPr>
              <a:t>ArXiv</a:t>
            </a:r>
            <a:r>
              <a:rPr lang="en-US" sz="6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Roma, Paolo, Umberto </a:t>
            </a:r>
            <a:r>
              <a:rPr lang="en-US" sz="600" dirty="0" err="1">
                <a:solidFill>
                  <a:schemeClr val="tx1"/>
                </a:solidFill>
                <a:latin typeface="Times New Roman" panose="02020603050405020304" pitchFamily="18" charset="0"/>
                <a:cs typeface="Times New Roman" panose="02020603050405020304" pitchFamily="18" charset="0"/>
              </a:rPr>
              <a:t>Panniello</a:t>
            </a:r>
            <a:r>
              <a:rPr lang="en-US" sz="6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1" i="1" dirty="0">
              <a:solidFill>
                <a:srgbClr val="000000"/>
              </a:solidFill>
              <a:effectLst/>
              <a:latin typeface="Times New Roman" panose="02020603050405020304" pitchFamily="18" charset="0"/>
              <a:cs typeface="Times New Roman" panose="02020603050405020304" pitchFamily="18" charset="0"/>
            </a:endParaRP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Dingari</a:t>
            </a:r>
            <a:r>
              <a:rPr lang="en-US" b="1" i="1" dirty="0">
                <a:solidFill>
                  <a:srgbClr val="000000"/>
                </a:solidFill>
                <a:effectLst/>
                <a:latin typeface="Times New Roman" panose="02020603050405020304" pitchFamily="18" charset="0"/>
                <a:cs typeface="Times New Roman" panose="02020603050405020304" pitchFamily="18" charset="0"/>
              </a:rPr>
              <a:t>, Vikram – 700742014</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Shruthi Vallap Reddy – 700744517</a:t>
            </a:r>
          </a:p>
          <a:p>
            <a:pPr marL="0" lvl="0" indent="0" rtl="0">
              <a:spcBef>
                <a:spcPts val="0"/>
              </a:spcBef>
              <a:spcAft>
                <a:spcPts val="1200"/>
              </a:spcAft>
              <a:buNone/>
            </a:pPr>
            <a:r>
              <a:rPr lang="en-US" b="1" i="1" dirty="0">
                <a:solidFill>
                  <a:srgbClr val="000000"/>
                </a:solidFill>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Cherukupally</a:t>
            </a:r>
            <a:r>
              <a:rPr lang="en-US" b="1" i="1" dirty="0">
                <a:solidFill>
                  <a:srgbClr val="000000"/>
                </a:solidFill>
                <a:effectLst/>
                <a:latin typeface="Times New Roman" panose="02020603050405020304" pitchFamily="18" charset="0"/>
                <a:cs typeface="Times New Roman" panose="02020603050405020304" pitchFamily="18" charset="0"/>
              </a:rPr>
              <a:t>, Ashwin Kumar Reddy – 700745488</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                          </a:t>
            </a:r>
            <a:r>
              <a:rPr lang="en-US" b="1" i="1" dirty="0" err="1">
                <a:solidFill>
                  <a:srgbClr val="000000"/>
                </a:solidFill>
                <a:effectLst/>
                <a:latin typeface="Times New Roman" panose="02020603050405020304" pitchFamily="18" charset="0"/>
                <a:cs typeface="Times New Roman" panose="02020603050405020304" pitchFamily="18" charset="0"/>
              </a:rPr>
              <a:t>Kadali</a:t>
            </a:r>
            <a:r>
              <a:rPr lang="en-US" b="1" i="1" dirty="0">
                <a:solidFill>
                  <a:srgbClr val="000000"/>
                </a:solidFill>
                <a:effectLst/>
                <a:latin typeface="Times New Roman" panose="02020603050405020304" pitchFamily="18" charset="0"/>
                <a:cs typeface="Times New Roman" panose="02020603050405020304" pitchFamily="18" charset="0"/>
              </a:rPr>
              <a:t>, Satya </a:t>
            </a:r>
            <a:r>
              <a:rPr lang="en-US" b="1" i="1" dirty="0" err="1">
                <a:solidFill>
                  <a:srgbClr val="000000"/>
                </a:solidFill>
                <a:effectLst/>
                <a:latin typeface="Times New Roman" panose="02020603050405020304" pitchFamily="18" charset="0"/>
                <a:cs typeface="Times New Roman" panose="02020603050405020304" pitchFamily="18" charset="0"/>
              </a:rPr>
              <a:t>Ishyanth</a:t>
            </a:r>
            <a:r>
              <a:rPr lang="en-US" b="1" i="1" dirty="0">
                <a:solidFill>
                  <a:srgbClr val="000000"/>
                </a:solidFill>
                <a:effectLst/>
                <a:latin typeface="Times New Roman" panose="02020603050405020304" pitchFamily="18" charset="0"/>
                <a:cs typeface="Times New Roman" panose="02020603050405020304" pitchFamily="18" charset="0"/>
              </a:rPr>
              <a:t> - 700735513</a:t>
            </a:r>
            <a:endParaRPr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71609456"/>
              </p:ext>
            </p:extLst>
          </p:nvPr>
        </p:nvGraphicFramePr>
        <p:xfrm>
          <a:off x="983556" y="1106501"/>
          <a:ext cx="7330568" cy="3726758"/>
        </p:xfrm>
        <a:graphic>
          <a:graphicData uri="http://schemas.openxmlformats.org/drawingml/2006/table">
            <a:tbl>
              <a:tblPr>
                <a:noFill/>
                <a:tableStyleId>{145C45A5-8418-4FFF-81F1-D31DB538FC9B}</a:tableStyleId>
              </a:tblPr>
              <a:tblGrid>
                <a:gridCol w="2693583">
                  <a:extLst>
                    <a:ext uri="{9D8B030D-6E8A-4147-A177-3AD203B41FA5}">
                      <a16:colId xmlns:a16="http://schemas.microsoft.com/office/drawing/2014/main" val="20000"/>
                    </a:ext>
                  </a:extLst>
                </a:gridCol>
                <a:gridCol w="2209070">
                  <a:extLst>
                    <a:ext uri="{9D8B030D-6E8A-4147-A177-3AD203B41FA5}">
                      <a16:colId xmlns:a16="http://schemas.microsoft.com/office/drawing/2014/main" val="20001"/>
                    </a:ext>
                  </a:extLst>
                </a:gridCol>
                <a:gridCol w="2427915">
                  <a:extLst>
                    <a:ext uri="{9D8B030D-6E8A-4147-A177-3AD203B41FA5}">
                      <a16:colId xmlns:a16="http://schemas.microsoft.com/office/drawing/2014/main"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Data collection and preprocessing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dirty="0">
                <a:latin typeface="Times New Roman"/>
                <a:ea typeface="Times New Roman"/>
                <a:cs typeface="Times New Roman"/>
                <a:sym typeface="Times New Roman"/>
              </a:rPr>
              <a:t>	The objective of this project is to do Descriptive analysis, Prescriptive analysis and Predictive analysis. With that analysis we will be able to answer the following questions.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 dirty="0">
                <a:latin typeface="Times New Roman"/>
                <a:ea typeface="Times New Roman"/>
                <a:cs typeface="Times New Roman"/>
                <a:sym typeface="Times New Roman"/>
              </a:rPr>
              <a:t>Descriptive analytics </a:t>
            </a:r>
            <a:endParaRPr dirty="0">
              <a:latin typeface="Times New Roman"/>
              <a:ea typeface="Times New Roman"/>
              <a:cs typeface="Times New Roman"/>
              <a:sym typeface="Times New Roman"/>
            </a:endParaRPr>
          </a:p>
          <a:p>
            <a:pPr marL="457200" lvl="0" indent="-342900" algn="just" rtl="0">
              <a:lnSpc>
                <a:spcPct val="150000"/>
              </a:lnSpc>
              <a:spcBef>
                <a:spcPts val="1200"/>
              </a:spcBef>
              <a:spcAft>
                <a:spcPts val="0"/>
              </a:spcAft>
              <a:buSzPts val="1800"/>
              <a:buFont typeface="Times New Roman"/>
              <a:buAutoNum type="arabicPeriod"/>
            </a:pPr>
            <a:r>
              <a:rPr lang="en" dirty="0">
                <a:latin typeface="Times New Roman"/>
                <a:ea typeface="Times New Roman"/>
                <a:cs typeface="Times New Roman"/>
                <a:sym typeface="Times New Roman"/>
              </a:rPr>
              <a:t>How many listings are available in the neighbourhood?</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When are the prices high and low?</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Which neighborhoods are considered safe for hosting?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Long-term rentals instead of leasing?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Presence of professional hosting service providers?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ct val="61111"/>
              <a:buFont typeface="Arial"/>
              <a:buNone/>
            </a:pPr>
            <a:r>
              <a:rPr lang="en" dirty="0">
                <a:latin typeface="Times New Roman"/>
                <a:ea typeface="Times New Roman"/>
                <a:cs typeface="Times New Roman"/>
                <a:sym typeface="Times New Roman"/>
              </a:rPr>
              <a:t>Prescriptive </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Based on the customer budget, they can either opt for an entire house or just a room or even better share a room.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With a range of prices as low as 700 to as high as 50,000, comes a range of amenities, such as selection on a number of beds, bedrooms, kitchen, air conditioning, heating washing machine, breakfast, beachfront, gym, pool etc to name a few.</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r>
              <a:rPr lang="en" dirty="0">
                <a:latin typeface="Times New Roman"/>
                <a:ea typeface="Times New Roman"/>
                <a:cs typeface="Times New Roman"/>
                <a:sym typeface="Times New Roman"/>
              </a:rPr>
              <a:t>Predictive Analytics</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Which locations give the higher revenue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To predict the price based on the user selected attributes.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There are several reasons why this project is significant.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Firstly, the use of Bi-LSTM for Airbnb price prediction is a novel approach that has not been extensively explored in the literature.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this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a:t>
            </a:r>
            <a:r>
              <a:rPr lang="en">
                <a:solidFill>
                  <a:schemeClr val="tx1"/>
                </a:solidFill>
                <a:latin typeface="Times New Roman" panose="02020603050405020304" pitchFamily="18" charset="0"/>
                <a:cs typeface="Times New Roman" panose="02020603050405020304" pitchFamily="18" charset="0"/>
              </a:rPr>
              <a:t>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tends to overestimate lower-priced listings and underestimate higher-priced listings.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Potential for refinement with additional features or different architectures and deployment in a production environment.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58</TotalTime>
  <Words>1427</Words>
  <Application>Microsoft Office PowerPoint</Application>
  <PresentationFormat>On-screen Show (16:9)</PresentationFormat>
  <Paragraphs>96</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Airbnb Price Analysis and Prediction using Deep Learning Algorithms</vt:lpstr>
      <vt:lpstr>Group Member Information</vt:lpstr>
      <vt:lpstr>Role/Responsibilities</vt:lpstr>
      <vt:lpstr>Motivation</vt:lpstr>
      <vt:lpstr>Motivation</vt:lpstr>
      <vt:lpstr>Objective</vt:lpstr>
      <vt:lpstr>Related Work</vt:lpstr>
      <vt:lpstr>Problem Statement</vt:lpstr>
      <vt:lpstr>Proposed Solution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Ishyanth Kadali</cp:lastModifiedBy>
  <cp:revision>22</cp:revision>
  <dcterms:modified xsi:type="dcterms:W3CDTF">2023-04-26T03:56:10Z</dcterms:modified>
</cp:coreProperties>
</file>