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5" r:id="rId1"/>
  </p:sldMasterIdLst>
  <p:notesMasterIdLst>
    <p:notesMasterId r:id="rId15"/>
  </p:notesMasterIdLst>
  <p:sldIdLst>
    <p:sldId id="267" r:id="rId2"/>
    <p:sldId id="257" r:id="rId3"/>
    <p:sldId id="258" r:id="rId4"/>
    <p:sldId id="261" r:id="rId5"/>
    <p:sldId id="259" r:id="rId6"/>
    <p:sldId id="262" r:id="rId7"/>
    <p:sldId id="263" r:id="rId8"/>
    <p:sldId id="264" r:id="rId9"/>
    <p:sldId id="269" r:id="rId10"/>
    <p:sldId id="270" r:id="rId11"/>
    <p:sldId id="272" r:id="rId12"/>
    <p:sldId id="266" r:id="rId13"/>
    <p:sldId id="271"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5C45A5-8418-4FFF-81F1-D31DB538FC9B}">
  <a:tblStyle styleId="{145C45A5-8418-4FFF-81F1-D31DB538FC9B}"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fill>
          <a:solidFill>
            <a:srgbClr val="444654"/>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8b400436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8b400436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8b400436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8b400436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8b400436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8b400436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8b400436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8b400436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400436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400436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400436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400436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400436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400436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8b400436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8b400436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8b400436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8b400436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42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92699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2452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59944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74539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78907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58779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01429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381957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84646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737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11685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82513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59845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78788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17373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323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51792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C9CAD897-D46E-4AD2-BD9B-49DD3E640873}" type="datetimeFigureOut">
              <a:rPr lang="en-US" smtClean="0"/>
              <a:t>4/26/2023</a:t>
            </a:fld>
            <a:endParaRPr lang="en-US" dirty="0"/>
          </a:p>
        </p:txBody>
      </p:sp>
    </p:spTree>
    <p:extLst>
      <p:ext uri="{BB962C8B-B14F-4D97-AF65-F5344CB8AC3E}">
        <p14:creationId xmlns:p14="http://schemas.microsoft.com/office/powerpoint/2010/main" val="11746511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98624D31-43A5-475A-80CF-332C9F6DCF35}" type="datetimeFigureOut">
              <a:rPr lang="en-US" smtClean="0"/>
              <a:t>4/26/2023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070026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07/978-3-030-84060-0_11"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A560-5B17-6CF3-ABED-1236BF573A02}"/>
              </a:ext>
            </a:extLst>
          </p:cNvPr>
          <p:cNvSpPr>
            <a:spLocks noGrp="1"/>
          </p:cNvSpPr>
          <p:nvPr>
            <p:ph type="title"/>
          </p:nvPr>
        </p:nvSpPr>
        <p:spPr>
          <a:xfrm>
            <a:off x="0" y="0"/>
            <a:ext cx="7576457" cy="4164745"/>
          </a:xfrm>
        </p:spPr>
        <p:txBody>
          <a:bodyPr>
            <a:normAutofit/>
          </a:bodyPr>
          <a:lstStyle/>
          <a:p>
            <a:pPr algn="l"/>
            <a:r>
              <a:rPr lang="en-US" sz="4400" b="0" i="0" dirty="0">
                <a:solidFill>
                  <a:srgbClr val="000000"/>
                </a:solidFill>
                <a:effectLst/>
                <a:latin typeface="Times New Roman" panose="02020603050405020304" pitchFamily="18" charset="0"/>
                <a:cs typeface="Times New Roman" panose="02020603050405020304" pitchFamily="18" charset="0"/>
              </a:rPr>
              <a:t>Airbnb Price Analysis and Prediction using Deep Learning Algorithms</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36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0.png">
            <a:extLst>
              <a:ext uri="{FF2B5EF4-FFF2-40B4-BE49-F238E27FC236}">
                <a16:creationId xmlns:a16="http://schemas.microsoft.com/office/drawing/2014/main" id="{C3A6D404-9B92-3279-D9AA-60BAA3812B68}"/>
              </a:ext>
            </a:extLst>
          </p:cNvPr>
          <p:cNvPicPr/>
          <p:nvPr/>
        </p:nvPicPr>
        <p:blipFill>
          <a:blip r:embed="rId2"/>
          <a:srcRect l="5448" t="5214" r="8012"/>
          <a:stretch>
            <a:fillRect/>
          </a:stretch>
        </p:blipFill>
        <p:spPr>
          <a:xfrm>
            <a:off x="1797280" y="2855154"/>
            <a:ext cx="3003997" cy="2009272"/>
          </a:xfrm>
          <a:prstGeom prst="rect">
            <a:avLst/>
          </a:prstGeom>
          <a:ln/>
        </p:spPr>
      </p:pic>
      <p:pic>
        <p:nvPicPr>
          <p:cNvPr id="3" name="image8.png">
            <a:extLst>
              <a:ext uri="{FF2B5EF4-FFF2-40B4-BE49-F238E27FC236}">
                <a16:creationId xmlns:a16="http://schemas.microsoft.com/office/drawing/2014/main" id="{E0DBCD82-1D83-EC90-A47C-1CA2EA9480BE}"/>
              </a:ext>
            </a:extLst>
          </p:cNvPr>
          <p:cNvPicPr/>
          <p:nvPr/>
        </p:nvPicPr>
        <p:blipFill>
          <a:blip r:embed="rId3"/>
          <a:srcRect l="51349"/>
          <a:stretch>
            <a:fillRect/>
          </a:stretch>
        </p:blipFill>
        <p:spPr>
          <a:xfrm>
            <a:off x="3446049" y="936783"/>
            <a:ext cx="2710456" cy="1646866"/>
          </a:xfrm>
          <a:prstGeom prst="rect">
            <a:avLst/>
          </a:prstGeom>
          <a:ln/>
        </p:spPr>
      </p:pic>
      <p:sp>
        <p:nvSpPr>
          <p:cNvPr id="6" name="TextBox 5">
            <a:extLst>
              <a:ext uri="{FF2B5EF4-FFF2-40B4-BE49-F238E27FC236}">
                <a16:creationId xmlns:a16="http://schemas.microsoft.com/office/drawing/2014/main" id="{08BC644B-EB66-3967-9701-D6F47665E2CD}"/>
              </a:ext>
            </a:extLst>
          </p:cNvPr>
          <p:cNvSpPr txBox="1"/>
          <p:nvPr/>
        </p:nvSpPr>
        <p:spPr>
          <a:xfrm>
            <a:off x="-383752" y="2525063"/>
            <a:ext cx="4575842" cy="275012"/>
          </a:xfrm>
          <a:prstGeom prst="rect">
            <a:avLst/>
          </a:prstGeom>
          <a:noFill/>
        </p:spPr>
        <p:txBody>
          <a:bodyPr wrap="square">
            <a:spAutoFit/>
          </a:bodyPr>
          <a:lstStyle/>
          <a:p>
            <a:pPr marL="137160" marR="0" algn="ctr">
              <a:lnSpc>
                <a:spcPct val="150000"/>
              </a:lnSpc>
              <a:spcBef>
                <a:spcPts val="0"/>
              </a:spcBef>
              <a:spcAft>
                <a:spcPts val="0"/>
              </a:spcAft>
            </a:pPr>
            <a:r>
              <a:rPr lang="en-US" sz="900" dirty="0">
                <a:solidFill>
                  <a:srgbClr val="222222"/>
                </a:solidFill>
                <a:effectLst/>
                <a:highlight>
                  <a:srgbClr val="FFFFFF"/>
                </a:highlight>
                <a:latin typeface="Times New Roman" panose="02020603050405020304" pitchFamily="18" charset="0"/>
                <a:ea typeface="Times New Roman" panose="02020603050405020304" pitchFamily="18" charset="0"/>
              </a:rPr>
              <a:t>Fig </a:t>
            </a:r>
            <a:r>
              <a:rPr lang="en-US" sz="900" dirty="0">
                <a:solidFill>
                  <a:srgbClr val="222222"/>
                </a:solidFill>
                <a:highlight>
                  <a:srgbClr val="FFFFFF"/>
                </a:highlight>
                <a:latin typeface="Times New Roman" panose="02020603050405020304" pitchFamily="18" charset="0"/>
                <a:ea typeface="Times New Roman" panose="02020603050405020304" pitchFamily="18" charset="0"/>
              </a:rPr>
              <a:t>2</a:t>
            </a:r>
            <a:r>
              <a:rPr lang="en-US" sz="900" dirty="0">
                <a:solidFill>
                  <a:srgbClr val="222222"/>
                </a:solidFill>
                <a:effectLst/>
                <a:highlight>
                  <a:srgbClr val="FFFFFF"/>
                </a:highlight>
                <a:latin typeface="Times New Roman" panose="02020603050405020304" pitchFamily="18" charset="0"/>
                <a:ea typeface="Times New Roman" panose="02020603050405020304" pitchFamily="18" charset="0"/>
              </a:rPr>
              <a:t>. Property types and their count.</a:t>
            </a:r>
            <a:endParaRPr lang="en-US" sz="9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2AEAF4D1-5B7D-73D3-D6D5-2808AFE52456}"/>
              </a:ext>
            </a:extLst>
          </p:cNvPr>
          <p:cNvSpPr txBox="1"/>
          <p:nvPr/>
        </p:nvSpPr>
        <p:spPr>
          <a:xfrm>
            <a:off x="3868584" y="2571750"/>
            <a:ext cx="4575842" cy="230832"/>
          </a:xfrm>
          <a:prstGeom prst="rect">
            <a:avLst/>
          </a:prstGeom>
          <a:noFill/>
        </p:spPr>
        <p:txBody>
          <a:bodyPr wrap="square">
            <a:spAutoFit/>
          </a:bodyPr>
          <a:lstStyle/>
          <a:p>
            <a:r>
              <a:rPr lang="en-US" sz="900" dirty="0">
                <a:effectLst/>
                <a:latin typeface="Times New Roman" panose="02020603050405020304" pitchFamily="18" charset="0"/>
                <a:ea typeface="Times New Roman" panose="02020603050405020304" pitchFamily="18" charset="0"/>
              </a:rPr>
              <a:t>Fig </a:t>
            </a:r>
            <a:r>
              <a:rPr lang="en-US" sz="900" dirty="0">
                <a:latin typeface="Times New Roman" panose="02020603050405020304" pitchFamily="18" charset="0"/>
                <a:ea typeface="Times New Roman" panose="02020603050405020304" pitchFamily="18" charset="0"/>
              </a:rPr>
              <a:t>3</a:t>
            </a:r>
            <a:r>
              <a:rPr lang="en-US" sz="900" dirty="0">
                <a:effectLst/>
                <a:latin typeface="Times New Roman" panose="02020603050405020304" pitchFamily="18" charset="0"/>
                <a:ea typeface="Times New Roman" panose="02020603050405020304" pitchFamily="18" charset="0"/>
              </a:rPr>
              <a:t>. Review scores and it’s count.</a:t>
            </a:r>
            <a:endParaRPr lang="en-US" sz="900" dirty="0"/>
          </a:p>
        </p:txBody>
      </p:sp>
      <p:sp>
        <p:nvSpPr>
          <p:cNvPr id="10" name="TextBox 9">
            <a:extLst>
              <a:ext uri="{FF2B5EF4-FFF2-40B4-BE49-F238E27FC236}">
                <a16:creationId xmlns:a16="http://schemas.microsoft.com/office/drawing/2014/main" id="{3B64CE2C-4E0F-3E90-B48D-039E8F30E95F}"/>
              </a:ext>
            </a:extLst>
          </p:cNvPr>
          <p:cNvSpPr txBox="1"/>
          <p:nvPr/>
        </p:nvSpPr>
        <p:spPr>
          <a:xfrm>
            <a:off x="2109200" y="4801582"/>
            <a:ext cx="4575842" cy="230832"/>
          </a:xfrm>
          <a:prstGeom prst="rect">
            <a:avLst/>
          </a:prstGeom>
          <a:noFill/>
        </p:spPr>
        <p:txBody>
          <a:bodyPr wrap="square">
            <a:spAutoFit/>
          </a:bodyPr>
          <a:lstStyle/>
          <a:p>
            <a:r>
              <a:rPr lang="en-US" sz="900" dirty="0">
                <a:effectLst/>
                <a:latin typeface="Times New Roman" panose="02020603050405020304" pitchFamily="18" charset="0"/>
                <a:ea typeface="Times New Roman" panose="02020603050405020304" pitchFamily="18" charset="0"/>
              </a:rPr>
              <a:t>Fig 4. The price of the property is based on city.</a:t>
            </a:r>
            <a:endParaRPr lang="en-US" sz="900" dirty="0"/>
          </a:p>
        </p:txBody>
      </p:sp>
      <p:pic>
        <p:nvPicPr>
          <p:cNvPr id="5" name="image5.png">
            <a:extLst>
              <a:ext uri="{FF2B5EF4-FFF2-40B4-BE49-F238E27FC236}">
                <a16:creationId xmlns:a16="http://schemas.microsoft.com/office/drawing/2014/main" id="{202A0527-18B0-01DD-5A87-AF554378A0C5}"/>
              </a:ext>
            </a:extLst>
          </p:cNvPr>
          <p:cNvPicPr/>
          <p:nvPr/>
        </p:nvPicPr>
        <p:blipFill>
          <a:blip r:embed="rId4"/>
          <a:srcRect l="3044" t="7051" r="7772" b="4914"/>
          <a:stretch>
            <a:fillRect/>
          </a:stretch>
        </p:blipFill>
        <p:spPr>
          <a:xfrm>
            <a:off x="595923" y="853627"/>
            <a:ext cx="2538046" cy="1667428"/>
          </a:xfrm>
          <a:prstGeom prst="rect">
            <a:avLst/>
          </a:prstGeom>
          <a:ln/>
        </p:spPr>
      </p:pic>
      <p:sp>
        <p:nvSpPr>
          <p:cNvPr id="9" name="TextBox 8">
            <a:extLst>
              <a:ext uri="{FF2B5EF4-FFF2-40B4-BE49-F238E27FC236}">
                <a16:creationId xmlns:a16="http://schemas.microsoft.com/office/drawing/2014/main" id="{469A0F78-3430-5913-A334-8FDAAF665170}"/>
              </a:ext>
            </a:extLst>
          </p:cNvPr>
          <p:cNvSpPr txBox="1"/>
          <p:nvPr/>
        </p:nvSpPr>
        <p:spPr>
          <a:xfrm>
            <a:off x="6931" y="279074"/>
            <a:ext cx="4572000" cy="461665"/>
          </a:xfrm>
          <a:prstGeom prst="rect">
            <a:avLst/>
          </a:prstGeom>
          <a:noFill/>
        </p:spPr>
        <p:txBody>
          <a:bodyPr wrap="square">
            <a:spAutoFit/>
          </a:bodyPr>
          <a:lstStyle/>
          <a:p>
            <a:pPr defTabSz="342900">
              <a:buSzPts val="2800"/>
            </a:pPr>
            <a:r>
              <a:rPr lang="en" sz="2400" dirty="0">
                <a:latin typeface="Times New Roman" panose="02020603050405020304" pitchFamily="18" charset="0"/>
                <a:ea typeface="+mj-ea"/>
                <a:cs typeface="Times New Roman" panose="02020603050405020304" pitchFamily="18" charset="0"/>
              </a:rPr>
              <a:t>Results</a:t>
            </a:r>
            <a:endParaRPr lang="en-US" sz="24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730638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6E23D0-1562-1015-4D6A-C912879BFC1E}"/>
              </a:ext>
            </a:extLst>
          </p:cNvPr>
          <p:cNvPicPr>
            <a:picLocks noChangeAspect="1"/>
          </p:cNvPicPr>
          <p:nvPr/>
        </p:nvPicPr>
        <p:blipFill>
          <a:blip r:embed="rId2"/>
          <a:stretch>
            <a:fillRect/>
          </a:stretch>
        </p:blipFill>
        <p:spPr>
          <a:xfrm>
            <a:off x="407254" y="876646"/>
            <a:ext cx="6654373" cy="3067478"/>
          </a:xfrm>
          <a:prstGeom prst="rect">
            <a:avLst/>
          </a:prstGeom>
        </p:spPr>
      </p:pic>
      <p:sp>
        <p:nvSpPr>
          <p:cNvPr id="4" name="TextBox 3">
            <a:extLst>
              <a:ext uri="{FF2B5EF4-FFF2-40B4-BE49-F238E27FC236}">
                <a16:creationId xmlns:a16="http://schemas.microsoft.com/office/drawing/2014/main" id="{E68DC1B8-7F97-C1F5-41D5-6AD414BE2D69}"/>
              </a:ext>
            </a:extLst>
          </p:cNvPr>
          <p:cNvSpPr txBox="1"/>
          <p:nvPr/>
        </p:nvSpPr>
        <p:spPr>
          <a:xfrm>
            <a:off x="2971800" y="4036022"/>
            <a:ext cx="4575842" cy="230832"/>
          </a:xfrm>
          <a:prstGeom prst="rect">
            <a:avLst/>
          </a:prstGeom>
          <a:noFill/>
        </p:spPr>
        <p:txBody>
          <a:bodyPr wrap="square">
            <a:spAutoFit/>
          </a:bodyPr>
          <a:lstStyle/>
          <a:p>
            <a:r>
              <a:rPr lang="en-US" sz="900" dirty="0">
                <a:effectLst/>
                <a:latin typeface="Times New Roman" panose="02020603050405020304" pitchFamily="18" charset="0"/>
                <a:ea typeface="Times New Roman" panose="02020603050405020304" pitchFamily="18" charset="0"/>
              </a:rPr>
              <a:t>Fig 5. scores</a:t>
            </a:r>
            <a:endParaRPr lang="en-US" sz="900" dirty="0"/>
          </a:p>
        </p:txBody>
      </p:sp>
    </p:spTree>
    <p:extLst>
      <p:ext uri="{BB962C8B-B14F-4D97-AF65-F5344CB8AC3E}">
        <p14:creationId xmlns:p14="http://schemas.microsoft.com/office/powerpoint/2010/main" val="850140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12024" y="43734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tx1"/>
                </a:solidFill>
              </a:rPr>
              <a:t>Reference</a:t>
            </a:r>
            <a:endParaRPr dirty="0">
              <a:solidFill>
                <a:schemeClr val="tx1"/>
              </a:solidFill>
            </a:endParaRPr>
          </a:p>
        </p:txBody>
      </p:sp>
      <p:sp>
        <p:nvSpPr>
          <p:cNvPr id="117" name="Google Shape;117;p23"/>
          <p:cNvSpPr txBox="1">
            <a:spLocks noGrp="1"/>
          </p:cNvSpPr>
          <p:nvPr>
            <p:ph type="body" idx="1"/>
          </p:nvPr>
        </p:nvSpPr>
        <p:spPr>
          <a:xfrm>
            <a:off x="311700" y="1152475"/>
            <a:ext cx="7418438" cy="3747900"/>
          </a:xfrm>
          <a:prstGeom prst="rect">
            <a:avLst/>
          </a:prstGeom>
        </p:spPr>
        <p:txBody>
          <a:bodyPr spcFirstLastPara="1" wrap="square" lIns="91425" tIns="91425" rIns="91425" bIns="91425" anchor="t" anchorCtr="0">
            <a:noAutofit/>
          </a:bodyPr>
          <a:lstStyle/>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Mao, Zhenxing, and Jiaylng Lyu, “Why travelers use Airbnb again?” International Journal of Contemporary Hospitality Management (2017).</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Li, Yang, et al. “Price Recommendation on Vacation Rental Websites.”Proceedings of the 2017 SIAM International Conference on Data Mining. Society for Industrial and Applied Mathematics, 2017.</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Moon, Hyoungeun, et a1. “Peer-to-peer interactions: Perspectives of Airbnb guests and hosts.” International Journal of Hospitality Management 77 (2019): 405-414.</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Sheppard, Stephen, and Andrew Udell. “Do Airbnb properties affect house prices?” Williams College Department of Economics Working Papers 3.1 (2016): 43.</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Dogru, Tarik, Makarand Mody, and Courtney Suess. “Adding evidence to the debate: Quantifying Airbnb’s disruptive impact on ten key hotel markets.” Tourism Management 72 (2019): 27-38.</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Wang, Dan, and Juan L. Nicolau. “Price determinants of sharing economy-based accommodation rental: A study of listings from 33 cities on Airbnb.com.” International Journal of Hospitality Management 62 (2017): 120-131.</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Oskam, Jeroen, and Albert Boswijk. “ Airbnb: the future of networked hospitality businesses.” Journal of Tourism Futures (2016).</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Quattrone, Giovanni, et a1. “ Who benefits from the “Sharing” economy of Airbnb?” Proceedings of the 25th international conference on the world wide web. 2016.</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Zervas, Georgios, Davide Proserpio, and John Byers. “A first look at online reputation on Airbnb, where every stay is above average.” Where Every Stay is Above Average (January 28, 2015) (2015).</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Varma, Arup, et al.“Airbnb: Exciting innovation or passing fad?” Tourism Management Perspectives 20 (2016): 228-237</a:t>
            </a:r>
          </a:p>
          <a:p>
            <a:pPr marL="565785" lvl="0" indent="-400050" algn="just" rtl="0">
              <a:lnSpc>
                <a:spcPct val="190000"/>
              </a:lnSpc>
              <a:spcBef>
                <a:spcPts val="0"/>
              </a:spcBef>
              <a:spcAft>
                <a:spcPts val="0"/>
              </a:spcAft>
              <a:buSzPct val="100000"/>
              <a:buFont typeface="+mj-lt"/>
              <a:buAutoNum type="romanLcPeriod"/>
            </a:pPr>
            <a:endParaRPr sz="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344" y="43734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tx1"/>
                </a:solidFill>
              </a:rPr>
              <a:t>Reference</a:t>
            </a:r>
            <a:endParaRPr dirty="0">
              <a:solidFill>
                <a:schemeClr val="tx1"/>
              </a:solidFill>
            </a:endParaRPr>
          </a:p>
        </p:txBody>
      </p:sp>
      <p:sp>
        <p:nvSpPr>
          <p:cNvPr id="117" name="Google Shape;117;p23"/>
          <p:cNvSpPr txBox="1">
            <a:spLocks noGrp="1"/>
          </p:cNvSpPr>
          <p:nvPr>
            <p:ph type="body" idx="1"/>
          </p:nvPr>
        </p:nvSpPr>
        <p:spPr>
          <a:xfrm>
            <a:off x="311700" y="1152475"/>
            <a:ext cx="7064972" cy="3747900"/>
          </a:xfrm>
          <a:prstGeom prst="rect">
            <a:avLst/>
          </a:prstGeom>
        </p:spPr>
        <p:txBody>
          <a:bodyPr spcFirstLastPara="1" wrap="square" lIns="91425" tIns="91425" rIns="91425" bIns="91425" anchor="t" anchorCtr="0">
            <a:noAutofit/>
          </a:bodyPr>
          <a:lstStyle/>
          <a:p>
            <a:pPr marL="574358" lvl="0" indent="-400050" algn="just" rtl="0">
              <a:lnSpc>
                <a:spcPct val="190000"/>
              </a:lnSpc>
              <a:spcBef>
                <a:spcPts val="0"/>
              </a:spcBef>
              <a:spcAft>
                <a:spcPts val="0"/>
              </a:spcAft>
              <a:buSzPct val="100000"/>
              <a:buFont typeface="+mj-lt"/>
              <a:buAutoNum type="romanLcPeriod" startAt="11"/>
            </a:pPr>
            <a:r>
              <a:rPr lang="en-US" sz="800" dirty="0" err="1">
                <a:solidFill>
                  <a:schemeClr val="tx1"/>
                </a:solidFill>
                <a:latin typeface="Times New Roman" panose="02020603050405020304" pitchFamily="18" charset="0"/>
                <a:cs typeface="Times New Roman" panose="02020603050405020304" pitchFamily="18" charset="0"/>
              </a:rPr>
              <a:t>Pouya</a:t>
            </a:r>
            <a:r>
              <a:rPr lang="en-US" sz="800" dirty="0">
                <a:solidFill>
                  <a:schemeClr val="tx1"/>
                </a:solidFill>
                <a:latin typeface="Times New Roman" panose="02020603050405020304" pitchFamily="18" charset="0"/>
                <a:cs typeface="Times New Roman" panose="02020603050405020304" pitchFamily="18" charset="0"/>
              </a:rPr>
              <a:t> Rezazadeh </a:t>
            </a:r>
            <a:r>
              <a:rPr lang="en-US" sz="800" dirty="0" err="1">
                <a:solidFill>
                  <a:schemeClr val="tx1"/>
                </a:solidFill>
                <a:latin typeface="Times New Roman" panose="02020603050405020304" pitchFamily="18" charset="0"/>
                <a:cs typeface="Times New Roman" panose="02020603050405020304" pitchFamily="18" charset="0"/>
              </a:rPr>
              <a:t>Kalehbasti</a:t>
            </a:r>
            <a:r>
              <a:rPr lang="en-US" sz="800" dirty="0">
                <a:solidFill>
                  <a:schemeClr val="tx1"/>
                </a:solidFill>
                <a:latin typeface="Times New Roman" panose="02020603050405020304" pitchFamily="18" charset="0"/>
                <a:cs typeface="Times New Roman" panose="02020603050405020304" pitchFamily="18" charset="0"/>
              </a:rPr>
              <a:t>, Liubov </a:t>
            </a:r>
            <a:r>
              <a:rPr lang="en-US" sz="800" dirty="0" err="1">
                <a:solidFill>
                  <a:schemeClr val="tx1"/>
                </a:solidFill>
                <a:latin typeface="Times New Roman" panose="02020603050405020304" pitchFamily="18" charset="0"/>
                <a:cs typeface="Times New Roman" panose="02020603050405020304" pitchFamily="18" charset="0"/>
              </a:rPr>
              <a:t>Nikolenko</a:t>
            </a:r>
            <a:r>
              <a:rPr lang="en-US" sz="800" dirty="0">
                <a:solidFill>
                  <a:schemeClr val="tx1"/>
                </a:solidFill>
                <a:latin typeface="Times New Roman" panose="02020603050405020304" pitchFamily="18" charset="0"/>
                <a:cs typeface="Times New Roman" panose="02020603050405020304" pitchFamily="18" charset="0"/>
              </a:rPr>
              <a:t>, and </a:t>
            </a:r>
            <a:r>
              <a:rPr lang="en-US" sz="800" dirty="0" err="1">
                <a:solidFill>
                  <a:schemeClr val="tx1"/>
                </a:solidFill>
                <a:latin typeface="Times New Roman" panose="02020603050405020304" pitchFamily="18" charset="0"/>
                <a:cs typeface="Times New Roman" panose="02020603050405020304" pitchFamily="18" charset="0"/>
              </a:rPr>
              <a:t>Hoormazd</a:t>
            </a:r>
            <a:r>
              <a:rPr lang="en-US" sz="800" dirty="0">
                <a:solidFill>
                  <a:schemeClr val="tx1"/>
                </a:solidFill>
                <a:latin typeface="Times New Roman" panose="02020603050405020304" pitchFamily="18" charset="0"/>
                <a:cs typeface="Times New Roman" panose="02020603050405020304" pitchFamily="18" charset="0"/>
              </a:rPr>
              <a:t> Rezaei. 2021. Airbnb Price Prediction Using Machine Learning and Sentiment Analysis. In Machine Learning and Knowledge Extraction: 5th IFIP TC 5, TC 12, WG 8.4, WG 8.9, WG 12.9 International Cross-Domain Conference, CD-MAKE 2021, Virtual Event, August 17–20, 2021, Proceedings. Springer-Verlag, Berlin, Heidelberg, 173–184. </a:t>
            </a:r>
            <a:r>
              <a:rPr lang="en-US" sz="800" u="sng"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https://doi.org/10.1007/978-3-030-84060-0_11</a:t>
            </a:r>
            <a:endParaRPr lang="en-US" sz="800" dirty="0">
              <a:solidFill>
                <a:schemeClr val="tx1"/>
              </a:solidFill>
              <a:latin typeface="Times New Roman" panose="02020603050405020304" pitchFamily="18" charset="0"/>
              <a:cs typeface="Times New Roman" panose="02020603050405020304" pitchFamily="18" charset="0"/>
            </a:endParaRPr>
          </a:p>
          <a:p>
            <a:pPr marL="574358" lvl="0" indent="-400050" algn="just" rtl="0">
              <a:lnSpc>
                <a:spcPct val="190000"/>
              </a:lnSpc>
              <a:spcBef>
                <a:spcPts val="0"/>
              </a:spcBef>
              <a:spcAft>
                <a:spcPts val="0"/>
              </a:spcAft>
              <a:buSzPct val="100000"/>
              <a:buFont typeface="+mj-lt"/>
              <a:buAutoNum type="romanLcPeriod" startAt="11"/>
            </a:pPr>
            <a:r>
              <a:rPr lang="en-US" sz="800" dirty="0">
                <a:solidFill>
                  <a:schemeClr val="tx1"/>
                </a:solidFill>
                <a:latin typeface="Times New Roman" panose="02020603050405020304" pitchFamily="18" charset="0"/>
                <a:cs typeface="Times New Roman" panose="02020603050405020304" pitchFamily="18" charset="0"/>
              </a:rPr>
              <a:t>N. Peng, K. Li and Y. Qin, "Leveraging Multi-Modality Data to Airbnb Price Prediction," 2020 2nd International Conference on Economic Management and Model Engineering (ICEMME), Chongqing, China, 2020, pp. 1066-1071, </a:t>
            </a:r>
            <a:r>
              <a:rPr lang="en-US" sz="800" dirty="0" err="1">
                <a:solidFill>
                  <a:schemeClr val="tx1"/>
                </a:solidFill>
                <a:latin typeface="Times New Roman" panose="02020603050405020304" pitchFamily="18" charset="0"/>
                <a:cs typeface="Times New Roman" panose="02020603050405020304" pitchFamily="18" charset="0"/>
              </a:rPr>
              <a:t>doi</a:t>
            </a:r>
            <a:r>
              <a:rPr lang="en-US" sz="800" dirty="0">
                <a:solidFill>
                  <a:schemeClr val="tx1"/>
                </a:solidFill>
                <a:latin typeface="Times New Roman" panose="02020603050405020304" pitchFamily="18" charset="0"/>
                <a:cs typeface="Times New Roman" panose="02020603050405020304" pitchFamily="18" charset="0"/>
              </a:rPr>
              <a:t>: 10.1109/ICEMME51517.2020.00215.</a:t>
            </a:r>
          </a:p>
          <a:p>
            <a:pPr marL="574358" lvl="0" indent="-400050" algn="just" rtl="0">
              <a:lnSpc>
                <a:spcPct val="190000"/>
              </a:lnSpc>
              <a:spcBef>
                <a:spcPts val="0"/>
              </a:spcBef>
              <a:spcAft>
                <a:spcPts val="0"/>
              </a:spcAft>
              <a:buSzPct val="100000"/>
              <a:buFont typeface="+mj-lt"/>
              <a:buAutoNum type="romanLcPeriod" startAt="11"/>
            </a:pPr>
            <a:r>
              <a:rPr lang="en-US" sz="800" dirty="0">
                <a:solidFill>
                  <a:schemeClr val="tx1"/>
                </a:solidFill>
                <a:latin typeface="Times New Roman" panose="02020603050405020304" pitchFamily="18" charset="0"/>
                <a:cs typeface="Times New Roman" panose="02020603050405020304" pitchFamily="18" charset="0"/>
              </a:rPr>
              <a:t>A. </a:t>
            </a:r>
            <a:r>
              <a:rPr lang="en-US" sz="800" dirty="0" err="1">
                <a:solidFill>
                  <a:schemeClr val="tx1"/>
                </a:solidFill>
                <a:latin typeface="Times New Roman" panose="02020603050405020304" pitchFamily="18" charset="0"/>
                <a:cs typeface="Times New Roman" panose="02020603050405020304" pitchFamily="18" charset="0"/>
              </a:rPr>
              <a:t>Garlapati</a:t>
            </a:r>
            <a:r>
              <a:rPr lang="en-US" sz="800" dirty="0">
                <a:solidFill>
                  <a:schemeClr val="tx1"/>
                </a:solidFill>
                <a:latin typeface="Times New Roman" panose="02020603050405020304" pitchFamily="18" charset="0"/>
                <a:cs typeface="Times New Roman" panose="02020603050405020304" pitchFamily="18" charset="0"/>
              </a:rPr>
              <a:t>, K. </a:t>
            </a:r>
            <a:r>
              <a:rPr lang="en-US" sz="800" dirty="0" err="1">
                <a:solidFill>
                  <a:schemeClr val="tx1"/>
                </a:solidFill>
                <a:latin typeface="Times New Roman" panose="02020603050405020304" pitchFamily="18" charset="0"/>
                <a:cs typeface="Times New Roman" panose="02020603050405020304" pitchFamily="18" charset="0"/>
              </a:rPr>
              <a:t>Garlapati</a:t>
            </a:r>
            <a:r>
              <a:rPr lang="en-US" sz="800" dirty="0">
                <a:solidFill>
                  <a:schemeClr val="tx1"/>
                </a:solidFill>
                <a:latin typeface="Times New Roman" panose="02020603050405020304" pitchFamily="18" charset="0"/>
                <a:cs typeface="Times New Roman" panose="02020603050405020304" pitchFamily="18" charset="0"/>
              </a:rPr>
              <a:t>, N. </a:t>
            </a:r>
            <a:r>
              <a:rPr lang="en-US" sz="800" dirty="0" err="1">
                <a:solidFill>
                  <a:schemeClr val="tx1"/>
                </a:solidFill>
                <a:latin typeface="Times New Roman" panose="02020603050405020304" pitchFamily="18" charset="0"/>
                <a:cs typeface="Times New Roman" panose="02020603050405020304" pitchFamily="18" charset="0"/>
              </a:rPr>
              <a:t>Malisetty</a:t>
            </a:r>
            <a:r>
              <a:rPr lang="en-US" sz="800" dirty="0">
                <a:solidFill>
                  <a:schemeClr val="tx1"/>
                </a:solidFill>
                <a:latin typeface="Times New Roman" panose="02020603050405020304" pitchFamily="18" charset="0"/>
                <a:cs typeface="Times New Roman" panose="02020603050405020304" pitchFamily="18" charset="0"/>
              </a:rPr>
              <a:t>, D. R. Krishna and G. Narayana, "Price Listing Predictions and Forthcoming Analysis of Airbnb," 2021 12th International Conference on Computing Communication and Networking Technologies (ICCCNT), Kharagpur, India, 2021, pp. 1-7, </a:t>
            </a:r>
            <a:r>
              <a:rPr lang="en-US" sz="800" dirty="0" err="1">
                <a:solidFill>
                  <a:schemeClr val="tx1"/>
                </a:solidFill>
                <a:latin typeface="Times New Roman" panose="02020603050405020304" pitchFamily="18" charset="0"/>
                <a:cs typeface="Times New Roman" panose="02020603050405020304" pitchFamily="18" charset="0"/>
              </a:rPr>
              <a:t>doi</a:t>
            </a:r>
            <a:r>
              <a:rPr lang="en-US" sz="800" dirty="0">
                <a:solidFill>
                  <a:schemeClr val="tx1"/>
                </a:solidFill>
                <a:latin typeface="Times New Roman" panose="02020603050405020304" pitchFamily="18" charset="0"/>
                <a:cs typeface="Times New Roman" panose="02020603050405020304" pitchFamily="18" charset="0"/>
              </a:rPr>
              <a:t>: 10.1109/ICCCNT51525.2021.9579773.</a:t>
            </a:r>
          </a:p>
          <a:p>
            <a:pPr marL="574358" lvl="0" indent="-400050" algn="just" rtl="0">
              <a:lnSpc>
                <a:spcPct val="190000"/>
              </a:lnSpc>
              <a:spcBef>
                <a:spcPts val="0"/>
              </a:spcBef>
              <a:spcAft>
                <a:spcPts val="0"/>
              </a:spcAft>
              <a:buSzPct val="100000"/>
              <a:buFont typeface="+mj-lt"/>
              <a:buAutoNum type="romanLcPeriod" startAt="11"/>
            </a:pPr>
            <a:r>
              <a:rPr lang="en-US" sz="800" dirty="0" err="1">
                <a:solidFill>
                  <a:schemeClr val="tx1"/>
                </a:solidFill>
                <a:latin typeface="Times New Roman" panose="02020603050405020304" pitchFamily="18" charset="0"/>
                <a:cs typeface="Times New Roman" panose="02020603050405020304" pitchFamily="18" charset="0"/>
              </a:rPr>
              <a:t>Contu</a:t>
            </a:r>
            <a:r>
              <a:rPr lang="en-US" sz="800" dirty="0">
                <a:solidFill>
                  <a:schemeClr val="tx1"/>
                </a:solidFill>
                <a:latin typeface="Times New Roman" panose="02020603050405020304" pitchFamily="18" charset="0"/>
                <a:cs typeface="Times New Roman" panose="02020603050405020304" pitchFamily="18" charset="0"/>
              </a:rPr>
              <a:t>, G., </a:t>
            </a:r>
            <a:r>
              <a:rPr lang="en-US" sz="800" dirty="0" err="1">
                <a:solidFill>
                  <a:schemeClr val="tx1"/>
                </a:solidFill>
                <a:latin typeface="Times New Roman" panose="02020603050405020304" pitchFamily="18" charset="0"/>
                <a:cs typeface="Times New Roman" panose="02020603050405020304" pitchFamily="18" charset="0"/>
              </a:rPr>
              <a:t>Frigau</a:t>
            </a:r>
            <a:r>
              <a:rPr lang="en-US" sz="800" dirty="0">
                <a:solidFill>
                  <a:schemeClr val="tx1"/>
                </a:solidFill>
                <a:latin typeface="Times New Roman" panose="02020603050405020304" pitchFamily="18" charset="0"/>
                <a:cs typeface="Times New Roman" panose="02020603050405020304" pitchFamily="18" charset="0"/>
              </a:rPr>
              <a:t>, L. &amp; </a:t>
            </a:r>
            <a:r>
              <a:rPr lang="en-US" sz="800" dirty="0" err="1">
                <a:solidFill>
                  <a:schemeClr val="tx1"/>
                </a:solidFill>
                <a:latin typeface="Times New Roman" panose="02020603050405020304" pitchFamily="18" charset="0"/>
                <a:cs typeface="Times New Roman" panose="02020603050405020304" pitchFamily="18" charset="0"/>
              </a:rPr>
              <a:t>Conversano</a:t>
            </a:r>
            <a:r>
              <a:rPr lang="en-US" sz="800" dirty="0">
                <a:solidFill>
                  <a:schemeClr val="tx1"/>
                </a:solidFill>
                <a:latin typeface="Times New Roman" panose="02020603050405020304" pitchFamily="18" charset="0"/>
                <a:cs typeface="Times New Roman" panose="02020603050405020304" pitchFamily="18" charset="0"/>
              </a:rPr>
              <a:t>, C. Price indicators for Airbnb accommodations. Qual Quant (2022). https://doi.org/10.1007/s11135-022-01576-6</a:t>
            </a:r>
          </a:p>
          <a:p>
            <a:pPr marL="574358" lvl="0" indent="-400050" algn="just" rtl="0">
              <a:lnSpc>
                <a:spcPct val="190000"/>
              </a:lnSpc>
              <a:spcBef>
                <a:spcPts val="0"/>
              </a:spcBef>
              <a:spcAft>
                <a:spcPts val="0"/>
              </a:spcAft>
              <a:buSzPct val="100000"/>
              <a:buFont typeface="+mj-lt"/>
              <a:buAutoNum type="romanLcPeriod" startAt="11"/>
            </a:pPr>
            <a:r>
              <a:rPr lang="en-US" sz="800" dirty="0">
                <a:solidFill>
                  <a:schemeClr val="tx1"/>
                </a:solidFill>
                <a:latin typeface="Times New Roman" panose="02020603050405020304" pitchFamily="18" charset="0"/>
                <a:cs typeface="Times New Roman" panose="02020603050405020304" pitchFamily="18" charset="0"/>
              </a:rPr>
              <a:t>Gibbs, Chris, et a1. “Pricing in the sharing economy: a hedonic pricing model applied to Airbnb listings.” Journal of Travel Tourism Marketing 35.1 (2018): 46-56.</a:t>
            </a:r>
          </a:p>
          <a:p>
            <a:pPr marL="574358" lvl="0" indent="-400050" algn="just" rtl="0">
              <a:lnSpc>
                <a:spcPct val="190000"/>
              </a:lnSpc>
              <a:spcBef>
                <a:spcPts val="0"/>
              </a:spcBef>
              <a:spcAft>
                <a:spcPts val="0"/>
              </a:spcAft>
              <a:buSzPct val="100000"/>
              <a:buFont typeface="+mj-lt"/>
              <a:buAutoNum type="romanLcPeriod" startAt="11"/>
            </a:pPr>
            <a:r>
              <a:rPr lang="en-US" sz="800" dirty="0" err="1">
                <a:solidFill>
                  <a:schemeClr val="tx1"/>
                </a:solidFill>
                <a:latin typeface="Times New Roman" panose="02020603050405020304" pitchFamily="18" charset="0"/>
                <a:cs typeface="Times New Roman" panose="02020603050405020304" pitchFamily="18" charset="0"/>
              </a:rPr>
              <a:t>Cornegruta</a:t>
            </a:r>
            <a:r>
              <a:rPr lang="en-US" sz="800" dirty="0">
                <a:solidFill>
                  <a:schemeClr val="tx1"/>
                </a:solidFill>
                <a:latin typeface="Times New Roman" panose="02020603050405020304" pitchFamily="18" charset="0"/>
                <a:cs typeface="Times New Roman" panose="02020603050405020304" pitchFamily="18" charset="0"/>
              </a:rPr>
              <a:t>, S., Bakewell, R., Withey, S., &amp; Montana, G. (2016). Modelling Radiological Language with Bidirectional Long Short-Term Memory Networks. </a:t>
            </a:r>
            <a:r>
              <a:rPr lang="en-US" sz="800" dirty="0" err="1">
                <a:solidFill>
                  <a:schemeClr val="tx1"/>
                </a:solidFill>
                <a:latin typeface="Times New Roman" panose="02020603050405020304" pitchFamily="18" charset="0"/>
                <a:cs typeface="Times New Roman" panose="02020603050405020304" pitchFamily="18" charset="0"/>
              </a:rPr>
              <a:t>ArXiv</a:t>
            </a:r>
            <a:r>
              <a:rPr lang="en-US" sz="800" dirty="0">
                <a:solidFill>
                  <a:schemeClr val="tx1"/>
                </a:solidFill>
                <a:latin typeface="Times New Roman" panose="02020603050405020304" pitchFamily="18" charset="0"/>
                <a:cs typeface="Times New Roman" panose="02020603050405020304" pitchFamily="18" charset="0"/>
              </a:rPr>
              <a:t>. /abs/1609.08409 </a:t>
            </a:r>
          </a:p>
          <a:p>
            <a:pPr marL="574358" lvl="0" indent="-400050" algn="just" rtl="0">
              <a:lnSpc>
                <a:spcPct val="190000"/>
              </a:lnSpc>
              <a:spcBef>
                <a:spcPts val="0"/>
              </a:spcBef>
              <a:spcAft>
                <a:spcPts val="0"/>
              </a:spcAft>
              <a:buSzPct val="100000"/>
              <a:buFont typeface="+mj-lt"/>
              <a:buAutoNum type="romanLcPeriod" startAt="11"/>
            </a:pPr>
            <a:r>
              <a:rPr lang="en-US" sz="800" dirty="0">
                <a:solidFill>
                  <a:schemeClr val="tx1"/>
                </a:solidFill>
                <a:latin typeface="Times New Roman" panose="02020603050405020304" pitchFamily="18" charset="0"/>
                <a:cs typeface="Times New Roman" panose="02020603050405020304" pitchFamily="18" charset="0"/>
              </a:rPr>
              <a:t>Roma, Paolo, Umberto </a:t>
            </a:r>
            <a:r>
              <a:rPr lang="en-US" sz="800" dirty="0" err="1">
                <a:solidFill>
                  <a:schemeClr val="tx1"/>
                </a:solidFill>
                <a:latin typeface="Times New Roman" panose="02020603050405020304" pitchFamily="18" charset="0"/>
                <a:cs typeface="Times New Roman" panose="02020603050405020304" pitchFamily="18" charset="0"/>
              </a:rPr>
              <a:t>Panniello</a:t>
            </a:r>
            <a:r>
              <a:rPr lang="en-US" sz="800" dirty="0">
                <a:solidFill>
                  <a:schemeClr val="tx1"/>
                </a:solidFill>
                <a:latin typeface="Times New Roman" panose="02020603050405020304" pitchFamily="18" charset="0"/>
                <a:cs typeface="Times New Roman" panose="02020603050405020304" pitchFamily="18" charset="0"/>
              </a:rPr>
              <a:t>, and Giovanna Lo Nigro. “Sharing economy and incumbents’ pricing strategy: The impact of Airbnb on the hospitality industry.” International Journal of Production Economics 214 (2019): 17-29.</a:t>
            </a:r>
          </a:p>
          <a:p>
            <a:pPr marL="565785" lvl="0" indent="-400050" algn="just" rtl="0">
              <a:lnSpc>
                <a:spcPct val="190000"/>
              </a:lnSpc>
              <a:spcBef>
                <a:spcPts val="0"/>
              </a:spcBef>
              <a:spcAft>
                <a:spcPts val="0"/>
              </a:spcAft>
              <a:buSzPct val="100000"/>
              <a:buFont typeface="+mj-lt"/>
              <a:buAutoNum type="romanLcPeriod" startAt="11"/>
            </a:pPr>
            <a:endParaRPr sz="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015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7684" y="437341"/>
            <a:ext cx="8520600" cy="572700"/>
          </a:xfrm>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Group Member Information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311701" y="1152475"/>
            <a:ext cx="5143964" cy="2289972"/>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b="1" i="1" dirty="0">
              <a:solidFill>
                <a:srgbClr val="000000"/>
              </a:solidFill>
              <a:effectLst/>
              <a:latin typeface="Times New Roman" panose="02020603050405020304" pitchFamily="18" charset="0"/>
              <a:cs typeface="Times New Roman" panose="02020603050405020304" pitchFamily="18" charset="0"/>
            </a:endParaRPr>
          </a:p>
          <a:p>
            <a:pPr marL="0" lvl="0" indent="0" rtl="0">
              <a:spcBef>
                <a:spcPts val="0"/>
              </a:spcBef>
              <a:spcAft>
                <a:spcPts val="1200"/>
              </a:spcAft>
              <a:buNone/>
            </a:pPr>
            <a:r>
              <a:rPr lang="en-US" b="1" i="1" dirty="0" err="1">
                <a:solidFill>
                  <a:srgbClr val="000000"/>
                </a:solidFill>
                <a:effectLst/>
                <a:latin typeface="Times New Roman" panose="02020603050405020304" pitchFamily="18" charset="0"/>
                <a:cs typeface="Times New Roman" panose="02020603050405020304" pitchFamily="18" charset="0"/>
              </a:rPr>
              <a:t>Dingari</a:t>
            </a:r>
            <a:r>
              <a:rPr lang="en-US" b="1" i="1" dirty="0">
                <a:solidFill>
                  <a:srgbClr val="000000"/>
                </a:solidFill>
                <a:effectLst/>
                <a:latin typeface="Times New Roman" panose="02020603050405020304" pitchFamily="18" charset="0"/>
                <a:cs typeface="Times New Roman" panose="02020603050405020304" pitchFamily="18" charset="0"/>
              </a:rPr>
              <a:t>, Vikram – 700742014</a:t>
            </a:r>
          </a:p>
          <a:p>
            <a:pPr marL="0" lvl="0" indent="0" rtl="0">
              <a:spcBef>
                <a:spcPts val="0"/>
              </a:spcBef>
              <a:spcAft>
                <a:spcPts val="1200"/>
              </a:spcAft>
              <a:buNone/>
            </a:pPr>
            <a:r>
              <a:rPr lang="en-US" b="1" i="1" dirty="0">
                <a:solidFill>
                  <a:srgbClr val="000000"/>
                </a:solidFill>
                <a:effectLst/>
                <a:latin typeface="Times New Roman" panose="02020603050405020304" pitchFamily="18" charset="0"/>
                <a:cs typeface="Times New Roman" panose="02020603050405020304" pitchFamily="18" charset="0"/>
              </a:rPr>
              <a:t>Shruthi Vallap Reddy – 700744517</a:t>
            </a:r>
          </a:p>
          <a:p>
            <a:pPr marL="0" lvl="0" indent="0" rtl="0">
              <a:spcBef>
                <a:spcPts val="0"/>
              </a:spcBef>
              <a:spcAft>
                <a:spcPts val="1200"/>
              </a:spcAft>
              <a:buNone/>
            </a:pPr>
            <a:r>
              <a:rPr lang="en-US" b="1" i="1" dirty="0" err="1">
                <a:solidFill>
                  <a:srgbClr val="000000"/>
                </a:solidFill>
                <a:effectLst/>
                <a:latin typeface="Times New Roman" panose="02020603050405020304" pitchFamily="18" charset="0"/>
                <a:cs typeface="Times New Roman" panose="02020603050405020304" pitchFamily="18" charset="0"/>
              </a:rPr>
              <a:t>Cherukupally</a:t>
            </a:r>
            <a:r>
              <a:rPr lang="en-US" b="1" i="1" dirty="0">
                <a:solidFill>
                  <a:srgbClr val="000000"/>
                </a:solidFill>
                <a:effectLst/>
                <a:latin typeface="Times New Roman" panose="02020603050405020304" pitchFamily="18" charset="0"/>
                <a:cs typeface="Times New Roman" panose="02020603050405020304" pitchFamily="18" charset="0"/>
              </a:rPr>
              <a:t>, Ashwin Kumar Reddy – 700745488</a:t>
            </a:r>
          </a:p>
          <a:p>
            <a:pPr marL="0" lvl="0" indent="0" rtl="0">
              <a:spcBef>
                <a:spcPts val="0"/>
              </a:spcBef>
              <a:spcAft>
                <a:spcPts val="1200"/>
              </a:spcAft>
              <a:buNone/>
            </a:pPr>
            <a:r>
              <a:rPr lang="en-US" b="1" i="1" dirty="0" err="1">
                <a:solidFill>
                  <a:srgbClr val="000000"/>
                </a:solidFill>
                <a:effectLst/>
                <a:latin typeface="Times New Roman" panose="02020603050405020304" pitchFamily="18" charset="0"/>
                <a:cs typeface="Times New Roman" panose="02020603050405020304" pitchFamily="18" charset="0"/>
              </a:rPr>
              <a:t>Kadali</a:t>
            </a:r>
            <a:r>
              <a:rPr lang="en-US" b="1" i="1" dirty="0">
                <a:solidFill>
                  <a:srgbClr val="000000"/>
                </a:solidFill>
                <a:effectLst/>
                <a:latin typeface="Times New Roman" panose="02020603050405020304" pitchFamily="18" charset="0"/>
                <a:cs typeface="Times New Roman" panose="02020603050405020304" pitchFamily="18" charset="0"/>
              </a:rPr>
              <a:t>, Satya </a:t>
            </a:r>
            <a:r>
              <a:rPr lang="en-US" b="1" i="1" dirty="0" err="1">
                <a:solidFill>
                  <a:srgbClr val="000000"/>
                </a:solidFill>
                <a:effectLst/>
                <a:latin typeface="Times New Roman" panose="02020603050405020304" pitchFamily="18" charset="0"/>
                <a:cs typeface="Times New Roman" panose="02020603050405020304" pitchFamily="18" charset="0"/>
              </a:rPr>
              <a:t>Ishyanth</a:t>
            </a:r>
            <a:r>
              <a:rPr lang="en-US" b="1" i="1" dirty="0">
                <a:solidFill>
                  <a:srgbClr val="000000"/>
                </a:solidFill>
                <a:effectLst/>
                <a:latin typeface="Times New Roman" panose="02020603050405020304" pitchFamily="18" charset="0"/>
                <a:cs typeface="Times New Roman" panose="02020603050405020304" pitchFamily="18" charset="0"/>
              </a:rPr>
              <a:t> - 700735513</a:t>
            </a:r>
            <a:endParaRPr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34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tx1"/>
                </a:solidFill>
                <a:latin typeface="Times New Roman" panose="02020603050405020304" pitchFamily="18" charset="0"/>
                <a:cs typeface="Times New Roman" panose="02020603050405020304" pitchFamily="18" charset="0"/>
              </a:rPr>
              <a:t>Role/Responsibilities</a:t>
            </a:r>
            <a:endParaRPr dirty="0">
              <a:solidFill>
                <a:schemeClr val="tx1"/>
              </a:solidFill>
              <a:latin typeface="Times New Roman" panose="02020603050405020304" pitchFamily="18" charset="0"/>
              <a:cs typeface="Times New Roman" panose="02020603050405020304" pitchFamily="18" charset="0"/>
            </a:endParaRPr>
          </a:p>
        </p:txBody>
      </p:sp>
      <p:graphicFrame>
        <p:nvGraphicFramePr>
          <p:cNvPr id="67" name="Google Shape;67;p15"/>
          <p:cNvGraphicFramePr/>
          <p:nvPr>
            <p:extLst>
              <p:ext uri="{D42A27DB-BD31-4B8C-83A1-F6EECF244321}">
                <p14:modId xmlns:p14="http://schemas.microsoft.com/office/powerpoint/2010/main" val="2016558457"/>
              </p:ext>
            </p:extLst>
          </p:nvPr>
        </p:nvGraphicFramePr>
        <p:xfrm>
          <a:off x="422623" y="1106501"/>
          <a:ext cx="6323960" cy="3726758"/>
        </p:xfrm>
        <a:graphic>
          <a:graphicData uri="http://schemas.openxmlformats.org/drawingml/2006/table">
            <a:tbl>
              <a:tblPr>
                <a:noFill/>
                <a:tableStyleId>{145C45A5-8418-4FFF-81F1-D31DB538FC9B}</a:tableStyleId>
              </a:tblPr>
              <a:tblGrid>
                <a:gridCol w="2323709">
                  <a:extLst>
                    <a:ext uri="{9D8B030D-6E8A-4147-A177-3AD203B41FA5}">
                      <a16:colId xmlns:a16="http://schemas.microsoft.com/office/drawing/2014/main" val="20000"/>
                    </a:ext>
                  </a:extLst>
                </a:gridCol>
                <a:gridCol w="1905729">
                  <a:extLst>
                    <a:ext uri="{9D8B030D-6E8A-4147-A177-3AD203B41FA5}">
                      <a16:colId xmlns:a16="http://schemas.microsoft.com/office/drawing/2014/main" val="20001"/>
                    </a:ext>
                  </a:extLst>
                </a:gridCol>
                <a:gridCol w="2094522">
                  <a:extLst>
                    <a:ext uri="{9D8B030D-6E8A-4147-A177-3AD203B41FA5}">
                      <a16:colId xmlns:a16="http://schemas.microsoft.com/office/drawing/2014/main" val="20002"/>
                    </a:ext>
                  </a:extLst>
                </a:gridCol>
              </a:tblGrid>
              <a:tr h="365263">
                <a:tc>
                  <a:txBody>
                    <a:bodyPr/>
                    <a:lstStyle/>
                    <a:p>
                      <a:pPr marL="0" lvl="0" indent="0" algn="ctr" rtl="0">
                        <a:lnSpc>
                          <a:spcPct val="200000"/>
                        </a:lnSpc>
                        <a:spcBef>
                          <a:spcPts val="0"/>
                        </a:spcBef>
                        <a:spcAft>
                          <a:spcPts val="0"/>
                        </a:spcAft>
                        <a:buNone/>
                      </a:pPr>
                      <a:r>
                        <a:rPr lang="en" sz="1050" b="1">
                          <a:solidFill>
                            <a:schemeClr val="dk1"/>
                          </a:solidFill>
                          <a:latin typeface="Times New Roman"/>
                          <a:ea typeface="Times New Roman"/>
                          <a:cs typeface="Times New Roman"/>
                          <a:sym typeface="Times New Roman"/>
                        </a:rPr>
                        <a:t>Task</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200000"/>
                        </a:lnSpc>
                        <a:spcBef>
                          <a:spcPts val="0"/>
                        </a:spcBef>
                        <a:spcAft>
                          <a:spcPts val="0"/>
                        </a:spcAft>
                        <a:buNone/>
                      </a:pPr>
                      <a:r>
                        <a:rPr lang="en" sz="1050" b="1">
                          <a:solidFill>
                            <a:schemeClr val="dk1"/>
                          </a:solidFill>
                          <a:latin typeface="Times New Roman"/>
                          <a:ea typeface="Times New Roman"/>
                          <a:cs typeface="Times New Roman"/>
                          <a:sym typeface="Times New Roman"/>
                        </a:rPr>
                        <a:t>Responsibility</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200000"/>
                        </a:lnSpc>
                        <a:spcBef>
                          <a:spcPts val="0"/>
                        </a:spcBef>
                        <a:spcAft>
                          <a:spcPts val="0"/>
                        </a:spcAft>
                        <a:buNone/>
                      </a:pPr>
                      <a:r>
                        <a:rPr lang="en" sz="1050" b="1">
                          <a:solidFill>
                            <a:schemeClr val="dk1"/>
                          </a:solidFill>
                          <a:latin typeface="Times New Roman"/>
                          <a:ea typeface="Times New Roman"/>
                          <a:cs typeface="Times New Roman"/>
                          <a:sym typeface="Times New Roman"/>
                        </a:rPr>
                        <a:t>Contributions (%)</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607660">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Data collection and preprocessing</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Shruthi</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100</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Model selection and architecture</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Ashwin</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100</a:t>
                      </a:r>
                      <a:endParaRPr>
                        <a:solidFill>
                          <a:schemeClr val="dk1"/>
                        </a:solidFill>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Feature engineering and implementation</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Satya Ishyanth</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Vikram</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75%</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25%</a:t>
                      </a:r>
                      <a:endParaRPr dirty="0">
                        <a:solidFill>
                          <a:schemeClr val="dk1"/>
                        </a:solidFill>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Model training and testing</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Satya Ishyanth </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Vikram</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25%</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75%</a:t>
                      </a:r>
                      <a:endParaRPr dirty="0">
                        <a:solidFill>
                          <a:schemeClr val="dk1"/>
                        </a:solidFill>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930855">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Final testing and documentation</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 Vikram ,</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Satya Ishyanth ,</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Shruthi</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33%</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33%</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33%</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12024"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solidFill>
                  <a:schemeClr val="tx1"/>
                </a:solidFill>
                <a:latin typeface="Times New Roman" panose="02020603050405020304" pitchFamily="18" charset="0"/>
                <a:cs typeface="Times New Roman" panose="02020603050405020304" pitchFamily="18" charset="0"/>
              </a:rPr>
              <a:t>Motivation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85" name="Google Shape;85;p18"/>
          <p:cNvSpPr txBox="1">
            <a:spLocks noGrp="1"/>
          </p:cNvSpPr>
          <p:nvPr>
            <p:ph type="body" idx="1"/>
          </p:nvPr>
        </p:nvSpPr>
        <p:spPr>
          <a:xfrm>
            <a:off x="158020" y="863549"/>
            <a:ext cx="6696138" cy="4223281"/>
          </a:xfrm>
          <a:prstGeom prst="rect">
            <a:avLst/>
          </a:prstGeom>
        </p:spPr>
        <p:txBody>
          <a:bodyPr spcFirstLastPara="1" wrap="square" lIns="91425" tIns="91425" rIns="91425" bIns="91425" anchor="t" anchorCtr="0">
            <a:noAutofit/>
          </a:bodyPr>
          <a:lstStyle/>
          <a:p>
            <a:pPr lvl="0" algn="just" rtl="0">
              <a:lnSpc>
                <a:spcPct val="200000"/>
              </a:lnSpc>
              <a:spcBef>
                <a:spcPts val="0"/>
              </a:spcBef>
              <a:spcAft>
                <a:spcPts val="0"/>
              </a:spcAft>
              <a:buSzPts val="18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motivation behind building an Airbnb price prediction model using Bi-LSTM is to help hosts and property managers maximize their revenue and maintain occupancy rates.</a:t>
            </a:r>
          </a:p>
          <a:p>
            <a:pPr lvl="0" algn="just" rtl="0">
              <a:lnSpc>
                <a:spcPct val="200000"/>
              </a:lnSpc>
              <a:spcBef>
                <a:spcPts val="0"/>
              </a:spcBef>
              <a:spcAft>
                <a:spcPts val="0"/>
              </a:spcAft>
              <a:buSzPts val="18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Determining the optimal price for a rental property can be a complex task that involves considering various factors such as location, property type, amenities, and demand</a:t>
            </a:r>
          </a:p>
          <a:p>
            <a:pPr lvl="0" algn="just" rtl="0">
              <a:lnSpc>
                <a:spcPct val="200000"/>
              </a:lnSpc>
              <a:spcBef>
                <a:spcPts val="0"/>
              </a:spcBef>
              <a:spcAft>
                <a:spcPts val="0"/>
              </a:spcAft>
              <a:buSzPts val="18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By building a model that predicts the price of an Airbnb listing, hosts can set the right prices and increase their earnings.</a:t>
            </a:r>
            <a:endParaRPr lang="en" dirty="0">
              <a:latin typeface="Times New Roman" panose="02020603050405020304" pitchFamily="18" charset="0"/>
              <a:cs typeface="Times New Roman" panose="02020603050405020304" pitchFamily="18" charset="0"/>
            </a:endParaRPr>
          </a:p>
          <a:p>
            <a:pPr lvl="0" algn="just" rtl="0">
              <a:lnSpc>
                <a:spcPct val="200000"/>
              </a:lnSpc>
              <a:spcBef>
                <a:spcPts val="0"/>
              </a:spcBef>
              <a:spcAft>
                <a:spcPts val="0"/>
              </a:spcAft>
              <a:buSzPts val="18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By applying the deep learning model to the Airbnb dataset, we can take advantage of its ability to capture long-term dependencies and temporal patterns in the data, which can lead to more accurate and robust predictions.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2024" y="452709"/>
            <a:ext cx="8520600" cy="572700"/>
          </a:xfrm>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Objective</a:t>
            </a:r>
            <a:endParaRPr sz="2400" dirty="0">
              <a:solidFill>
                <a:schemeClr val="tx1"/>
              </a:solidFill>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311700" y="1152475"/>
            <a:ext cx="6711507" cy="3416400"/>
          </a:xfrm>
          <a:prstGeom prst="rect">
            <a:avLst/>
          </a:prstGeom>
        </p:spPr>
        <p:txBody>
          <a:bodyPr spcFirstLastPara="1" wrap="square" lIns="91425" tIns="91425" rIns="91425" bIns="91425" anchor="t" anchorCtr="0">
            <a:normAutofit/>
          </a:bodyPr>
          <a:lstStyle/>
          <a:p>
            <a:pPr marL="285750" indent="-285750" algn="just">
              <a:lnSpc>
                <a:spcPct val="150000"/>
              </a:lnSpc>
              <a:buClr>
                <a:schemeClr val="dk1"/>
              </a:buClr>
              <a:buSzPts val="1100"/>
              <a:buFont typeface="Arial" panose="020B0604020202020204" pitchFamily="34" charset="0"/>
              <a:buChar char="•"/>
            </a:pPr>
            <a:r>
              <a:rPr lang="en" sz="1400" dirty="0">
                <a:latin typeface="Times New Roman" panose="02020603050405020304" pitchFamily="18" charset="0"/>
                <a:ea typeface="Times New Roman"/>
                <a:cs typeface="Times New Roman" panose="02020603050405020304" pitchFamily="18" charset="0"/>
                <a:sym typeface="Times New Roman"/>
              </a:rPr>
              <a:t>	</a:t>
            </a:r>
            <a:r>
              <a:rPr lang="en-US" sz="1400" b="0" i="0" dirty="0">
                <a:solidFill>
                  <a:srgbClr val="374151"/>
                </a:solidFill>
                <a:effectLst/>
                <a:latin typeface="Times New Roman" panose="02020603050405020304" pitchFamily="18" charset="0"/>
                <a:cs typeface="Times New Roman" panose="02020603050405020304" pitchFamily="18" charset="0"/>
              </a:rPr>
              <a:t>The objective of using a Bi-LSTM model for Airbnb price prediction is to develop a model that can accurately predict the price of an Airbnb listing based on various input features, such as the location, property type, number of bedrooms, amenities, and other factors. </a:t>
            </a:r>
          </a:p>
          <a:p>
            <a:pPr marL="285750" indent="-285750" algn="just">
              <a:lnSpc>
                <a:spcPct val="150000"/>
              </a:lnSpc>
              <a:buClr>
                <a:schemeClr val="dk1"/>
              </a:buClr>
              <a:buSzPts val="1100"/>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The Bi-LSTM model is a type of neural network that can effectively capture the temporal dependencies in the input data and make accurate predictions based on that information.</a:t>
            </a:r>
          </a:p>
          <a:p>
            <a:pPr marL="285750" indent="-285750" algn="just">
              <a:lnSpc>
                <a:spcPct val="150000"/>
              </a:lnSpc>
              <a:buClr>
                <a:schemeClr val="dk1"/>
              </a:buClr>
              <a:buSzPts val="1100"/>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By accurately predicting the price of an Airbnb listing, the Bi-LSTM model can help to increase transparency in the Airbnb marketplace and promote fair pricing practices.</a:t>
            </a:r>
            <a:endParaRPr lang="en-US" sz="1400" dirty="0">
              <a:solidFill>
                <a:srgbClr val="374151"/>
              </a:solidFill>
              <a:latin typeface="Times New Roman" panose="02020603050405020304" pitchFamily="18" charset="0"/>
              <a:cs typeface="Times New Roman" panose="02020603050405020304" pitchFamily="18" charset="0"/>
            </a:endParaRPr>
          </a:p>
          <a:p>
            <a:pPr marL="285750" indent="-285750" algn="just">
              <a:lnSpc>
                <a:spcPct val="150000"/>
              </a:lnSpc>
              <a:buClr>
                <a:schemeClr val="dk1"/>
              </a:buClr>
              <a:buSzPts val="1100"/>
              <a:buFont typeface="Arial" panose="020B0604020202020204" pitchFamily="34" charset="0"/>
              <a:buChar char="•"/>
            </a:pPr>
            <a:endParaRPr sz="1400" dirty="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2024" y="445025"/>
            <a:ext cx="8520600" cy="572700"/>
          </a:xfrm>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Related Work</a:t>
            </a:r>
            <a:endParaRPr sz="2400" dirty="0">
              <a:solidFill>
                <a:schemeClr val="tx1"/>
              </a:solidFill>
              <a:latin typeface="Times New Roman" panose="02020603050405020304" pitchFamily="18" charset="0"/>
              <a:cs typeface="Times New Roman" panose="02020603050405020304" pitchFamily="18" charset="0"/>
            </a:endParaRPr>
          </a:p>
        </p:txBody>
      </p:sp>
      <p:sp>
        <p:nvSpPr>
          <p:cNvPr id="91" name="Google Shape;91;p19"/>
          <p:cNvSpPr txBox="1">
            <a:spLocks noGrp="1"/>
          </p:cNvSpPr>
          <p:nvPr>
            <p:ph type="body" idx="1"/>
          </p:nvPr>
        </p:nvSpPr>
        <p:spPr>
          <a:xfrm>
            <a:off x="311700" y="1152474"/>
            <a:ext cx="6703823" cy="3991025"/>
          </a:xfrm>
          <a:prstGeom prst="rect">
            <a:avLst/>
          </a:prstGeom>
        </p:spPr>
        <p:txBody>
          <a:bodyPr spcFirstLastPara="1" wrap="square" lIns="91425" tIns="91425" rIns="91425" bIns="91425" anchor="t" anchorCtr="0">
            <a:normAutofit fontScale="92500" lnSpcReduction="20000"/>
          </a:bodyPr>
          <a:lstStyle/>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Understanding the factors that contributed to the growth of Airbnb and how it influences tourists is critical for the future of creative enterprises.</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Analyzing the relationship between numerous attributes and how they differ while reflecting the price is crucial for hosts to choose features that contribute to the community's growth while keeping an eye on the price.</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Regular modification of business models is necessary for continued growth and development.</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Ratings provided by visitors are critical to convince others that a location is worth living in based on community suggestions.</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The sharing economy plays a significant role in offering peer-to-peer lodgings, which impacts other lodging businesses' revenue.</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Examining Airbnb from both visitor and competitor companies' perspectives is necessary to determine the reasons why consumers select Airbnb over hotels and if competitors are significantly impacted.</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Technology has a significant role in the growth of Airbnb, enabling consumers to act as entrepreneurs and familiarize themselves with the concept of utilizing internet services to book and select a home in a certain location.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340" y="445025"/>
            <a:ext cx="8520600" cy="572700"/>
          </a:xfrm>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Problem Statement</a:t>
            </a:r>
            <a:endParaRPr sz="2400" dirty="0">
              <a:solidFill>
                <a:schemeClr val="tx1"/>
              </a:solidFill>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xfrm>
            <a:off x="273280" y="1152475"/>
            <a:ext cx="6765295" cy="3416400"/>
          </a:xfrm>
          <a:prstGeom prst="rect">
            <a:avLst/>
          </a:prstGeom>
        </p:spPr>
        <p:txBody>
          <a:bodyPr spcFirstLastPara="1" wrap="square" lIns="91425" tIns="91425" rIns="91425" bIns="91425" anchor="t" anchorCtr="0">
            <a:normAutofit/>
          </a:bodyPr>
          <a:lstStyle/>
          <a:p>
            <a:pPr marL="0" lvl="0" indent="0" algn="just" rtl="0">
              <a:lnSpc>
                <a:spcPct val="200000"/>
              </a:lnSpc>
              <a:spcBef>
                <a:spcPts val="0"/>
              </a:spcBef>
              <a:spcAft>
                <a:spcPts val="1200"/>
              </a:spcAft>
              <a:buNone/>
            </a:pPr>
            <a:r>
              <a:rPr lang="en" dirty="0">
                <a:latin typeface="Times New Roman" panose="02020603050405020304" pitchFamily="18" charset="0"/>
                <a:cs typeface="Times New Roman" panose="02020603050405020304" pitchFamily="18" charset="0"/>
              </a:rPr>
              <a:t>Developing a reliable price prediction model for Airbnb rental properties using machine learning and natural language processing techniques to assist property owners and customers in </a:t>
            </a:r>
            <a:r>
              <a:rPr lang="en" dirty="0">
                <a:solidFill>
                  <a:schemeClr val="tx1"/>
                </a:solidFill>
                <a:latin typeface="Times New Roman" panose="02020603050405020304" pitchFamily="18" charset="0"/>
                <a:cs typeface="Times New Roman" panose="02020603050405020304" pitchFamily="18" charset="0"/>
              </a:rPr>
              <a:t>evaluating</a:t>
            </a:r>
            <a:r>
              <a:rPr lang="en" dirty="0">
                <a:latin typeface="Times New Roman" panose="02020603050405020304" pitchFamily="18" charset="0"/>
                <a:cs typeface="Times New Roman" panose="02020603050405020304" pitchFamily="18" charset="0"/>
              </a:rPr>
              <a:t> prices with limited information available, while taking into account rental characteristics, owner attributes, and consumer feedback, with the goal of improving the accuracy of price predictions and facilitating fair pricing practices while minimizing negative impacts on surrounding neighborhoods.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11028" y="445025"/>
            <a:ext cx="8520600" cy="572700"/>
          </a:xfrm>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Proposed Solution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103" name="Google Shape;103;p21"/>
          <p:cNvSpPr txBox="1">
            <a:spLocks noGrp="1"/>
          </p:cNvSpPr>
          <p:nvPr>
            <p:ph type="body" idx="1"/>
          </p:nvPr>
        </p:nvSpPr>
        <p:spPr>
          <a:xfrm>
            <a:off x="311700" y="1152474"/>
            <a:ext cx="6719191" cy="3991025"/>
          </a:xfrm>
          <a:prstGeom prst="rect">
            <a:avLst/>
          </a:prstGeom>
        </p:spPr>
        <p:txBody>
          <a:bodyPr spcFirstLastPara="1" wrap="square" lIns="91425" tIns="91425" rIns="91425" bIns="91425" anchor="t" anchorCtr="0">
            <a:normAutofit/>
          </a:bodyPr>
          <a:lstStyle/>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model used for Airbnb price prediction.</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is a type of RNN suitable for sequence prediction tasks.</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model consists of two LSTM layers to capture past and future context of input sequence.</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Trained on Airbnb New York dataset with 80/20 split, MSE loss function, and Adam optimizer.</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Performance evaluated with RMSE, MAE, R-squared, and visualizations such as scatter and residual plots.</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png">
            <a:extLst>
              <a:ext uri="{FF2B5EF4-FFF2-40B4-BE49-F238E27FC236}">
                <a16:creationId xmlns:a16="http://schemas.microsoft.com/office/drawing/2014/main" id="{D231B439-37FB-2E39-453C-C58F5AF90B4D}"/>
              </a:ext>
            </a:extLst>
          </p:cNvPr>
          <p:cNvPicPr/>
          <p:nvPr/>
        </p:nvPicPr>
        <p:blipFill>
          <a:blip r:embed="rId2"/>
          <a:srcRect/>
          <a:stretch>
            <a:fillRect/>
          </a:stretch>
        </p:blipFill>
        <p:spPr>
          <a:xfrm>
            <a:off x="1789069" y="741614"/>
            <a:ext cx="4609123" cy="2583962"/>
          </a:xfrm>
          <a:prstGeom prst="rect">
            <a:avLst/>
          </a:prstGeom>
          <a:ln/>
        </p:spPr>
      </p:pic>
      <p:sp>
        <p:nvSpPr>
          <p:cNvPr id="3" name="TextBox 2">
            <a:extLst>
              <a:ext uri="{FF2B5EF4-FFF2-40B4-BE49-F238E27FC236}">
                <a16:creationId xmlns:a16="http://schemas.microsoft.com/office/drawing/2014/main" id="{0FF58F32-F888-043A-A7FB-292EA5F6919D}"/>
              </a:ext>
            </a:extLst>
          </p:cNvPr>
          <p:cNvSpPr txBox="1"/>
          <p:nvPr/>
        </p:nvSpPr>
        <p:spPr>
          <a:xfrm>
            <a:off x="1027723" y="3524738"/>
            <a:ext cx="5757279" cy="890115"/>
          </a:xfrm>
          <a:prstGeom prst="rect">
            <a:avLst/>
          </a:prstGeom>
          <a:noFill/>
        </p:spPr>
        <p:txBody>
          <a:bodyPr wrap="square" rtlCol="0">
            <a:spAutoFit/>
          </a:bodyPr>
          <a:lstStyle/>
          <a:p>
            <a:pPr marL="0" marR="0" algn="ctr">
              <a:lnSpc>
                <a:spcPct val="150000"/>
              </a:lnSpc>
              <a:spcBef>
                <a:spcPts val="0"/>
              </a:spcBef>
              <a:spcAft>
                <a:spcPts val="0"/>
              </a:spcAft>
            </a:pPr>
            <a:r>
              <a:rPr lang="en-US" sz="1200" dirty="0">
                <a:effectLst/>
                <a:latin typeface="Times New Roman" panose="02020603050405020304" pitchFamily="18" charset="0"/>
                <a:ea typeface="Arial" panose="020B0604020202020204" pitchFamily="34" charset="0"/>
                <a:cs typeface="Times New Roman" panose="02020603050405020304" pitchFamily="18" charset="0"/>
              </a:rPr>
              <a:t>Fig 1: Bi-LSTM Architecture.</a:t>
            </a:r>
          </a:p>
          <a:p>
            <a:pPr marL="0" marR="0" algn="ctr">
              <a:lnSpc>
                <a:spcPct val="150000"/>
              </a:lnSpc>
              <a:spcBef>
                <a:spcPts val="0"/>
              </a:spcBef>
              <a:spcAft>
                <a:spcPts val="0"/>
              </a:spcAft>
            </a:pPr>
            <a:r>
              <a:rPr lang="en-US" sz="1200" dirty="0">
                <a:effectLst/>
                <a:latin typeface="Times New Roman" panose="02020603050405020304" pitchFamily="18" charset="0"/>
                <a:ea typeface="Arial" panose="020B0604020202020204" pitchFamily="34" charset="0"/>
                <a:cs typeface="Times New Roman" panose="02020603050405020304" pitchFamily="18" charset="0"/>
              </a:rPr>
              <a:t>Image Source: Modelling Radiological Language with Bidirectional Long Short-Term Memory Networks,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Cornegruta</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et al.[18]</a:t>
            </a:r>
          </a:p>
        </p:txBody>
      </p:sp>
    </p:spTree>
    <p:extLst>
      <p:ext uri="{BB962C8B-B14F-4D97-AF65-F5344CB8AC3E}">
        <p14:creationId xmlns:p14="http://schemas.microsoft.com/office/powerpoint/2010/main" val="549214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176</TotalTime>
  <Words>1364</Words>
  <Application>Microsoft Office PowerPoint</Application>
  <PresentationFormat>On-screen Show (16:9)</PresentationFormat>
  <Paragraphs>85</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Times New Roman</vt:lpstr>
      <vt:lpstr>Trebuchet MS</vt:lpstr>
      <vt:lpstr>Wingdings</vt:lpstr>
      <vt:lpstr>Wingdings 3</vt:lpstr>
      <vt:lpstr>Facet</vt:lpstr>
      <vt:lpstr>Airbnb Price Analysis and Prediction using Deep Learning Algorithms</vt:lpstr>
      <vt:lpstr>Group Member Information</vt:lpstr>
      <vt:lpstr>Role/Responsibilities</vt:lpstr>
      <vt:lpstr>Motivation</vt:lpstr>
      <vt:lpstr>Objective</vt:lpstr>
      <vt:lpstr>Related Work</vt:lpstr>
      <vt:lpstr>Problem Statement</vt:lpstr>
      <vt:lpstr>Proposed Solution</vt:lpstr>
      <vt:lpstr>PowerPoint Presentation</vt:lpstr>
      <vt:lpstr>PowerPoint Presentation</vt:lpstr>
      <vt:lpstr>PowerPoint Presentation</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Analysis and Prediction using Deep Learning Algorithms</dc:title>
  <dc:creator>Preethi Vallapreddy</dc:creator>
  <cp:lastModifiedBy>Shruthi Vallap Reddy</cp:lastModifiedBy>
  <cp:revision>25</cp:revision>
  <dcterms:modified xsi:type="dcterms:W3CDTF">2023-04-26T16:54:24Z</dcterms:modified>
</cp:coreProperties>
</file>