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9" r:id="rId2"/>
    <p:sldId id="269" r:id="rId3"/>
    <p:sldId id="258" r:id="rId4"/>
    <p:sldId id="270" r:id="rId5"/>
    <p:sldId id="260" r:id="rId6"/>
    <p:sldId id="261" r:id="rId7"/>
    <p:sldId id="262" r:id="rId8"/>
    <p:sldId id="263" r:id="rId9"/>
    <p:sldId id="264" r:id="rId10"/>
    <p:sldId id="268" r:id="rId11"/>
    <p:sldId id="272" r:id="rId12"/>
    <p:sldId id="279" r:id="rId13"/>
    <p:sldId id="280" r:id="rId14"/>
    <p:sldId id="274" r:id="rId15"/>
    <p:sldId id="276" r:id="rId16"/>
    <p:sldId id="277" r:id="rId17"/>
    <p:sldId id="278" r:id="rId18"/>
    <p:sldId id="265"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A767C-7597-4E0C-B0F3-9A13AF7B324C}" v="20" dt="2023-07-12T09:03:52.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98" d="100"/>
          <a:sy n="98" d="100"/>
        </p:scale>
        <p:origin x="110" y="67"/>
      </p:cViewPr>
      <p:guideLst>
        <p:guide orient="horz" pos="2160"/>
        <p:guide pos="3840"/>
      </p:guideLst>
    </p:cSldViewPr>
  </p:slideViewPr>
  <p:outlineViewPr>
    <p:cViewPr>
      <p:scale>
        <a:sx n="33" d="100"/>
        <a:sy n="33" d="100"/>
      </p:scale>
      <p:origin x="30" y="56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3383345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40167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5914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377390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5787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709944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373140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408796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700613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780599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56582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4024657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3521702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50061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8946A-2E5F-4E68-8AF3-320F21DE1728}" type="datetimeFigureOut">
              <a:rPr lang="en-IN" smtClean="0"/>
              <a:pPr/>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3242316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60038-E671-4810-9759-73C867072572}" type="slidenum">
              <a:rPr lang="en-IN" smtClean="0"/>
              <a:pPr/>
              <a:t>‹#›</a:t>
            </a:fld>
            <a:endParaRPr lang="en-IN"/>
          </a:p>
        </p:txBody>
      </p:sp>
      <p:sp>
        <p:nvSpPr>
          <p:cNvPr id="5" name="Date Placeholder 4"/>
          <p:cNvSpPr>
            <a:spLocks noGrp="1"/>
          </p:cNvSpPr>
          <p:nvPr>
            <p:ph type="dt" sz="half" idx="10"/>
          </p:nvPr>
        </p:nvSpPr>
        <p:spPr/>
        <p:txBody>
          <a:bodyPr/>
          <a:lstStyle/>
          <a:p>
            <a:fld id="{0F78946A-2E5F-4E68-8AF3-320F21DE1728}" type="datetimeFigureOut">
              <a:rPr lang="en-IN" smtClean="0"/>
              <a:pPr/>
              <a:t>30-09-2023</a:t>
            </a:fld>
            <a:endParaRPr lang="en-IN"/>
          </a:p>
        </p:txBody>
      </p:sp>
    </p:spTree>
    <p:extLst>
      <p:ext uri="{BB962C8B-B14F-4D97-AF65-F5344CB8AC3E}">
        <p14:creationId xmlns:p14="http://schemas.microsoft.com/office/powerpoint/2010/main" val="250650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8946A-2E5F-4E68-8AF3-320F21DE1728}" type="datetimeFigureOut">
              <a:rPr lang="en-IN" smtClean="0"/>
              <a:pPr/>
              <a:t>30-09-2023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760038-E671-4810-9759-73C867072572}" type="slidenum">
              <a:rPr lang="en-IN" smtClean="0"/>
              <a:pPr/>
              <a:t>‹#›</a:t>
            </a:fld>
            <a:endParaRPr lang="en-IN"/>
          </a:p>
        </p:txBody>
      </p:sp>
    </p:spTree>
    <p:extLst>
      <p:ext uri="{BB962C8B-B14F-4D97-AF65-F5344CB8AC3E}">
        <p14:creationId xmlns:p14="http://schemas.microsoft.com/office/powerpoint/2010/main" val="315326181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8A9A-E557-5888-2BF1-1A8C938956FA}"/>
              </a:ext>
            </a:extLst>
          </p:cNvPr>
          <p:cNvSpPr>
            <a:spLocks noGrp="1"/>
          </p:cNvSpPr>
          <p:nvPr>
            <p:ph type="title"/>
          </p:nvPr>
        </p:nvSpPr>
        <p:spPr>
          <a:xfrm>
            <a:off x="651769" y="269013"/>
            <a:ext cx="10515600" cy="3067049"/>
          </a:xfrm>
        </p:spPr>
        <p:txBody>
          <a:bodyPr>
            <a:noAutofit/>
          </a:bodyPr>
          <a:lstStyle/>
          <a:p>
            <a:pPr marL="149225" marR="151130" algn="ctr">
              <a:lnSpc>
                <a:spcPct val="108000"/>
              </a:lnSpc>
              <a:spcBef>
                <a:spcPts val="120"/>
              </a:spcBef>
              <a:spcAft>
                <a:spcPts val="0"/>
              </a:spcAft>
            </a:pPr>
            <a:r>
              <a:rPr lang="en-IN" sz="2800" b="1" dirty="0">
                <a:solidFill>
                  <a:srgbClr val="0070C0"/>
                </a:solidFill>
                <a:latin typeface="Times New Roman" panose="02020603050405020304" pitchFamily="18" charset="0"/>
                <a:cs typeface="Times New Roman" panose="02020603050405020304" pitchFamily="18" charset="0"/>
              </a:rPr>
              <a:t>CMR TECHNICAL CAMPUS</a:t>
            </a:r>
            <a:br>
              <a:rPr lang="en-IN" sz="2800" b="1" dirty="0">
                <a:solidFill>
                  <a:srgbClr val="0070C0"/>
                </a:solidFill>
                <a:latin typeface="Times New Roman" panose="02020603050405020304" pitchFamily="18" charset="0"/>
                <a:cs typeface="Times New Roman" panose="02020603050405020304" pitchFamily="18" charset="0"/>
              </a:rPr>
            </a:br>
            <a:r>
              <a:rPr lang="en-IN" sz="2400" b="1" dirty="0">
                <a:solidFill>
                  <a:srgbClr val="0070C0"/>
                </a:solidFill>
                <a:latin typeface="Times New Roman" panose="02020603050405020304" pitchFamily="18" charset="0"/>
                <a:cs typeface="Times New Roman" panose="02020603050405020304" pitchFamily="18" charset="0"/>
              </a:rPr>
              <a:t>UGC AUTONOMOUS</a:t>
            </a:r>
            <a:br>
              <a:rPr lang="en-IN" sz="2800" b="1" dirty="0">
                <a:solidFill>
                  <a:srgbClr val="0070C0"/>
                </a:solidFill>
                <a:latin typeface="Times New Roman" panose="02020603050405020304" pitchFamily="18" charset="0"/>
                <a:cs typeface="Times New Roman" panose="02020603050405020304" pitchFamily="18" charset="0"/>
              </a:rPr>
            </a:b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Accredited by NBA &amp; NAAC with ‘A’ Grade</a:t>
            </a:r>
            <a:b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Approved by AICTE, New Delhi and JNTU, Hyderabad</a:t>
            </a:r>
            <a:br>
              <a:rPr lang="en-IN" sz="2800" b="1" dirty="0">
                <a:solidFill>
                  <a:srgbClr val="0070C0"/>
                </a:solidFill>
                <a:latin typeface="Times New Roman" panose="02020603050405020304" pitchFamily="18" charset="0"/>
                <a:cs typeface="Times New Roman" panose="02020603050405020304" pitchFamily="18" charset="0"/>
              </a:rPr>
            </a:br>
            <a:r>
              <a:rPr lang="en-US" sz="1600" dirty="0" err="1">
                <a:effectLst/>
                <a:latin typeface="Times New Roman" panose="02020603050405020304" pitchFamily="18" charset="0"/>
                <a:ea typeface="Times New Roman" panose="02020603050405020304" pitchFamily="18" charset="0"/>
              </a:rPr>
              <a:t>Kandlakoya</a:t>
            </a:r>
            <a:r>
              <a:rPr lang="en-US" sz="1600" dirty="0">
                <a:effectLst/>
                <a:latin typeface="Times New Roman" panose="02020603050405020304" pitchFamily="18" charset="0"/>
                <a:ea typeface="Times New Roman" panose="02020603050405020304" pitchFamily="18" charset="0"/>
              </a:rPr>
              <a:t>(V), </a:t>
            </a:r>
            <a:r>
              <a:rPr lang="en-US" sz="1600" dirty="0" err="1">
                <a:effectLst/>
                <a:latin typeface="Times New Roman" panose="02020603050405020304" pitchFamily="18" charset="0"/>
                <a:ea typeface="Times New Roman" panose="02020603050405020304" pitchFamily="18" charset="0"/>
              </a:rPr>
              <a:t>Medchal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Road,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Hyderabad-501401, Telangana</a:t>
            </a:r>
            <a:br>
              <a:rPr lang="en-IN" sz="2500" dirty="0">
                <a:solidFill>
                  <a:schemeClr val="tx1"/>
                </a:solidFill>
                <a:latin typeface="Times New Roman" panose="02020603050405020304" pitchFamily="18" charset="0"/>
                <a:cs typeface="Times New Roman" panose="02020603050405020304" pitchFamily="18" charset="0"/>
              </a:rPr>
            </a:br>
            <a:r>
              <a:rPr lang="en-IN" sz="2500" b="1" dirty="0">
                <a:solidFill>
                  <a:srgbClr val="FF0000"/>
                </a:solidFill>
                <a:latin typeface="Times New Roman" panose="02020603050405020304" pitchFamily="18" charset="0"/>
                <a:cs typeface="Times New Roman" panose="02020603050405020304" pitchFamily="18" charset="0"/>
              </a:rPr>
              <a:t>Department of Computer Science and Engineering</a:t>
            </a:r>
            <a:br>
              <a:rPr lang="en-IN" sz="2500" b="1" dirty="0">
                <a:solidFill>
                  <a:srgbClr val="FF0000"/>
                </a:solidFill>
                <a:latin typeface="Times New Roman" panose="02020603050405020304" pitchFamily="18" charset="0"/>
                <a:cs typeface="Times New Roman" panose="02020603050405020304" pitchFamily="18" charset="0"/>
              </a:rPr>
            </a:br>
            <a:br>
              <a:rPr lang="en-IN" sz="2500" b="1" dirty="0">
                <a:solidFill>
                  <a:srgbClr val="FF0000"/>
                </a:solidFill>
                <a:latin typeface="Times New Roman" panose="02020603050405020304" pitchFamily="18" charset="0"/>
                <a:cs typeface="Times New Roman" panose="02020603050405020304" pitchFamily="18" charset="0"/>
              </a:rPr>
            </a:br>
            <a:r>
              <a:rPr lang="en-US" sz="2500" b="1" kern="0" dirty="0">
                <a:solidFill>
                  <a:srgbClr val="002060"/>
                </a:solidFill>
                <a:effectLst/>
                <a:latin typeface="Century" panose="02040604050505020304" pitchFamily="18" charset="0"/>
                <a:ea typeface="Times New Roman" panose="02020603050405020304" pitchFamily="18" charset="0"/>
              </a:rPr>
              <a:t>A DATA MINING BASED MODEL FOR DETECTION OF FRAUDULENT BEHAVIOUR IN WATER CONSUMPTION</a:t>
            </a:r>
            <a:br>
              <a:rPr lang="en-IN" sz="2500" b="1" kern="0" dirty="0">
                <a:solidFill>
                  <a:schemeClr val="accent5">
                    <a:lumMod val="50000"/>
                  </a:schemeClr>
                </a:solidFill>
                <a:effectLst/>
                <a:latin typeface="Century" panose="02040604050505020304" pitchFamily="18" charset="0"/>
                <a:ea typeface="Times New Roman" panose="02020603050405020304" pitchFamily="18" charset="0"/>
              </a:rPr>
            </a:br>
            <a:endParaRPr lang="en-IN" sz="2500" dirty="0">
              <a:solidFill>
                <a:schemeClr val="accent5">
                  <a:lumMod val="50000"/>
                </a:schemeClr>
              </a:solidFill>
              <a:latin typeface="Century" panose="02040604050505020304" pitchFamily="18" charset="0"/>
            </a:endParaRPr>
          </a:p>
        </p:txBody>
      </p:sp>
      <p:sp>
        <p:nvSpPr>
          <p:cNvPr id="3" name="Content Placeholder 2">
            <a:extLst>
              <a:ext uri="{FF2B5EF4-FFF2-40B4-BE49-F238E27FC236}">
                <a16:creationId xmlns:a16="http://schemas.microsoft.com/office/drawing/2014/main" id="{ABCB301D-62E8-90EB-09F6-14A57C020EE4}"/>
              </a:ext>
            </a:extLst>
          </p:cNvPr>
          <p:cNvSpPr>
            <a:spLocks noGrp="1"/>
          </p:cNvSpPr>
          <p:nvPr>
            <p:ph idx="1"/>
          </p:nvPr>
        </p:nvSpPr>
        <p:spPr>
          <a:xfrm>
            <a:off x="545237" y="3629025"/>
            <a:ext cx="10515600" cy="3228975"/>
          </a:xfrm>
        </p:spPr>
        <p:txBody>
          <a:bodyPr>
            <a:normAutofit fontScale="92500" lnSpcReduction="10000"/>
          </a:bodyPr>
          <a:lstStyle/>
          <a:p>
            <a:pPr marL="69850" indent="0" algn="ctr">
              <a:spcBef>
                <a:spcPts val="600"/>
              </a:spcBef>
              <a:spcAft>
                <a:spcPts val="0"/>
              </a:spcAft>
              <a:buNone/>
              <a:tabLst>
                <a:tab pos="4675505" algn="l"/>
              </a:tabLst>
            </a:pPr>
            <a:r>
              <a:rPr lang="en-US" sz="2400" dirty="0">
                <a:solidFill>
                  <a:srgbClr val="FF0000"/>
                </a:solidFill>
                <a:effectLst/>
                <a:latin typeface="Algerian" panose="04020705040A02060702" pitchFamily="82" charset="0"/>
                <a:ea typeface="Times New Roman" panose="02020603050405020304" pitchFamily="18" charset="0"/>
              </a:rPr>
              <a:t>BATCH NO : 05</a:t>
            </a:r>
          </a:p>
          <a:p>
            <a:pPr marL="69850" indent="0" algn="ctr">
              <a:spcBef>
                <a:spcPts val="600"/>
              </a:spcBef>
              <a:spcAft>
                <a:spcPts val="0"/>
              </a:spcAft>
              <a:buNone/>
              <a:tabLst>
                <a:tab pos="4675505" algn="l"/>
              </a:tabLst>
            </a:pPr>
            <a:endParaRPr lang="en-US" sz="2000" dirty="0">
              <a:latin typeface="Bahnschrift SemiBold" panose="020B0502040204020203" pitchFamily="34" charset="0"/>
              <a:ea typeface="Times New Roman" panose="02020603050405020304" pitchFamily="18" charset="0"/>
            </a:endParaRPr>
          </a:p>
          <a:p>
            <a:pPr marL="69850" indent="0" algn="ctr">
              <a:spcBef>
                <a:spcPts val="600"/>
              </a:spcBef>
              <a:spcAft>
                <a:spcPts val="0"/>
              </a:spcAft>
              <a:buNone/>
              <a:tabLst>
                <a:tab pos="4675505" algn="l"/>
              </a:tabLst>
            </a:pPr>
            <a:r>
              <a:rPr lang="en-US" sz="2000" dirty="0">
                <a:effectLst/>
                <a:latin typeface="Bahnschrift SemiBold" panose="020B0502040204020203" pitchFamily="34" charset="0"/>
                <a:ea typeface="Times New Roman" panose="02020603050405020304" pitchFamily="18" charset="0"/>
              </a:rPr>
              <a:t>Mugala </a:t>
            </a:r>
            <a:r>
              <a:rPr lang="en-US" sz="2000" dirty="0" err="1">
                <a:effectLst/>
                <a:latin typeface="Bahnschrift SemiBold" panose="020B0502040204020203" pitchFamily="34" charset="0"/>
                <a:ea typeface="Times New Roman" panose="02020603050405020304" pitchFamily="18" charset="0"/>
              </a:rPr>
              <a:t>Yeshwanth</a:t>
            </a:r>
            <a:r>
              <a:rPr lang="en-US" sz="2000" dirty="0">
                <a:effectLst/>
                <a:latin typeface="Bahnschrift SemiBold" panose="020B0502040204020203" pitchFamily="34" charset="0"/>
                <a:ea typeface="Times New Roman" panose="02020603050405020304" pitchFamily="18" charset="0"/>
              </a:rPr>
              <a:t> Reddy                                                      207R1A05A1</a:t>
            </a:r>
            <a:endParaRPr lang="en-IN" sz="2000" dirty="0">
              <a:effectLst/>
              <a:latin typeface="Bahnschrift SemiBold" panose="020B0502040204020203" pitchFamily="34" charset="0"/>
              <a:ea typeface="Times New Roman" panose="02020603050405020304" pitchFamily="18" charset="0"/>
            </a:endParaRPr>
          </a:p>
          <a:p>
            <a:pPr marL="69850" indent="0" algn="ctr">
              <a:spcBef>
                <a:spcPts val="600"/>
              </a:spcBef>
              <a:spcAft>
                <a:spcPts val="0"/>
              </a:spcAft>
              <a:buNone/>
              <a:tabLst>
                <a:tab pos="4675505" algn="l"/>
              </a:tabLst>
            </a:pPr>
            <a:r>
              <a:rPr lang="en-US" sz="2000" dirty="0" err="1">
                <a:effectLst/>
                <a:latin typeface="Bahnschrift SemiBold" panose="020B0502040204020203" pitchFamily="34" charset="0"/>
                <a:ea typeface="Times New Roman" panose="02020603050405020304" pitchFamily="18" charset="0"/>
              </a:rPr>
              <a:t>Vangala</a:t>
            </a:r>
            <a:r>
              <a:rPr lang="en-US" sz="2000" dirty="0">
                <a:effectLst/>
                <a:latin typeface="Bahnschrift SemiBold" panose="020B0502040204020203" pitchFamily="34" charset="0"/>
                <a:ea typeface="Times New Roman" panose="02020603050405020304" pitchFamily="18" charset="0"/>
              </a:rPr>
              <a:t> Shruthi                                                                      207R1A05B7</a:t>
            </a:r>
            <a:endParaRPr lang="en-IN" sz="2000" dirty="0">
              <a:latin typeface="Bahnschrift SemiBold" panose="020B0502040204020203" pitchFamily="34" charset="0"/>
              <a:ea typeface="Times New Roman" panose="02020603050405020304" pitchFamily="18" charset="0"/>
            </a:endParaRPr>
          </a:p>
          <a:p>
            <a:pPr marL="69850" indent="0" algn="ctr">
              <a:spcBef>
                <a:spcPts val="600"/>
              </a:spcBef>
              <a:spcAft>
                <a:spcPts val="0"/>
              </a:spcAft>
              <a:buNone/>
              <a:tabLst>
                <a:tab pos="4675505" algn="l"/>
              </a:tabLst>
            </a:pPr>
            <a:r>
              <a:rPr lang="en-US" sz="2000" dirty="0">
                <a:effectLst/>
                <a:latin typeface="Bahnschrift SemiBold" panose="020B0502040204020203" pitchFamily="34" charset="0"/>
                <a:ea typeface="Times New Roman" panose="02020603050405020304" pitchFamily="18" charset="0"/>
              </a:rPr>
              <a:t>Sunkara Nikhil                                                                        207R1A05A6</a:t>
            </a:r>
          </a:p>
          <a:p>
            <a:pPr marL="69850" indent="0" algn="ctr">
              <a:spcBef>
                <a:spcPts val="600"/>
              </a:spcBef>
              <a:spcAft>
                <a:spcPts val="0"/>
              </a:spcAft>
              <a:buNone/>
              <a:tabLst>
                <a:tab pos="4675505" algn="l"/>
              </a:tabLst>
            </a:pPr>
            <a:endParaRPr lang="en-US" sz="2000" dirty="0">
              <a:effectLst/>
              <a:latin typeface="Bahnschrift SemiBold" panose="020B0502040204020203" pitchFamily="34" charset="0"/>
              <a:ea typeface="Times New Roman" panose="02020603050405020304" pitchFamily="18" charset="0"/>
            </a:endParaRPr>
          </a:p>
          <a:p>
            <a:pPr marL="0" marR="149860" indent="0" algn="ctr">
              <a:spcBef>
                <a:spcPts val="950"/>
              </a:spcBef>
              <a:spcAft>
                <a:spcPts val="0"/>
              </a:spcAft>
              <a:buNone/>
            </a:pPr>
            <a:r>
              <a:rPr lang="en-US" sz="2200" dirty="0">
                <a:effectLst/>
                <a:latin typeface="Times New Roman" panose="02020603050405020304" pitchFamily="18" charset="0"/>
                <a:ea typeface="Times New Roman" panose="02020603050405020304" pitchFamily="18" charset="0"/>
              </a:rPr>
              <a:t>Under</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Guidance</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endParaRPr lang="en-IN" sz="2200" dirty="0">
              <a:effectLst/>
              <a:latin typeface="Times New Roman" panose="02020603050405020304" pitchFamily="18" charset="0"/>
              <a:ea typeface="Times New Roman" panose="02020603050405020304" pitchFamily="18" charset="0"/>
            </a:endParaRPr>
          </a:p>
          <a:p>
            <a:pPr marL="0" marR="150495" indent="0" algn="ctr">
              <a:spcBef>
                <a:spcPts val="135"/>
              </a:spcBef>
              <a:spcAft>
                <a:spcPts val="0"/>
              </a:spcAft>
              <a:buNone/>
            </a:pPr>
            <a:r>
              <a:rPr lang="en-US" sz="2200" b="1" dirty="0" err="1">
                <a:effectLst/>
                <a:latin typeface="Times New Roman" panose="02020603050405020304" pitchFamily="18" charset="0"/>
                <a:ea typeface="Times New Roman" panose="02020603050405020304" pitchFamily="18" charset="0"/>
              </a:rPr>
              <a:t>Dr.B.Laxmaiah</a:t>
            </a:r>
            <a:endParaRPr lang="en-IN" sz="2200" dirty="0">
              <a:effectLst/>
              <a:latin typeface="Times New Roman" panose="02020603050405020304" pitchFamily="18" charset="0"/>
              <a:ea typeface="Times New Roman" panose="02020603050405020304" pitchFamily="18" charset="0"/>
            </a:endParaRPr>
          </a:p>
          <a:p>
            <a:pPr marL="0" marR="149225" indent="0" algn="ctr">
              <a:spcBef>
                <a:spcPts val="165"/>
              </a:spcBef>
              <a:buNone/>
            </a:pPr>
            <a:r>
              <a:rPr lang="en-US" sz="2200" b="1" dirty="0">
                <a:effectLst/>
                <a:latin typeface="Times New Roman" panose="02020603050405020304" pitchFamily="18" charset="0"/>
                <a:ea typeface="Times New Roman" panose="02020603050405020304" pitchFamily="18" charset="0"/>
              </a:rPr>
              <a:t>(Associate</a:t>
            </a:r>
            <a:r>
              <a:rPr lang="en-US" sz="2200" b="1" spc="-3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Professor)</a:t>
            </a:r>
            <a:endParaRPr lang="en-IN" sz="2200" b="1" dirty="0">
              <a:effectLst/>
              <a:latin typeface="Times New Roman" panose="02020603050405020304" pitchFamily="18" charset="0"/>
              <a:ea typeface="Times New Roman" panose="02020603050405020304" pitchFamily="18" charset="0"/>
            </a:endParaRPr>
          </a:p>
          <a:p>
            <a:pPr marL="69850" indent="0" algn="ctr">
              <a:spcBef>
                <a:spcPts val="600"/>
              </a:spcBef>
              <a:spcAft>
                <a:spcPts val="0"/>
              </a:spcAft>
              <a:buNone/>
              <a:tabLst>
                <a:tab pos="4675505" algn="l"/>
              </a:tabLst>
            </a:pPr>
            <a:endParaRPr lang="en-IN" sz="2000" dirty="0">
              <a:effectLst/>
              <a:latin typeface="Bahnschrift SemiBold" panose="020B0502040204020203" pitchFamily="34" charset="0"/>
              <a:ea typeface="Times New Roman" panose="02020603050405020304" pitchFamily="18" charset="0"/>
            </a:endParaRPr>
          </a:p>
          <a:p>
            <a:pPr marL="0" indent="0">
              <a:buNone/>
            </a:pPr>
            <a:endParaRPr lang="en-US" dirty="0"/>
          </a:p>
        </p:txBody>
      </p:sp>
      <p:pic>
        <p:nvPicPr>
          <p:cNvPr id="4" name="Picture 3" descr="CMRGI Logo New2">
            <a:extLst>
              <a:ext uri="{FF2B5EF4-FFF2-40B4-BE49-F238E27FC236}">
                <a16:creationId xmlns:a16="http://schemas.microsoft.com/office/drawing/2014/main" id="{CA984E1E-BB42-E940-C86F-467F7EF751DB}"/>
              </a:ext>
            </a:extLst>
          </p:cNvPr>
          <p:cNvPicPr/>
          <p:nvPr/>
        </p:nvPicPr>
        <p:blipFill>
          <a:blip r:embed="rId2" cstate="print"/>
          <a:srcRect/>
          <a:stretch>
            <a:fillRect/>
          </a:stretch>
        </p:blipFill>
        <p:spPr bwMode="auto">
          <a:xfrm>
            <a:off x="195274" y="145228"/>
            <a:ext cx="1428760" cy="1071570"/>
          </a:xfrm>
          <a:prstGeom prst="rect">
            <a:avLst/>
          </a:prstGeom>
          <a:noFill/>
          <a:ln w="9525">
            <a:noFill/>
            <a:miter lim="800000"/>
            <a:headEnd/>
            <a:tailEnd/>
          </a:ln>
        </p:spPr>
      </p:pic>
      <p:pic>
        <p:nvPicPr>
          <p:cNvPr id="5" name="Picture 4">
            <a:extLst>
              <a:ext uri="{FF2B5EF4-FFF2-40B4-BE49-F238E27FC236}">
                <a16:creationId xmlns:a16="http://schemas.microsoft.com/office/drawing/2014/main" id="{212BFCE0-724F-CB55-332D-3F851B534633}"/>
              </a:ext>
            </a:extLst>
          </p:cNvPr>
          <p:cNvPicPr/>
          <p:nvPr/>
        </p:nvPicPr>
        <p:blipFill>
          <a:blip r:embed="rId3" cstate="print"/>
          <a:srcRect/>
          <a:stretch>
            <a:fillRect/>
          </a:stretch>
        </p:blipFill>
        <p:spPr bwMode="auto">
          <a:xfrm>
            <a:off x="10710874" y="145252"/>
            <a:ext cx="1285852" cy="1071546"/>
          </a:xfrm>
          <a:prstGeom prst="rect">
            <a:avLst/>
          </a:prstGeom>
          <a:noFill/>
          <a:ln w="9525">
            <a:noFill/>
            <a:miter lim="800000"/>
            <a:headEnd/>
            <a:tailEnd/>
          </a:ln>
        </p:spPr>
      </p:pic>
    </p:spTree>
    <p:extLst>
      <p:ext uri="{BB962C8B-B14F-4D97-AF65-F5344CB8AC3E}">
        <p14:creationId xmlns:p14="http://schemas.microsoft.com/office/powerpoint/2010/main" val="248741867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B2F1-C4EB-DA55-D08D-B31EF0E0369E}"/>
              </a:ext>
            </a:extLst>
          </p:cNvPr>
          <p:cNvSpPr>
            <a:spLocks noGrp="1"/>
          </p:cNvSpPr>
          <p:nvPr>
            <p:ph type="title"/>
          </p:nvPr>
        </p:nvSpPr>
        <p:spPr>
          <a:xfrm>
            <a:off x="326261" y="357779"/>
            <a:ext cx="8911687" cy="1280890"/>
          </a:xfrm>
        </p:spPr>
        <p:txBody>
          <a:bodyPr>
            <a:normAutofit/>
          </a:bodyPr>
          <a:lstStyle/>
          <a:p>
            <a:pPr algn="ctr"/>
            <a:r>
              <a:rPr lang="en-US" sz="4400" dirty="0">
                <a:latin typeface="Algerian" panose="04020705040A02060702" pitchFamily="82" charset="0"/>
              </a:rPr>
              <a:t>NOVELTY</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E50E3C91-5DBA-AE7A-4944-7BFC896C44AA}"/>
              </a:ext>
            </a:extLst>
          </p:cNvPr>
          <p:cNvSpPr>
            <a:spLocks noGrp="1"/>
          </p:cNvSpPr>
          <p:nvPr>
            <p:ph idx="1"/>
          </p:nvPr>
        </p:nvSpPr>
        <p:spPr>
          <a:xfrm>
            <a:off x="641296" y="1893902"/>
            <a:ext cx="6860335" cy="3991994"/>
          </a:xfrm>
        </p:spPr>
        <p:txBody>
          <a:bodyPr>
            <a:normAutofit lnSpcReduction="10000"/>
          </a:bodyPr>
          <a:lstStyle/>
          <a:p>
            <a:pPr algn="just">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Use of data mining techniques to detect fraudulent behavior in water consumption patterns</a:t>
            </a:r>
          </a:p>
          <a:p>
            <a:pPr algn="just">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Detection of multiple types of fraudulent behavior, such as meter tampering, illegal connections, and water theft</a:t>
            </a:r>
          </a:p>
          <a:p>
            <a:pPr algn="just">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Real-time detection system that monitors water consumption patterns continuously and alerts authorities if any fraudulent activity is detected</a:t>
            </a:r>
          </a:p>
          <a:p>
            <a:pPr algn="just">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Potential to significantly reduce the time taken to detect fraudulent behavior and prevent losses</a:t>
            </a:r>
          </a:p>
          <a:p>
            <a:pPr algn="just">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Contribution to the sustainable management of water resources by reducing water wastage, preventing leakages, and ensuring equitable distribution of water resources</a:t>
            </a:r>
          </a:p>
          <a:p>
            <a:pPr marL="0" indent="0">
              <a:buNone/>
            </a:pPr>
            <a:endParaRPr lang="en-IN" dirty="0"/>
          </a:p>
        </p:txBody>
      </p:sp>
      <p:pic>
        <p:nvPicPr>
          <p:cNvPr id="3074" name="Picture 2" descr="Water Theft: Leaks Aren't The Only Way To Lose - Water Solutions by  HomeServe">
            <a:extLst>
              <a:ext uri="{FF2B5EF4-FFF2-40B4-BE49-F238E27FC236}">
                <a16:creationId xmlns:a16="http://schemas.microsoft.com/office/drawing/2014/main" id="{FC2367F7-9B74-7942-9CAA-B7DD64764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2552" y="2351427"/>
            <a:ext cx="4122291" cy="272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93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4103-3771-D9FE-FA4F-2AAF73648A15}"/>
              </a:ext>
            </a:extLst>
          </p:cNvPr>
          <p:cNvSpPr>
            <a:spLocks noGrp="1"/>
          </p:cNvSpPr>
          <p:nvPr>
            <p:ph type="title"/>
          </p:nvPr>
        </p:nvSpPr>
        <p:spPr>
          <a:xfrm>
            <a:off x="2879109" y="387658"/>
            <a:ext cx="4193117" cy="1320800"/>
          </a:xfrm>
        </p:spPr>
        <p:txBody>
          <a:bodyPr>
            <a:noAutofit/>
          </a:bodyPr>
          <a:lstStyle/>
          <a:p>
            <a:r>
              <a:rPr lang="en-US" sz="4400" dirty="0">
                <a:latin typeface="Algerian" panose="04020705040A02060702" pitchFamily="82" charset="0"/>
              </a:rPr>
              <a:t>ARCHITECTURE</a:t>
            </a:r>
            <a:endParaRPr lang="en-IN" sz="4400" dirty="0">
              <a:latin typeface="Algerian" panose="04020705040A02060702" pitchFamily="82" charset="0"/>
            </a:endParaRPr>
          </a:p>
        </p:txBody>
      </p:sp>
      <p:pic>
        <p:nvPicPr>
          <p:cNvPr id="4" name="Content Placeholder 3">
            <a:extLst>
              <a:ext uri="{FF2B5EF4-FFF2-40B4-BE49-F238E27FC236}">
                <a16:creationId xmlns:a16="http://schemas.microsoft.com/office/drawing/2014/main" id="{A8BD2388-0FC2-9AB5-1663-5CB4C0D788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50908" y="1619681"/>
            <a:ext cx="7439129" cy="4309754"/>
          </a:xfrm>
          <a:prstGeom prst="rect">
            <a:avLst/>
          </a:prstGeom>
          <a:noFill/>
          <a:ln>
            <a:noFill/>
          </a:ln>
        </p:spPr>
      </p:pic>
    </p:spTree>
    <p:extLst>
      <p:ext uri="{BB962C8B-B14F-4D97-AF65-F5344CB8AC3E}">
        <p14:creationId xmlns:p14="http://schemas.microsoft.com/office/powerpoint/2010/main" val="347623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888" y="557349"/>
            <a:ext cx="4730689" cy="1320800"/>
          </a:xfrm>
        </p:spPr>
        <p:txBody>
          <a:bodyPr>
            <a:noAutofit/>
          </a:bodyPr>
          <a:lstStyle/>
          <a:p>
            <a:r>
              <a:rPr lang="en-US" sz="4400" dirty="0">
                <a:latin typeface="Algerian" pitchFamily="82" charset="0"/>
              </a:rPr>
              <a:t>LIST OF MODULES</a:t>
            </a:r>
          </a:p>
        </p:txBody>
      </p:sp>
      <p:sp>
        <p:nvSpPr>
          <p:cNvPr id="3" name="Content Placeholder 2"/>
          <p:cNvSpPr>
            <a:spLocks noGrp="1"/>
          </p:cNvSpPr>
          <p:nvPr>
            <p:ph idx="1"/>
          </p:nvPr>
        </p:nvSpPr>
        <p:spPr>
          <a:xfrm>
            <a:off x="2877492" y="2293083"/>
            <a:ext cx="8596668" cy="3880773"/>
          </a:xfrm>
        </p:spPr>
        <p:txBody>
          <a:bodyPr>
            <a:normAutofit/>
          </a:bodyPr>
          <a:lstStyle/>
          <a:p>
            <a:pPr>
              <a:buFont typeface="Wingdings" pitchFamily="2" charset="2"/>
              <a:buChar char="Ø"/>
            </a:pPr>
            <a:r>
              <a:rPr lang="en-IN" sz="2800" b="1" dirty="0">
                <a:latin typeface="Times New Roman" panose="02020603050405020304" pitchFamily="18" charset="0"/>
                <a:ea typeface="Calibri" panose="020F0502020204030204" pitchFamily="34" charset="0"/>
                <a:cs typeface="Times New Roman" panose="02020603050405020304" pitchFamily="18" charset="0"/>
              </a:rPr>
              <a:t>USER </a:t>
            </a:r>
          </a:p>
          <a:p>
            <a:pPr>
              <a:buFont typeface="Wingdings" pitchFamily="2" charset="2"/>
              <a:buChar char="Ø"/>
            </a:pPr>
            <a:r>
              <a:rPr lang="en-IN" sz="2800" b="1" dirty="0">
                <a:latin typeface="Times New Roman" panose="02020603050405020304" pitchFamily="18" charset="0"/>
                <a:ea typeface="Calibri" panose="020F0502020204030204" pitchFamily="34" charset="0"/>
                <a:cs typeface="Times New Roman" panose="02020603050405020304" pitchFamily="18" charset="0"/>
              </a:rPr>
              <a:t>ADMIN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4BE0-81EF-F7A5-1748-178FFD8D147E}"/>
              </a:ext>
            </a:extLst>
          </p:cNvPr>
          <p:cNvSpPr>
            <a:spLocks noGrp="1"/>
          </p:cNvSpPr>
          <p:nvPr>
            <p:ph type="title"/>
          </p:nvPr>
        </p:nvSpPr>
        <p:spPr>
          <a:xfrm>
            <a:off x="3878041" y="488303"/>
            <a:ext cx="2634726" cy="678024"/>
          </a:xfrm>
        </p:spPr>
        <p:txBody>
          <a:bodyPr>
            <a:noAutofit/>
          </a:bodyPr>
          <a:lstStyle/>
          <a:p>
            <a:r>
              <a:rPr lang="en-IN" sz="4400" dirty="0">
                <a:latin typeface="Algerian" panose="04020705040A02060702" pitchFamily="82" charset="0"/>
              </a:rPr>
              <a:t>MODULES</a:t>
            </a:r>
          </a:p>
        </p:txBody>
      </p:sp>
      <p:sp>
        <p:nvSpPr>
          <p:cNvPr id="3" name="Content Placeholder 2">
            <a:extLst>
              <a:ext uri="{FF2B5EF4-FFF2-40B4-BE49-F238E27FC236}">
                <a16:creationId xmlns:a16="http://schemas.microsoft.com/office/drawing/2014/main" id="{A383E63C-9840-0054-4D31-FDD80F645782}"/>
              </a:ext>
            </a:extLst>
          </p:cNvPr>
          <p:cNvSpPr>
            <a:spLocks noGrp="1"/>
          </p:cNvSpPr>
          <p:nvPr>
            <p:ph idx="1"/>
          </p:nvPr>
        </p:nvSpPr>
        <p:spPr>
          <a:xfrm>
            <a:off x="1960776" y="1488613"/>
            <a:ext cx="6469256" cy="5108130"/>
          </a:xfrm>
        </p:spPr>
        <p:txBody>
          <a:bodyPr>
            <a:normAutofit fontScale="92500" lnSpcReduction="20000"/>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USER</a:t>
            </a:r>
          </a:p>
          <a:p>
            <a:pPr marL="0" indent="0">
              <a:buNone/>
            </a:pPr>
            <a:r>
              <a:rPr lang="en-IN" sz="20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User Registration</a:t>
            </a:r>
          </a:p>
          <a:p>
            <a:pPr marL="0" indent="0">
              <a:buNone/>
            </a:pPr>
            <a:r>
              <a:rPr lang="en-IN" sz="2200" dirty="0">
                <a:latin typeface="Times New Roman" panose="02020603050405020304" pitchFamily="18" charset="0"/>
                <a:cs typeface="Times New Roman" panose="02020603050405020304" pitchFamily="18" charset="0"/>
              </a:rPr>
              <a:t>		User login</a:t>
            </a:r>
          </a:p>
          <a:p>
            <a:pPr marL="0" indent="0">
              <a:buNone/>
            </a:pPr>
            <a:r>
              <a:rPr lang="en-IN" sz="2200" dirty="0">
                <a:latin typeface="Times New Roman" panose="02020603050405020304" pitchFamily="18" charset="0"/>
                <a:cs typeface="Times New Roman" panose="02020603050405020304" pitchFamily="18" charset="0"/>
              </a:rPr>
              <a:t>		Water Analysis</a:t>
            </a:r>
          </a:p>
          <a:p>
            <a:pPr marL="0" indent="0">
              <a:buNone/>
            </a:pP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User Feedback</a:t>
            </a:r>
          </a:p>
          <a:p>
            <a:pPr marL="0" indent="0">
              <a:buNone/>
            </a:pPr>
            <a:r>
              <a:rPr lang="en-IN" sz="2200" dirty="0">
                <a:latin typeface="Times New Roman" panose="02020603050405020304" pitchFamily="18" charset="0"/>
                <a:cs typeface="Times New Roman" panose="02020603050405020304" pitchFamily="18" charset="0"/>
              </a:rPr>
              <a:t>		Logout</a:t>
            </a:r>
          </a:p>
          <a:p>
            <a:pPr marL="0" indent="0">
              <a:buNone/>
            </a:pPr>
            <a:r>
              <a:rPr lang="en-IN" sz="20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ADMIN</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Admin Login</a:t>
            </a:r>
          </a:p>
          <a:p>
            <a:pPr marL="0" indent="0">
              <a:buNone/>
            </a:pPr>
            <a:r>
              <a:rPr lang="en-IN" sz="2000" dirty="0">
                <a:latin typeface="Times New Roman" panose="02020603050405020304" pitchFamily="18" charset="0"/>
                <a:cs typeface="Times New Roman" panose="02020603050405020304" pitchFamily="18" charset="0"/>
              </a:rPr>
              <a:t>		Verify User Feedback</a:t>
            </a:r>
          </a:p>
          <a:p>
            <a:pPr marL="0" indent="0">
              <a:buNone/>
            </a:pPr>
            <a:r>
              <a:rPr lang="en-IN" sz="2000" dirty="0">
                <a:latin typeface="Times New Roman" panose="02020603050405020304" pitchFamily="18" charset="0"/>
                <a:cs typeface="Times New Roman" panose="02020603050405020304" pitchFamily="18" charset="0"/>
              </a:rPr>
              <a:t>		User info</a:t>
            </a:r>
          </a:p>
          <a:p>
            <a:pPr marL="0" indent="0">
              <a:buNone/>
            </a:pPr>
            <a:r>
              <a:rPr lang="en-IN" sz="2000" dirty="0">
                <a:latin typeface="Times New Roman" panose="02020603050405020304" pitchFamily="18" charset="0"/>
                <a:cs typeface="Times New Roman" panose="02020603050405020304" pitchFamily="18" charset="0"/>
              </a:rPr>
              <a:t>		Analysis graph</a:t>
            </a:r>
          </a:p>
          <a:p>
            <a:pPr marL="0" indent="0">
              <a:buNone/>
            </a:pPr>
            <a:r>
              <a:rPr lang="en-IN" sz="2000" dirty="0">
                <a:latin typeface="Times New Roman" panose="02020603050405020304" pitchFamily="18" charset="0"/>
                <a:cs typeface="Times New Roman" panose="02020603050405020304" pitchFamily="18" charset="0"/>
              </a:rPr>
              <a:t>		Logout</a:t>
            </a:r>
          </a:p>
        </p:txBody>
      </p:sp>
    </p:spTree>
    <p:extLst>
      <p:ext uri="{BB962C8B-B14F-4D97-AF65-F5344CB8AC3E}">
        <p14:creationId xmlns:p14="http://schemas.microsoft.com/office/powerpoint/2010/main" val="2322553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6FE1-762F-1F2F-6A48-6BFC7BBF5717}"/>
              </a:ext>
            </a:extLst>
          </p:cNvPr>
          <p:cNvSpPr>
            <a:spLocks noGrp="1"/>
          </p:cNvSpPr>
          <p:nvPr>
            <p:ph type="title"/>
          </p:nvPr>
        </p:nvSpPr>
        <p:spPr>
          <a:xfrm>
            <a:off x="3975552" y="268321"/>
            <a:ext cx="4240895" cy="872971"/>
          </a:xfrm>
        </p:spPr>
        <p:txBody>
          <a:bodyPr>
            <a:normAutofit/>
          </a:bodyPr>
          <a:lstStyle/>
          <a:p>
            <a:r>
              <a:rPr lang="en-US" sz="4400" dirty="0">
                <a:latin typeface="Algerian" panose="04020705040A02060702" pitchFamily="82" charset="0"/>
              </a:rPr>
              <a:t>UML DIAGRAMS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81BF4722-9482-9B54-E16F-CD3CA6ED266A}"/>
              </a:ext>
            </a:extLst>
          </p:cNvPr>
          <p:cNvSpPr>
            <a:spLocks noGrp="1"/>
          </p:cNvSpPr>
          <p:nvPr>
            <p:ph idx="1"/>
          </p:nvPr>
        </p:nvSpPr>
        <p:spPr>
          <a:xfrm>
            <a:off x="304471" y="1253123"/>
            <a:ext cx="8596668" cy="5270593"/>
          </a:xfrm>
        </p:spPr>
        <p:txBody>
          <a:bodyPr>
            <a:normAutofit/>
          </a:bodyPr>
          <a:lstStyle/>
          <a:p>
            <a:pPr>
              <a:buFont typeface="Wingdings" panose="05000000000000000000" pitchFamily="2" charset="2"/>
              <a:buChar char="Ø"/>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USE CASE DIAGRAM</a:t>
            </a:r>
          </a:p>
          <a:p>
            <a:pPr marL="0" indent="0">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  User												b. Admin</a:t>
            </a:r>
          </a:p>
          <a:p>
            <a:pPr marL="0" indent="0">
              <a:buNone/>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97F4B83-167A-D157-81C9-B8C7AD161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86" y="2405257"/>
            <a:ext cx="5303441" cy="3193821"/>
          </a:xfrm>
          <a:prstGeom prst="rect">
            <a:avLst/>
          </a:prstGeom>
        </p:spPr>
      </p:pic>
      <p:pic>
        <p:nvPicPr>
          <p:cNvPr id="9" name="Picture 8">
            <a:extLst>
              <a:ext uri="{FF2B5EF4-FFF2-40B4-BE49-F238E27FC236}">
                <a16:creationId xmlns:a16="http://schemas.microsoft.com/office/drawing/2014/main" id="{285EE907-490F-2393-F5FA-A2C4F80B8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341" y="2405257"/>
            <a:ext cx="5216428" cy="3249358"/>
          </a:xfrm>
          <a:prstGeom prst="rect">
            <a:avLst/>
          </a:prstGeom>
        </p:spPr>
      </p:pic>
    </p:spTree>
    <p:extLst>
      <p:ext uri="{BB962C8B-B14F-4D97-AF65-F5344CB8AC3E}">
        <p14:creationId xmlns:p14="http://schemas.microsoft.com/office/powerpoint/2010/main" val="2498500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FC19-C4C5-59FC-F64A-D89BA2AF3C3B}"/>
              </a:ext>
            </a:extLst>
          </p:cNvPr>
          <p:cNvSpPr>
            <a:spLocks noGrp="1"/>
          </p:cNvSpPr>
          <p:nvPr>
            <p:ph type="title"/>
          </p:nvPr>
        </p:nvSpPr>
        <p:spPr>
          <a:xfrm>
            <a:off x="2861087" y="298880"/>
            <a:ext cx="4229161" cy="1320800"/>
          </a:xfrm>
        </p:spPr>
        <p:txBody>
          <a:bodyPr>
            <a:noAutofit/>
          </a:bodyPr>
          <a:lstStyle/>
          <a:p>
            <a:r>
              <a:rPr lang="en-US" sz="4400" dirty="0">
                <a:latin typeface="Algerian" panose="04020705040A02060702" pitchFamily="82" charset="0"/>
              </a:rPr>
              <a:t>UML DIAGRAMS</a:t>
            </a:r>
            <a:endParaRPr lang="en-IN" sz="4400" dirty="0"/>
          </a:p>
        </p:txBody>
      </p:sp>
      <p:sp>
        <p:nvSpPr>
          <p:cNvPr id="3" name="Content Placeholder 2">
            <a:extLst>
              <a:ext uri="{FF2B5EF4-FFF2-40B4-BE49-F238E27FC236}">
                <a16:creationId xmlns:a16="http://schemas.microsoft.com/office/drawing/2014/main" id="{54610D9B-6983-64D8-97E6-F7A25E870B8D}"/>
              </a:ext>
            </a:extLst>
          </p:cNvPr>
          <p:cNvSpPr>
            <a:spLocks noGrp="1"/>
          </p:cNvSpPr>
          <p:nvPr>
            <p:ph idx="1"/>
          </p:nvPr>
        </p:nvSpPr>
        <p:spPr>
          <a:xfrm>
            <a:off x="529270" y="1762219"/>
            <a:ext cx="8596668" cy="3880773"/>
          </a:xfrm>
        </p:spPr>
        <p:txBody>
          <a:bodyPr/>
          <a:lstStyle/>
          <a:p>
            <a:pPr>
              <a:buFont typeface="Wingdings" panose="05000000000000000000" pitchFamily="2" charset="2"/>
              <a:buChar char="Ø"/>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p>
        </p:txBody>
      </p:sp>
      <p:pic>
        <p:nvPicPr>
          <p:cNvPr id="4" name="Picture 3">
            <a:extLst>
              <a:ext uri="{FF2B5EF4-FFF2-40B4-BE49-F238E27FC236}">
                <a16:creationId xmlns:a16="http://schemas.microsoft.com/office/drawing/2014/main" id="{2EF7AD9B-3DA0-E4D8-A6B0-6BB42913C2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70" y="2597635"/>
            <a:ext cx="8892794" cy="2879885"/>
          </a:xfrm>
          <a:prstGeom prst="rect">
            <a:avLst/>
          </a:prstGeom>
          <a:noFill/>
          <a:ln>
            <a:noFill/>
          </a:ln>
        </p:spPr>
      </p:pic>
    </p:spTree>
    <p:extLst>
      <p:ext uri="{BB962C8B-B14F-4D97-AF65-F5344CB8AC3E}">
        <p14:creationId xmlns:p14="http://schemas.microsoft.com/office/powerpoint/2010/main" val="1770870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4601-F3EF-BF48-ED50-F3C28538BBCE}"/>
              </a:ext>
            </a:extLst>
          </p:cNvPr>
          <p:cNvSpPr>
            <a:spLocks noGrp="1"/>
          </p:cNvSpPr>
          <p:nvPr>
            <p:ph type="title"/>
          </p:nvPr>
        </p:nvSpPr>
        <p:spPr>
          <a:xfrm>
            <a:off x="3857533" y="298882"/>
            <a:ext cx="4196507" cy="872970"/>
          </a:xfrm>
        </p:spPr>
        <p:txBody>
          <a:bodyPr>
            <a:normAutofit/>
          </a:bodyPr>
          <a:lstStyle/>
          <a:p>
            <a:r>
              <a:rPr lang="en-US" sz="4400" dirty="0">
                <a:latin typeface="Algerian" panose="04020705040A02060702" pitchFamily="82" charset="0"/>
              </a:rPr>
              <a:t>UML DIAGRAMS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E9659373-14EF-CBE6-4CC1-D4F3DE936650}"/>
              </a:ext>
            </a:extLst>
          </p:cNvPr>
          <p:cNvSpPr>
            <a:spLocks noGrp="1"/>
          </p:cNvSpPr>
          <p:nvPr>
            <p:ph idx="1"/>
          </p:nvPr>
        </p:nvSpPr>
        <p:spPr>
          <a:xfrm>
            <a:off x="508658" y="1171852"/>
            <a:ext cx="8596668" cy="3880773"/>
          </a:xfrm>
        </p:spPr>
        <p:txBody>
          <a:bodyPr>
            <a:normAutofit/>
          </a:bodyPr>
          <a:lstStyle/>
          <a:p>
            <a:pPr>
              <a:buFont typeface="Wingdings" panose="05000000000000000000" pitchFamily="2" charset="2"/>
              <a:buChar char="Ø"/>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SEQUENCE DIAGRAM </a:t>
            </a:r>
          </a:p>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	a. User												b. Admin</a:t>
            </a:r>
          </a:p>
          <a:p>
            <a:pPr marL="0" indent="0">
              <a:buNone/>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182257D-A561-81BA-97FD-539F53A9BC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601" y="2267821"/>
            <a:ext cx="5801186" cy="3271844"/>
          </a:xfrm>
          <a:prstGeom prst="rect">
            <a:avLst/>
          </a:prstGeom>
          <a:noFill/>
          <a:ln>
            <a:noFill/>
          </a:ln>
        </p:spPr>
      </p:pic>
      <p:pic>
        <p:nvPicPr>
          <p:cNvPr id="5" name="Picture 4">
            <a:extLst>
              <a:ext uri="{FF2B5EF4-FFF2-40B4-BE49-F238E27FC236}">
                <a16:creationId xmlns:a16="http://schemas.microsoft.com/office/drawing/2014/main" id="{68B0E7CF-0441-B0DD-9C67-9733B1E0E5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8886" y="2280834"/>
            <a:ext cx="5801186" cy="3271844"/>
          </a:xfrm>
          <a:prstGeom prst="rect">
            <a:avLst/>
          </a:prstGeom>
          <a:noFill/>
          <a:ln>
            <a:noFill/>
          </a:ln>
        </p:spPr>
      </p:pic>
      <p:sp>
        <p:nvSpPr>
          <p:cNvPr id="9" name="TextBox 8">
            <a:extLst>
              <a:ext uri="{FF2B5EF4-FFF2-40B4-BE49-F238E27FC236}">
                <a16:creationId xmlns:a16="http://schemas.microsoft.com/office/drawing/2014/main" id="{B4EE97D0-3CB7-2E18-62F3-DB55186B7C71}"/>
              </a:ext>
            </a:extLst>
          </p:cNvPr>
          <p:cNvSpPr txBox="1"/>
          <p:nvPr/>
        </p:nvSpPr>
        <p:spPr>
          <a:xfrm rot="16200000">
            <a:off x="-228968" y="4978400"/>
            <a:ext cx="914400" cy="369332"/>
          </a:xfrm>
          <a:prstGeom prst="rect">
            <a:avLst/>
          </a:prstGeom>
          <a:noFill/>
        </p:spPr>
        <p:txBody>
          <a:bodyPr wrap="square" rtlCol="0">
            <a:spAutoFit/>
          </a:bodyPr>
          <a:lstStyle/>
          <a:p>
            <a:r>
              <a:rPr lang="en-IN" dirty="0">
                <a:solidFill>
                  <a:schemeClr val="accent6"/>
                </a:solidFill>
              </a:rPr>
              <a:t>X</a:t>
            </a:r>
          </a:p>
        </p:txBody>
      </p:sp>
      <p:sp>
        <p:nvSpPr>
          <p:cNvPr id="10" name="TextBox 9">
            <a:extLst>
              <a:ext uri="{FF2B5EF4-FFF2-40B4-BE49-F238E27FC236}">
                <a16:creationId xmlns:a16="http://schemas.microsoft.com/office/drawing/2014/main" id="{07B6BFE6-92EC-ADFC-88F8-099C7AF21682}"/>
              </a:ext>
            </a:extLst>
          </p:cNvPr>
          <p:cNvSpPr txBox="1"/>
          <p:nvPr/>
        </p:nvSpPr>
        <p:spPr>
          <a:xfrm rot="16200000">
            <a:off x="1183643" y="5216499"/>
            <a:ext cx="289560" cy="646331"/>
          </a:xfrm>
          <a:prstGeom prst="rect">
            <a:avLst/>
          </a:prstGeom>
          <a:noFill/>
        </p:spPr>
        <p:txBody>
          <a:bodyPr wrap="square" rtlCol="0">
            <a:spAutoFit/>
          </a:bodyPr>
          <a:lstStyle/>
          <a:p>
            <a:r>
              <a:rPr lang="en-IN" dirty="0">
                <a:solidFill>
                  <a:schemeClr val="accent6"/>
                </a:solidFill>
              </a:rPr>
              <a:t>X</a:t>
            </a:r>
          </a:p>
          <a:p>
            <a:endParaRPr lang="en-IN" dirty="0"/>
          </a:p>
        </p:txBody>
      </p:sp>
      <p:sp>
        <p:nvSpPr>
          <p:cNvPr id="11" name="TextBox 10">
            <a:extLst>
              <a:ext uri="{FF2B5EF4-FFF2-40B4-BE49-F238E27FC236}">
                <a16:creationId xmlns:a16="http://schemas.microsoft.com/office/drawing/2014/main" id="{405B1150-2AC1-9340-00C2-C66758A78C65}"/>
              </a:ext>
            </a:extLst>
          </p:cNvPr>
          <p:cNvSpPr txBox="1"/>
          <p:nvPr/>
        </p:nvSpPr>
        <p:spPr>
          <a:xfrm rot="16200000">
            <a:off x="2148502" y="5219039"/>
            <a:ext cx="284480" cy="646331"/>
          </a:xfrm>
          <a:prstGeom prst="rect">
            <a:avLst/>
          </a:prstGeom>
          <a:noFill/>
        </p:spPr>
        <p:txBody>
          <a:bodyPr wrap="square" rtlCol="0">
            <a:spAutoFit/>
          </a:bodyPr>
          <a:lstStyle/>
          <a:p>
            <a:r>
              <a:rPr lang="en-IN" dirty="0">
                <a:solidFill>
                  <a:schemeClr val="accent6"/>
                </a:solidFill>
              </a:rPr>
              <a:t>X</a:t>
            </a:r>
          </a:p>
          <a:p>
            <a:endParaRPr lang="en-IN" dirty="0"/>
          </a:p>
        </p:txBody>
      </p:sp>
      <p:sp>
        <p:nvSpPr>
          <p:cNvPr id="12" name="TextBox 11">
            <a:extLst>
              <a:ext uri="{FF2B5EF4-FFF2-40B4-BE49-F238E27FC236}">
                <a16:creationId xmlns:a16="http://schemas.microsoft.com/office/drawing/2014/main" id="{C830260E-2727-54C0-A5C4-680592A30B76}"/>
              </a:ext>
            </a:extLst>
          </p:cNvPr>
          <p:cNvSpPr txBox="1"/>
          <p:nvPr/>
        </p:nvSpPr>
        <p:spPr>
          <a:xfrm rot="16200000">
            <a:off x="4665773" y="3242086"/>
            <a:ext cx="914400" cy="3970318"/>
          </a:xfrm>
          <a:prstGeom prst="rect">
            <a:avLst/>
          </a:prstGeom>
          <a:noFill/>
        </p:spPr>
        <p:txBody>
          <a:bodyPr wrap="square" rtlCol="0">
            <a:spAutoFit/>
          </a:bodyPr>
          <a:lstStyle/>
          <a:p>
            <a:r>
              <a:rPr lang="en-IN" dirty="0">
                <a:solidFill>
                  <a:schemeClr val="accent6"/>
                </a:solidFill>
              </a:rPr>
              <a:t>X</a:t>
            </a:r>
          </a:p>
          <a:p>
            <a:endParaRPr lang="en-IN" dirty="0">
              <a:solidFill>
                <a:schemeClr val="accent6"/>
              </a:solidFill>
            </a:endParaRPr>
          </a:p>
          <a:p>
            <a:r>
              <a:rPr lang="en-IN" dirty="0">
                <a:solidFill>
                  <a:schemeClr val="accent6"/>
                </a:solidFill>
              </a:rPr>
              <a:t> </a:t>
            </a:r>
          </a:p>
          <a:p>
            <a:endParaRPr lang="en-IN" dirty="0">
              <a:solidFill>
                <a:schemeClr val="accent6"/>
              </a:solidFill>
            </a:endParaRPr>
          </a:p>
          <a:p>
            <a:endParaRPr lang="en-IN" dirty="0">
              <a:solidFill>
                <a:schemeClr val="accent6"/>
              </a:solidFill>
            </a:endParaRPr>
          </a:p>
          <a:p>
            <a:endParaRPr lang="en-IN" dirty="0">
              <a:solidFill>
                <a:schemeClr val="accent6"/>
              </a:solidFill>
            </a:endParaRPr>
          </a:p>
          <a:p>
            <a:endParaRPr lang="en-IN" dirty="0">
              <a:solidFill>
                <a:schemeClr val="accent6"/>
              </a:solidFill>
            </a:endParaRPr>
          </a:p>
          <a:p>
            <a:endParaRPr lang="en-IN" dirty="0">
              <a:solidFill>
                <a:schemeClr val="accent6"/>
              </a:solidFill>
            </a:endParaRPr>
          </a:p>
          <a:p>
            <a:endParaRPr lang="en-IN" dirty="0">
              <a:solidFill>
                <a:schemeClr val="accent6"/>
              </a:solidFill>
            </a:endParaRPr>
          </a:p>
          <a:p>
            <a:endParaRPr lang="en-IN" dirty="0">
              <a:solidFill>
                <a:schemeClr val="accent6"/>
              </a:solidFill>
            </a:endParaRPr>
          </a:p>
          <a:p>
            <a:endParaRPr lang="en-IN" dirty="0">
              <a:solidFill>
                <a:schemeClr val="accent6"/>
              </a:solidFill>
            </a:endParaRPr>
          </a:p>
          <a:p>
            <a:r>
              <a:rPr lang="en-IN" dirty="0">
                <a:solidFill>
                  <a:schemeClr val="accent6"/>
                </a:solidFill>
              </a:rPr>
              <a:t> X</a:t>
            </a:r>
          </a:p>
          <a:p>
            <a:endParaRPr lang="en-IN" dirty="0">
              <a:solidFill>
                <a:schemeClr val="accent6"/>
              </a:solidFill>
            </a:endParaRPr>
          </a:p>
          <a:p>
            <a:endParaRPr lang="en-IN" dirty="0"/>
          </a:p>
        </p:txBody>
      </p:sp>
      <p:sp>
        <p:nvSpPr>
          <p:cNvPr id="14" name="TextBox 13">
            <a:extLst>
              <a:ext uri="{FF2B5EF4-FFF2-40B4-BE49-F238E27FC236}">
                <a16:creationId xmlns:a16="http://schemas.microsoft.com/office/drawing/2014/main" id="{86A35A43-6DCE-04D4-FAFC-08D679E52A0A}"/>
              </a:ext>
            </a:extLst>
          </p:cNvPr>
          <p:cNvSpPr txBox="1"/>
          <p:nvPr/>
        </p:nvSpPr>
        <p:spPr>
          <a:xfrm rot="16200000">
            <a:off x="5907733" y="3850487"/>
            <a:ext cx="311933" cy="3416320"/>
          </a:xfrm>
          <a:prstGeom prst="rect">
            <a:avLst/>
          </a:prstGeom>
          <a:noFill/>
        </p:spPr>
        <p:txBody>
          <a:bodyPr wrap="square" rtlCol="0">
            <a:spAutoFit/>
          </a:bodyPr>
          <a:lstStyle/>
          <a:p>
            <a:r>
              <a:rPr lang="en-IN" dirty="0">
                <a:solidFill>
                  <a:schemeClr val="accent6"/>
                </a:solidFill>
              </a:rPr>
              <a:t>X</a:t>
            </a:r>
          </a:p>
          <a:p>
            <a:endParaRPr lang="en-IN" dirty="0">
              <a:solidFill>
                <a:schemeClr val="accent6"/>
              </a:solidFill>
            </a:endParaRPr>
          </a:p>
          <a:p>
            <a:r>
              <a:rPr lang="en-IN" dirty="0">
                <a:solidFill>
                  <a:schemeClr val="accent6"/>
                </a:solidFill>
              </a:rPr>
              <a:t> </a:t>
            </a:r>
          </a:p>
          <a:p>
            <a:endParaRPr lang="en-IN" dirty="0">
              <a:solidFill>
                <a:schemeClr val="accent6"/>
              </a:solidFill>
            </a:endParaRPr>
          </a:p>
          <a:p>
            <a:endParaRPr lang="en-IN" dirty="0">
              <a:solidFill>
                <a:schemeClr val="accent6"/>
              </a:solidFill>
            </a:endParaRPr>
          </a:p>
          <a:p>
            <a:endParaRPr lang="en-IN" dirty="0">
              <a:solidFill>
                <a:schemeClr val="accent6"/>
              </a:solidFill>
            </a:endParaRPr>
          </a:p>
          <a:p>
            <a:endParaRPr lang="en-IN" dirty="0">
              <a:solidFill>
                <a:schemeClr val="accent6"/>
              </a:solidFill>
            </a:endParaRPr>
          </a:p>
          <a:p>
            <a:endParaRPr lang="en-IN" dirty="0">
              <a:solidFill>
                <a:schemeClr val="accent6"/>
              </a:solidFill>
            </a:endParaRPr>
          </a:p>
          <a:p>
            <a:endParaRPr lang="en-IN" dirty="0">
              <a:solidFill>
                <a:schemeClr val="accent6"/>
              </a:solidFill>
            </a:endParaRPr>
          </a:p>
          <a:p>
            <a:r>
              <a:rPr lang="en-IN" dirty="0">
                <a:solidFill>
                  <a:schemeClr val="accent6"/>
                </a:solidFill>
              </a:rPr>
              <a:t> </a:t>
            </a:r>
          </a:p>
          <a:p>
            <a:endParaRPr lang="en-IN" dirty="0"/>
          </a:p>
          <a:p>
            <a:endParaRPr lang="en-IN" dirty="0"/>
          </a:p>
        </p:txBody>
      </p:sp>
      <p:sp>
        <p:nvSpPr>
          <p:cNvPr id="15" name="TextBox 14">
            <a:extLst>
              <a:ext uri="{FF2B5EF4-FFF2-40B4-BE49-F238E27FC236}">
                <a16:creationId xmlns:a16="http://schemas.microsoft.com/office/drawing/2014/main" id="{3BF43C06-08EA-71E0-20F6-60435407CBD5}"/>
              </a:ext>
            </a:extLst>
          </p:cNvPr>
          <p:cNvSpPr txBox="1"/>
          <p:nvPr/>
        </p:nvSpPr>
        <p:spPr>
          <a:xfrm rot="16200000">
            <a:off x="5813344" y="4979801"/>
            <a:ext cx="284884" cy="1200329"/>
          </a:xfrm>
          <a:prstGeom prst="rect">
            <a:avLst/>
          </a:prstGeom>
          <a:noFill/>
        </p:spPr>
        <p:txBody>
          <a:bodyPr wrap="square" rtlCol="0">
            <a:spAutoFit/>
          </a:bodyPr>
          <a:lstStyle/>
          <a:p>
            <a:r>
              <a:rPr lang="en-IN" dirty="0">
                <a:solidFill>
                  <a:schemeClr val="accent6"/>
                </a:solidFill>
              </a:rPr>
              <a:t>X</a:t>
            </a:r>
          </a:p>
          <a:p>
            <a:endParaRPr lang="en-IN" dirty="0">
              <a:solidFill>
                <a:schemeClr val="accent6"/>
              </a:solidFill>
            </a:endParaRPr>
          </a:p>
          <a:p>
            <a:endParaRPr lang="en-IN" dirty="0"/>
          </a:p>
          <a:p>
            <a:endParaRPr lang="en-IN" dirty="0"/>
          </a:p>
        </p:txBody>
      </p:sp>
      <p:sp>
        <p:nvSpPr>
          <p:cNvPr id="16" name="TextBox 15">
            <a:extLst>
              <a:ext uri="{FF2B5EF4-FFF2-40B4-BE49-F238E27FC236}">
                <a16:creationId xmlns:a16="http://schemas.microsoft.com/office/drawing/2014/main" id="{59B0267B-0D5F-3851-092F-9847E59E454E}"/>
              </a:ext>
            </a:extLst>
          </p:cNvPr>
          <p:cNvSpPr txBox="1"/>
          <p:nvPr/>
        </p:nvSpPr>
        <p:spPr>
          <a:xfrm rot="16200000" flipH="1">
            <a:off x="9067877" y="5161053"/>
            <a:ext cx="753381" cy="369332"/>
          </a:xfrm>
          <a:prstGeom prst="rect">
            <a:avLst/>
          </a:prstGeom>
          <a:noFill/>
        </p:spPr>
        <p:txBody>
          <a:bodyPr wrap="square" rtlCol="0">
            <a:spAutoFit/>
          </a:bodyPr>
          <a:lstStyle/>
          <a:p>
            <a:r>
              <a:rPr lang="en-IN" dirty="0">
                <a:solidFill>
                  <a:schemeClr val="accent6"/>
                </a:solidFill>
              </a:rPr>
              <a:t>X</a:t>
            </a:r>
          </a:p>
        </p:txBody>
      </p:sp>
      <p:sp>
        <p:nvSpPr>
          <p:cNvPr id="17" name="TextBox 16">
            <a:extLst>
              <a:ext uri="{FF2B5EF4-FFF2-40B4-BE49-F238E27FC236}">
                <a16:creationId xmlns:a16="http://schemas.microsoft.com/office/drawing/2014/main" id="{AC99664B-800D-4153-8AC5-3D3F014DF62F}"/>
              </a:ext>
            </a:extLst>
          </p:cNvPr>
          <p:cNvSpPr txBox="1"/>
          <p:nvPr/>
        </p:nvSpPr>
        <p:spPr>
          <a:xfrm rot="16200000">
            <a:off x="8194325" y="5178399"/>
            <a:ext cx="365760" cy="646331"/>
          </a:xfrm>
          <a:prstGeom prst="rect">
            <a:avLst/>
          </a:prstGeom>
          <a:noFill/>
        </p:spPr>
        <p:txBody>
          <a:bodyPr wrap="square" rtlCol="0">
            <a:spAutoFit/>
          </a:bodyPr>
          <a:lstStyle/>
          <a:p>
            <a:r>
              <a:rPr lang="en-IN" dirty="0">
                <a:solidFill>
                  <a:schemeClr val="accent6"/>
                </a:solidFill>
              </a:rPr>
              <a:t>X</a:t>
            </a:r>
          </a:p>
          <a:p>
            <a:endParaRPr lang="en-IN" dirty="0"/>
          </a:p>
        </p:txBody>
      </p:sp>
      <p:sp>
        <p:nvSpPr>
          <p:cNvPr id="18" name="TextBox 17">
            <a:extLst>
              <a:ext uri="{FF2B5EF4-FFF2-40B4-BE49-F238E27FC236}">
                <a16:creationId xmlns:a16="http://schemas.microsoft.com/office/drawing/2014/main" id="{FF050069-CE73-1600-F973-E116331A5316}"/>
              </a:ext>
            </a:extLst>
          </p:cNvPr>
          <p:cNvSpPr txBox="1"/>
          <p:nvPr/>
        </p:nvSpPr>
        <p:spPr>
          <a:xfrm rot="16200000">
            <a:off x="7275850" y="5178398"/>
            <a:ext cx="310896" cy="646331"/>
          </a:xfrm>
          <a:prstGeom prst="rect">
            <a:avLst/>
          </a:prstGeom>
          <a:noFill/>
        </p:spPr>
        <p:txBody>
          <a:bodyPr wrap="square" rtlCol="0">
            <a:spAutoFit/>
          </a:bodyPr>
          <a:lstStyle/>
          <a:p>
            <a:r>
              <a:rPr lang="en-IN" dirty="0">
                <a:solidFill>
                  <a:schemeClr val="accent6"/>
                </a:solidFill>
              </a:rPr>
              <a:t>X</a:t>
            </a:r>
          </a:p>
          <a:p>
            <a:endParaRPr lang="en-IN" dirty="0"/>
          </a:p>
        </p:txBody>
      </p:sp>
      <p:sp>
        <p:nvSpPr>
          <p:cNvPr id="19" name="TextBox 18">
            <a:extLst>
              <a:ext uri="{FF2B5EF4-FFF2-40B4-BE49-F238E27FC236}">
                <a16:creationId xmlns:a16="http://schemas.microsoft.com/office/drawing/2014/main" id="{429FD2DD-714F-F53C-DF64-D024E6F5719A}"/>
              </a:ext>
            </a:extLst>
          </p:cNvPr>
          <p:cNvSpPr txBox="1"/>
          <p:nvPr/>
        </p:nvSpPr>
        <p:spPr>
          <a:xfrm rot="16200000">
            <a:off x="10623082" y="5238010"/>
            <a:ext cx="316992" cy="646331"/>
          </a:xfrm>
          <a:prstGeom prst="rect">
            <a:avLst/>
          </a:prstGeom>
          <a:noFill/>
        </p:spPr>
        <p:txBody>
          <a:bodyPr wrap="square" rtlCol="0">
            <a:spAutoFit/>
          </a:bodyPr>
          <a:lstStyle/>
          <a:p>
            <a:r>
              <a:rPr lang="en-IN" dirty="0">
                <a:solidFill>
                  <a:schemeClr val="accent6"/>
                </a:solidFill>
              </a:rPr>
              <a:t>X</a:t>
            </a:r>
          </a:p>
          <a:p>
            <a:endParaRPr lang="en-IN" dirty="0"/>
          </a:p>
        </p:txBody>
      </p:sp>
      <p:sp>
        <p:nvSpPr>
          <p:cNvPr id="20" name="TextBox 19">
            <a:extLst>
              <a:ext uri="{FF2B5EF4-FFF2-40B4-BE49-F238E27FC236}">
                <a16:creationId xmlns:a16="http://schemas.microsoft.com/office/drawing/2014/main" id="{AB7EB84A-6AE0-EE55-C9A9-0AF1EB2C2465}"/>
              </a:ext>
            </a:extLst>
          </p:cNvPr>
          <p:cNvSpPr txBox="1"/>
          <p:nvPr/>
        </p:nvSpPr>
        <p:spPr>
          <a:xfrm rot="16200000">
            <a:off x="11634698" y="5260661"/>
            <a:ext cx="292608" cy="646331"/>
          </a:xfrm>
          <a:prstGeom prst="rect">
            <a:avLst/>
          </a:prstGeom>
          <a:noFill/>
        </p:spPr>
        <p:txBody>
          <a:bodyPr wrap="square" rtlCol="0">
            <a:spAutoFit/>
          </a:bodyPr>
          <a:lstStyle/>
          <a:p>
            <a:r>
              <a:rPr lang="en-IN" dirty="0">
                <a:solidFill>
                  <a:schemeClr val="accent6"/>
                </a:solidFill>
              </a:rPr>
              <a:t>X</a:t>
            </a:r>
          </a:p>
          <a:p>
            <a:endParaRPr lang="en-IN" dirty="0"/>
          </a:p>
        </p:txBody>
      </p:sp>
    </p:spTree>
    <p:extLst>
      <p:ext uri="{BB962C8B-B14F-4D97-AF65-F5344CB8AC3E}">
        <p14:creationId xmlns:p14="http://schemas.microsoft.com/office/powerpoint/2010/main" val="1072275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6474-2F75-31A6-F21E-90AD1DCAA9A7}"/>
              </a:ext>
            </a:extLst>
          </p:cNvPr>
          <p:cNvSpPr>
            <a:spLocks noGrp="1"/>
          </p:cNvSpPr>
          <p:nvPr>
            <p:ph type="title"/>
          </p:nvPr>
        </p:nvSpPr>
        <p:spPr>
          <a:xfrm>
            <a:off x="3957797" y="156238"/>
            <a:ext cx="4276406" cy="846939"/>
          </a:xfrm>
        </p:spPr>
        <p:txBody>
          <a:bodyPr>
            <a:normAutofit/>
          </a:bodyPr>
          <a:lstStyle/>
          <a:p>
            <a:r>
              <a:rPr lang="en-US" sz="4400" dirty="0">
                <a:latin typeface="Algerian" panose="04020705040A02060702" pitchFamily="82" charset="0"/>
              </a:rPr>
              <a:t>UML DIAGRAMS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C5C2EF32-7891-C481-93E0-101C66128AD0}"/>
              </a:ext>
            </a:extLst>
          </p:cNvPr>
          <p:cNvSpPr>
            <a:spLocks noGrp="1"/>
          </p:cNvSpPr>
          <p:nvPr>
            <p:ph idx="1"/>
          </p:nvPr>
        </p:nvSpPr>
        <p:spPr>
          <a:xfrm>
            <a:off x="699262" y="1219556"/>
            <a:ext cx="8596668" cy="3880773"/>
          </a:xfrm>
        </p:spPr>
        <p:txBody>
          <a:bodyPr>
            <a:normAutofit/>
          </a:bodyPr>
          <a:lstStyle/>
          <a:p>
            <a:pPr>
              <a:buFont typeface="Wingdings" panose="05000000000000000000" pitchFamily="2" charset="2"/>
              <a:buChar char="Ø"/>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dirty="0"/>
              <a:t>	</a:t>
            </a:r>
            <a:r>
              <a:rPr lang="en-IN" sz="2000" b="1" dirty="0">
                <a:latin typeface="Times New Roman" panose="02020603050405020304" pitchFamily="18" charset="0"/>
                <a:cs typeface="Times New Roman" panose="02020603050405020304" pitchFamily="18" charset="0"/>
              </a:rPr>
              <a:t>a. User											b. Admin</a:t>
            </a:r>
          </a:p>
          <a:p>
            <a:pPr marL="0" indent="0">
              <a:buNone/>
            </a:pPr>
            <a:r>
              <a:rPr lang="en-IN" sz="2000"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642B2EB1-938B-7861-B879-BAF9FD5775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416" y="2502936"/>
            <a:ext cx="5535448" cy="3819465"/>
          </a:xfrm>
          <a:prstGeom prst="rect">
            <a:avLst/>
          </a:prstGeom>
          <a:noFill/>
          <a:ln>
            <a:noFill/>
          </a:ln>
        </p:spPr>
      </p:pic>
      <p:pic>
        <p:nvPicPr>
          <p:cNvPr id="5" name="Picture 4">
            <a:extLst>
              <a:ext uri="{FF2B5EF4-FFF2-40B4-BE49-F238E27FC236}">
                <a16:creationId xmlns:a16="http://schemas.microsoft.com/office/drawing/2014/main" id="{BE9D0386-1940-5155-4E4E-9DCC1EDD885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4710" y="2543635"/>
            <a:ext cx="5417478" cy="3738066"/>
          </a:xfrm>
          <a:prstGeom prst="rect">
            <a:avLst/>
          </a:prstGeom>
          <a:noFill/>
          <a:ln>
            <a:noFill/>
          </a:ln>
        </p:spPr>
      </p:pic>
    </p:spTree>
    <p:extLst>
      <p:ext uri="{BB962C8B-B14F-4D97-AF65-F5344CB8AC3E}">
        <p14:creationId xmlns:p14="http://schemas.microsoft.com/office/powerpoint/2010/main" val="1362772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2801-7139-CD08-BAE3-E0C311C9F411}"/>
              </a:ext>
            </a:extLst>
          </p:cNvPr>
          <p:cNvSpPr>
            <a:spLocks noGrp="1"/>
          </p:cNvSpPr>
          <p:nvPr>
            <p:ph type="title"/>
          </p:nvPr>
        </p:nvSpPr>
        <p:spPr>
          <a:xfrm>
            <a:off x="355753" y="340550"/>
            <a:ext cx="8911687" cy="1280890"/>
          </a:xfrm>
        </p:spPr>
        <p:txBody>
          <a:bodyPr>
            <a:normAutofit/>
          </a:bodyPr>
          <a:lstStyle/>
          <a:p>
            <a:pPr algn="ctr"/>
            <a:r>
              <a:rPr lang="en-US" sz="4800" dirty="0" err="1">
                <a:latin typeface="Algerian" panose="04020705040A02060702" pitchFamily="82" charset="0"/>
              </a:rPr>
              <a:t>COnclusion</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DE5648B-5217-D7EC-FF43-12D7CA714080}"/>
              </a:ext>
            </a:extLst>
          </p:cNvPr>
          <p:cNvSpPr>
            <a:spLocks noGrp="1"/>
          </p:cNvSpPr>
          <p:nvPr>
            <p:ph idx="1"/>
          </p:nvPr>
        </p:nvSpPr>
        <p:spPr>
          <a:xfrm>
            <a:off x="1233996" y="1621440"/>
            <a:ext cx="7554897" cy="4433131"/>
          </a:xfrm>
        </p:spPr>
        <p:txBody>
          <a:bodyPr>
            <a:normAutofit/>
          </a:bodyPr>
          <a:lstStyle/>
          <a:p>
            <a:pPr marL="0" indent="0" algn="just">
              <a:lnSpc>
                <a:spcPct val="100000"/>
              </a:lnSpc>
              <a:buNone/>
            </a:pP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this research, we applied the data mining classification techniques for the purpose of detecting customers, with fraud behavior in water consumption. We used SVM and KNN classifiers to build classification models for detecting suspicious fraud customers. The models were built using the customers’ historical metered consumption data; the Cross Industry Standard Process for Data Mining (CRISP-DM). The data used in this research study the data was collected from Yarmouk Water Company (YWC) for </a:t>
            </a:r>
            <a:r>
              <a:rPr lang="en-US" sz="2000" dirty="0" err="1">
                <a:effectLst/>
                <a:latin typeface="Times New Roman" panose="02020603050405020304" pitchFamily="18" charset="0"/>
                <a:ea typeface="Times New Roman" panose="02020603050405020304" pitchFamily="18" charset="0"/>
              </a:rPr>
              <a:t>Qasabat</a:t>
            </a:r>
            <a:r>
              <a:rPr lang="en-US" sz="2000" dirty="0">
                <a:effectLst/>
                <a:latin typeface="Times New Roman" panose="02020603050405020304" pitchFamily="18" charset="0"/>
                <a:ea typeface="Times New Roman" panose="02020603050405020304" pitchFamily="18" charset="0"/>
              </a:rPr>
              <a:t> Irbid ROU customers, the data covers five years customers’ water consumptions with 1.5 million customer historical records for 90 thousand customers. This phase took a considerable effort and time to pre-process and format the data to fit the SVM and KNN data mining classifiers.</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61506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7532-7D70-7DEA-726B-09AC5CF940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D8D355-43CE-8B6D-8266-F96792BC73FB}"/>
              </a:ext>
            </a:extLst>
          </p:cNvPr>
          <p:cNvSpPr>
            <a:spLocks noGrp="1"/>
          </p:cNvSpPr>
          <p:nvPr>
            <p:ph idx="1"/>
          </p:nvPr>
        </p:nvSpPr>
        <p:spPr/>
        <p:txBody>
          <a:bodyPr/>
          <a:lstStyle/>
          <a:p>
            <a:endParaRPr lang="en-IN"/>
          </a:p>
        </p:txBody>
      </p:sp>
      <p:pic>
        <p:nvPicPr>
          <p:cNvPr id="2050" name="Picture 2" descr="Free Thank You Slide | Slidebazaar">
            <a:extLst>
              <a:ext uri="{FF2B5EF4-FFF2-40B4-BE49-F238E27FC236}">
                <a16:creationId xmlns:a16="http://schemas.microsoft.com/office/drawing/2014/main" id="{1E350366-B7D9-8C6E-5948-DAC3CF6369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19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B814-E52E-717F-9DD5-74D38D5AA04C}"/>
              </a:ext>
            </a:extLst>
          </p:cNvPr>
          <p:cNvSpPr>
            <a:spLocks noGrp="1"/>
          </p:cNvSpPr>
          <p:nvPr>
            <p:ph type="title"/>
          </p:nvPr>
        </p:nvSpPr>
        <p:spPr>
          <a:xfrm>
            <a:off x="822960" y="313393"/>
            <a:ext cx="8911687" cy="1280890"/>
          </a:xfrm>
        </p:spPr>
        <p:txBody>
          <a:bodyPr>
            <a:normAutofit/>
          </a:bodyPr>
          <a:lstStyle/>
          <a:p>
            <a:pPr algn="ctr"/>
            <a:r>
              <a:rPr lang="en-US" sz="4400" dirty="0">
                <a:latin typeface="Algerian" panose="04020705040A02060702" pitchFamily="82" charset="0"/>
              </a:rPr>
              <a:t>CONTENTS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C22452C7-3903-C8B3-F98C-C864C486CDB8}"/>
              </a:ext>
            </a:extLst>
          </p:cNvPr>
          <p:cNvSpPr>
            <a:spLocks noGrp="1"/>
          </p:cNvSpPr>
          <p:nvPr>
            <p:ph idx="1"/>
          </p:nvPr>
        </p:nvSpPr>
        <p:spPr>
          <a:xfrm>
            <a:off x="2238293" y="1137082"/>
            <a:ext cx="8915400" cy="4107401"/>
          </a:xfrm>
        </p:spPr>
        <p:txBody>
          <a:bodyPr>
            <a:noAutofit/>
          </a:bodyPr>
          <a:lstStyle/>
          <a:p>
            <a:pPr>
              <a:lnSpc>
                <a:spcPct val="120000"/>
              </a:lnSpc>
            </a:pPr>
            <a:r>
              <a:rPr lang="en-US" dirty="0"/>
              <a:t>Abstract</a:t>
            </a:r>
          </a:p>
          <a:p>
            <a:pPr>
              <a:lnSpc>
                <a:spcPct val="120000"/>
              </a:lnSpc>
            </a:pPr>
            <a:r>
              <a:rPr lang="en-US" dirty="0"/>
              <a:t>Introduction</a:t>
            </a:r>
          </a:p>
          <a:p>
            <a:pPr>
              <a:lnSpc>
                <a:spcPct val="120000"/>
              </a:lnSpc>
            </a:pPr>
            <a:r>
              <a:rPr lang="en-US" dirty="0"/>
              <a:t>Existing system</a:t>
            </a:r>
          </a:p>
          <a:p>
            <a:pPr>
              <a:lnSpc>
                <a:spcPct val="120000"/>
              </a:lnSpc>
            </a:pPr>
            <a:r>
              <a:rPr lang="en-US" dirty="0"/>
              <a:t>Disadvantages of existing system</a:t>
            </a:r>
          </a:p>
          <a:p>
            <a:pPr>
              <a:lnSpc>
                <a:spcPct val="120000"/>
              </a:lnSpc>
            </a:pPr>
            <a:r>
              <a:rPr lang="en-US" dirty="0"/>
              <a:t>Proposed system</a:t>
            </a:r>
          </a:p>
          <a:p>
            <a:pPr>
              <a:lnSpc>
                <a:spcPct val="120000"/>
              </a:lnSpc>
            </a:pPr>
            <a:r>
              <a:rPr lang="en-US" dirty="0"/>
              <a:t>Advantages of proposed system</a:t>
            </a:r>
          </a:p>
          <a:p>
            <a:pPr>
              <a:lnSpc>
                <a:spcPct val="120000"/>
              </a:lnSpc>
            </a:pPr>
            <a:r>
              <a:rPr lang="en-IN" dirty="0"/>
              <a:t>Hardware and software requirements</a:t>
            </a:r>
          </a:p>
          <a:p>
            <a:pPr>
              <a:lnSpc>
                <a:spcPct val="120000"/>
              </a:lnSpc>
            </a:pPr>
            <a:r>
              <a:rPr lang="en-IN" dirty="0"/>
              <a:t>Novelty</a:t>
            </a:r>
          </a:p>
          <a:p>
            <a:pPr>
              <a:lnSpc>
                <a:spcPct val="120000"/>
              </a:lnSpc>
            </a:pPr>
            <a:r>
              <a:rPr lang="en-IN" dirty="0"/>
              <a:t>Architecture</a:t>
            </a:r>
          </a:p>
          <a:p>
            <a:pPr>
              <a:lnSpc>
                <a:spcPct val="120000"/>
              </a:lnSpc>
            </a:pPr>
            <a:r>
              <a:rPr lang="en-IN" dirty="0"/>
              <a:t>Modules</a:t>
            </a:r>
          </a:p>
          <a:p>
            <a:pPr>
              <a:lnSpc>
                <a:spcPct val="120000"/>
              </a:lnSpc>
            </a:pPr>
            <a:r>
              <a:rPr lang="en-IN" dirty="0"/>
              <a:t>UML Diagrams</a:t>
            </a:r>
          </a:p>
          <a:p>
            <a:pPr>
              <a:lnSpc>
                <a:spcPct val="120000"/>
              </a:lnSpc>
            </a:pPr>
            <a:r>
              <a:rPr lang="en-IN" dirty="0"/>
              <a:t>Conclusion</a:t>
            </a:r>
          </a:p>
        </p:txBody>
      </p:sp>
    </p:spTree>
    <p:extLst>
      <p:ext uri="{BB962C8B-B14F-4D97-AF65-F5344CB8AC3E}">
        <p14:creationId xmlns:p14="http://schemas.microsoft.com/office/powerpoint/2010/main" val="325455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DA2E-7A33-ED9F-A0A1-2E48E54E2F17}"/>
              </a:ext>
            </a:extLst>
          </p:cNvPr>
          <p:cNvSpPr>
            <a:spLocks noGrp="1"/>
          </p:cNvSpPr>
          <p:nvPr>
            <p:ph type="title"/>
          </p:nvPr>
        </p:nvSpPr>
        <p:spPr>
          <a:xfrm>
            <a:off x="709472" y="379729"/>
            <a:ext cx="8911687" cy="1280890"/>
          </a:xfrm>
        </p:spPr>
        <p:txBody>
          <a:bodyPr>
            <a:normAutofit/>
          </a:bodyPr>
          <a:lstStyle/>
          <a:p>
            <a:pPr algn="ctr"/>
            <a:r>
              <a:rPr lang="en-US" sz="4000" dirty="0">
                <a:latin typeface="Algerian" panose="04020705040A02060702" pitchFamily="82" charset="0"/>
              </a:rPr>
              <a:t>ABSTRACT</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735662D0-9A9B-D5A4-E9CE-F5F69F40ABEF}"/>
              </a:ext>
            </a:extLst>
          </p:cNvPr>
          <p:cNvSpPr>
            <a:spLocks noGrp="1"/>
          </p:cNvSpPr>
          <p:nvPr>
            <p:ph idx="1"/>
          </p:nvPr>
        </p:nvSpPr>
        <p:spPr>
          <a:xfrm>
            <a:off x="221943" y="1798478"/>
            <a:ext cx="7306322" cy="4087418"/>
          </a:xfrm>
        </p:spPr>
        <p:txBody>
          <a:bodyPr>
            <a:normAutofit/>
          </a:bodyPr>
          <a:lstStyle/>
          <a:p>
            <a:pPr marL="400050" lvl="1" indent="0" algn="just">
              <a:buNone/>
            </a:pPr>
            <a:r>
              <a:rPr lang="en-US" dirty="0"/>
              <a:t>		</a:t>
            </a:r>
            <a:r>
              <a:rPr lang="en-US" sz="1800" b="0" i="0" dirty="0">
                <a:solidFill>
                  <a:schemeClr val="tx1"/>
                </a:solidFill>
                <a:latin typeface="Times New Roman" panose="02020603050405020304" pitchFamily="18" charset="0"/>
                <a:cs typeface="Times New Roman" panose="02020603050405020304" pitchFamily="18" charset="0"/>
              </a:rPr>
              <a:t>Fraudulent behavior in drinking water consumption causes a significant loss of income for water supplying companies. This study uses SVM and KNN classification techniques to detect suspicious fraud water customers. </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main motivation of this research is to assist Yarmouk Water Company (YWC) in Irbid city of Jordan to overcome its profit loss. The SVM based approach uses customer load profile attributes to expose abnormal behavior that is known to be correlated with non-technical loss activities. The data has been collected from the historical data of the company billing system. The accuracy of the generated model hit a rate of over 74% which is better than the current manual prediction procedures taken by the YWC. To deploy the model, a decision tool has been built using the generated model. The system will help the company to predict suspicious water customers to be inspected on site.</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00050" lvl="1" indent="0" algn="just">
              <a:buNone/>
            </a:pPr>
            <a:endParaRPr lang="en-US" sz="2000" dirty="0"/>
          </a:p>
        </p:txBody>
      </p:sp>
      <p:pic>
        <p:nvPicPr>
          <p:cNvPr id="5" name="Picture 4">
            <a:extLst>
              <a:ext uri="{FF2B5EF4-FFF2-40B4-BE49-F238E27FC236}">
                <a16:creationId xmlns:a16="http://schemas.microsoft.com/office/drawing/2014/main" id="{B0114245-E7FE-A60B-EDCD-6A006F15D5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4797" y="929187"/>
            <a:ext cx="3599156" cy="2699367"/>
          </a:xfrm>
          <a:prstGeom prst="rect">
            <a:avLst/>
          </a:prstGeom>
        </p:spPr>
      </p:pic>
      <p:pic>
        <p:nvPicPr>
          <p:cNvPr id="7" name="Picture 6">
            <a:extLst>
              <a:ext uri="{FF2B5EF4-FFF2-40B4-BE49-F238E27FC236}">
                <a16:creationId xmlns:a16="http://schemas.microsoft.com/office/drawing/2014/main" id="{03DF205B-1F49-2EE9-2CD9-D48C0222F7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146" y="2759263"/>
            <a:ext cx="3916334" cy="2938948"/>
          </a:xfrm>
          <a:prstGeom prst="rect">
            <a:avLst/>
          </a:prstGeom>
        </p:spPr>
      </p:pic>
    </p:spTree>
    <p:extLst>
      <p:ext uri="{BB962C8B-B14F-4D97-AF65-F5344CB8AC3E}">
        <p14:creationId xmlns:p14="http://schemas.microsoft.com/office/powerpoint/2010/main" val="423771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9E8-0820-69F6-3BE7-A862EA25C939}"/>
              </a:ext>
            </a:extLst>
          </p:cNvPr>
          <p:cNvSpPr>
            <a:spLocks noGrp="1"/>
          </p:cNvSpPr>
          <p:nvPr>
            <p:ph type="title"/>
          </p:nvPr>
        </p:nvSpPr>
        <p:spPr>
          <a:xfrm>
            <a:off x="716878" y="483886"/>
            <a:ext cx="8911687" cy="1280890"/>
          </a:xfrm>
        </p:spPr>
        <p:txBody>
          <a:bodyPr>
            <a:normAutofit/>
          </a:bodyPr>
          <a:lstStyle/>
          <a:p>
            <a:pPr algn="ctr"/>
            <a:r>
              <a:rPr lang="en-US" sz="4400" dirty="0">
                <a:latin typeface="Algerian" panose="04020705040A02060702" pitchFamily="82" charset="0"/>
              </a:rPr>
              <a:t>INTRODUCTION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9CE52A55-029B-05E8-A4AC-35047EA5D102}"/>
              </a:ext>
            </a:extLst>
          </p:cNvPr>
          <p:cNvSpPr>
            <a:spLocks noGrp="1"/>
          </p:cNvSpPr>
          <p:nvPr>
            <p:ph idx="1"/>
          </p:nvPr>
        </p:nvSpPr>
        <p:spPr>
          <a:xfrm>
            <a:off x="716878" y="1973802"/>
            <a:ext cx="6283593" cy="3663518"/>
          </a:xfrm>
        </p:spPr>
        <p:txBody>
          <a:bodyPr>
            <a:normAutofit fontScale="92500" lnSpcReduction="10000"/>
          </a:bodyPr>
          <a:lstStyle/>
          <a:p>
            <a:pPr marL="0" indent="0" algn="just">
              <a:buNone/>
            </a:pPr>
            <a:r>
              <a:rPr lang="en-US" dirty="0"/>
              <a:t>	</a:t>
            </a:r>
            <a:r>
              <a:rPr lang="en-US" sz="2000" b="0" i="0" dirty="0">
                <a:solidFill>
                  <a:schemeClr val="tx1"/>
                </a:solidFill>
                <a:effectLst/>
                <a:latin typeface="Times New Roman" panose="02020603050405020304" pitchFamily="18" charset="0"/>
                <a:cs typeface="Times New Roman" panose="02020603050405020304" pitchFamily="18" charset="0"/>
              </a:rPr>
              <a:t>Water is a scarce resource, and it is essential to manage it efficiently to meet the growing demands of the population. One of the critical challenges faced by water management authorities is the detection of fraudulent behavior in water consumption. Fraudulent activities such as meter tampering, illegal connections, and water theft not only cause revenue losses but also result in wastage of water resources.</a:t>
            </a: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	Traditional methods of detecting fraudulent behavior in water consumption involve manual inspections, which are time-consuming and prone to errors. In recent years, data mining techniques have emerged as a powerful tool for detecting anomalies in large datasets, making it possible to identify fraudulent behavior in water consumption patterns.</a:t>
            </a:r>
          </a:p>
          <a:p>
            <a:pPr marL="0" indent="0">
              <a:buNone/>
            </a:pPr>
            <a:endParaRPr lang="en-IN" dirty="0"/>
          </a:p>
        </p:txBody>
      </p:sp>
      <p:pic>
        <p:nvPicPr>
          <p:cNvPr id="4098" name="Picture 2" descr="10 Facts About Climate Change And Water">
            <a:extLst>
              <a:ext uri="{FF2B5EF4-FFF2-40B4-BE49-F238E27FC236}">
                <a16:creationId xmlns:a16="http://schemas.microsoft.com/office/drawing/2014/main" id="{F24C958C-A74C-1D6E-9555-0FBE5A3C65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5440" y="2614936"/>
            <a:ext cx="4286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912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5ED1-AC3D-7DDB-5E0A-30CB5DE7044C}"/>
              </a:ext>
            </a:extLst>
          </p:cNvPr>
          <p:cNvSpPr>
            <a:spLocks noGrp="1"/>
          </p:cNvSpPr>
          <p:nvPr>
            <p:ph type="title"/>
          </p:nvPr>
        </p:nvSpPr>
        <p:spPr>
          <a:xfrm>
            <a:off x="-172097" y="323802"/>
            <a:ext cx="10515600" cy="1325563"/>
          </a:xfrm>
        </p:spPr>
        <p:txBody>
          <a:bodyPr>
            <a:normAutofit/>
          </a:bodyPr>
          <a:lstStyle/>
          <a:p>
            <a:pPr algn="ctr"/>
            <a:r>
              <a:rPr lang="en-US" sz="4000" dirty="0">
                <a:latin typeface="Algerian" panose="04020705040A02060702" pitchFamily="82" charset="0"/>
              </a:rPr>
              <a:t>EXISTING SYSTEM</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FC085E15-9188-8B73-7874-F98881DBF074}"/>
              </a:ext>
            </a:extLst>
          </p:cNvPr>
          <p:cNvSpPr>
            <a:spLocks noGrp="1"/>
          </p:cNvSpPr>
          <p:nvPr>
            <p:ph idx="1"/>
          </p:nvPr>
        </p:nvSpPr>
        <p:spPr>
          <a:xfrm>
            <a:off x="621437" y="1649365"/>
            <a:ext cx="7519386" cy="4351338"/>
          </a:xfrm>
        </p:spPr>
        <p:txBody>
          <a:bodyPr>
            <a:normAutofit fontScale="62500" lnSpcReduction="20000"/>
          </a:bodyPr>
          <a:lstStyle/>
          <a:p>
            <a:pPr algn="just">
              <a:buFont typeface="Wingdings" panose="05000000000000000000" pitchFamily="2" charset="2"/>
              <a:buChar char="Ø"/>
            </a:pPr>
            <a:r>
              <a:rPr lang="en-US" sz="2900" dirty="0">
                <a:solidFill>
                  <a:schemeClr val="tx1"/>
                </a:solidFill>
                <a:effectLst/>
                <a:latin typeface="Times New Roman" panose="02020603050405020304" pitchFamily="18" charset="0"/>
                <a:ea typeface="Times New Roman" panose="02020603050405020304" pitchFamily="18" charset="0"/>
              </a:rPr>
              <a:t>Literature has abundant research for Non-Technical Loss (NTL) in electricity fraud detection, but rare researches have been conducted for the water consumption sector.</a:t>
            </a:r>
          </a:p>
          <a:p>
            <a:pPr algn="just">
              <a:buFont typeface="Wingdings" panose="05000000000000000000" pitchFamily="2" charset="2"/>
              <a:buChar char="Ø"/>
            </a:pPr>
            <a:r>
              <a:rPr lang="en-US" sz="2900" b="0" i="0" dirty="0">
                <a:solidFill>
                  <a:schemeClr val="tx1"/>
                </a:solidFill>
                <a:effectLst/>
                <a:latin typeface="Times New Roman" panose="02020603050405020304" pitchFamily="18" charset="0"/>
                <a:cs typeface="Times New Roman" panose="02020603050405020304" pitchFamily="18" charset="0"/>
              </a:rPr>
              <a:t>Fraudulent behavior in water consumption results in significant financial losses for water supplying companies.</a:t>
            </a:r>
          </a:p>
          <a:p>
            <a:pPr algn="just">
              <a:buFont typeface="Wingdings" panose="05000000000000000000" pitchFamily="2" charset="2"/>
              <a:buChar char="Ø"/>
            </a:pPr>
            <a:r>
              <a:rPr lang="en-US" sz="2900" b="0" i="0" dirty="0">
                <a:solidFill>
                  <a:schemeClr val="tx1"/>
                </a:solidFill>
                <a:effectLst/>
                <a:latin typeface="Times New Roman" panose="02020603050405020304" pitchFamily="18" charset="0"/>
                <a:cs typeface="Times New Roman" panose="02020603050405020304" pitchFamily="18" charset="0"/>
              </a:rPr>
              <a:t>Unlike electricity fraud, there is limited research on fraud detection in the water consumption sector.</a:t>
            </a:r>
          </a:p>
          <a:p>
            <a:pPr algn="just">
              <a:buFont typeface="Wingdings" panose="05000000000000000000" pitchFamily="2" charset="2"/>
              <a:buChar char="Ø"/>
            </a:pPr>
            <a:r>
              <a:rPr lang="en-US" sz="2900" b="0" i="0" dirty="0">
                <a:solidFill>
                  <a:schemeClr val="tx1"/>
                </a:solidFill>
                <a:effectLst/>
                <a:latin typeface="Times New Roman" panose="02020603050405020304" pitchFamily="18" charset="0"/>
                <a:cs typeface="Times New Roman" panose="02020603050405020304" pitchFamily="18" charset="0"/>
              </a:rPr>
              <a:t>Fraudulent customers tamper with water meter readings to avoid or reduce billing amounts.</a:t>
            </a:r>
          </a:p>
          <a:p>
            <a:pPr algn="just">
              <a:buFont typeface="Wingdings" panose="05000000000000000000" pitchFamily="2" charset="2"/>
              <a:buChar char="Ø"/>
            </a:pPr>
            <a:r>
              <a:rPr lang="en-US" sz="2900" b="0" i="0" dirty="0">
                <a:solidFill>
                  <a:schemeClr val="tx1"/>
                </a:solidFill>
                <a:effectLst/>
                <a:latin typeface="Times New Roman" panose="02020603050405020304" pitchFamily="18" charset="0"/>
                <a:cs typeface="Times New Roman" panose="02020603050405020304" pitchFamily="18" charset="0"/>
              </a:rPr>
              <a:t>Two types of water loss exist: technical loss (related to production) and non-technical loss (resulting in revenue loss).</a:t>
            </a:r>
          </a:p>
          <a:p>
            <a:pPr algn="just">
              <a:buFont typeface="Wingdings" panose="05000000000000000000" pitchFamily="2" charset="2"/>
              <a:buChar char="Ø"/>
            </a:pPr>
            <a:r>
              <a:rPr lang="en-US" sz="2900" b="0" i="0" dirty="0">
                <a:solidFill>
                  <a:schemeClr val="tx1"/>
                </a:solidFill>
                <a:effectLst/>
                <a:latin typeface="Times New Roman" panose="02020603050405020304" pitchFamily="18" charset="0"/>
                <a:cs typeface="Times New Roman" panose="02020603050405020304" pitchFamily="18" charset="0"/>
              </a:rPr>
              <a:t>The Jordan Ministry of Water and Irrigation aims to improve services by restructuring and rehabilitating networks, reducing non-revenue water rates, providing new sources, and maximizing resource use.</a:t>
            </a:r>
          </a:p>
          <a:p>
            <a:pPr algn="just">
              <a:buFont typeface="Wingdings" panose="05000000000000000000" pitchFamily="2" charset="2"/>
              <a:buChar char="Ø"/>
            </a:pPr>
            <a:r>
              <a:rPr lang="en-US" sz="2900" b="0" i="0" dirty="0">
                <a:solidFill>
                  <a:schemeClr val="tx1"/>
                </a:solidFill>
                <a:effectLst/>
                <a:latin typeface="Times New Roman" panose="02020603050405020304" pitchFamily="18" charset="0"/>
                <a:cs typeface="Times New Roman" panose="02020603050405020304" pitchFamily="18" charset="0"/>
              </a:rPr>
              <a:t>The Ministry is also working to regulate water usage and detect water loss.</a:t>
            </a:r>
          </a:p>
          <a:p>
            <a:pPr algn="just"/>
            <a:endParaRPr lang="en-IN" sz="2000" dirty="0"/>
          </a:p>
        </p:txBody>
      </p:sp>
    </p:spTree>
    <p:extLst>
      <p:ext uri="{BB962C8B-B14F-4D97-AF65-F5344CB8AC3E}">
        <p14:creationId xmlns:p14="http://schemas.microsoft.com/office/powerpoint/2010/main" val="3303351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FA56-AB8D-9BEF-54CB-338F12FB984C}"/>
              </a:ext>
            </a:extLst>
          </p:cNvPr>
          <p:cNvSpPr>
            <a:spLocks noGrp="1"/>
          </p:cNvSpPr>
          <p:nvPr>
            <p:ph type="title"/>
          </p:nvPr>
        </p:nvSpPr>
        <p:spPr>
          <a:xfrm>
            <a:off x="295593" y="369903"/>
            <a:ext cx="9144763" cy="1320800"/>
          </a:xfrm>
        </p:spPr>
        <p:txBody>
          <a:bodyPr>
            <a:normAutofit/>
          </a:bodyPr>
          <a:lstStyle/>
          <a:p>
            <a:pPr algn="ctr"/>
            <a:r>
              <a:rPr lang="en-IN" sz="3800" dirty="0" err="1">
                <a:latin typeface="Algerian" panose="04020705040A02060702" pitchFamily="82" charset="0"/>
              </a:rPr>
              <a:t>DisadvantageS</a:t>
            </a:r>
            <a:r>
              <a:rPr lang="en-US" sz="3800" dirty="0">
                <a:latin typeface="Algerian" panose="04020705040A02060702" pitchFamily="82" charset="0"/>
              </a:rPr>
              <a:t> of Existing System</a:t>
            </a:r>
            <a:endParaRPr lang="en-IN" sz="3800" dirty="0">
              <a:latin typeface="Algerian" panose="04020705040A02060702" pitchFamily="82" charset="0"/>
            </a:endParaRPr>
          </a:p>
        </p:txBody>
      </p:sp>
      <p:sp>
        <p:nvSpPr>
          <p:cNvPr id="3" name="Content Placeholder 2">
            <a:extLst>
              <a:ext uri="{FF2B5EF4-FFF2-40B4-BE49-F238E27FC236}">
                <a16:creationId xmlns:a16="http://schemas.microsoft.com/office/drawing/2014/main" id="{4B4471CA-A938-3198-5C1D-A290B0C8E3D8}"/>
              </a:ext>
            </a:extLst>
          </p:cNvPr>
          <p:cNvSpPr>
            <a:spLocks noGrp="1"/>
          </p:cNvSpPr>
          <p:nvPr>
            <p:ph idx="1"/>
          </p:nvPr>
        </p:nvSpPr>
        <p:spPr>
          <a:xfrm>
            <a:off x="804527" y="1994302"/>
            <a:ext cx="8401617" cy="4351338"/>
          </a:xfrm>
        </p:spPr>
        <p:txBody>
          <a:bodyPr>
            <a:noAutofit/>
          </a:bodyPr>
          <a:lstStyle/>
          <a:p>
            <a:pPr algn="just"/>
            <a:r>
              <a:rPr lang="en-IN" sz="2000" dirty="0">
                <a:latin typeface="Times New Roman" panose="02020603050405020304" pitchFamily="18" charset="0"/>
                <a:cs typeface="Times New Roman" panose="02020603050405020304" pitchFamily="18" charset="0"/>
              </a:rPr>
              <a:t>Relies mainly on manual inspection and analysis of water usage data
Time-consuming, costly, and prone to errors
May not be able to detect complex fraud schemes or patterns involving multiple users or properties
May not be able to adapt to changes in water usage patterns over time
May lack the ability to provide real-time alerts or notifications to the appropriate authorities or stakeholders
Delays in detecting and addressing fraudulent behaviour may occur as a result of these limitations.</a:t>
            </a:r>
          </a:p>
        </p:txBody>
      </p:sp>
    </p:spTree>
    <p:extLst>
      <p:ext uri="{BB962C8B-B14F-4D97-AF65-F5344CB8AC3E}">
        <p14:creationId xmlns:p14="http://schemas.microsoft.com/office/powerpoint/2010/main" val="43336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7CE4-089D-1620-4350-028C127F208B}"/>
              </a:ext>
            </a:extLst>
          </p:cNvPr>
          <p:cNvSpPr>
            <a:spLocks noGrp="1"/>
          </p:cNvSpPr>
          <p:nvPr>
            <p:ph type="title"/>
          </p:nvPr>
        </p:nvSpPr>
        <p:spPr>
          <a:xfrm>
            <a:off x="283019" y="443329"/>
            <a:ext cx="10515600" cy="1325563"/>
          </a:xfrm>
        </p:spPr>
        <p:txBody>
          <a:bodyPr>
            <a:normAutofit/>
          </a:bodyPr>
          <a:lstStyle/>
          <a:p>
            <a:pPr algn="ctr"/>
            <a:r>
              <a:rPr lang="en-US" sz="4000" dirty="0">
                <a:latin typeface="Algerian" panose="04020705040A02060702" pitchFamily="82" charset="0"/>
              </a:rPr>
              <a:t>Proposed system</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6D8D2851-A2E3-AD62-FB91-A56C617D4203}"/>
              </a:ext>
            </a:extLst>
          </p:cNvPr>
          <p:cNvSpPr>
            <a:spLocks noGrp="1"/>
          </p:cNvSpPr>
          <p:nvPr>
            <p:ph idx="1"/>
          </p:nvPr>
        </p:nvSpPr>
        <p:spPr>
          <a:xfrm>
            <a:off x="656949" y="1768892"/>
            <a:ext cx="5193436" cy="4748212"/>
          </a:xfrm>
        </p:spPr>
        <p:txBody>
          <a:bodyPr>
            <a:normAutofit fontScale="92500" lnSpcReduction="20000"/>
          </a:bodyPr>
          <a:lstStyle/>
          <a:p>
            <a:pPr marL="0" indent="0" algn="just">
              <a:lnSpc>
                <a:spcPct val="110000"/>
              </a:lnSpc>
              <a:buNone/>
            </a:pPr>
            <a:r>
              <a:rPr lang="en-US" sz="2200" b="0" i="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This project uses historical data from the YWC billing system to detect fraudulent customers based on their water consumption using data mining techniques like SVM and KNN. The research follows the CRISP-DM methodology, which includes business understanding, data understanding, data preparation, model building, model evaluation, and model deployment. The data is filtered through preprocessing operations like eliminating redundancy and customers with zero or null consumption values. The final consolidated table contains customer ID, consumption profile, and fraud class attributes, with "YES" for fraud customers and "NO" for normal customers. The original dataset was reduced to 16114 records for non-fraud customers and 647 records for fraud customers.</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0000"/>
              </a:lnSpc>
              <a:buNone/>
            </a:pPr>
            <a:endParaRPr lang="en-IN" dirty="0"/>
          </a:p>
        </p:txBody>
      </p:sp>
      <p:pic>
        <p:nvPicPr>
          <p:cNvPr id="2050" name="Picture 2" descr="1 : CRISP DM Framework – Rucha Tare">
            <a:extLst>
              <a:ext uri="{FF2B5EF4-FFF2-40B4-BE49-F238E27FC236}">
                <a16:creationId xmlns:a16="http://schemas.microsoft.com/office/drawing/2014/main" id="{F8F36594-4100-4DE2-4DD2-DCC36AE466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2835" y="1768892"/>
            <a:ext cx="4281996" cy="428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30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4F9A-A978-0082-5E79-259A39F3D838}"/>
              </a:ext>
            </a:extLst>
          </p:cNvPr>
          <p:cNvSpPr>
            <a:spLocks noGrp="1"/>
          </p:cNvSpPr>
          <p:nvPr>
            <p:ph type="title"/>
          </p:nvPr>
        </p:nvSpPr>
        <p:spPr>
          <a:xfrm>
            <a:off x="197940" y="263371"/>
            <a:ext cx="9105858" cy="1320800"/>
          </a:xfrm>
        </p:spPr>
        <p:txBody>
          <a:bodyPr>
            <a:normAutofit/>
          </a:bodyPr>
          <a:lstStyle/>
          <a:p>
            <a:pPr algn="ctr"/>
            <a:r>
              <a:rPr lang="en-US" sz="4000" dirty="0">
                <a:latin typeface="Algerian" panose="04020705040A02060702" pitchFamily="82" charset="0"/>
              </a:rPr>
              <a:t>Advantages of proposed system</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17CDDD51-DA9B-6A5A-F71A-039E3A0ABC1D}"/>
              </a:ext>
            </a:extLst>
          </p:cNvPr>
          <p:cNvSpPr>
            <a:spLocks noGrp="1"/>
          </p:cNvSpPr>
          <p:nvPr>
            <p:ph idx="1"/>
          </p:nvPr>
        </p:nvSpPr>
        <p:spPr>
          <a:xfrm>
            <a:off x="707973" y="1752831"/>
            <a:ext cx="7033356" cy="4351338"/>
          </a:xfrm>
        </p:spPr>
        <p:txBody>
          <a:bodyPr>
            <a:normAutofit fontScale="92500" lnSpcReduction="10000"/>
          </a:bodyPr>
          <a:lstStyle/>
          <a:p>
            <a:pPr algn="just"/>
            <a:r>
              <a:rPr lang="en-IN" sz="2200" dirty="0">
                <a:latin typeface="Times New Roman" panose="02020603050405020304" pitchFamily="18" charset="0"/>
                <a:cs typeface="Times New Roman" panose="02020603050405020304" pitchFamily="18" charset="0"/>
              </a:rPr>
              <a:t>More accurate and effective detection of fraudulent behaviour
Ability to handle large and complex datasets
Faster detection of fraudulent behaviour, potentially in real-time
Improved ability to adapt to changes in water usage patterns over time
Better identification of patterns and anomalies that may indicate fraudulent behaviour
Reduced reliance on manual inspection and analysis
Potentially lower costs and fewer errors compared to the existing system
Ability to generate automated alerts or notifications for timely response</a:t>
            </a:r>
          </a:p>
        </p:txBody>
      </p:sp>
    </p:spTree>
    <p:extLst>
      <p:ext uri="{BB962C8B-B14F-4D97-AF65-F5344CB8AC3E}">
        <p14:creationId xmlns:p14="http://schemas.microsoft.com/office/powerpoint/2010/main" val="3612425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A7FE-28F0-644E-A87E-08A8AEF4CDA2}"/>
              </a:ext>
            </a:extLst>
          </p:cNvPr>
          <p:cNvSpPr>
            <a:spLocks noGrp="1"/>
          </p:cNvSpPr>
          <p:nvPr>
            <p:ph type="title"/>
          </p:nvPr>
        </p:nvSpPr>
        <p:spPr>
          <a:xfrm>
            <a:off x="-235998" y="189328"/>
            <a:ext cx="10515600" cy="1325563"/>
          </a:xfrm>
        </p:spPr>
        <p:txBody>
          <a:bodyPr>
            <a:normAutofit/>
          </a:bodyPr>
          <a:lstStyle/>
          <a:p>
            <a:pPr algn="ctr"/>
            <a:r>
              <a:rPr lang="en-US" sz="4000" dirty="0">
                <a:latin typeface="Algerian" panose="04020705040A02060702" pitchFamily="82" charset="0"/>
              </a:rPr>
              <a:t>Requirements specification</a:t>
            </a:r>
          </a:p>
        </p:txBody>
      </p:sp>
      <p:sp>
        <p:nvSpPr>
          <p:cNvPr id="5" name="Content Placeholder 4">
            <a:extLst>
              <a:ext uri="{FF2B5EF4-FFF2-40B4-BE49-F238E27FC236}">
                <a16:creationId xmlns:a16="http://schemas.microsoft.com/office/drawing/2014/main" id="{C0E6F1FF-4F4C-D1C1-834E-A6CE38DE4649}"/>
              </a:ext>
            </a:extLst>
          </p:cNvPr>
          <p:cNvSpPr>
            <a:spLocks noGrp="1"/>
          </p:cNvSpPr>
          <p:nvPr>
            <p:ph idx="1"/>
          </p:nvPr>
        </p:nvSpPr>
        <p:spPr>
          <a:xfrm>
            <a:off x="838200" y="1514891"/>
            <a:ext cx="4358936" cy="4811712"/>
          </a:xfrm>
        </p:spPr>
        <p:txBody>
          <a:bodyPr>
            <a:normAutofit fontScale="77500" lnSpcReduction="20000"/>
          </a:bodyPr>
          <a:lstStyle/>
          <a:p>
            <a:pPr marL="0" indent="0">
              <a:buNone/>
            </a:pPr>
            <a:r>
              <a:rPr lang="en-US" sz="2600" dirty="0">
                <a:latin typeface="Berlin Sans FB Demi" panose="020E0802020502020306" pitchFamily="34" charset="0"/>
              </a:rPr>
              <a:t>Hardware requirements :</a:t>
            </a:r>
          </a:p>
          <a:p>
            <a:pPr lvl="0" algn="just">
              <a:lnSpc>
                <a:spcPct val="150000"/>
              </a:lnSpc>
              <a:buFont typeface="Wingdings" panose="05000000000000000000" pitchFamily="2" charset="2"/>
              <a:buChar char="Ø"/>
            </a:pPr>
            <a:r>
              <a:rPr lang="en-US" sz="2300" dirty="0">
                <a:effectLst/>
                <a:latin typeface="Trebuchet MS" panose="020B0603020202020204" pitchFamily="34" charset="0"/>
                <a:ea typeface="Noto Sans Symbols"/>
                <a:cs typeface="Times New Roman" panose="02020603050405020304" pitchFamily="18" charset="0"/>
              </a:rPr>
              <a:t>Processor: Pentium IV or higher</a:t>
            </a:r>
            <a:endParaRPr lang="en-IN" sz="2300" dirty="0">
              <a:effectLst/>
              <a:latin typeface="Trebuchet MS" panose="020B0603020202020204" pitchFamily="34" charset="0"/>
              <a:ea typeface="Noto Sans Symbols"/>
              <a:cs typeface="Times New Roman" panose="02020603050405020304" pitchFamily="18" charset="0"/>
            </a:endParaRPr>
          </a:p>
          <a:p>
            <a:pPr lvl="0" algn="just">
              <a:lnSpc>
                <a:spcPct val="150000"/>
              </a:lnSpc>
              <a:buFont typeface="Wingdings" panose="05000000000000000000" pitchFamily="2" charset="2"/>
              <a:buChar char="Ø"/>
            </a:pPr>
            <a:r>
              <a:rPr lang="en-US" sz="2300" dirty="0">
                <a:effectLst/>
                <a:latin typeface="Trebuchet MS" panose="020B0603020202020204" pitchFamily="34" charset="0"/>
                <a:ea typeface="Noto Sans Symbols"/>
                <a:cs typeface="Times New Roman" panose="02020603050405020304" pitchFamily="18" charset="0"/>
              </a:rPr>
              <a:t>RAM: 256 MB</a:t>
            </a:r>
            <a:endParaRPr lang="en-IN" sz="2300" dirty="0">
              <a:effectLst/>
              <a:latin typeface="Trebuchet MS" panose="020B0603020202020204" pitchFamily="34" charset="0"/>
              <a:ea typeface="Noto Sans Symbols"/>
              <a:cs typeface="Times New Roman" panose="02020603050405020304" pitchFamily="18" charset="0"/>
            </a:endParaRPr>
          </a:p>
          <a:p>
            <a:pPr lvl="0" algn="just">
              <a:lnSpc>
                <a:spcPct val="150000"/>
              </a:lnSpc>
              <a:buFont typeface="Wingdings" panose="05000000000000000000" pitchFamily="2" charset="2"/>
              <a:buChar char="Ø"/>
            </a:pPr>
            <a:r>
              <a:rPr lang="en-US" sz="2300" dirty="0">
                <a:effectLst/>
                <a:latin typeface="Trebuchet MS" panose="020B0603020202020204" pitchFamily="34" charset="0"/>
                <a:ea typeface="Noto Sans Symbols"/>
                <a:cs typeface="Times New Roman" panose="02020603050405020304" pitchFamily="18" charset="0"/>
              </a:rPr>
              <a:t>Space on Hard Disk: 40 GB</a:t>
            </a:r>
          </a:p>
          <a:p>
            <a:pPr lvl="0" algn="just">
              <a:lnSpc>
                <a:spcPct val="150000"/>
              </a:lnSpc>
              <a:buFont typeface="Wingdings" panose="05000000000000000000" pitchFamily="2" charset="2"/>
              <a:buChar char="Ø"/>
            </a:pPr>
            <a:endParaRPr lang="en-IN" sz="1800" dirty="0">
              <a:effectLst/>
              <a:latin typeface="Arial" panose="020B0604020202020204" pitchFamily="34" charset="0"/>
              <a:ea typeface="Noto Sans Symbols"/>
              <a:cs typeface="Arial" panose="020B0604020202020204" pitchFamily="34" charset="0"/>
            </a:endParaRPr>
          </a:p>
          <a:p>
            <a:pPr marL="0" indent="0">
              <a:buNone/>
            </a:pPr>
            <a:r>
              <a:rPr lang="en-IN" sz="3000" dirty="0">
                <a:latin typeface="Berlin Sans FB Demi" panose="020E0802020502020306" pitchFamily="34" charset="0"/>
              </a:rPr>
              <a:t>Software requirements :</a:t>
            </a:r>
          </a:p>
          <a:p>
            <a:pPr algn="just">
              <a:lnSpc>
                <a:spcPct val="120000"/>
              </a:lnSpc>
              <a:spcAft>
                <a:spcPts val="1000"/>
              </a:spcAft>
            </a:pPr>
            <a:r>
              <a:rPr lang="en-US" sz="2300" dirty="0">
                <a:effectLst/>
                <a:latin typeface="Times New Roman" panose="02020603050405020304" pitchFamily="18" charset="0"/>
                <a:ea typeface="Times New Roman" panose="02020603050405020304" pitchFamily="18" charset="0"/>
              </a:rPr>
              <a:t>  </a:t>
            </a:r>
            <a:r>
              <a:rPr lang="en-US" sz="2300" dirty="0">
                <a:effectLst/>
                <a:latin typeface="Trebuchet MS" panose="020B0603020202020204" pitchFamily="34" charset="0"/>
                <a:ea typeface="Times New Roman" panose="02020603050405020304" pitchFamily="18" charset="0"/>
              </a:rPr>
              <a:t>Python</a:t>
            </a:r>
            <a:endParaRPr lang="en-IN" sz="2300" dirty="0">
              <a:effectLst/>
              <a:latin typeface="Trebuchet MS" panose="020B0603020202020204" pitchFamily="34" charset="0"/>
              <a:ea typeface="Times New Roman" panose="02020603050405020304" pitchFamily="18" charset="0"/>
            </a:endParaRPr>
          </a:p>
          <a:p>
            <a:pPr algn="just">
              <a:lnSpc>
                <a:spcPct val="120000"/>
              </a:lnSpc>
              <a:spcAft>
                <a:spcPts val="1000"/>
              </a:spcAft>
            </a:pPr>
            <a:r>
              <a:rPr lang="en-US" sz="2300" dirty="0">
                <a:effectLst/>
                <a:latin typeface="Trebuchet MS" panose="020B0603020202020204" pitchFamily="34" charset="0"/>
                <a:ea typeface="Times New Roman" panose="02020603050405020304" pitchFamily="18" charset="0"/>
              </a:rPr>
              <a:t>  Django</a:t>
            </a:r>
            <a:endParaRPr lang="en-IN" sz="2300" dirty="0">
              <a:effectLst/>
              <a:latin typeface="Trebuchet MS" panose="020B0603020202020204" pitchFamily="34" charset="0"/>
              <a:ea typeface="Times New Roman" panose="02020603050405020304" pitchFamily="18" charset="0"/>
            </a:endParaRPr>
          </a:p>
          <a:p>
            <a:pPr algn="just">
              <a:lnSpc>
                <a:spcPct val="120000"/>
              </a:lnSpc>
              <a:spcAft>
                <a:spcPts val="1000"/>
              </a:spcAft>
            </a:pPr>
            <a:r>
              <a:rPr lang="en-US" sz="2300" dirty="0">
                <a:effectLst/>
                <a:latin typeface="Trebuchet MS" panose="020B0603020202020204" pitchFamily="34" charset="0"/>
                <a:ea typeface="Times New Roman" panose="02020603050405020304" pitchFamily="18" charset="0"/>
              </a:rPr>
              <a:t>  MySQL</a:t>
            </a:r>
            <a:endParaRPr lang="en-IN" sz="2300" dirty="0">
              <a:effectLst/>
              <a:latin typeface="Trebuchet MS" panose="020B0603020202020204" pitchFamily="34" charset="0"/>
              <a:ea typeface="Times New Roman" panose="02020603050405020304" pitchFamily="18" charset="0"/>
            </a:endParaRPr>
          </a:p>
          <a:p>
            <a:pPr algn="just">
              <a:lnSpc>
                <a:spcPct val="120000"/>
              </a:lnSpc>
              <a:spcAft>
                <a:spcPts val="1000"/>
              </a:spcAft>
            </a:pPr>
            <a:r>
              <a:rPr lang="en-US" sz="2300" dirty="0">
                <a:effectLst/>
                <a:latin typeface="Trebuchet MS" panose="020B0603020202020204" pitchFamily="34" charset="0"/>
                <a:ea typeface="Times New Roman" panose="02020603050405020304" pitchFamily="18" charset="0"/>
              </a:rPr>
              <a:t>  Wamp server</a:t>
            </a:r>
            <a:endParaRPr lang="en-IN" sz="2300" dirty="0">
              <a:effectLst/>
              <a:latin typeface="Trebuchet MS" panose="020B0603020202020204" pitchFamily="34" charset="0"/>
              <a:ea typeface="Times New Roman" panose="02020603050405020304" pitchFamily="18" charset="0"/>
            </a:endParaRPr>
          </a:p>
          <a:p>
            <a:pPr marL="0" indent="0">
              <a:buNone/>
            </a:pPr>
            <a:endParaRPr lang="en-IN" sz="3000" dirty="0">
              <a:latin typeface="Berlin Sans FB Demi" panose="020E0802020502020306" pitchFamily="34" charset="0"/>
            </a:endParaRPr>
          </a:p>
        </p:txBody>
      </p:sp>
      <p:pic>
        <p:nvPicPr>
          <p:cNvPr id="1026" name="Picture 2" descr="Hardware vs. Software Development: Similarities and Differences">
            <a:extLst>
              <a:ext uri="{FF2B5EF4-FFF2-40B4-BE49-F238E27FC236}">
                <a16:creationId xmlns:a16="http://schemas.microsoft.com/office/drawing/2014/main" id="{0C8464CA-EA2E-C75F-D854-8C2BD1FD33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4484" y="682318"/>
            <a:ext cx="7407770" cy="5724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81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833</TotalTime>
  <Words>1245</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Algerian</vt:lpstr>
      <vt:lpstr>Arial</vt:lpstr>
      <vt:lpstr>Bahnschrift SemiBold</vt:lpstr>
      <vt:lpstr>Berlin Sans FB Demi</vt:lpstr>
      <vt:lpstr>Calibri</vt:lpstr>
      <vt:lpstr>Century</vt:lpstr>
      <vt:lpstr>Times New Roman</vt:lpstr>
      <vt:lpstr>Trebuchet MS</vt:lpstr>
      <vt:lpstr>Wingdings</vt:lpstr>
      <vt:lpstr>Wingdings 3</vt:lpstr>
      <vt:lpstr>Facet</vt:lpstr>
      <vt:lpstr>CMR TECHNICAL CAMPUS UGC AUTONOMOUS Accredited by NBA &amp; NAAC with ‘A’ Grade Approved by AICTE, New Delhi and JNTU, Hyderabad Kandlakoya(V), Medchal Road, Hyderabad-501401, Telangana Department of Computer Science and Engineering  A DATA MINING BASED MODEL FOR DETECTION OF FRAUDULENT BEHAVIOUR IN WATER CONSUMPTION </vt:lpstr>
      <vt:lpstr>CONTENTS</vt:lpstr>
      <vt:lpstr>ABSTRACT</vt:lpstr>
      <vt:lpstr>INTRODUCTION</vt:lpstr>
      <vt:lpstr>EXISTING SYSTEM</vt:lpstr>
      <vt:lpstr>DisadvantageS of Existing System</vt:lpstr>
      <vt:lpstr>Proposed system</vt:lpstr>
      <vt:lpstr>Advantages of proposed system</vt:lpstr>
      <vt:lpstr>Requirements specification</vt:lpstr>
      <vt:lpstr>NOVELTY</vt:lpstr>
      <vt:lpstr>ARCHITECTURE</vt:lpstr>
      <vt:lpstr>LIST OF MODULES</vt:lpstr>
      <vt:lpstr>MODULES</vt:lpstr>
      <vt:lpstr>UML DIAGRAMS</vt:lpstr>
      <vt:lpstr>UML DIAGRAMS</vt:lpstr>
      <vt:lpstr>UML DIAGRAMS</vt:lpstr>
      <vt:lpstr>UML DIAGRAMS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 AUTONOMOUS (Accredited by NAAC, NBA, Permanently Affiliated to JNTUH, Approved by AICTE, New Delhi) Recognized Under Section 2(f) &amp; 12(B) of the UGC Act.1956, Kandlakoya(V), Medchal Road, Hyderabad-501401. 2020-2024 Department of Computer Science and Engineering  A DATA MINING BASED MODEL FOR DETECTION OF FRAUDULENT BEHAVIOUR IN WATER CONSUMPTION</dc:title>
  <dc:creator>Yeshwanth Reddy</dc:creator>
  <cp:lastModifiedBy>Yeshwanth Reddy</cp:lastModifiedBy>
  <cp:revision>20</cp:revision>
  <dcterms:created xsi:type="dcterms:W3CDTF">2023-03-19T14:05:01Z</dcterms:created>
  <dcterms:modified xsi:type="dcterms:W3CDTF">2023-09-30T08:58:12Z</dcterms:modified>
</cp:coreProperties>
</file>