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Garamond"/>
      <p:regular r:id="rId20"/>
      <p:bold r:id="rId21"/>
      <p:italic r:id="rId22"/>
      <p:boldItalic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6" roundtripDataSignature="AMtx7mg2Cr6AzyytiOF2svfadtRhQGr2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aramond-regular.fntdata"/><Relationship Id="rId22" Type="http://schemas.openxmlformats.org/officeDocument/2006/relationships/font" Target="fonts/Garamond-italic.fntdata"/><Relationship Id="rId21" Type="http://schemas.openxmlformats.org/officeDocument/2006/relationships/font" Target="fonts/Garamond-bold.fntdata"/><Relationship Id="rId24" Type="http://schemas.openxmlformats.org/officeDocument/2006/relationships/font" Target="fonts/Oswald-regular.fntdata"/><Relationship Id="rId23" Type="http://schemas.openxmlformats.org/officeDocument/2006/relationships/font" Target="fonts/Garamon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2128455baf_0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2" name="Google Shape;202;g32128455baf_0_1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g32128455baf_0_1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2128455baf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8" name="Google Shape;218;g32128455baf_0_1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32128455baf_0_1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2" name="Google Shape;23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4" name="Google Shape;24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2128455baf_0_1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6" name="Google Shape;256;g32128455baf_0_1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g32128455baf_0_1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7" name="Google Shape;9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2128455baf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9" name="Google Shape;109;g32128455baf_0_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g32128455baf_0_8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2128455baf_0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1" name="Google Shape;121;g32128455baf_0_1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32128455baf_0_1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4" name="Google Shape;13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2128455baf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7" name="Google Shape;147;g32128455baf_0_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32128455baf_0_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2128455baf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4" name="Google Shape;164;g32128455baf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32128455baf_0_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2128455baf_0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6" name="Google Shape;176;g32128455baf_0_1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32128455baf_0_1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2128455baf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8" name="Google Shape;188;g32128455baf_0_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32128455baf_0_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
          <p:cNvSpPr txBox="1"/>
          <p:nvPr>
            <p:ph type="ctrTitle"/>
          </p:nvPr>
        </p:nvSpPr>
        <p:spPr>
          <a:xfrm>
            <a:off x="914400" y="2130428"/>
            <a:ext cx="103632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8"/>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8"/>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7"/>
          <p:cNvSpPr txBox="1"/>
          <p:nvPr>
            <p:ph type="title"/>
          </p:nvPr>
        </p:nvSpPr>
        <p:spPr>
          <a:xfrm>
            <a:off x="609600" y="-47625"/>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17"/>
          <p:cNvSpPr txBox="1"/>
          <p:nvPr>
            <p:ph idx="1" type="body"/>
          </p:nvPr>
        </p:nvSpPr>
        <p:spPr>
          <a:xfrm rot="5400000">
            <a:off x="3580606" y="-1875631"/>
            <a:ext cx="5030788" cy="10972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7"/>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7"/>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7"/>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8"/>
          <p:cNvSpPr txBox="1"/>
          <p:nvPr>
            <p:ph type="title"/>
          </p:nvPr>
        </p:nvSpPr>
        <p:spPr>
          <a:xfrm rot="5400000">
            <a:off x="7285038" y="1828804"/>
            <a:ext cx="5851525" cy="2743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18"/>
          <p:cNvSpPr txBox="1"/>
          <p:nvPr>
            <p:ph idx="1" type="body"/>
          </p:nvPr>
        </p:nvSpPr>
        <p:spPr>
          <a:xfrm rot="5400000">
            <a:off x="1697038" y="-812796"/>
            <a:ext cx="5851525" cy="80264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8"/>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8"/>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8"/>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9"/>
          <p:cNvSpPr txBox="1"/>
          <p:nvPr>
            <p:ph type="title"/>
          </p:nvPr>
        </p:nvSpPr>
        <p:spPr>
          <a:xfrm>
            <a:off x="609600" y="-47625"/>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9"/>
          <p:cNvSpPr txBox="1"/>
          <p:nvPr>
            <p:ph idx="1" type="body"/>
          </p:nvPr>
        </p:nvSpPr>
        <p:spPr>
          <a:xfrm>
            <a:off x="609600" y="1095375"/>
            <a:ext cx="10972800" cy="50307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9"/>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9"/>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0"/>
          <p:cNvSpPr txBox="1"/>
          <p:nvPr>
            <p:ph type="title"/>
          </p:nvPr>
        </p:nvSpPr>
        <p:spPr>
          <a:xfrm>
            <a:off x="963084" y="4406903"/>
            <a:ext cx="103632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10"/>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10"/>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0"/>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1"/>
          <p:cNvSpPr txBox="1"/>
          <p:nvPr>
            <p:ph type="title"/>
          </p:nvPr>
        </p:nvSpPr>
        <p:spPr>
          <a:xfrm>
            <a:off x="609600" y="-47625"/>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11"/>
          <p:cNvSpPr txBox="1"/>
          <p:nvPr>
            <p:ph idx="1" type="body"/>
          </p:nvPr>
        </p:nvSpPr>
        <p:spPr>
          <a:xfrm>
            <a:off x="609600" y="1600203"/>
            <a:ext cx="53848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1"/>
          <p:cNvSpPr txBox="1"/>
          <p:nvPr>
            <p:ph idx="2" type="body"/>
          </p:nvPr>
        </p:nvSpPr>
        <p:spPr>
          <a:xfrm>
            <a:off x="6197600" y="1600203"/>
            <a:ext cx="53848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1"/>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1"/>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1"/>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2"/>
          <p:cNvSpPr txBox="1"/>
          <p:nvPr>
            <p:ph type="title"/>
          </p:nvPr>
        </p:nvSpPr>
        <p:spPr>
          <a:xfrm>
            <a:off x="609600" y="-47625"/>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 name="Google Shape;42;p12"/>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2"/>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2"/>
          <p:cNvSpPr txBox="1"/>
          <p:nvPr>
            <p:ph idx="3" type="body"/>
          </p:nvPr>
        </p:nvSpPr>
        <p:spPr>
          <a:xfrm>
            <a:off x="6193369"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2"/>
          <p:cNvSpPr txBox="1"/>
          <p:nvPr>
            <p:ph idx="4" type="body"/>
          </p:nvPr>
        </p:nvSpPr>
        <p:spPr>
          <a:xfrm>
            <a:off x="6193369"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2"/>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2"/>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2"/>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3"/>
          <p:cNvSpPr txBox="1"/>
          <p:nvPr>
            <p:ph type="title"/>
          </p:nvPr>
        </p:nvSpPr>
        <p:spPr>
          <a:xfrm>
            <a:off x="609600" y="-47625"/>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 name="Google Shape;51;p13"/>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3"/>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3"/>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4"/>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4"/>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4"/>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5"/>
          <p:cNvSpPr txBox="1"/>
          <p:nvPr>
            <p:ph type="title"/>
          </p:nvPr>
        </p:nvSpPr>
        <p:spPr>
          <a:xfrm>
            <a:off x="609602" y="273050"/>
            <a:ext cx="4011084"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15"/>
          <p:cNvSpPr txBox="1"/>
          <p:nvPr>
            <p:ph idx="1" type="body"/>
          </p:nvPr>
        </p:nvSpPr>
        <p:spPr>
          <a:xfrm>
            <a:off x="4766733" y="273053"/>
            <a:ext cx="6815667"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15"/>
          <p:cNvSpPr txBox="1"/>
          <p:nvPr>
            <p:ph idx="2" type="body"/>
          </p:nvPr>
        </p:nvSpPr>
        <p:spPr>
          <a:xfrm>
            <a:off x="609602" y="1435103"/>
            <a:ext cx="4011084"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15"/>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5"/>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5"/>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6"/>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16"/>
          <p:cNvSpPr/>
          <p:nvPr>
            <p:ph idx="2" type="pic"/>
          </p:nvPr>
        </p:nvSpPr>
        <p:spPr>
          <a:xfrm>
            <a:off x="2389717" y="612775"/>
            <a:ext cx="7315200" cy="4114800"/>
          </a:xfrm>
          <a:prstGeom prst="rect">
            <a:avLst/>
          </a:prstGeom>
          <a:noFill/>
          <a:ln>
            <a:noFill/>
          </a:ln>
        </p:spPr>
      </p:sp>
      <p:sp>
        <p:nvSpPr>
          <p:cNvPr id="68" name="Google Shape;68;p16"/>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6"/>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6"/>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609600" y="-47625"/>
            <a:ext cx="109728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Oswald"/>
                <a:ea typeface="Oswald"/>
                <a:cs typeface="Oswald"/>
                <a:sym typeface="Oswald"/>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Oswald"/>
                <a:ea typeface="Oswald"/>
                <a:cs typeface="Oswald"/>
                <a:sym typeface="Oswald"/>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Oswald"/>
                <a:ea typeface="Oswald"/>
                <a:cs typeface="Oswald"/>
                <a:sym typeface="Oswald"/>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Oswald"/>
                <a:ea typeface="Oswald"/>
                <a:cs typeface="Oswald"/>
                <a:sym typeface="Oswald"/>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Oswald"/>
                <a:ea typeface="Oswald"/>
                <a:cs typeface="Oswald"/>
                <a:sym typeface="Oswald"/>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Oswald"/>
                <a:ea typeface="Oswald"/>
                <a:cs typeface="Oswald"/>
                <a:sym typeface="Oswald"/>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Oswald"/>
                <a:ea typeface="Oswald"/>
                <a:cs typeface="Oswald"/>
                <a:sym typeface="Oswald"/>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Oswald"/>
                <a:ea typeface="Oswald"/>
                <a:cs typeface="Oswald"/>
                <a:sym typeface="Oswald"/>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Oswald"/>
                <a:ea typeface="Oswald"/>
                <a:cs typeface="Oswald"/>
                <a:sym typeface="Oswald"/>
              </a:defRPr>
            </a:lvl9pPr>
          </a:lstStyle>
          <a:p/>
        </p:txBody>
      </p:sp>
      <p:sp>
        <p:nvSpPr>
          <p:cNvPr id="11" name="Google Shape;11;p7"/>
          <p:cNvSpPr txBox="1"/>
          <p:nvPr>
            <p:ph idx="1" type="body"/>
          </p:nvPr>
        </p:nvSpPr>
        <p:spPr>
          <a:xfrm>
            <a:off x="609600" y="1095375"/>
            <a:ext cx="10972800" cy="5030788"/>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Oswald"/>
                <a:ea typeface="Oswald"/>
                <a:cs typeface="Oswald"/>
                <a:sym typeface="Oswald"/>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Oswald"/>
                <a:ea typeface="Oswald"/>
                <a:cs typeface="Oswald"/>
                <a:sym typeface="Oswald"/>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Oswald"/>
                <a:ea typeface="Oswald"/>
                <a:cs typeface="Oswald"/>
                <a:sym typeface="Oswald"/>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Oswald"/>
                <a:ea typeface="Oswald"/>
                <a:cs typeface="Oswald"/>
                <a:sym typeface="Oswald"/>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Oswald"/>
                <a:ea typeface="Oswald"/>
                <a:cs typeface="Oswald"/>
                <a:sym typeface="Oswald"/>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Oswald"/>
                <a:ea typeface="Oswald"/>
                <a:cs typeface="Oswald"/>
                <a:sym typeface="Oswa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Oswald"/>
                <a:ea typeface="Oswald"/>
                <a:cs typeface="Oswald"/>
                <a:sym typeface="Oswa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4.jpg"/><Relationship Id="rId5" Type="http://schemas.openxmlformats.org/officeDocument/2006/relationships/image" Target="../media/image18.jpg"/><Relationship Id="rId6" Type="http://schemas.openxmlformats.org/officeDocument/2006/relationships/image" Target="../media/image11.jpg"/><Relationship Id="rId7" Type="http://schemas.openxmlformats.org/officeDocument/2006/relationships/image" Target="../media/image19.jpg"/><Relationship Id="rId8"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jpg"/><Relationship Id="rId5" Type="http://schemas.openxmlformats.org/officeDocument/2006/relationships/image" Target="../media/image2.png"/><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jpg"/><Relationship Id="rId5" Type="http://schemas.openxmlformats.org/officeDocument/2006/relationships/image" Target="../media/image10.jpg"/><Relationship Id="rId6"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
          <p:cNvSpPr/>
          <p:nvPr/>
        </p:nvSpPr>
        <p:spPr>
          <a:xfrm>
            <a:off x="152400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p:nvPr/>
        </p:nvSpPr>
        <p:spPr>
          <a:xfrm>
            <a:off x="5732980" y="851521"/>
            <a:ext cx="4638605" cy="5154967"/>
          </a:xfrm>
          <a:custGeom>
            <a:rect b="b" l="l" r="r" t="t"/>
            <a:pathLst>
              <a:path extrusionOk="0" h="5154967" w="6184806">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rgbClr val="7F7F7F">
              <a:alpha val="1372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0" name="Google Shape;90;p1"/>
          <p:cNvPicPr preferRelativeResize="0"/>
          <p:nvPr/>
        </p:nvPicPr>
        <p:blipFill rotWithShape="1">
          <a:blip r:embed="rId3">
            <a:alphaModFix/>
          </a:blip>
          <a:srcRect b="0" l="0" r="59916" t="0"/>
          <a:stretch/>
        </p:blipFill>
        <p:spPr>
          <a:xfrm>
            <a:off x="6931091" y="1715881"/>
            <a:ext cx="3203507" cy="3426237"/>
          </a:xfrm>
          <a:prstGeom prst="rect">
            <a:avLst/>
          </a:prstGeom>
          <a:noFill/>
          <a:ln>
            <a:noFill/>
          </a:ln>
        </p:spPr>
      </p:pic>
      <p:sp>
        <p:nvSpPr>
          <p:cNvPr id="91" name="Google Shape;91;p1"/>
          <p:cNvSpPr txBox="1"/>
          <p:nvPr>
            <p:ph idx="1" type="subTitle"/>
          </p:nvPr>
        </p:nvSpPr>
        <p:spPr>
          <a:xfrm>
            <a:off x="1231700" y="927725"/>
            <a:ext cx="8534400" cy="6198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40"/>
              </a:spcBef>
              <a:spcAft>
                <a:spcPts val="0"/>
              </a:spcAft>
              <a:buClr>
                <a:schemeClr val="dk1"/>
              </a:buClr>
              <a:buSzPts val="3200"/>
              <a:buNone/>
            </a:pPr>
            <a:r>
              <a:rPr b="1" lang="en-US">
                <a:solidFill>
                  <a:schemeClr val="dk1"/>
                </a:solidFill>
                <a:latin typeface="Times New Roman"/>
                <a:ea typeface="Times New Roman"/>
                <a:cs typeface="Times New Roman"/>
                <a:sym typeface="Times New Roman"/>
              </a:rPr>
              <a:t>TITLE PAGE</a:t>
            </a:r>
            <a:endParaRPr b="1">
              <a:solidFill>
                <a:schemeClr val="dk1"/>
              </a:solidFill>
              <a:latin typeface="Times New Roman"/>
              <a:ea typeface="Times New Roman"/>
              <a:cs typeface="Times New Roman"/>
              <a:sym typeface="Times New Roman"/>
            </a:endParaRPr>
          </a:p>
        </p:txBody>
      </p:sp>
      <p:sp>
        <p:nvSpPr>
          <p:cNvPr id="92" name="Google Shape;92;p1"/>
          <p:cNvSpPr txBox="1"/>
          <p:nvPr>
            <p:ph type="ctrTitle"/>
          </p:nvPr>
        </p:nvSpPr>
        <p:spPr>
          <a:xfrm>
            <a:off x="331275" y="0"/>
            <a:ext cx="10363200" cy="1149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4000">
                <a:solidFill>
                  <a:schemeClr val="dk2"/>
                </a:solidFill>
                <a:latin typeface="Garamond"/>
                <a:ea typeface="Garamond"/>
                <a:cs typeface="Garamond"/>
                <a:sym typeface="Garamond"/>
              </a:rPr>
              <a:t>SMART INDIA HACKATHON 2024</a:t>
            </a:r>
            <a:endParaRPr b="1" sz="4000">
              <a:solidFill>
                <a:schemeClr val="dk2"/>
              </a:solidFill>
              <a:latin typeface="Garamond"/>
              <a:ea typeface="Garamond"/>
              <a:cs typeface="Garamond"/>
              <a:sym typeface="Garamond"/>
            </a:endParaRPr>
          </a:p>
        </p:txBody>
      </p:sp>
      <p:sp>
        <p:nvSpPr>
          <p:cNvPr id="93" name="Google Shape;93;p1"/>
          <p:cNvSpPr txBox="1"/>
          <p:nvPr/>
        </p:nvSpPr>
        <p:spPr>
          <a:xfrm>
            <a:off x="255086" y="1623869"/>
            <a:ext cx="6330900" cy="508560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Problem Statement ID- SIH1761</a:t>
            </a:r>
            <a:endParaRPr b="0" i="0" sz="1400" u="none" cap="none" strike="noStrike">
              <a:solidFill>
                <a:srgbClr val="000000"/>
              </a:solidFill>
              <a:latin typeface="Arial"/>
              <a:ea typeface="Arial"/>
              <a:cs typeface="Arial"/>
              <a:sym typeface="Arial"/>
            </a:endParaRPr>
          </a:p>
          <a:p>
            <a:pPr indent="-285750" lvl="0" marL="285750" marR="0" rtl="0" algn="just">
              <a:lnSpc>
                <a:spcPct val="115000"/>
              </a:lnSpc>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Problem Statement Title- </a:t>
            </a:r>
            <a:r>
              <a:rPr b="1" i="0" lang="en-US" sz="1600" u="none" cap="none" strike="noStrike">
                <a:solidFill>
                  <a:schemeClr val="dk1"/>
                </a:solidFill>
                <a:highlight>
                  <a:srgbClr val="FFFFFF"/>
                </a:highlight>
                <a:latin typeface="Arial"/>
                <a:ea typeface="Arial"/>
                <a:cs typeface="Arial"/>
                <a:sym typeface="Arial"/>
              </a:rPr>
              <a:t>AI based Customized time slot Delivery of Articles/Parcels "To align with the needs of the modern lifestyles of customers and their expected time of availability at the home or office address where an item needs to be delivered, the time slot can be decided in consultation with the customer based on an AI Driven correspondence system as per demand/request of the Sender or Receiver"</a:t>
            </a:r>
            <a:endParaRPr b="1" i="0" sz="1400" u="none" cap="none" strike="noStrike">
              <a:solidFill>
                <a:schemeClr val="dk1"/>
              </a:solidFill>
              <a:latin typeface="Arial"/>
              <a:ea typeface="Arial"/>
              <a:cs typeface="Arial"/>
              <a:sym typeface="Arial"/>
            </a:endParaRPr>
          </a:p>
          <a:p>
            <a:pPr indent="-285750" lvl="0" marL="285750" marR="0" rtl="0" algn="just">
              <a:lnSpc>
                <a:spcPct val="150000"/>
              </a:lnSpc>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Theme- Transportation &amp; Logistics</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PS Category- Software</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Team ID- 6137</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Team Name- Infinitely Innov@tive</a:t>
            </a:r>
            <a:endParaRPr b="1" i="0" sz="2400" u="none" cap="none" strike="noStrike">
              <a:solidFill>
                <a:schemeClr val="dk1"/>
              </a:solidFill>
              <a:latin typeface="Arial"/>
              <a:ea typeface="Arial"/>
              <a:cs typeface="Arial"/>
              <a:sym typeface="Arial"/>
            </a:endParaRPr>
          </a:p>
        </p:txBody>
      </p:sp>
      <p:pic>
        <p:nvPicPr>
          <p:cNvPr id="94" name="Google Shape;94;p1"/>
          <p:cNvPicPr preferRelativeResize="0"/>
          <p:nvPr/>
        </p:nvPicPr>
        <p:blipFill rotWithShape="1">
          <a:blip r:embed="rId4">
            <a:alphaModFix/>
          </a:blip>
          <a:srcRect b="0" l="0" r="0" t="0"/>
          <a:stretch/>
        </p:blipFill>
        <p:spPr>
          <a:xfrm>
            <a:off x="9803911" y="81376"/>
            <a:ext cx="2246575" cy="1149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32128455baf_0_127"/>
          <p:cNvSpPr/>
          <p:nvPr/>
        </p:nvSpPr>
        <p:spPr>
          <a:xfrm>
            <a:off x="0" y="6354762"/>
            <a:ext cx="12192000" cy="503100"/>
          </a:xfrm>
          <a:prstGeom prst="rect">
            <a:avLst/>
          </a:prstGeom>
          <a:solidFill>
            <a:srgbClr val="0070C0"/>
          </a:solidFill>
          <a:ln>
            <a:noFill/>
          </a:ln>
          <a:effectLst>
            <a:outerShdw rotWithShape="0" dir="5400000" dist="23000">
              <a:srgbClr val="808080">
                <a:alpha val="3412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953734"/>
              </a:solidFill>
              <a:latin typeface="Calibri"/>
              <a:ea typeface="Calibri"/>
              <a:cs typeface="Calibri"/>
              <a:sym typeface="Calibri"/>
            </a:endParaRPr>
          </a:p>
        </p:txBody>
      </p:sp>
      <p:sp>
        <p:nvSpPr>
          <p:cNvPr id="206" name="Google Shape;206;g32128455baf_0_127"/>
          <p:cNvSpPr txBox="1"/>
          <p:nvPr>
            <p:ph type="title"/>
          </p:nvPr>
        </p:nvSpPr>
        <p:spPr>
          <a:xfrm>
            <a:off x="2085875" y="28575"/>
            <a:ext cx="77781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3600">
                <a:latin typeface="Times New Roman"/>
                <a:ea typeface="Times New Roman"/>
                <a:cs typeface="Times New Roman"/>
                <a:sym typeface="Times New Roman"/>
              </a:rPr>
              <a:t>USER INTERFACE - Delivery person</a:t>
            </a:r>
            <a:endParaRPr/>
          </a:p>
        </p:txBody>
      </p:sp>
      <p:sp>
        <p:nvSpPr>
          <p:cNvPr id="207" name="Google Shape;207;g32128455baf_0_127"/>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200"/>
              <a:buFont typeface="Oswald"/>
              <a:buNone/>
            </a:pPr>
            <a:fld id="{00000000-1234-1234-1234-123412341234}" type="slidenum">
              <a:rPr b="1" i="0" lang="en-US" sz="1200" u="none" cap="none" strike="noStrike">
                <a:solidFill>
                  <a:srgbClr val="FFFFFF"/>
                </a:solidFill>
                <a:latin typeface="Oswald"/>
                <a:ea typeface="Oswald"/>
                <a:cs typeface="Oswald"/>
                <a:sym typeface="Oswald"/>
              </a:rPr>
              <a:t>‹#›</a:t>
            </a:fld>
            <a:endParaRPr b="1" i="0" sz="1200" u="none" cap="none" strike="noStrike">
              <a:solidFill>
                <a:srgbClr val="FFFFFF"/>
              </a:solidFill>
              <a:latin typeface="Oswald"/>
              <a:ea typeface="Oswald"/>
              <a:cs typeface="Oswald"/>
              <a:sym typeface="Oswald"/>
            </a:endParaRPr>
          </a:p>
        </p:txBody>
      </p:sp>
      <p:sp>
        <p:nvSpPr>
          <p:cNvPr id="208" name="Google Shape;208;g32128455baf_0_127"/>
          <p:cNvSpPr txBox="1"/>
          <p:nvPr>
            <p:ph idx="11" type="ftr"/>
          </p:nvPr>
        </p:nvSpPr>
        <p:spPr>
          <a:xfrm>
            <a:off x="4648200" y="6356353"/>
            <a:ext cx="32040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Oswald"/>
              <a:buNone/>
            </a:pPr>
            <a:r>
              <a:rPr b="0" i="0" lang="en-US" sz="1200" u="none" cap="none" strike="noStrike">
                <a:solidFill>
                  <a:srgbClr val="FFFFFF"/>
                </a:solidFill>
                <a:latin typeface="Oswald"/>
                <a:ea typeface="Oswald"/>
                <a:cs typeface="Oswald"/>
                <a:sym typeface="Oswald"/>
              </a:rPr>
              <a:t>@SIH Idea submission- Template</a:t>
            </a:r>
            <a:endParaRPr b="0" i="0" sz="1200" u="none" cap="none" strike="noStrike">
              <a:solidFill>
                <a:srgbClr val="FFFFFF"/>
              </a:solidFill>
              <a:latin typeface="Oswald"/>
              <a:ea typeface="Oswald"/>
              <a:cs typeface="Oswald"/>
              <a:sym typeface="Oswald"/>
            </a:endParaRPr>
          </a:p>
        </p:txBody>
      </p:sp>
      <p:pic>
        <p:nvPicPr>
          <p:cNvPr id="209" name="Google Shape;209;g32128455baf_0_127"/>
          <p:cNvPicPr preferRelativeResize="0"/>
          <p:nvPr/>
        </p:nvPicPr>
        <p:blipFill rotWithShape="1">
          <a:blip r:embed="rId3">
            <a:alphaModFix/>
          </a:blip>
          <a:srcRect b="0" l="0" r="0" t="0"/>
          <a:stretch/>
        </p:blipFill>
        <p:spPr>
          <a:xfrm>
            <a:off x="9803911" y="81376"/>
            <a:ext cx="2246575" cy="1149075"/>
          </a:xfrm>
          <a:prstGeom prst="rect">
            <a:avLst/>
          </a:prstGeom>
          <a:noFill/>
          <a:ln>
            <a:noFill/>
          </a:ln>
        </p:spPr>
      </p:pic>
      <p:sp>
        <p:nvSpPr>
          <p:cNvPr descr="Your startup LOGO" id="210" name="Google Shape;210;g32128455baf_0_127"/>
          <p:cNvSpPr/>
          <p:nvPr/>
        </p:nvSpPr>
        <p:spPr>
          <a:xfrm>
            <a:off x="329774" y="252250"/>
            <a:ext cx="1784700" cy="807300"/>
          </a:xfrm>
          <a:prstGeom prst="ellipse">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Infinitely Innov@tive</a:t>
            </a:r>
            <a:endParaRPr b="0" i="0" sz="1800" u="none" cap="none" strike="noStrike">
              <a:solidFill>
                <a:schemeClr val="dk1"/>
              </a:solidFill>
              <a:latin typeface="Calibri"/>
              <a:ea typeface="Calibri"/>
              <a:cs typeface="Calibri"/>
              <a:sym typeface="Calibri"/>
            </a:endParaRPr>
          </a:p>
        </p:txBody>
      </p:sp>
      <p:pic>
        <p:nvPicPr>
          <p:cNvPr id="211" name="Google Shape;211;g32128455baf_0_127"/>
          <p:cNvPicPr preferRelativeResize="0"/>
          <p:nvPr/>
        </p:nvPicPr>
        <p:blipFill>
          <a:blip r:embed="rId4">
            <a:alphaModFix/>
          </a:blip>
          <a:stretch>
            <a:fillRect/>
          </a:stretch>
        </p:blipFill>
        <p:spPr>
          <a:xfrm>
            <a:off x="228600" y="1323975"/>
            <a:ext cx="2196646" cy="4878385"/>
          </a:xfrm>
          <a:prstGeom prst="rect">
            <a:avLst/>
          </a:prstGeom>
          <a:noFill/>
          <a:ln>
            <a:noFill/>
          </a:ln>
        </p:spPr>
      </p:pic>
      <p:pic>
        <p:nvPicPr>
          <p:cNvPr id="212" name="Google Shape;212;g32128455baf_0_127"/>
          <p:cNvPicPr preferRelativeResize="0"/>
          <p:nvPr/>
        </p:nvPicPr>
        <p:blipFill>
          <a:blip r:embed="rId5">
            <a:alphaModFix/>
          </a:blip>
          <a:stretch>
            <a:fillRect/>
          </a:stretch>
        </p:blipFill>
        <p:spPr>
          <a:xfrm>
            <a:off x="2501446" y="1323975"/>
            <a:ext cx="2196646" cy="4878385"/>
          </a:xfrm>
          <a:prstGeom prst="rect">
            <a:avLst/>
          </a:prstGeom>
          <a:noFill/>
          <a:ln>
            <a:noFill/>
          </a:ln>
        </p:spPr>
      </p:pic>
      <p:pic>
        <p:nvPicPr>
          <p:cNvPr id="213" name="Google Shape;213;g32128455baf_0_127"/>
          <p:cNvPicPr preferRelativeResize="0"/>
          <p:nvPr/>
        </p:nvPicPr>
        <p:blipFill>
          <a:blip r:embed="rId6">
            <a:alphaModFix/>
          </a:blip>
          <a:stretch>
            <a:fillRect/>
          </a:stretch>
        </p:blipFill>
        <p:spPr>
          <a:xfrm>
            <a:off x="4850492" y="1323975"/>
            <a:ext cx="2196646" cy="4878385"/>
          </a:xfrm>
          <a:prstGeom prst="rect">
            <a:avLst/>
          </a:prstGeom>
          <a:noFill/>
          <a:ln>
            <a:noFill/>
          </a:ln>
        </p:spPr>
      </p:pic>
      <p:pic>
        <p:nvPicPr>
          <p:cNvPr id="214" name="Google Shape;214;g32128455baf_0_127"/>
          <p:cNvPicPr preferRelativeResize="0"/>
          <p:nvPr/>
        </p:nvPicPr>
        <p:blipFill>
          <a:blip r:embed="rId7">
            <a:alphaModFix/>
          </a:blip>
          <a:stretch>
            <a:fillRect/>
          </a:stretch>
        </p:blipFill>
        <p:spPr>
          <a:xfrm>
            <a:off x="7199539" y="1382851"/>
            <a:ext cx="4840061" cy="2571282"/>
          </a:xfrm>
          <a:prstGeom prst="rect">
            <a:avLst/>
          </a:prstGeom>
          <a:noFill/>
          <a:ln>
            <a:noFill/>
          </a:ln>
        </p:spPr>
      </p:pic>
      <p:pic>
        <p:nvPicPr>
          <p:cNvPr id="215" name="Google Shape;215;g32128455baf_0_127"/>
          <p:cNvPicPr preferRelativeResize="0"/>
          <p:nvPr/>
        </p:nvPicPr>
        <p:blipFill>
          <a:blip r:embed="rId8">
            <a:alphaModFix/>
          </a:blip>
          <a:stretch>
            <a:fillRect/>
          </a:stretch>
        </p:blipFill>
        <p:spPr>
          <a:xfrm>
            <a:off x="7199539" y="4106533"/>
            <a:ext cx="4840061" cy="20494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32128455baf_0_142"/>
          <p:cNvSpPr/>
          <p:nvPr/>
        </p:nvSpPr>
        <p:spPr>
          <a:xfrm>
            <a:off x="0" y="6354762"/>
            <a:ext cx="12192000" cy="503100"/>
          </a:xfrm>
          <a:prstGeom prst="rect">
            <a:avLst/>
          </a:prstGeom>
          <a:solidFill>
            <a:srgbClr val="0070C0"/>
          </a:solidFill>
          <a:ln>
            <a:noFill/>
          </a:ln>
          <a:effectLst>
            <a:outerShdw rotWithShape="0" dir="5400000" dist="23000">
              <a:srgbClr val="808080">
                <a:alpha val="3412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953734"/>
              </a:solidFill>
              <a:latin typeface="Calibri"/>
              <a:ea typeface="Calibri"/>
              <a:cs typeface="Calibri"/>
              <a:sym typeface="Calibri"/>
            </a:endParaRPr>
          </a:p>
        </p:txBody>
      </p:sp>
      <p:sp>
        <p:nvSpPr>
          <p:cNvPr id="222" name="Google Shape;222;g32128455baf_0_142"/>
          <p:cNvSpPr txBox="1"/>
          <p:nvPr>
            <p:ph type="title"/>
          </p:nvPr>
        </p:nvSpPr>
        <p:spPr>
          <a:xfrm>
            <a:off x="2085875" y="28575"/>
            <a:ext cx="77781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3600">
                <a:latin typeface="Times New Roman"/>
                <a:ea typeface="Times New Roman"/>
                <a:cs typeface="Times New Roman"/>
                <a:sym typeface="Times New Roman"/>
              </a:rPr>
              <a:t>FEEDBACK MECHANISM</a:t>
            </a:r>
            <a:endParaRPr/>
          </a:p>
        </p:txBody>
      </p:sp>
      <p:sp>
        <p:nvSpPr>
          <p:cNvPr id="223" name="Google Shape;223;g32128455baf_0_14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200"/>
              <a:buFont typeface="Oswald"/>
              <a:buNone/>
            </a:pPr>
            <a:fld id="{00000000-1234-1234-1234-123412341234}" type="slidenum">
              <a:rPr b="1" i="0" lang="en-US" sz="1200" u="none" cap="none" strike="noStrike">
                <a:solidFill>
                  <a:srgbClr val="FFFFFF"/>
                </a:solidFill>
                <a:latin typeface="Oswald"/>
                <a:ea typeface="Oswald"/>
                <a:cs typeface="Oswald"/>
                <a:sym typeface="Oswald"/>
              </a:rPr>
              <a:t>‹#›</a:t>
            </a:fld>
            <a:endParaRPr b="1" i="0" sz="1200" u="none" cap="none" strike="noStrike">
              <a:solidFill>
                <a:srgbClr val="FFFFFF"/>
              </a:solidFill>
              <a:latin typeface="Oswald"/>
              <a:ea typeface="Oswald"/>
              <a:cs typeface="Oswald"/>
              <a:sym typeface="Oswald"/>
            </a:endParaRPr>
          </a:p>
        </p:txBody>
      </p:sp>
      <p:sp>
        <p:nvSpPr>
          <p:cNvPr id="224" name="Google Shape;224;g32128455baf_0_142"/>
          <p:cNvSpPr txBox="1"/>
          <p:nvPr>
            <p:ph idx="11" type="ftr"/>
          </p:nvPr>
        </p:nvSpPr>
        <p:spPr>
          <a:xfrm>
            <a:off x="4648200" y="6356353"/>
            <a:ext cx="32040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Oswald"/>
              <a:buNone/>
            </a:pPr>
            <a:r>
              <a:rPr b="0" i="0" lang="en-US" sz="1200" u="none" cap="none" strike="noStrike">
                <a:solidFill>
                  <a:srgbClr val="FFFFFF"/>
                </a:solidFill>
                <a:latin typeface="Oswald"/>
                <a:ea typeface="Oswald"/>
                <a:cs typeface="Oswald"/>
                <a:sym typeface="Oswald"/>
              </a:rPr>
              <a:t>@SIH Idea submission- Template</a:t>
            </a:r>
            <a:endParaRPr b="0" i="0" sz="1200" u="none" cap="none" strike="noStrike">
              <a:solidFill>
                <a:srgbClr val="FFFFFF"/>
              </a:solidFill>
              <a:latin typeface="Oswald"/>
              <a:ea typeface="Oswald"/>
              <a:cs typeface="Oswald"/>
              <a:sym typeface="Oswald"/>
            </a:endParaRPr>
          </a:p>
        </p:txBody>
      </p:sp>
      <p:pic>
        <p:nvPicPr>
          <p:cNvPr id="225" name="Google Shape;225;g32128455baf_0_142"/>
          <p:cNvPicPr preferRelativeResize="0"/>
          <p:nvPr/>
        </p:nvPicPr>
        <p:blipFill rotWithShape="1">
          <a:blip r:embed="rId3">
            <a:alphaModFix/>
          </a:blip>
          <a:srcRect b="0" l="0" r="0" t="0"/>
          <a:stretch/>
        </p:blipFill>
        <p:spPr>
          <a:xfrm>
            <a:off x="9803911" y="81376"/>
            <a:ext cx="2246575" cy="1149075"/>
          </a:xfrm>
          <a:prstGeom prst="rect">
            <a:avLst/>
          </a:prstGeom>
          <a:noFill/>
          <a:ln>
            <a:noFill/>
          </a:ln>
        </p:spPr>
      </p:pic>
      <p:sp>
        <p:nvSpPr>
          <p:cNvPr descr="Your startup LOGO" id="226" name="Google Shape;226;g32128455baf_0_142"/>
          <p:cNvSpPr/>
          <p:nvPr/>
        </p:nvSpPr>
        <p:spPr>
          <a:xfrm>
            <a:off x="329774" y="252250"/>
            <a:ext cx="1784700" cy="807300"/>
          </a:xfrm>
          <a:prstGeom prst="ellipse">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Infinitely Innov@tive</a:t>
            </a:r>
            <a:endParaRPr b="0" i="0" sz="1800" u="none" cap="none" strike="noStrike">
              <a:solidFill>
                <a:schemeClr val="dk1"/>
              </a:solidFill>
              <a:latin typeface="Calibri"/>
              <a:ea typeface="Calibri"/>
              <a:cs typeface="Calibri"/>
              <a:sym typeface="Calibri"/>
            </a:endParaRPr>
          </a:p>
        </p:txBody>
      </p:sp>
      <p:pic>
        <p:nvPicPr>
          <p:cNvPr id="227" name="Google Shape;227;g32128455baf_0_142"/>
          <p:cNvPicPr preferRelativeResize="0"/>
          <p:nvPr/>
        </p:nvPicPr>
        <p:blipFill>
          <a:blip r:embed="rId4">
            <a:alphaModFix/>
          </a:blip>
          <a:stretch>
            <a:fillRect/>
          </a:stretch>
        </p:blipFill>
        <p:spPr>
          <a:xfrm>
            <a:off x="142150" y="1442825"/>
            <a:ext cx="3781824" cy="3818950"/>
          </a:xfrm>
          <a:prstGeom prst="rect">
            <a:avLst/>
          </a:prstGeom>
          <a:noFill/>
          <a:ln>
            <a:noFill/>
          </a:ln>
        </p:spPr>
      </p:pic>
      <p:pic>
        <p:nvPicPr>
          <p:cNvPr id="228" name="Google Shape;228;g32128455baf_0_142"/>
          <p:cNvPicPr preferRelativeResize="0"/>
          <p:nvPr/>
        </p:nvPicPr>
        <p:blipFill>
          <a:blip r:embed="rId5">
            <a:alphaModFix/>
          </a:blip>
          <a:stretch>
            <a:fillRect/>
          </a:stretch>
        </p:blipFill>
        <p:spPr>
          <a:xfrm>
            <a:off x="3895525" y="1442825"/>
            <a:ext cx="4308965" cy="3818950"/>
          </a:xfrm>
          <a:prstGeom prst="rect">
            <a:avLst/>
          </a:prstGeom>
          <a:noFill/>
          <a:ln>
            <a:noFill/>
          </a:ln>
        </p:spPr>
      </p:pic>
      <p:pic>
        <p:nvPicPr>
          <p:cNvPr id="229" name="Google Shape;229;g32128455baf_0_142"/>
          <p:cNvPicPr preferRelativeResize="0"/>
          <p:nvPr/>
        </p:nvPicPr>
        <p:blipFill>
          <a:blip r:embed="rId6">
            <a:alphaModFix/>
          </a:blip>
          <a:stretch>
            <a:fillRect/>
          </a:stretch>
        </p:blipFill>
        <p:spPr>
          <a:xfrm>
            <a:off x="8204501" y="1442825"/>
            <a:ext cx="3845975" cy="24809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
          <p:cNvSpPr/>
          <p:nvPr/>
        </p:nvSpPr>
        <p:spPr>
          <a:xfrm>
            <a:off x="0" y="6354762"/>
            <a:ext cx="12192000" cy="503100"/>
          </a:xfrm>
          <a:prstGeom prst="rect">
            <a:avLst/>
          </a:prstGeom>
          <a:solidFill>
            <a:srgbClr val="0070C0"/>
          </a:solidFill>
          <a:ln>
            <a:noFill/>
          </a:ln>
          <a:effectLst>
            <a:outerShdw rotWithShape="0" dir="5400000" dist="23000">
              <a:srgbClr val="80808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953734"/>
              </a:solidFill>
              <a:latin typeface="Calibri"/>
              <a:ea typeface="Calibri"/>
              <a:cs typeface="Calibri"/>
              <a:sym typeface="Calibri"/>
            </a:endParaRPr>
          </a:p>
        </p:txBody>
      </p:sp>
      <p:sp>
        <p:nvSpPr>
          <p:cNvPr id="236" name="Google Shape;236;p4"/>
          <p:cNvSpPr txBox="1"/>
          <p:nvPr>
            <p:ph type="title"/>
          </p:nvPr>
        </p:nvSpPr>
        <p:spPr>
          <a:xfrm>
            <a:off x="609600" y="-47625"/>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3600">
                <a:latin typeface="Times New Roman"/>
                <a:ea typeface="Times New Roman"/>
                <a:cs typeface="Times New Roman"/>
                <a:sym typeface="Times New Roman"/>
              </a:rPr>
              <a:t>FEASIBILITY AND VIABILITY</a:t>
            </a:r>
            <a:endParaRPr/>
          </a:p>
        </p:txBody>
      </p:sp>
      <p:sp>
        <p:nvSpPr>
          <p:cNvPr id="237" name="Google Shape;237;p4"/>
          <p:cNvSpPr txBox="1"/>
          <p:nvPr/>
        </p:nvSpPr>
        <p:spPr>
          <a:xfrm>
            <a:off x="312900" y="1346588"/>
            <a:ext cx="11566200" cy="4893600"/>
          </a:xfrm>
          <a:prstGeom prst="rect">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350"/>
              <a:buFont typeface="Arial"/>
              <a:buNone/>
            </a:pPr>
            <a:r>
              <a:rPr b="1" i="0" lang="en-US" sz="1800" u="none" cap="none" strike="noStrike">
                <a:solidFill>
                  <a:srgbClr val="000000"/>
                </a:solidFill>
                <a:latin typeface="Arial"/>
                <a:ea typeface="Arial"/>
                <a:cs typeface="Arial"/>
                <a:sym typeface="Arial"/>
              </a:rPr>
              <a:t>Feasibility:</a:t>
            </a:r>
            <a:endParaRPr b="1" i="0" sz="1800" u="none" cap="none" strike="noStrike">
              <a:solidFill>
                <a:srgbClr val="000000"/>
              </a:solidFill>
              <a:latin typeface="Arial"/>
              <a:ea typeface="Arial"/>
              <a:cs typeface="Arial"/>
              <a:sym typeface="Arial"/>
            </a:endParaRPr>
          </a:p>
          <a:p>
            <a:pPr indent="-342900" lvl="0" marL="457200" marR="0" rtl="0" algn="just">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Operational:</a:t>
            </a:r>
            <a:r>
              <a:rPr b="0" i="0" lang="en-US" sz="1800" u="none" cap="none" strike="noStrike">
                <a:solidFill>
                  <a:schemeClr val="dk1"/>
                </a:solidFill>
                <a:latin typeface="Arial"/>
                <a:ea typeface="Arial"/>
                <a:cs typeface="Arial"/>
                <a:sym typeface="Arial"/>
              </a:rPr>
              <a:t> Integration with existing postal systems and workflows </a:t>
            </a:r>
            <a:endParaRPr b="0" i="0" sz="1800" u="none" cap="none" strike="noStrike">
              <a:solidFill>
                <a:schemeClr val="dk1"/>
              </a:solidFill>
              <a:latin typeface="Arial"/>
              <a:ea typeface="Arial"/>
              <a:cs typeface="Arial"/>
              <a:sym typeface="Arial"/>
            </a:endParaRPr>
          </a:p>
          <a:p>
            <a:pPr indent="-342900" lvl="0" marL="457200" marR="0" rtl="0" algn="just">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Initial Investment:</a:t>
            </a:r>
            <a:r>
              <a:rPr b="0" i="0" lang="en-US" sz="1800" u="none" cap="none" strike="noStrike">
                <a:solidFill>
                  <a:schemeClr val="dk1"/>
                </a:solidFill>
                <a:latin typeface="Arial"/>
                <a:ea typeface="Arial"/>
                <a:cs typeface="Arial"/>
                <a:sym typeface="Arial"/>
              </a:rPr>
              <a:t> The costs for system implementation, infrastructure, development, and integration will be assessed.</a:t>
            </a:r>
            <a:endParaRPr b="0" i="0" sz="1800" u="none" cap="none" strike="noStrike">
              <a:solidFill>
                <a:schemeClr val="dk1"/>
              </a:solidFill>
              <a:latin typeface="Arial"/>
              <a:ea typeface="Arial"/>
              <a:cs typeface="Arial"/>
              <a:sym typeface="Arial"/>
            </a:endParaRPr>
          </a:p>
          <a:p>
            <a:pPr indent="-342900" lvl="0" marL="457200" marR="0" rtl="0" algn="just">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Long-Term Savings:</a:t>
            </a:r>
            <a:r>
              <a:rPr b="0" i="0" lang="en-US" sz="1800" u="none" cap="none" strike="noStrike">
                <a:solidFill>
                  <a:schemeClr val="dk1"/>
                </a:solidFill>
                <a:latin typeface="Arial"/>
                <a:ea typeface="Arial"/>
                <a:cs typeface="Arial"/>
                <a:sym typeface="Arial"/>
              </a:rPr>
              <a:t> The potential cost savings and efficiency gains from optimized deliveries will be compared to the initial investment to ensure financial viability.</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350"/>
              <a:buFont typeface="Arial"/>
              <a:buNone/>
            </a:pPr>
            <a:r>
              <a:t/>
            </a:r>
            <a:endParaRPr sz="1800">
              <a:solidFill>
                <a:schemeClr val="dk1"/>
              </a:solidFill>
            </a:endParaRPr>
          </a:p>
          <a:p>
            <a:pPr indent="0" lvl="0" marL="0" marR="0" rtl="0" algn="just">
              <a:lnSpc>
                <a:spcPct val="100000"/>
              </a:lnSpc>
              <a:spcBef>
                <a:spcPts val="0"/>
              </a:spcBef>
              <a:spcAft>
                <a:spcPts val="0"/>
              </a:spcAft>
              <a:buClr>
                <a:srgbClr val="000000"/>
              </a:buClr>
              <a:buSzPts val="1350"/>
              <a:buFont typeface="Arial"/>
              <a:buNone/>
            </a:pPr>
            <a:r>
              <a:rPr b="1" i="0" lang="en-US" sz="1800" u="none" cap="none" strike="noStrike">
                <a:solidFill>
                  <a:srgbClr val="000000"/>
                </a:solidFill>
                <a:latin typeface="Arial"/>
                <a:ea typeface="Arial"/>
                <a:cs typeface="Arial"/>
                <a:sym typeface="Arial"/>
              </a:rPr>
              <a:t>Potential Challenges &amp; Risks:</a:t>
            </a:r>
            <a:endParaRPr b="1" i="0" sz="1800" u="none" cap="none" strike="noStrike">
              <a:solidFill>
                <a:srgbClr val="000000"/>
              </a:solidFill>
              <a:latin typeface="Arial"/>
              <a:ea typeface="Arial"/>
              <a:cs typeface="Arial"/>
              <a:sym typeface="Arial"/>
            </a:endParaRPr>
          </a:p>
          <a:p>
            <a:pPr indent="-342900" lvl="0" marL="457200" marR="0" rtl="0" algn="just">
              <a:lnSpc>
                <a:spcPct val="115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Data Quality:</a:t>
            </a:r>
            <a:r>
              <a:rPr b="0" i="0" lang="en-US" sz="1800" u="none" cap="none" strike="noStrike">
                <a:solidFill>
                  <a:schemeClr val="dk1"/>
                </a:solidFill>
                <a:latin typeface="Arial"/>
                <a:ea typeface="Arial"/>
                <a:cs typeface="Arial"/>
                <a:sym typeface="Arial"/>
              </a:rPr>
              <a:t> Inconsistent or insufficient historical data could impact AI accuracy.</a:t>
            </a:r>
            <a:endParaRPr b="0" i="0" sz="1800" u="none" cap="none" strike="noStrike">
              <a:solidFill>
                <a:schemeClr val="dk1"/>
              </a:solidFill>
              <a:latin typeface="Arial"/>
              <a:ea typeface="Arial"/>
              <a:cs typeface="Arial"/>
              <a:sym typeface="Arial"/>
            </a:endParaRPr>
          </a:p>
          <a:p>
            <a:pPr indent="-342900" lvl="0" marL="457200" marR="0" rtl="0" algn="just">
              <a:lnSpc>
                <a:spcPct val="115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AI Accuracy:</a:t>
            </a:r>
            <a:r>
              <a:rPr b="0" i="0" lang="en-US" sz="1800" u="none" cap="none" strike="noStrike">
                <a:solidFill>
                  <a:schemeClr val="dk1"/>
                </a:solidFill>
                <a:latin typeface="Arial"/>
                <a:ea typeface="Arial"/>
                <a:cs typeface="Arial"/>
                <a:sym typeface="Arial"/>
              </a:rPr>
              <a:t> Ensuring precise time slot predictions.</a:t>
            </a:r>
            <a:endParaRPr b="0" i="0" sz="1800" u="none" cap="none" strike="noStrike">
              <a:solidFill>
                <a:schemeClr val="dk1"/>
              </a:solidFill>
              <a:latin typeface="Arial"/>
              <a:ea typeface="Arial"/>
              <a:cs typeface="Arial"/>
              <a:sym typeface="Arial"/>
            </a:endParaRPr>
          </a:p>
          <a:p>
            <a:pPr indent="-342900" lvl="0" marL="457200" marR="0" rtl="0" algn="just">
              <a:lnSpc>
                <a:spcPct val="115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User Adoption:</a:t>
            </a:r>
            <a:r>
              <a:rPr b="0" i="0" lang="en-US" sz="1800" u="none" cap="none" strike="noStrike">
                <a:solidFill>
                  <a:schemeClr val="dk1"/>
                </a:solidFill>
                <a:latin typeface="Arial"/>
                <a:ea typeface="Arial"/>
                <a:cs typeface="Arial"/>
                <a:sym typeface="Arial"/>
              </a:rPr>
              <a:t> Users may need time to adapt to the new system.</a:t>
            </a:r>
            <a:endParaRPr b="0" i="0" sz="1800" u="none" cap="none" strike="noStrike">
              <a:solidFill>
                <a:schemeClr val="dk1"/>
              </a:solidFill>
              <a:latin typeface="Arial"/>
              <a:ea typeface="Arial"/>
              <a:cs typeface="Arial"/>
              <a:sym typeface="Arial"/>
            </a:endParaRPr>
          </a:p>
          <a:p>
            <a:pPr indent="0" lvl="0" marL="457200" marR="0" rtl="0" algn="just">
              <a:lnSpc>
                <a:spcPct val="115000"/>
              </a:lnSpc>
              <a:spcBef>
                <a:spcPts val="0"/>
              </a:spcBef>
              <a:spcAft>
                <a:spcPts val="0"/>
              </a:spcAft>
              <a:buNone/>
            </a:pPr>
            <a:r>
              <a:t/>
            </a:r>
            <a:endParaRPr sz="1800">
              <a:solidFill>
                <a:schemeClr val="dk1"/>
              </a:solidFill>
            </a:endParaRPr>
          </a:p>
          <a:p>
            <a:pPr indent="0" lvl="0" marL="0" marR="0" rtl="0" algn="just">
              <a:lnSpc>
                <a:spcPct val="100000"/>
              </a:lnSpc>
              <a:spcBef>
                <a:spcPts val="0"/>
              </a:spcBef>
              <a:spcAft>
                <a:spcPts val="0"/>
              </a:spcAft>
              <a:buClr>
                <a:srgbClr val="000000"/>
              </a:buClr>
              <a:buSzPts val="1350"/>
              <a:buFont typeface="Arial"/>
              <a:buNone/>
            </a:pPr>
            <a:r>
              <a:rPr b="1" i="0" lang="en-US" sz="1800" u="none" cap="none" strike="noStrike">
                <a:solidFill>
                  <a:srgbClr val="000000"/>
                </a:solidFill>
                <a:latin typeface="Arial"/>
                <a:ea typeface="Arial"/>
                <a:cs typeface="Arial"/>
                <a:sym typeface="Arial"/>
              </a:rPr>
              <a:t>Strategies to Overcome Challenges:</a:t>
            </a:r>
            <a:endParaRPr b="0" i="0" sz="1800" u="none" cap="none" strike="noStrike">
              <a:solidFill>
                <a:srgbClr val="000000"/>
              </a:solidFill>
              <a:latin typeface="Arial"/>
              <a:ea typeface="Arial"/>
              <a:cs typeface="Arial"/>
              <a:sym typeface="Arial"/>
            </a:endParaRPr>
          </a:p>
          <a:p>
            <a:pPr indent="-342900" lvl="0" marL="457200" marR="0" rtl="0" algn="just">
              <a:lnSpc>
                <a:spcPct val="115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Data Collection:</a:t>
            </a:r>
            <a:r>
              <a:rPr b="0" i="0" lang="en-US" sz="1800" u="none" cap="none" strike="noStrike">
                <a:solidFill>
                  <a:schemeClr val="dk1"/>
                </a:solidFill>
                <a:latin typeface="Arial"/>
                <a:ea typeface="Arial"/>
                <a:cs typeface="Arial"/>
                <a:sym typeface="Arial"/>
              </a:rPr>
              <a:t> Implement data collection mechanisms for improving AI accuracy.</a:t>
            </a:r>
            <a:endParaRPr b="0" i="0" sz="1800" u="none" cap="none" strike="noStrike">
              <a:solidFill>
                <a:schemeClr val="dk1"/>
              </a:solidFill>
              <a:latin typeface="Arial"/>
              <a:ea typeface="Arial"/>
              <a:cs typeface="Arial"/>
              <a:sym typeface="Arial"/>
            </a:endParaRPr>
          </a:p>
          <a:p>
            <a:pPr indent="-342900" lvl="0" marL="457200" marR="0" rtl="0" algn="just">
              <a:lnSpc>
                <a:spcPct val="115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User Training:</a:t>
            </a:r>
            <a:r>
              <a:rPr b="0" i="0" lang="en-US" sz="1800" u="none" cap="none" strike="noStrike">
                <a:solidFill>
                  <a:schemeClr val="dk1"/>
                </a:solidFill>
                <a:latin typeface="Arial"/>
                <a:ea typeface="Arial"/>
                <a:cs typeface="Arial"/>
                <a:sym typeface="Arial"/>
              </a:rPr>
              <a:t> Provide easy-to-use interfaces and guidance for users.</a:t>
            </a:r>
            <a:endParaRPr b="0" i="0" sz="1800" u="none" cap="none" strike="noStrike">
              <a:solidFill>
                <a:schemeClr val="dk1"/>
              </a:solidFill>
              <a:latin typeface="Arial"/>
              <a:ea typeface="Arial"/>
              <a:cs typeface="Arial"/>
              <a:sym typeface="Arial"/>
            </a:endParaRPr>
          </a:p>
          <a:p>
            <a:pPr indent="-342900" lvl="0" marL="457200" marR="0" rtl="0" algn="just">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Pilot Testing:</a:t>
            </a:r>
            <a:r>
              <a:rPr b="0" i="0" lang="en-US" sz="1800" u="none" cap="none" strike="noStrike">
                <a:solidFill>
                  <a:schemeClr val="dk1"/>
                </a:solidFill>
                <a:latin typeface="Arial"/>
                <a:ea typeface="Arial"/>
                <a:cs typeface="Arial"/>
                <a:sym typeface="Arial"/>
              </a:rPr>
              <a:t> Gradual rollout with feedback loops will allow continuous improvement.</a:t>
            </a:r>
            <a:endParaRPr b="0" i="0" sz="1800" u="none" cap="none" strike="noStrike">
              <a:solidFill>
                <a:srgbClr val="000000"/>
              </a:solidFill>
              <a:latin typeface="Arial"/>
              <a:ea typeface="Arial"/>
              <a:cs typeface="Arial"/>
              <a:sym typeface="Arial"/>
            </a:endParaRPr>
          </a:p>
        </p:txBody>
      </p:sp>
      <p:sp>
        <p:nvSpPr>
          <p:cNvPr id="238" name="Google Shape;238;p4"/>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200"/>
              <a:buFont typeface="Oswald"/>
              <a:buNone/>
            </a:pPr>
            <a:fld id="{00000000-1234-1234-1234-123412341234}" type="slidenum">
              <a:rPr b="1" i="0" lang="en-US" sz="1200" u="none" cap="none" strike="noStrike">
                <a:solidFill>
                  <a:srgbClr val="FFFFFF"/>
                </a:solidFill>
                <a:latin typeface="Oswald"/>
                <a:ea typeface="Oswald"/>
                <a:cs typeface="Oswald"/>
                <a:sym typeface="Oswald"/>
              </a:rPr>
              <a:t>‹#›</a:t>
            </a:fld>
            <a:endParaRPr b="1" i="0" sz="1200" u="none" cap="none" strike="noStrike">
              <a:solidFill>
                <a:srgbClr val="FFFFFF"/>
              </a:solidFill>
              <a:latin typeface="Oswald"/>
              <a:ea typeface="Oswald"/>
              <a:cs typeface="Oswald"/>
              <a:sym typeface="Oswald"/>
            </a:endParaRPr>
          </a:p>
        </p:txBody>
      </p:sp>
      <p:sp>
        <p:nvSpPr>
          <p:cNvPr id="239" name="Google Shape;239;p4"/>
          <p:cNvSpPr txBox="1"/>
          <p:nvPr>
            <p:ph idx="11" type="ftr"/>
          </p:nvPr>
        </p:nvSpPr>
        <p:spPr>
          <a:xfrm>
            <a:off x="4648200" y="6356353"/>
            <a:ext cx="32040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Oswald"/>
              <a:buNone/>
            </a:pPr>
            <a:r>
              <a:rPr b="0" i="0" lang="en-US" sz="1200" u="none" cap="none" strike="noStrike">
                <a:solidFill>
                  <a:srgbClr val="FFFFFF"/>
                </a:solidFill>
                <a:latin typeface="Oswald"/>
                <a:ea typeface="Oswald"/>
                <a:cs typeface="Oswald"/>
                <a:sym typeface="Oswald"/>
              </a:rPr>
              <a:t>@SIH Idea submission- Template</a:t>
            </a:r>
            <a:endParaRPr b="0" i="0" sz="1200" u="none" cap="none" strike="noStrike">
              <a:solidFill>
                <a:srgbClr val="FFFFFF"/>
              </a:solidFill>
              <a:latin typeface="Oswald"/>
              <a:ea typeface="Oswald"/>
              <a:cs typeface="Oswald"/>
              <a:sym typeface="Oswald"/>
            </a:endParaRPr>
          </a:p>
        </p:txBody>
      </p:sp>
      <p:pic>
        <p:nvPicPr>
          <p:cNvPr id="240" name="Google Shape;240;p4"/>
          <p:cNvPicPr preferRelativeResize="0"/>
          <p:nvPr/>
        </p:nvPicPr>
        <p:blipFill rotWithShape="1">
          <a:blip r:embed="rId3">
            <a:alphaModFix/>
          </a:blip>
          <a:srcRect b="0" l="0" r="0" t="0"/>
          <a:stretch/>
        </p:blipFill>
        <p:spPr>
          <a:xfrm>
            <a:off x="9803911" y="81376"/>
            <a:ext cx="2246575" cy="1149075"/>
          </a:xfrm>
          <a:prstGeom prst="rect">
            <a:avLst/>
          </a:prstGeom>
          <a:noFill/>
          <a:ln>
            <a:noFill/>
          </a:ln>
        </p:spPr>
      </p:pic>
      <p:sp>
        <p:nvSpPr>
          <p:cNvPr descr="Your startup LOGO" id="241" name="Google Shape;241;p4"/>
          <p:cNvSpPr/>
          <p:nvPr/>
        </p:nvSpPr>
        <p:spPr>
          <a:xfrm>
            <a:off x="329774" y="252250"/>
            <a:ext cx="1784700" cy="807300"/>
          </a:xfrm>
          <a:prstGeom prst="ellipse">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Infinitely Innov@tive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5"/>
          <p:cNvSpPr/>
          <p:nvPr/>
        </p:nvSpPr>
        <p:spPr>
          <a:xfrm>
            <a:off x="0" y="6354762"/>
            <a:ext cx="12191999" cy="503238"/>
          </a:xfrm>
          <a:prstGeom prst="rect">
            <a:avLst/>
          </a:prstGeom>
          <a:solidFill>
            <a:srgbClr val="0070C0"/>
          </a:solidFill>
          <a:ln>
            <a:noFill/>
          </a:ln>
          <a:effectLst>
            <a:outerShdw rotWithShape="0" dir="5400000" dist="23000">
              <a:srgbClr val="808080">
                <a:alpha val="3372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953734"/>
              </a:solidFill>
              <a:latin typeface="Calibri"/>
              <a:ea typeface="Calibri"/>
              <a:cs typeface="Calibri"/>
              <a:sym typeface="Calibri"/>
            </a:endParaRPr>
          </a:p>
        </p:txBody>
      </p:sp>
      <p:sp>
        <p:nvSpPr>
          <p:cNvPr id="248" name="Google Shape;248;p5"/>
          <p:cNvSpPr txBox="1"/>
          <p:nvPr>
            <p:ph type="title"/>
          </p:nvPr>
        </p:nvSpPr>
        <p:spPr>
          <a:xfrm>
            <a:off x="609600" y="-47625"/>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3600">
                <a:latin typeface="Times New Roman"/>
                <a:ea typeface="Times New Roman"/>
                <a:cs typeface="Times New Roman"/>
                <a:sym typeface="Times New Roman"/>
              </a:rPr>
              <a:t>IMPACT AND BENEFITS</a:t>
            </a:r>
            <a:endParaRPr/>
          </a:p>
        </p:txBody>
      </p:sp>
      <p:sp>
        <p:nvSpPr>
          <p:cNvPr id="249" name="Google Shape;249;p5"/>
          <p:cNvSpPr txBox="1"/>
          <p:nvPr/>
        </p:nvSpPr>
        <p:spPr>
          <a:xfrm>
            <a:off x="381000" y="1135750"/>
            <a:ext cx="11409600" cy="5182200"/>
          </a:xfrm>
          <a:prstGeom prst="rect">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just">
              <a:lnSpc>
                <a:spcPct val="115000"/>
              </a:lnSpc>
              <a:spcBef>
                <a:spcPts val="1400"/>
              </a:spcBef>
              <a:spcAft>
                <a:spcPts val="0"/>
              </a:spcAft>
              <a:buClr>
                <a:srgbClr val="000000"/>
              </a:buClr>
              <a:buSzPts val="1800"/>
              <a:buFont typeface="Arial"/>
              <a:buNone/>
            </a:pPr>
            <a:r>
              <a:rPr b="1" i="0" lang="en-US" sz="2000" u="none" cap="none" strike="noStrike">
                <a:solidFill>
                  <a:schemeClr val="dk1"/>
                </a:solidFill>
                <a:latin typeface="Arial"/>
                <a:ea typeface="Arial"/>
                <a:cs typeface="Arial"/>
                <a:sym typeface="Arial"/>
              </a:rPr>
              <a:t>Potential Impact on the Target Audience</a:t>
            </a:r>
            <a:endParaRPr b="1" i="0" sz="2000" u="none" cap="none" strike="noStrike">
              <a:solidFill>
                <a:schemeClr val="dk1"/>
              </a:solidFill>
              <a:latin typeface="Arial"/>
              <a:ea typeface="Arial"/>
              <a:cs typeface="Arial"/>
              <a:sym typeface="Arial"/>
            </a:endParaRPr>
          </a:p>
          <a:p>
            <a:pPr indent="-355600" lvl="0" marL="457200" marR="0" rtl="0" algn="just">
              <a:lnSpc>
                <a:spcPct val="115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Customers: </a:t>
            </a:r>
            <a:r>
              <a:rPr b="0" i="0" lang="en-US" sz="2000" u="none" cap="none" strike="noStrike">
                <a:solidFill>
                  <a:schemeClr val="dk1"/>
                </a:solidFill>
                <a:latin typeface="Arial"/>
                <a:ea typeface="Arial"/>
                <a:cs typeface="Arial"/>
                <a:sym typeface="Arial"/>
              </a:rPr>
              <a:t>Enhanced flexibility and control over delivery times, leading to increased convenience and satisfaction.</a:t>
            </a:r>
            <a:endParaRPr b="0" i="0" sz="2000" u="none" cap="none" strike="noStrike">
              <a:solidFill>
                <a:schemeClr val="dk1"/>
              </a:solidFill>
              <a:latin typeface="Arial"/>
              <a:ea typeface="Arial"/>
              <a:cs typeface="Arial"/>
              <a:sym typeface="Arial"/>
            </a:endParaRPr>
          </a:p>
          <a:p>
            <a:pPr indent="-355600" lvl="0" marL="457200" marR="0" rtl="0" algn="just">
              <a:lnSpc>
                <a:spcPct val="115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Postal Workers: </a:t>
            </a:r>
            <a:r>
              <a:rPr b="0" i="0" lang="en-US" sz="2000" u="none" cap="none" strike="noStrike">
                <a:solidFill>
                  <a:schemeClr val="dk1"/>
                </a:solidFill>
                <a:latin typeface="Arial"/>
                <a:ea typeface="Arial"/>
                <a:cs typeface="Arial"/>
                <a:sym typeface="Arial"/>
              </a:rPr>
              <a:t>Reduced workload through optimized delivery routes, allowing for more efficient use of time and resources.</a:t>
            </a:r>
            <a:endParaRPr b="0" i="0" sz="2000" u="none" cap="none" strike="noStrike">
              <a:solidFill>
                <a:schemeClr val="dk1"/>
              </a:solidFill>
              <a:latin typeface="Arial"/>
              <a:ea typeface="Arial"/>
              <a:cs typeface="Arial"/>
              <a:sym typeface="Arial"/>
            </a:endParaRPr>
          </a:p>
          <a:p>
            <a:pPr indent="-355600" lvl="0" marL="457200" marR="0" rtl="0" algn="just">
              <a:lnSpc>
                <a:spcPct val="115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Organizations: </a:t>
            </a:r>
            <a:r>
              <a:rPr b="0" i="0" lang="en-US" sz="2000" u="none" cap="none" strike="noStrike">
                <a:solidFill>
                  <a:schemeClr val="dk1"/>
                </a:solidFill>
                <a:latin typeface="Arial"/>
                <a:ea typeface="Arial"/>
                <a:cs typeface="Arial"/>
                <a:sym typeface="Arial"/>
              </a:rPr>
              <a:t>Improved delivery success rates and customer service metrics, enhancing the overall reputation of the service provider.</a:t>
            </a:r>
            <a:endParaRPr b="0" i="0" sz="2000" u="none" cap="none" strike="noStrike">
              <a:solidFill>
                <a:schemeClr val="dk1"/>
              </a:solidFill>
              <a:latin typeface="Arial"/>
              <a:ea typeface="Arial"/>
              <a:cs typeface="Arial"/>
              <a:sym typeface="Arial"/>
            </a:endParaRPr>
          </a:p>
          <a:p>
            <a:pPr indent="0" lvl="0" marL="0" marR="0" rtl="0" algn="just">
              <a:lnSpc>
                <a:spcPct val="115000"/>
              </a:lnSpc>
              <a:spcBef>
                <a:spcPts val="1400"/>
              </a:spcBef>
              <a:spcAft>
                <a:spcPts val="0"/>
              </a:spcAft>
              <a:buClr>
                <a:srgbClr val="000000"/>
              </a:buClr>
              <a:buSzPts val="1800"/>
              <a:buFont typeface="Arial"/>
              <a:buNone/>
            </a:pPr>
            <a:r>
              <a:rPr b="1" i="0" lang="en-US" sz="2000" u="none" cap="none" strike="noStrike">
                <a:solidFill>
                  <a:schemeClr val="dk1"/>
                </a:solidFill>
                <a:latin typeface="Arial"/>
                <a:ea typeface="Arial"/>
                <a:cs typeface="Arial"/>
                <a:sym typeface="Arial"/>
              </a:rPr>
              <a:t>Benefits of the Solution</a:t>
            </a:r>
            <a:endParaRPr b="1" i="0" sz="2000" u="none" cap="none" strike="noStrike">
              <a:solidFill>
                <a:schemeClr val="dk1"/>
              </a:solidFill>
              <a:latin typeface="Arial"/>
              <a:ea typeface="Arial"/>
              <a:cs typeface="Arial"/>
              <a:sym typeface="Arial"/>
            </a:endParaRPr>
          </a:p>
          <a:p>
            <a:pPr indent="-355600" lvl="0" marL="457200" marR="0" rtl="0" algn="just">
              <a:lnSpc>
                <a:spcPct val="115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Social:</a:t>
            </a:r>
            <a:r>
              <a:rPr b="0" i="0" lang="en-US" sz="2000" u="none" cap="none" strike="noStrike">
                <a:solidFill>
                  <a:schemeClr val="dk1"/>
                </a:solidFill>
                <a:latin typeface="Arial"/>
                <a:ea typeface="Arial"/>
                <a:cs typeface="Arial"/>
                <a:sym typeface="Arial"/>
              </a:rPr>
              <a:t> Reduces the need for recipients to alter their daily routines to accommodate delivery schedules.</a:t>
            </a:r>
            <a:endParaRPr b="0" i="0" sz="2000" u="none" cap="none" strike="noStrike">
              <a:solidFill>
                <a:schemeClr val="dk1"/>
              </a:solidFill>
              <a:latin typeface="Arial"/>
              <a:ea typeface="Arial"/>
              <a:cs typeface="Arial"/>
              <a:sym typeface="Arial"/>
            </a:endParaRPr>
          </a:p>
          <a:p>
            <a:pPr indent="-355600" lvl="0" marL="457200" marR="0" rtl="0" algn="just">
              <a:lnSpc>
                <a:spcPct val="115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Economic:</a:t>
            </a:r>
            <a:r>
              <a:rPr b="0" i="0" lang="en-US" sz="2000" u="none" cap="none" strike="noStrike">
                <a:solidFill>
                  <a:schemeClr val="dk1"/>
                </a:solidFill>
                <a:latin typeface="Arial"/>
                <a:ea typeface="Arial"/>
                <a:cs typeface="Arial"/>
                <a:sym typeface="Arial"/>
              </a:rPr>
              <a:t> Lowers operational costs for delivery services by reducing the number of failed delivery attempts.</a:t>
            </a:r>
            <a:endParaRPr b="0" i="0" sz="2000" u="none" cap="none" strike="noStrike">
              <a:solidFill>
                <a:schemeClr val="dk1"/>
              </a:solidFill>
              <a:latin typeface="Arial"/>
              <a:ea typeface="Arial"/>
              <a:cs typeface="Arial"/>
              <a:sym typeface="Arial"/>
            </a:endParaRPr>
          </a:p>
          <a:p>
            <a:pPr indent="-355600" lvl="0" marL="457200" marR="0" rtl="0" algn="just">
              <a:lnSpc>
                <a:spcPct val="115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Environmental:</a:t>
            </a:r>
            <a:r>
              <a:rPr b="0" i="0" lang="en-US" sz="2000" u="none" cap="none" strike="noStrike">
                <a:solidFill>
                  <a:schemeClr val="dk1"/>
                </a:solidFill>
                <a:latin typeface="Arial"/>
                <a:ea typeface="Arial"/>
                <a:cs typeface="Arial"/>
                <a:sym typeface="Arial"/>
              </a:rPr>
              <a:t> Optimized delivery routes will reduce fuel consumption and the environmental impact of delivery operations.</a:t>
            </a:r>
            <a:endParaRPr b="1" i="0" sz="2000" u="none" cap="none" strike="noStrike">
              <a:solidFill>
                <a:schemeClr val="dk1"/>
              </a:solidFill>
              <a:latin typeface="Arial"/>
              <a:ea typeface="Arial"/>
              <a:cs typeface="Arial"/>
              <a:sym typeface="Arial"/>
            </a:endParaRPr>
          </a:p>
        </p:txBody>
      </p:sp>
      <p:sp>
        <p:nvSpPr>
          <p:cNvPr id="250" name="Google Shape;250;p5"/>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200"/>
              <a:buFont typeface="Oswald"/>
              <a:buNone/>
            </a:pPr>
            <a:fld id="{00000000-1234-1234-1234-123412341234}" type="slidenum">
              <a:rPr b="1" i="0" lang="en-US" sz="1200" u="none" cap="none" strike="noStrike">
                <a:solidFill>
                  <a:srgbClr val="FFFFFF"/>
                </a:solidFill>
                <a:latin typeface="Oswald"/>
                <a:ea typeface="Oswald"/>
                <a:cs typeface="Oswald"/>
                <a:sym typeface="Oswald"/>
              </a:rPr>
              <a:t>‹#›</a:t>
            </a:fld>
            <a:endParaRPr b="1" i="0" sz="1200" u="none" cap="none" strike="noStrike">
              <a:solidFill>
                <a:srgbClr val="FFFFFF"/>
              </a:solidFill>
              <a:latin typeface="Oswald"/>
              <a:ea typeface="Oswald"/>
              <a:cs typeface="Oswald"/>
              <a:sym typeface="Oswald"/>
            </a:endParaRPr>
          </a:p>
        </p:txBody>
      </p:sp>
      <p:sp>
        <p:nvSpPr>
          <p:cNvPr id="251" name="Google Shape;251;p5"/>
          <p:cNvSpPr txBox="1"/>
          <p:nvPr>
            <p:ph idx="11" type="ftr"/>
          </p:nvPr>
        </p:nvSpPr>
        <p:spPr>
          <a:xfrm>
            <a:off x="4648200" y="6356353"/>
            <a:ext cx="32040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Oswald"/>
              <a:buNone/>
            </a:pPr>
            <a:r>
              <a:rPr b="0" i="0" lang="en-US" sz="1200" u="none" cap="none" strike="noStrike">
                <a:solidFill>
                  <a:srgbClr val="FFFFFF"/>
                </a:solidFill>
                <a:latin typeface="Oswald"/>
                <a:ea typeface="Oswald"/>
                <a:cs typeface="Oswald"/>
                <a:sym typeface="Oswald"/>
              </a:rPr>
              <a:t>@SIH Idea submission- Template</a:t>
            </a:r>
            <a:endParaRPr b="0" i="0" sz="1200" u="none" cap="none" strike="noStrike">
              <a:solidFill>
                <a:srgbClr val="FFFFFF"/>
              </a:solidFill>
              <a:latin typeface="Oswald"/>
              <a:ea typeface="Oswald"/>
              <a:cs typeface="Oswald"/>
              <a:sym typeface="Oswald"/>
            </a:endParaRPr>
          </a:p>
        </p:txBody>
      </p:sp>
      <p:pic>
        <p:nvPicPr>
          <p:cNvPr id="252" name="Google Shape;252;p5"/>
          <p:cNvPicPr preferRelativeResize="0"/>
          <p:nvPr/>
        </p:nvPicPr>
        <p:blipFill rotWithShape="1">
          <a:blip r:embed="rId3">
            <a:alphaModFix/>
          </a:blip>
          <a:srcRect b="0" l="0" r="0" t="0"/>
          <a:stretch/>
        </p:blipFill>
        <p:spPr>
          <a:xfrm>
            <a:off x="9803911" y="81376"/>
            <a:ext cx="2246575" cy="1149075"/>
          </a:xfrm>
          <a:prstGeom prst="rect">
            <a:avLst/>
          </a:prstGeom>
          <a:noFill/>
          <a:ln>
            <a:noFill/>
          </a:ln>
        </p:spPr>
      </p:pic>
      <p:sp>
        <p:nvSpPr>
          <p:cNvPr descr="Your startup LOGO" id="253" name="Google Shape;253;p5"/>
          <p:cNvSpPr/>
          <p:nvPr/>
        </p:nvSpPr>
        <p:spPr>
          <a:xfrm>
            <a:off x="329774" y="252250"/>
            <a:ext cx="1784775" cy="807300"/>
          </a:xfrm>
          <a:prstGeom prst="ellipse">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Infinitely Innov@tive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32128455baf_0_169"/>
          <p:cNvSpPr/>
          <p:nvPr/>
        </p:nvSpPr>
        <p:spPr>
          <a:xfrm>
            <a:off x="0" y="6354762"/>
            <a:ext cx="12192000" cy="503100"/>
          </a:xfrm>
          <a:prstGeom prst="rect">
            <a:avLst/>
          </a:prstGeom>
          <a:solidFill>
            <a:srgbClr val="0070C0"/>
          </a:solidFill>
          <a:ln>
            <a:noFill/>
          </a:ln>
          <a:effectLst>
            <a:outerShdw rotWithShape="0" dir="5400000" dist="23000">
              <a:srgbClr val="808080">
                <a:alpha val="3373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953734"/>
              </a:solidFill>
              <a:latin typeface="Calibri"/>
              <a:ea typeface="Calibri"/>
              <a:cs typeface="Calibri"/>
              <a:sym typeface="Calibri"/>
            </a:endParaRPr>
          </a:p>
        </p:txBody>
      </p:sp>
      <p:sp>
        <p:nvSpPr>
          <p:cNvPr id="260" name="Google Shape;260;g32128455baf_0_169"/>
          <p:cNvSpPr txBox="1"/>
          <p:nvPr>
            <p:ph type="title"/>
          </p:nvPr>
        </p:nvSpPr>
        <p:spPr>
          <a:xfrm>
            <a:off x="2039775" y="-47625"/>
            <a:ext cx="79185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3600">
                <a:latin typeface="Times New Roman"/>
                <a:ea typeface="Times New Roman"/>
                <a:cs typeface="Times New Roman"/>
                <a:sym typeface="Times New Roman"/>
              </a:rPr>
              <a:t>REVENUE AND MARKET IMPACT </a:t>
            </a:r>
            <a:endParaRPr/>
          </a:p>
        </p:txBody>
      </p:sp>
      <p:sp>
        <p:nvSpPr>
          <p:cNvPr id="261" name="Google Shape;261;g32128455baf_0_169"/>
          <p:cNvSpPr txBox="1"/>
          <p:nvPr/>
        </p:nvSpPr>
        <p:spPr>
          <a:xfrm>
            <a:off x="381000" y="1288150"/>
            <a:ext cx="11563500" cy="4830000"/>
          </a:xfrm>
          <a:prstGeom prst="rect">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spAutoFit/>
          </a:bodyPr>
          <a:lstStyle/>
          <a:p>
            <a:pPr indent="-342900" lvl="0" marL="457200" rtl="0" algn="just">
              <a:lnSpc>
                <a:spcPct val="115000"/>
              </a:lnSpc>
              <a:spcBef>
                <a:spcPts val="0"/>
              </a:spcBef>
              <a:spcAft>
                <a:spcPts val="0"/>
              </a:spcAft>
              <a:buClr>
                <a:schemeClr val="dk1"/>
              </a:buClr>
              <a:buSzPts val="1800"/>
              <a:buChar char="●"/>
            </a:pPr>
            <a:r>
              <a:rPr b="1" lang="en-US" sz="1800">
                <a:solidFill>
                  <a:schemeClr val="dk1"/>
                </a:solidFill>
              </a:rPr>
              <a:t>Cost Reduction</a:t>
            </a:r>
            <a:r>
              <a:rPr lang="en-US" sz="1800">
                <a:solidFill>
                  <a:schemeClr val="dk1"/>
                </a:solidFill>
              </a:rPr>
              <a:t>: AI predictions could decrease failed delivery attempts by 20%, potentially saving India Post approximately ₹500 crore annually in operational costs.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Enhanced Revenue from Premium Services</a:t>
            </a:r>
            <a:r>
              <a:rPr lang="en-US" sz="1800">
                <a:solidFill>
                  <a:schemeClr val="dk1"/>
                </a:solidFill>
              </a:rPr>
              <a:t>: Introducing guaranteed time slots as a premium service could significantly boost revenue, especially if even a small percentage of customers opt-in.</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Market Expansion</a:t>
            </a:r>
            <a:r>
              <a:rPr lang="en-US" sz="1800">
                <a:solidFill>
                  <a:schemeClr val="dk1"/>
                </a:solidFill>
              </a:rPr>
              <a:t>: Improved delivery accuracy and customer satisfaction may increase market share by attracting younger customers and retaining existing ones, enhancing overall market penetration by 2-3% per year.</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Operational Scalability</a:t>
            </a:r>
            <a:r>
              <a:rPr lang="en-US" sz="1800">
                <a:solidFill>
                  <a:schemeClr val="dk1"/>
                </a:solidFill>
              </a:rPr>
              <a:t>: Scalable AI technology allows for expansion across regions with minimal additional costs, enhancing return on investment and operational efficiency.</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Global SaaS Opportunities</a:t>
            </a:r>
            <a:r>
              <a:rPr lang="en-US" sz="1800">
                <a:solidFill>
                  <a:schemeClr val="dk1"/>
                </a:solidFill>
              </a:rPr>
              <a:t>: Licensing the AI technology to other logistics entities globally could position India Post as a SaaS leader in the logistics industry.</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Sustainability Impact</a:t>
            </a:r>
            <a:r>
              <a:rPr lang="en-US" sz="1800">
                <a:solidFill>
                  <a:schemeClr val="dk1"/>
                </a:solidFill>
              </a:rPr>
              <a:t>: Optimizing delivery routes reduces carbon emissions, aligning with sustainability goals and potentially attracting environmental grants.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Brand and Competitive Advantage</a:t>
            </a:r>
            <a:r>
              <a:rPr lang="en-US" sz="1800">
                <a:solidFill>
                  <a:schemeClr val="dk1"/>
                </a:solidFill>
              </a:rPr>
              <a:t>: Adopting advanced AI logistics positions India Post as an innovative leader, strengthening its brand against private competitors and boosting customer loyalty.</a:t>
            </a:r>
            <a:endParaRPr b="1" sz="2700">
              <a:solidFill>
                <a:schemeClr val="dk1"/>
              </a:solidFill>
            </a:endParaRPr>
          </a:p>
        </p:txBody>
      </p:sp>
      <p:sp>
        <p:nvSpPr>
          <p:cNvPr id="262" name="Google Shape;262;g32128455baf_0_169"/>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200"/>
              <a:buFont typeface="Oswald"/>
              <a:buNone/>
            </a:pPr>
            <a:fld id="{00000000-1234-1234-1234-123412341234}" type="slidenum">
              <a:rPr b="1" i="0" lang="en-US" sz="1200" u="none" cap="none" strike="noStrike">
                <a:solidFill>
                  <a:srgbClr val="FFFFFF"/>
                </a:solidFill>
                <a:latin typeface="Oswald"/>
                <a:ea typeface="Oswald"/>
                <a:cs typeface="Oswald"/>
                <a:sym typeface="Oswald"/>
              </a:rPr>
              <a:t>‹#›</a:t>
            </a:fld>
            <a:endParaRPr b="1" i="0" sz="1200" u="none" cap="none" strike="noStrike">
              <a:solidFill>
                <a:srgbClr val="FFFFFF"/>
              </a:solidFill>
              <a:latin typeface="Oswald"/>
              <a:ea typeface="Oswald"/>
              <a:cs typeface="Oswald"/>
              <a:sym typeface="Oswald"/>
            </a:endParaRPr>
          </a:p>
        </p:txBody>
      </p:sp>
      <p:sp>
        <p:nvSpPr>
          <p:cNvPr id="263" name="Google Shape;263;g32128455baf_0_169"/>
          <p:cNvSpPr txBox="1"/>
          <p:nvPr>
            <p:ph idx="11" type="ftr"/>
          </p:nvPr>
        </p:nvSpPr>
        <p:spPr>
          <a:xfrm>
            <a:off x="4648200" y="6356353"/>
            <a:ext cx="32040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Oswald"/>
              <a:buNone/>
            </a:pPr>
            <a:r>
              <a:rPr b="0" i="0" lang="en-US" sz="1200" u="none" cap="none" strike="noStrike">
                <a:solidFill>
                  <a:srgbClr val="FFFFFF"/>
                </a:solidFill>
                <a:latin typeface="Oswald"/>
                <a:ea typeface="Oswald"/>
                <a:cs typeface="Oswald"/>
                <a:sym typeface="Oswald"/>
              </a:rPr>
              <a:t>@SIH Idea submission- Template</a:t>
            </a:r>
            <a:endParaRPr b="0" i="0" sz="1200" u="none" cap="none" strike="noStrike">
              <a:solidFill>
                <a:srgbClr val="FFFFFF"/>
              </a:solidFill>
              <a:latin typeface="Oswald"/>
              <a:ea typeface="Oswald"/>
              <a:cs typeface="Oswald"/>
              <a:sym typeface="Oswald"/>
            </a:endParaRPr>
          </a:p>
        </p:txBody>
      </p:sp>
      <p:pic>
        <p:nvPicPr>
          <p:cNvPr id="264" name="Google Shape;264;g32128455baf_0_169"/>
          <p:cNvPicPr preferRelativeResize="0"/>
          <p:nvPr/>
        </p:nvPicPr>
        <p:blipFill rotWithShape="1">
          <a:blip r:embed="rId3">
            <a:alphaModFix/>
          </a:blip>
          <a:srcRect b="0" l="0" r="0" t="0"/>
          <a:stretch/>
        </p:blipFill>
        <p:spPr>
          <a:xfrm>
            <a:off x="9803911" y="81376"/>
            <a:ext cx="2246575" cy="1149075"/>
          </a:xfrm>
          <a:prstGeom prst="rect">
            <a:avLst/>
          </a:prstGeom>
          <a:noFill/>
          <a:ln>
            <a:noFill/>
          </a:ln>
        </p:spPr>
      </p:pic>
      <p:sp>
        <p:nvSpPr>
          <p:cNvPr descr="Your startup LOGO" id="265" name="Google Shape;265;g32128455baf_0_169"/>
          <p:cNvSpPr/>
          <p:nvPr/>
        </p:nvSpPr>
        <p:spPr>
          <a:xfrm>
            <a:off x="329774" y="252250"/>
            <a:ext cx="1784700" cy="807300"/>
          </a:xfrm>
          <a:prstGeom prst="ellipse">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Infinitely Innov@tive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p:nvPr/>
        </p:nvSpPr>
        <p:spPr>
          <a:xfrm>
            <a:off x="0" y="6354762"/>
            <a:ext cx="12191999" cy="503238"/>
          </a:xfrm>
          <a:prstGeom prst="rect">
            <a:avLst/>
          </a:prstGeom>
          <a:solidFill>
            <a:srgbClr val="0070C0"/>
          </a:solidFill>
          <a:ln>
            <a:noFill/>
          </a:ln>
          <a:effectLst>
            <a:outerShdw rotWithShape="0" dir="5400000" dist="23000">
              <a:srgbClr val="808080">
                <a:alpha val="3372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53734"/>
              </a:solidFill>
              <a:latin typeface="Calibri"/>
              <a:ea typeface="Calibri"/>
              <a:cs typeface="Calibri"/>
              <a:sym typeface="Calibri"/>
            </a:endParaRPr>
          </a:p>
        </p:txBody>
      </p:sp>
      <p:sp>
        <p:nvSpPr>
          <p:cNvPr id="101" name="Google Shape;101;p2"/>
          <p:cNvSpPr txBox="1"/>
          <p:nvPr>
            <p:ph type="title"/>
          </p:nvPr>
        </p:nvSpPr>
        <p:spPr>
          <a:xfrm>
            <a:off x="425973" y="-48300"/>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3000">
                <a:latin typeface="Times New Roman"/>
                <a:ea typeface="Times New Roman"/>
                <a:cs typeface="Times New Roman"/>
                <a:sym typeface="Times New Roman"/>
              </a:rPr>
              <a:t>OptiDeliver - Smart AI Delivery Scheduler</a:t>
            </a:r>
            <a:endParaRPr sz="3000"/>
          </a:p>
        </p:txBody>
      </p:sp>
      <p:sp>
        <p:nvSpPr>
          <p:cNvPr id="102" name="Google Shape;102;p2"/>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1" lang="en-US">
                <a:solidFill>
                  <a:schemeClr val="lt1"/>
                </a:solidFill>
              </a:rPr>
              <a:t>‹#›</a:t>
            </a:fld>
            <a:endParaRPr b="1">
              <a:solidFill>
                <a:schemeClr val="lt1"/>
              </a:solidFill>
            </a:endParaRPr>
          </a:p>
        </p:txBody>
      </p:sp>
      <p:sp>
        <p:nvSpPr>
          <p:cNvPr id="103" name="Google Shape;103;p2"/>
          <p:cNvSpPr txBox="1"/>
          <p:nvPr>
            <p:ph idx="11" type="ftr"/>
          </p:nvPr>
        </p:nvSpPr>
        <p:spPr>
          <a:xfrm>
            <a:off x="4648200" y="6356353"/>
            <a:ext cx="32040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chemeClr val="lt1"/>
                </a:solidFill>
              </a:rPr>
              <a:t>@SIH Idea submission- Template</a:t>
            </a:r>
            <a:endParaRPr>
              <a:solidFill>
                <a:schemeClr val="lt1"/>
              </a:solidFill>
            </a:endParaRPr>
          </a:p>
        </p:txBody>
      </p:sp>
      <p:sp>
        <p:nvSpPr>
          <p:cNvPr descr="Your startup LOGO" id="104" name="Google Shape;104;p2"/>
          <p:cNvSpPr/>
          <p:nvPr/>
        </p:nvSpPr>
        <p:spPr>
          <a:xfrm>
            <a:off x="329774" y="252250"/>
            <a:ext cx="1784775" cy="807300"/>
          </a:xfrm>
          <a:prstGeom prst="ellipse">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Infinitely Innov@tive</a:t>
            </a:r>
            <a:endParaRPr b="0" i="0" sz="1800" u="none" cap="none" strike="noStrike">
              <a:solidFill>
                <a:schemeClr val="dk1"/>
              </a:solidFill>
              <a:latin typeface="Calibri"/>
              <a:ea typeface="Calibri"/>
              <a:cs typeface="Calibri"/>
              <a:sym typeface="Calibri"/>
            </a:endParaRPr>
          </a:p>
        </p:txBody>
      </p:sp>
      <p:pic>
        <p:nvPicPr>
          <p:cNvPr id="105" name="Google Shape;105;p2"/>
          <p:cNvPicPr preferRelativeResize="0"/>
          <p:nvPr/>
        </p:nvPicPr>
        <p:blipFill rotWithShape="1">
          <a:blip r:embed="rId3">
            <a:alphaModFix/>
          </a:blip>
          <a:srcRect b="0" l="0" r="0" t="0"/>
          <a:stretch/>
        </p:blipFill>
        <p:spPr>
          <a:xfrm>
            <a:off x="9803911" y="81376"/>
            <a:ext cx="2246575" cy="1149075"/>
          </a:xfrm>
          <a:prstGeom prst="rect">
            <a:avLst/>
          </a:prstGeom>
          <a:noFill/>
          <a:ln>
            <a:noFill/>
          </a:ln>
        </p:spPr>
      </p:pic>
      <p:sp>
        <p:nvSpPr>
          <p:cNvPr id="106" name="Google Shape;106;p2"/>
          <p:cNvSpPr txBox="1"/>
          <p:nvPr/>
        </p:nvSpPr>
        <p:spPr>
          <a:xfrm>
            <a:off x="425975" y="1451900"/>
            <a:ext cx="11156400" cy="4500600"/>
          </a:xfrm>
          <a:prstGeom prst="rect">
            <a:avLst/>
          </a:pr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lang="en-US" sz="1800"/>
              <a:t>Problem: </a:t>
            </a:r>
            <a:endParaRPr b="1" sz="1800"/>
          </a:p>
          <a:p>
            <a:pPr indent="0" lvl="0" marL="0" marR="0" rtl="0" algn="just">
              <a:lnSpc>
                <a:spcPct val="115000"/>
              </a:lnSpc>
              <a:spcBef>
                <a:spcPts val="0"/>
              </a:spcBef>
              <a:spcAft>
                <a:spcPts val="0"/>
              </a:spcAft>
              <a:buNone/>
            </a:pPr>
            <a:r>
              <a:rPr lang="en-US" sz="1800"/>
              <a:t>To develop an </a:t>
            </a:r>
            <a:r>
              <a:rPr lang="en-US" sz="1800" u="sng"/>
              <a:t>AI system</a:t>
            </a:r>
            <a:r>
              <a:rPr lang="en-US" sz="1800"/>
              <a:t> for India Post that </a:t>
            </a:r>
            <a:r>
              <a:rPr lang="en-US" sz="1800" u="sng"/>
              <a:t>predicts and optimizes delivery time slots</a:t>
            </a:r>
            <a:r>
              <a:rPr lang="en-US" sz="1800"/>
              <a:t> for increased efficiency and customer satisfaction</a:t>
            </a:r>
            <a:endParaRPr sz="1800"/>
          </a:p>
          <a:p>
            <a:pPr indent="0" lvl="0" marL="0" marR="0" rtl="0" algn="just">
              <a:lnSpc>
                <a:spcPct val="115000"/>
              </a:lnSpc>
              <a:spcBef>
                <a:spcPts val="0"/>
              </a:spcBef>
              <a:spcAft>
                <a:spcPts val="0"/>
              </a:spcAft>
              <a:buNone/>
            </a:pPr>
            <a:r>
              <a:t/>
            </a:r>
            <a:endParaRPr sz="1800"/>
          </a:p>
          <a:p>
            <a:pPr indent="0" lvl="0" marL="0" marR="0" rtl="0" algn="just">
              <a:lnSpc>
                <a:spcPct val="115000"/>
              </a:lnSpc>
              <a:spcBef>
                <a:spcPts val="0"/>
              </a:spcBef>
              <a:spcAft>
                <a:spcPts val="0"/>
              </a:spcAft>
              <a:buNone/>
            </a:pPr>
            <a:r>
              <a:rPr b="1" lang="en-US" sz="1800"/>
              <a:t>How we are solving it:</a:t>
            </a:r>
            <a:endParaRPr b="1" sz="1800"/>
          </a:p>
          <a:p>
            <a:pPr indent="0" lvl="0" marL="0" marR="0" rtl="0" algn="just">
              <a:lnSpc>
                <a:spcPct val="115000"/>
              </a:lnSpc>
              <a:spcBef>
                <a:spcPts val="0"/>
              </a:spcBef>
              <a:spcAft>
                <a:spcPts val="0"/>
              </a:spcAft>
              <a:buNone/>
            </a:pPr>
            <a:r>
              <a:rPr lang="en-US" sz="1800" u="sng"/>
              <a:t>Data Driven AI Approach:</a:t>
            </a:r>
            <a:r>
              <a:rPr lang="en-US" sz="1800"/>
              <a:t> Our AI analyzes historical delivery data and recipient preferences, to accurately predict and suggest the most suitable delivery times</a:t>
            </a:r>
            <a:endParaRPr sz="1800"/>
          </a:p>
          <a:p>
            <a:pPr indent="0" lvl="0" marL="0" marR="0" rtl="0" algn="just">
              <a:lnSpc>
                <a:spcPct val="115000"/>
              </a:lnSpc>
              <a:spcBef>
                <a:spcPts val="0"/>
              </a:spcBef>
              <a:spcAft>
                <a:spcPts val="0"/>
              </a:spcAft>
              <a:buNone/>
            </a:pPr>
            <a:r>
              <a:t/>
            </a:r>
            <a:endParaRPr b="1" sz="1800"/>
          </a:p>
          <a:p>
            <a:pPr indent="0" lvl="0" marL="0" rtl="0" algn="just">
              <a:lnSpc>
                <a:spcPct val="115000"/>
              </a:lnSpc>
              <a:spcBef>
                <a:spcPts val="1200"/>
              </a:spcBef>
              <a:spcAft>
                <a:spcPts val="0"/>
              </a:spcAft>
              <a:buClr>
                <a:schemeClr val="dk1"/>
              </a:buClr>
              <a:buSzPts val="1600"/>
              <a:buFont typeface="Arial"/>
              <a:buNone/>
            </a:pPr>
            <a:r>
              <a:rPr b="1" lang="en-US" sz="1800">
                <a:solidFill>
                  <a:schemeClr val="dk1"/>
                </a:solidFill>
              </a:rPr>
              <a:t>Uniqueness of the Solution:</a:t>
            </a:r>
            <a:endParaRPr b="1" sz="1800">
              <a:solidFill>
                <a:schemeClr val="dk1"/>
              </a:solidFill>
            </a:endParaRPr>
          </a:p>
          <a:p>
            <a:pPr indent="-342900" lvl="0" marL="457200" rtl="0" algn="just">
              <a:lnSpc>
                <a:spcPct val="115000"/>
              </a:lnSpc>
              <a:spcBef>
                <a:spcPts val="1200"/>
              </a:spcBef>
              <a:spcAft>
                <a:spcPts val="0"/>
              </a:spcAft>
              <a:buClr>
                <a:schemeClr val="dk1"/>
              </a:buClr>
              <a:buSzPts val="1800"/>
              <a:buChar char="●"/>
            </a:pPr>
            <a:r>
              <a:rPr b="1" lang="en-US" sz="1800">
                <a:solidFill>
                  <a:schemeClr val="dk1"/>
                </a:solidFill>
              </a:rPr>
              <a:t>AI-Driven Learning:</a:t>
            </a:r>
            <a:r>
              <a:rPr lang="en-US" sz="1800">
                <a:solidFill>
                  <a:schemeClr val="dk1"/>
                </a:solidFill>
              </a:rPr>
              <a:t> The AI system continuously improves its scheduling by analyzing previous time slot selections and real time data making future deliveries more accurate and convenient.</a:t>
            </a:r>
            <a:endParaRPr sz="1800">
              <a:solidFill>
                <a:schemeClr val="dk1"/>
              </a:solidFill>
            </a:endParaRPr>
          </a:p>
          <a:p>
            <a:pPr indent="-342900" lvl="0" marL="457200" rtl="0" algn="just">
              <a:lnSpc>
                <a:spcPct val="115000"/>
              </a:lnSpc>
              <a:spcBef>
                <a:spcPts val="0"/>
              </a:spcBef>
              <a:spcAft>
                <a:spcPts val="0"/>
              </a:spcAft>
              <a:buClr>
                <a:schemeClr val="dk1"/>
              </a:buClr>
              <a:buSzPts val="1800"/>
              <a:buChar char="●"/>
            </a:pPr>
            <a:r>
              <a:rPr b="1" lang="en-US" sz="1800">
                <a:solidFill>
                  <a:schemeClr val="dk1"/>
                </a:solidFill>
              </a:rPr>
              <a:t>User-Centric Design: </a:t>
            </a:r>
            <a:r>
              <a:rPr lang="en-US" sz="1800">
                <a:solidFill>
                  <a:schemeClr val="dk1"/>
                </a:solidFill>
              </a:rPr>
              <a:t>The system provides both senders and recipients with the flexibility to modify delivery times, catering to their specific needs and reducing delivery failures.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32128455baf_0_84"/>
          <p:cNvSpPr/>
          <p:nvPr/>
        </p:nvSpPr>
        <p:spPr>
          <a:xfrm>
            <a:off x="0" y="6354762"/>
            <a:ext cx="12192000" cy="503100"/>
          </a:xfrm>
          <a:prstGeom prst="rect">
            <a:avLst/>
          </a:prstGeom>
          <a:solidFill>
            <a:srgbClr val="0070C0"/>
          </a:solidFill>
          <a:ln>
            <a:noFill/>
          </a:ln>
          <a:effectLst>
            <a:outerShdw rotWithShape="0" dir="5400000" dist="23000">
              <a:srgbClr val="808080">
                <a:alpha val="3373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953734"/>
              </a:solidFill>
              <a:latin typeface="Calibri"/>
              <a:ea typeface="Calibri"/>
              <a:cs typeface="Calibri"/>
              <a:sym typeface="Calibri"/>
            </a:endParaRPr>
          </a:p>
        </p:txBody>
      </p:sp>
      <p:sp>
        <p:nvSpPr>
          <p:cNvPr id="113" name="Google Shape;113;g32128455baf_0_84"/>
          <p:cNvSpPr txBox="1"/>
          <p:nvPr>
            <p:ph type="title"/>
          </p:nvPr>
        </p:nvSpPr>
        <p:spPr>
          <a:xfrm>
            <a:off x="609600" y="28575"/>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3600">
                <a:latin typeface="Times New Roman"/>
                <a:ea typeface="Times New Roman"/>
                <a:cs typeface="Times New Roman"/>
                <a:sym typeface="Times New Roman"/>
              </a:rPr>
              <a:t>GROUND RESEARCH</a:t>
            </a:r>
            <a:endParaRPr/>
          </a:p>
        </p:txBody>
      </p:sp>
      <p:sp>
        <p:nvSpPr>
          <p:cNvPr id="114" name="Google Shape;114;g32128455baf_0_84"/>
          <p:cNvSpPr txBox="1"/>
          <p:nvPr/>
        </p:nvSpPr>
        <p:spPr>
          <a:xfrm>
            <a:off x="381000" y="1364350"/>
            <a:ext cx="11409600" cy="3940500"/>
          </a:xfrm>
          <a:prstGeom prst="rect">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spAutoFit/>
          </a:bodyPr>
          <a:lstStyle/>
          <a:p>
            <a:pPr indent="-355600" lvl="0" marL="457200" marR="0" rtl="0" algn="just">
              <a:lnSpc>
                <a:spcPct val="115000"/>
              </a:lnSpc>
              <a:spcBef>
                <a:spcPts val="0"/>
              </a:spcBef>
              <a:spcAft>
                <a:spcPts val="0"/>
              </a:spcAft>
              <a:buClr>
                <a:schemeClr val="dk1"/>
              </a:buClr>
              <a:buSzPts val="2000"/>
              <a:buFont typeface="Arial"/>
              <a:buChar char="●"/>
            </a:pPr>
            <a:r>
              <a:rPr b="1" lang="en-US" sz="2000">
                <a:solidFill>
                  <a:schemeClr val="dk1"/>
                </a:solidFill>
              </a:rPr>
              <a:t>Survey:</a:t>
            </a:r>
            <a:endParaRPr b="1" sz="2000">
              <a:solidFill>
                <a:schemeClr val="dk1"/>
              </a:solidFill>
            </a:endParaRPr>
          </a:p>
          <a:p>
            <a:pPr indent="0" lvl="0" marL="457200" marR="0" rtl="0" algn="just">
              <a:lnSpc>
                <a:spcPct val="115000"/>
              </a:lnSpc>
              <a:spcBef>
                <a:spcPts val="0"/>
              </a:spcBef>
              <a:spcAft>
                <a:spcPts val="0"/>
              </a:spcAft>
              <a:buNone/>
            </a:pPr>
            <a:r>
              <a:rPr lang="en-US" sz="2000">
                <a:solidFill>
                  <a:schemeClr val="dk1"/>
                </a:solidFill>
              </a:rPr>
              <a:t>Conducted a Google Form survey to gather insights on customer preferences and challenges, enhancing our understanding of public needs in delivery services</a:t>
            </a:r>
            <a:endParaRPr sz="2000">
              <a:solidFill>
                <a:schemeClr val="dk1"/>
              </a:solidFill>
            </a:endParaRPr>
          </a:p>
          <a:p>
            <a:pPr indent="-355600" lvl="0" marL="457200" marR="0" rtl="0" algn="just">
              <a:lnSpc>
                <a:spcPct val="115000"/>
              </a:lnSpc>
              <a:spcBef>
                <a:spcPts val="0"/>
              </a:spcBef>
              <a:spcAft>
                <a:spcPts val="0"/>
              </a:spcAft>
              <a:buClr>
                <a:schemeClr val="dk1"/>
              </a:buClr>
              <a:buSzPts val="2000"/>
              <a:buChar char="●"/>
            </a:pPr>
            <a:r>
              <a:rPr b="1" lang="en-US" sz="2000">
                <a:solidFill>
                  <a:schemeClr val="dk1"/>
                </a:solidFill>
              </a:rPr>
              <a:t>Local post office:</a:t>
            </a:r>
            <a:endParaRPr b="1" sz="2000">
              <a:solidFill>
                <a:schemeClr val="dk1"/>
              </a:solidFill>
            </a:endParaRPr>
          </a:p>
          <a:p>
            <a:pPr indent="0" lvl="0" marL="457200" marR="0" rtl="0" algn="just">
              <a:lnSpc>
                <a:spcPct val="115000"/>
              </a:lnSpc>
              <a:spcBef>
                <a:spcPts val="0"/>
              </a:spcBef>
              <a:spcAft>
                <a:spcPts val="0"/>
              </a:spcAft>
              <a:buNone/>
            </a:pPr>
            <a:r>
              <a:rPr lang="en-US" sz="2000">
                <a:solidFill>
                  <a:schemeClr val="dk1"/>
                </a:solidFill>
              </a:rPr>
              <a:t>Visited a local post office to observe operational processes and identify key challenges.</a:t>
            </a:r>
            <a:endParaRPr sz="2000">
              <a:solidFill>
                <a:schemeClr val="dk1"/>
              </a:solidFill>
            </a:endParaRPr>
          </a:p>
          <a:p>
            <a:pPr indent="0" lvl="0" marL="457200" marR="0" rtl="0" algn="just">
              <a:lnSpc>
                <a:spcPct val="115000"/>
              </a:lnSpc>
              <a:spcBef>
                <a:spcPts val="0"/>
              </a:spcBef>
              <a:spcAft>
                <a:spcPts val="0"/>
              </a:spcAft>
              <a:buNone/>
            </a:pPr>
            <a:r>
              <a:rPr lang="en-US" sz="2000">
                <a:solidFill>
                  <a:schemeClr val="dk1"/>
                </a:solidFill>
              </a:rPr>
              <a:t>Identified the potential for implementing an AI-driven system to improve parcel segregation, optimize delivery routes, and modernize the manual scanning process, ultimately enhancing the overall delivery workflow.</a:t>
            </a:r>
            <a:endParaRPr sz="2000">
              <a:solidFill>
                <a:schemeClr val="dk1"/>
              </a:solidFill>
            </a:endParaRPr>
          </a:p>
          <a:p>
            <a:pPr indent="-355600" lvl="0" marL="457200" marR="0" rtl="0" algn="just">
              <a:lnSpc>
                <a:spcPct val="115000"/>
              </a:lnSpc>
              <a:spcBef>
                <a:spcPts val="0"/>
              </a:spcBef>
              <a:spcAft>
                <a:spcPts val="0"/>
              </a:spcAft>
              <a:buClr>
                <a:schemeClr val="dk1"/>
              </a:buClr>
              <a:buSzPts val="2000"/>
              <a:buChar char="●"/>
            </a:pPr>
            <a:r>
              <a:rPr b="1" lang="en-US" sz="2000">
                <a:solidFill>
                  <a:schemeClr val="dk1"/>
                </a:solidFill>
              </a:rPr>
              <a:t>Literature Review:</a:t>
            </a:r>
            <a:endParaRPr b="1" sz="2000">
              <a:solidFill>
                <a:schemeClr val="dk1"/>
              </a:solidFill>
            </a:endParaRPr>
          </a:p>
          <a:p>
            <a:pPr indent="0" lvl="0" marL="457200" marR="0" rtl="0" algn="just">
              <a:lnSpc>
                <a:spcPct val="115000"/>
              </a:lnSpc>
              <a:spcBef>
                <a:spcPts val="0"/>
              </a:spcBef>
              <a:spcAft>
                <a:spcPts val="0"/>
              </a:spcAft>
              <a:buNone/>
            </a:pPr>
            <a:r>
              <a:rPr lang="en-US" sz="2000">
                <a:solidFill>
                  <a:schemeClr val="dk1"/>
                </a:solidFill>
              </a:rPr>
              <a:t>Reviewed academic papers and industry articles to benchmark against existing last-mile delivery solutions, identifying gaps and opportunities for innovation in our approach.</a:t>
            </a:r>
            <a:endParaRPr b="1" sz="1600">
              <a:solidFill>
                <a:schemeClr val="dk1"/>
              </a:solidFill>
            </a:endParaRPr>
          </a:p>
        </p:txBody>
      </p:sp>
      <p:sp>
        <p:nvSpPr>
          <p:cNvPr id="115" name="Google Shape;115;g32128455baf_0_84"/>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200"/>
              <a:buFont typeface="Oswald"/>
              <a:buNone/>
            </a:pPr>
            <a:fld id="{00000000-1234-1234-1234-123412341234}" type="slidenum">
              <a:rPr b="1" i="0" lang="en-US" sz="1200" u="none" cap="none" strike="noStrike">
                <a:solidFill>
                  <a:srgbClr val="FFFFFF"/>
                </a:solidFill>
                <a:latin typeface="Oswald"/>
                <a:ea typeface="Oswald"/>
                <a:cs typeface="Oswald"/>
                <a:sym typeface="Oswald"/>
              </a:rPr>
              <a:t>‹#›</a:t>
            </a:fld>
            <a:endParaRPr b="1" i="0" sz="1200" u="none" cap="none" strike="noStrike">
              <a:solidFill>
                <a:srgbClr val="FFFFFF"/>
              </a:solidFill>
              <a:latin typeface="Oswald"/>
              <a:ea typeface="Oswald"/>
              <a:cs typeface="Oswald"/>
              <a:sym typeface="Oswald"/>
            </a:endParaRPr>
          </a:p>
        </p:txBody>
      </p:sp>
      <p:sp>
        <p:nvSpPr>
          <p:cNvPr id="116" name="Google Shape;116;g32128455baf_0_84"/>
          <p:cNvSpPr txBox="1"/>
          <p:nvPr>
            <p:ph idx="11" type="ftr"/>
          </p:nvPr>
        </p:nvSpPr>
        <p:spPr>
          <a:xfrm>
            <a:off x="4648200" y="6356353"/>
            <a:ext cx="32040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Oswald"/>
              <a:buNone/>
            </a:pPr>
            <a:r>
              <a:rPr b="0" i="0" lang="en-US" sz="1200" u="none" cap="none" strike="noStrike">
                <a:solidFill>
                  <a:srgbClr val="FFFFFF"/>
                </a:solidFill>
                <a:latin typeface="Oswald"/>
                <a:ea typeface="Oswald"/>
                <a:cs typeface="Oswald"/>
                <a:sym typeface="Oswald"/>
              </a:rPr>
              <a:t>@SIH Idea submission- Template</a:t>
            </a:r>
            <a:endParaRPr b="0" i="0" sz="1200" u="none" cap="none" strike="noStrike">
              <a:solidFill>
                <a:srgbClr val="FFFFFF"/>
              </a:solidFill>
              <a:latin typeface="Oswald"/>
              <a:ea typeface="Oswald"/>
              <a:cs typeface="Oswald"/>
              <a:sym typeface="Oswald"/>
            </a:endParaRPr>
          </a:p>
        </p:txBody>
      </p:sp>
      <p:pic>
        <p:nvPicPr>
          <p:cNvPr id="117" name="Google Shape;117;g32128455baf_0_84"/>
          <p:cNvPicPr preferRelativeResize="0"/>
          <p:nvPr/>
        </p:nvPicPr>
        <p:blipFill rotWithShape="1">
          <a:blip r:embed="rId3">
            <a:alphaModFix/>
          </a:blip>
          <a:srcRect b="0" l="0" r="0" t="0"/>
          <a:stretch/>
        </p:blipFill>
        <p:spPr>
          <a:xfrm>
            <a:off x="9803911" y="81376"/>
            <a:ext cx="2246575" cy="1149075"/>
          </a:xfrm>
          <a:prstGeom prst="rect">
            <a:avLst/>
          </a:prstGeom>
          <a:noFill/>
          <a:ln>
            <a:noFill/>
          </a:ln>
        </p:spPr>
      </p:pic>
      <p:sp>
        <p:nvSpPr>
          <p:cNvPr descr="Your startup LOGO" id="118" name="Google Shape;118;g32128455baf_0_84"/>
          <p:cNvSpPr/>
          <p:nvPr/>
        </p:nvSpPr>
        <p:spPr>
          <a:xfrm>
            <a:off x="329774" y="252250"/>
            <a:ext cx="1784700" cy="807300"/>
          </a:xfrm>
          <a:prstGeom prst="ellipse">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Infinitely Innov@tive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32128455baf_0_155"/>
          <p:cNvSpPr/>
          <p:nvPr/>
        </p:nvSpPr>
        <p:spPr>
          <a:xfrm>
            <a:off x="0" y="6354762"/>
            <a:ext cx="12192000" cy="503100"/>
          </a:xfrm>
          <a:prstGeom prst="rect">
            <a:avLst/>
          </a:prstGeom>
          <a:solidFill>
            <a:srgbClr val="0070C0"/>
          </a:solidFill>
          <a:ln>
            <a:noFill/>
          </a:ln>
          <a:effectLst>
            <a:outerShdw rotWithShape="0" dir="5400000" dist="23000">
              <a:srgbClr val="808080">
                <a:alpha val="3373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953734"/>
              </a:solidFill>
              <a:latin typeface="Calibri"/>
              <a:ea typeface="Calibri"/>
              <a:cs typeface="Calibri"/>
              <a:sym typeface="Calibri"/>
            </a:endParaRPr>
          </a:p>
        </p:txBody>
      </p:sp>
      <p:sp>
        <p:nvSpPr>
          <p:cNvPr id="125" name="Google Shape;125;g32128455baf_0_155"/>
          <p:cNvSpPr txBox="1"/>
          <p:nvPr>
            <p:ph type="title"/>
          </p:nvPr>
        </p:nvSpPr>
        <p:spPr>
          <a:xfrm>
            <a:off x="3257550" y="84400"/>
            <a:ext cx="56769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3600">
                <a:latin typeface="Times New Roman"/>
                <a:ea typeface="Times New Roman"/>
                <a:cs typeface="Times New Roman"/>
                <a:sym typeface="Times New Roman"/>
              </a:rPr>
              <a:t>GROUND RESEARCH</a:t>
            </a:r>
            <a:endParaRPr/>
          </a:p>
        </p:txBody>
      </p:sp>
      <p:sp>
        <p:nvSpPr>
          <p:cNvPr id="126" name="Google Shape;126;g32128455baf_0_155"/>
          <p:cNvSpPr txBox="1"/>
          <p:nvPr/>
        </p:nvSpPr>
        <p:spPr>
          <a:xfrm>
            <a:off x="4899000" y="890100"/>
            <a:ext cx="2394000" cy="430800"/>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just">
              <a:lnSpc>
                <a:spcPct val="115000"/>
              </a:lnSpc>
              <a:spcBef>
                <a:spcPts val="0"/>
              </a:spcBef>
              <a:spcAft>
                <a:spcPts val="0"/>
              </a:spcAft>
              <a:buNone/>
            </a:pPr>
            <a:r>
              <a:rPr b="1" lang="en-US" sz="2200">
                <a:solidFill>
                  <a:schemeClr val="dk1"/>
                </a:solidFill>
              </a:rPr>
              <a:t>Survey Insights</a:t>
            </a:r>
            <a:endParaRPr b="1" sz="1800">
              <a:solidFill>
                <a:schemeClr val="dk1"/>
              </a:solidFill>
            </a:endParaRPr>
          </a:p>
        </p:txBody>
      </p:sp>
      <p:sp>
        <p:nvSpPr>
          <p:cNvPr id="127" name="Google Shape;127;g32128455baf_0_155"/>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200"/>
              <a:buFont typeface="Oswald"/>
              <a:buNone/>
            </a:pPr>
            <a:fld id="{00000000-1234-1234-1234-123412341234}" type="slidenum">
              <a:rPr b="1" i="0" lang="en-US" sz="1200" u="none" cap="none" strike="noStrike">
                <a:solidFill>
                  <a:srgbClr val="FFFFFF"/>
                </a:solidFill>
                <a:latin typeface="Oswald"/>
                <a:ea typeface="Oswald"/>
                <a:cs typeface="Oswald"/>
                <a:sym typeface="Oswald"/>
              </a:rPr>
              <a:t>‹#›</a:t>
            </a:fld>
            <a:endParaRPr b="1" i="0" sz="1200" u="none" cap="none" strike="noStrike">
              <a:solidFill>
                <a:srgbClr val="FFFFFF"/>
              </a:solidFill>
              <a:latin typeface="Oswald"/>
              <a:ea typeface="Oswald"/>
              <a:cs typeface="Oswald"/>
              <a:sym typeface="Oswald"/>
            </a:endParaRPr>
          </a:p>
        </p:txBody>
      </p:sp>
      <p:sp>
        <p:nvSpPr>
          <p:cNvPr id="128" name="Google Shape;128;g32128455baf_0_155"/>
          <p:cNvSpPr txBox="1"/>
          <p:nvPr>
            <p:ph idx="11" type="ftr"/>
          </p:nvPr>
        </p:nvSpPr>
        <p:spPr>
          <a:xfrm>
            <a:off x="4648200" y="6356353"/>
            <a:ext cx="32040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Oswald"/>
              <a:buNone/>
            </a:pPr>
            <a:r>
              <a:rPr b="0" i="0" lang="en-US" sz="1200" u="none" cap="none" strike="noStrike">
                <a:solidFill>
                  <a:srgbClr val="FFFFFF"/>
                </a:solidFill>
                <a:latin typeface="Oswald"/>
                <a:ea typeface="Oswald"/>
                <a:cs typeface="Oswald"/>
                <a:sym typeface="Oswald"/>
              </a:rPr>
              <a:t>@SIH Idea submission- Template</a:t>
            </a:r>
            <a:endParaRPr b="0" i="0" sz="1200" u="none" cap="none" strike="noStrike">
              <a:solidFill>
                <a:srgbClr val="FFFFFF"/>
              </a:solidFill>
              <a:latin typeface="Oswald"/>
              <a:ea typeface="Oswald"/>
              <a:cs typeface="Oswald"/>
              <a:sym typeface="Oswald"/>
            </a:endParaRPr>
          </a:p>
        </p:txBody>
      </p:sp>
      <p:pic>
        <p:nvPicPr>
          <p:cNvPr id="129" name="Google Shape;129;g32128455baf_0_155"/>
          <p:cNvPicPr preferRelativeResize="0"/>
          <p:nvPr/>
        </p:nvPicPr>
        <p:blipFill rotWithShape="1">
          <a:blip r:embed="rId3">
            <a:alphaModFix/>
          </a:blip>
          <a:srcRect b="0" l="0" r="0" t="0"/>
          <a:stretch/>
        </p:blipFill>
        <p:spPr>
          <a:xfrm>
            <a:off x="9803911" y="81376"/>
            <a:ext cx="2246575" cy="1149075"/>
          </a:xfrm>
          <a:prstGeom prst="rect">
            <a:avLst/>
          </a:prstGeom>
          <a:noFill/>
          <a:ln>
            <a:noFill/>
          </a:ln>
        </p:spPr>
      </p:pic>
      <p:sp>
        <p:nvSpPr>
          <p:cNvPr descr="Your startup LOGO" id="130" name="Google Shape;130;g32128455baf_0_155"/>
          <p:cNvSpPr/>
          <p:nvPr/>
        </p:nvSpPr>
        <p:spPr>
          <a:xfrm>
            <a:off x="329774" y="252250"/>
            <a:ext cx="1784700" cy="807300"/>
          </a:xfrm>
          <a:prstGeom prst="ellipse">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Infinitely Innov@tive</a:t>
            </a:r>
            <a:endParaRPr b="0" i="0" sz="1800" u="none" cap="none" strike="noStrike">
              <a:solidFill>
                <a:schemeClr val="dk1"/>
              </a:solidFill>
              <a:latin typeface="Calibri"/>
              <a:ea typeface="Calibri"/>
              <a:cs typeface="Calibri"/>
              <a:sym typeface="Calibri"/>
            </a:endParaRPr>
          </a:p>
        </p:txBody>
      </p:sp>
      <p:pic>
        <p:nvPicPr>
          <p:cNvPr id="131" name="Google Shape;131;g32128455baf_0_155"/>
          <p:cNvPicPr preferRelativeResize="0"/>
          <p:nvPr/>
        </p:nvPicPr>
        <p:blipFill>
          <a:blip r:embed="rId4">
            <a:alphaModFix/>
          </a:blip>
          <a:stretch>
            <a:fillRect/>
          </a:stretch>
        </p:blipFill>
        <p:spPr>
          <a:xfrm>
            <a:off x="1373300" y="1397100"/>
            <a:ext cx="9037536" cy="48364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
          <p:cNvSpPr/>
          <p:nvPr/>
        </p:nvSpPr>
        <p:spPr>
          <a:xfrm>
            <a:off x="0" y="6354762"/>
            <a:ext cx="12192000" cy="503100"/>
          </a:xfrm>
          <a:prstGeom prst="rect">
            <a:avLst/>
          </a:prstGeom>
          <a:solidFill>
            <a:srgbClr val="0070C0"/>
          </a:solidFill>
          <a:ln>
            <a:noFill/>
          </a:ln>
          <a:effectLst>
            <a:outerShdw rotWithShape="0" dir="5400000" dist="23000">
              <a:srgbClr val="808080">
                <a:alpha val="3412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53734"/>
              </a:solidFill>
              <a:latin typeface="Calibri"/>
              <a:ea typeface="Calibri"/>
              <a:cs typeface="Calibri"/>
              <a:sym typeface="Calibri"/>
            </a:endParaRPr>
          </a:p>
        </p:txBody>
      </p:sp>
      <p:sp>
        <p:nvSpPr>
          <p:cNvPr id="138" name="Google Shape;138;p3"/>
          <p:cNvSpPr txBox="1"/>
          <p:nvPr>
            <p:ph type="title"/>
          </p:nvPr>
        </p:nvSpPr>
        <p:spPr>
          <a:xfrm>
            <a:off x="609600" y="-47625"/>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3600">
                <a:latin typeface="Times New Roman"/>
                <a:ea typeface="Times New Roman"/>
                <a:cs typeface="Times New Roman"/>
                <a:sym typeface="Times New Roman"/>
              </a:rPr>
              <a:t>TECHNICAL APPROACH</a:t>
            </a:r>
            <a:endParaRPr/>
          </a:p>
        </p:txBody>
      </p:sp>
      <p:sp>
        <p:nvSpPr>
          <p:cNvPr id="139" name="Google Shape;139;p3"/>
          <p:cNvSpPr txBox="1"/>
          <p:nvPr/>
        </p:nvSpPr>
        <p:spPr>
          <a:xfrm>
            <a:off x="258450" y="1482050"/>
            <a:ext cx="11626200" cy="4802400"/>
          </a:xfrm>
          <a:prstGeom prst="rect">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rPr b="1" i="0" lang="en-US" sz="1800" u="none" cap="none" strike="noStrike">
                <a:solidFill>
                  <a:schemeClr val="dk1"/>
                </a:solidFill>
                <a:latin typeface="Arial"/>
                <a:ea typeface="Arial"/>
                <a:cs typeface="Arial"/>
                <a:sym typeface="Arial"/>
              </a:rPr>
              <a:t>Frontend: </a:t>
            </a:r>
            <a:r>
              <a:rPr b="0" i="0" lang="en-US" sz="1800" u="none" cap="none" strike="noStrike">
                <a:solidFill>
                  <a:schemeClr val="dk1"/>
                </a:solidFill>
                <a:latin typeface="Arial"/>
                <a:ea typeface="Arial"/>
                <a:cs typeface="Arial"/>
                <a:sym typeface="Arial"/>
              </a:rPr>
              <a:t>React.js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rPr b="1" i="0" lang="en-US" sz="1800" u="none" cap="none" strike="noStrike">
                <a:solidFill>
                  <a:schemeClr val="dk1"/>
                </a:solidFill>
                <a:latin typeface="Arial"/>
                <a:ea typeface="Arial"/>
                <a:cs typeface="Arial"/>
                <a:sym typeface="Arial"/>
              </a:rPr>
              <a:t>Backend: </a:t>
            </a:r>
            <a:r>
              <a:rPr lang="en-US" sz="1800">
                <a:solidFill>
                  <a:schemeClr val="dk1"/>
                </a:solidFill>
              </a:rPr>
              <a:t>NodeJS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rPr b="1" i="0" lang="en-US" sz="1800" u="none" cap="none" strike="noStrike">
                <a:solidFill>
                  <a:schemeClr val="dk1"/>
                </a:solidFill>
                <a:latin typeface="Arial"/>
                <a:ea typeface="Arial"/>
                <a:cs typeface="Arial"/>
                <a:sym typeface="Arial"/>
              </a:rPr>
              <a:t>Database: </a:t>
            </a:r>
            <a:r>
              <a:rPr b="0" i="0" lang="en-US" sz="1800" u="none" cap="none" strike="noStrike">
                <a:solidFill>
                  <a:schemeClr val="dk1"/>
                </a:solidFill>
                <a:latin typeface="Arial"/>
                <a:ea typeface="Arial"/>
                <a:cs typeface="Arial"/>
                <a:sym typeface="Arial"/>
              </a:rPr>
              <a:t>MongoDB</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t/>
            </a:r>
            <a:endParaRPr sz="1800">
              <a:solidFill>
                <a:schemeClr val="dk1"/>
              </a:solidFill>
            </a:endParaRPr>
          </a:p>
          <a:p>
            <a:pPr indent="0" lvl="0" marL="0" marR="0" rtl="0" algn="l">
              <a:lnSpc>
                <a:spcPct val="100000"/>
              </a:lnSpc>
              <a:spcBef>
                <a:spcPts val="0"/>
              </a:spcBef>
              <a:spcAft>
                <a:spcPts val="0"/>
              </a:spcAft>
              <a:buClr>
                <a:srgbClr val="000000"/>
              </a:buClr>
              <a:buSzPts val="1350"/>
              <a:buFont typeface="Arial"/>
              <a:buNone/>
            </a:pPr>
            <a:r>
              <a:rPr b="1" i="0" lang="en-US" sz="1800" u="none" cap="none" strike="noStrike">
                <a:solidFill>
                  <a:schemeClr val="dk1"/>
                </a:solidFill>
                <a:latin typeface="Arial"/>
                <a:ea typeface="Arial"/>
                <a:cs typeface="Arial"/>
                <a:sym typeface="Arial"/>
              </a:rPr>
              <a:t>Notification System: </a:t>
            </a:r>
            <a:r>
              <a:rPr b="0" i="0" lang="en-US" sz="1800" u="none" cap="none" strike="noStrike">
                <a:solidFill>
                  <a:schemeClr val="dk1"/>
                </a:solidFill>
                <a:latin typeface="Arial"/>
                <a:ea typeface="Arial"/>
                <a:cs typeface="Arial"/>
                <a:sym typeface="Arial"/>
              </a:rPr>
              <a:t>Twilio – Sends real-time SMS/</a:t>
            </a:r>
            <a:r>
              <a:rPr lang="en-US" sz="1800">
                <a:solidFill>
                  <a:schemeClr val="dk1"/>
                </a:solidFill>
              </a:rPr>
              <a:t>WhatsApp </a:t>
            </a:r>
            <a:r>
              <a:rPr b="0" i="0" lang="en-US" sz="1800" u="none" cap="none" strike="noStrike">
                <a:solidFill>
                  <a:schemeClr val="dk1"/>
                </a:solidFill>
                <a:latin typeface="Arial"/>
                <a:ea typeface="Arial"/>
                <a:cs typeface="Arial"/>
                <a:sym typeface="Arial"/>
              </a:rPr>
              <a:t> alerts to senders and recipients, allowing flexible delivery slot updates.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t/>
            </a:r>
            <a:endParaRPr sz="1800">
              <a:solidFill>
                <a:schemeClr val="dk1"/>
              </a:solidFill>
            </a:endParaRPr>
          </a:p>
          <a:p>
            <a:pPr indent="0" lvl="0" marL="0" rtl="0" algn="l">
              <a:spcBef>
                <a:spcPts val="0"/>
              </a:spcBef>
              <a:spcAft>
                <a:spcPts val="0"/>
              </a:spcAft>
              <a:buClr>
                <a:schemeClr val="dk1"/>
              </a:buClr>
              <a:buSzPts val="1350"/>
              <a:buFont typeface="Arial"/>
              <a:buNone/>
            </a:pPr>
            <a:r>
              <a:rPr b="1" lang="en-US" sz="1800">
                <a:solidFill>
                  <a:schemeClr val="dk1"/>
                </a:solidFill>
              </a:rPr>
              <a:t>AI Slot Scheduling: Decision trees </a:t>
            </a:r>
            <a:r>
              <a:rPr lang="en-US" sz="1800">
                <a:solidFill>
                  <a:schemeClr val="dk1"/>
                </a:solidFill>
              </a:rPr>
              <a:t>to predict the most </a:t>
            </a:r>
            <a:r>
              <a:rPr lang="en-US" sz="1800">
                <a:solidFill>
                  <a:schemeClr val="dk1"/>
                </a:solidFill>
              </a:rPr>
              <a:t>preferable/convenient time slot for the receiver</a:t>
            </a:r>
            <a:endParaRPr sz="1800">
              <a:solidFill>
                <a:schemeClr val="dk1"/>
              </a:solidFill>
            </a:endParaRPr>
          </a:p>
          <a:p>
            <a:pPr indent="0" lvl="0" marL="0" rtl="0" algn="l">
              <a:spcBef>
                <a:spcPts val="0"/>
              </a:spcBef>
              <a:spcAft>
                <a:spcPts val="0"/>
              </a:spcAft>
              <a:buClr>
                <a:schemeClr val="dk1"/>
              </a:buClr>
              <a:buSzPts val="1350"/>
              <a:buFont typeface="Arial"/>
              <a:buNone/>
            </a:pPr>
            <a:r>
              <a:rPr b="1" lang="en-US" sz="1800">
                <a:solidFill>
                  <a:schemeClr val="dk1"/>
                </a:solidFill>
              </a:rPr>
              <a:t>Parcel Scheduling: K Means++ Clustering</a:t>
            </a:r>
            <a:r>
              <a:rPr lang="en-US" sz="1800">
                <a:solidFill>
                  <a:schemeClr val="dk1"/>
                </a:solidFill>
              </a:rPr>
              <a:t> to cluster deliveries and assign them to postmen. </a:t>
            </a:r>
            <a:endParaRPr sz="1800">
              <a:solidFill>
                <a:schemeClr val="dk1"/>
              </a:solidFill>
            </a:endParaRPr>
          </a:p>
          <a:p>
            <a:pPr indent="0" lvl="0" marL="0" rtl="0" algn="l">
              <a:spcBef>
                <a:spcPts val="0"/>
              </a:spcBef>
              <a:spcAft>
                <a:spcPts val="0"/>
              </a:spcAft>
              <a:buClr>
                <a:schemeClr val="dk1"/>
              </a:buClr>
              <a:buSzPts val="1350"/>
              <a:buFont typeface="Arial"/>
              <a:buNone/>
            </a:pPr>
            <a:r>
              <a:t/>
            </a:r>
            <a:endParaRPr sz="1800">
              <a:solidFill>
                <a:schemeClr val="dk1"/>
              </a:solidFill>
            </a:endParaRPr>
          </a:p>
          <a:p>
            <a:pPr indent="0" lvl="0" marL="0" rtl="0" algn="l">
              <a:spcBef>
                <a:spcPts val="0"/>
              </a:spcBef>
              <a:spcAft>
                <a:spcPts val="0"/>
              </a:spcAft>
              <a:buNone/>
            </a:pPr>
            <a:r>
              <a:rPr b="1" lang="en-US" sz="1800">
                <a:solidFill>
                  <a:schemeClr val="dk1"/>
                </a:solidFill>
              </a:rPr>
              <a:t>Reinforcement Learning: Q-Learning</a:t>
            </a:r>
            <a:r>
              <a:rPr lang="en-US" sz="1800">
                <a:solidFill>
                  <a:schemeClr val="dk1"/>
                </a:solidFill>
              </a:rPr>
              <a:t> to enhance scheduling by learning from past deliveries and real-time feedback.</a:t>
            </a:r>
            <a:endParaRPr sz="1800">
              <a:solidFill>
                <a:schemeClr val="dk1"/>
              </a:solidFill>
            </a:endParaRPr>
          </a:p>
          <a:p>
            <a:pPr indent="0" lvl="0" marL="0" rtl="0" algn="just">
              <a:spcBef>
                <a:spcPts val="0"/>
              </a:spcBef>
              <a:spcAft>
                <a:spcPts val="0"/>
              </a:spcAft>
              <a:buClr>
                <a:schemeClr val="dk1"/>
              </a:buClr>
              <a:buSzPts val="1100"/>
              <a:buFont typeface="Arial"/>
              <a:buNone/>
            </a:pPr>
            <a:r>
              <a:rPr b="1" lang="en-US" sz="1800">
                <a:solidFill>
                  <a:schemeClr val="dk1"/>
                </a:solidFill>
              </a:rPr>
              <a:t>Model Retraining: </a:t>
            </a:r>
            <a:r>
              <a:rPr lang="en-US" sz="1800">
                <a:solidFill>
                  <a:schemeClr val="dk1"/>
                </a:solidFill>
              </a:rPr>
              <a:t>The AI system is periodically retrained with new data, ensuring adaptability to changing user preferences and improving delivery accuracy over time.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just">
              <a:spcBef>
                <a:spcPts val="0"/>
              </a:spcBef>
              <a:spcAft>
                <a:spcPts val="0"/>
              </a:spcAft>
              <a:buClr>
                <a:schemeClr val="dk1"/>
              </a:buClr>
              <a:buSzPts val="1100"/>
              <a:buFont typeface="Arial"/>
              <a:buNone/>
            </a:pPr>
            <a:r>
              <a:rPr b="1" lang="en-US" sz="1800">
                <a:solidFill>
                  <a:schemeClr val="dk1"/>
                </a:solidFill>
              </a:rPr>
              <a:t>Route Optimization: Open Service route API &amp; </a:t>
            </a:r>
            <a:r>
              <a:rPr b="1" lang="en-US" sz="1800">
                <a:solidFill>
                  <a:schemeClr val="dk1"/>
                </a:solidFill>
              </a:rPr>
              <a:t>Google Maps API</a:t>
            </a:r>
            <a:r>
              <a:rPr lang="en-US" sz="1800">
                <a:solidFill>
                  <a:schemeClr val="dk1"/>
                </a:solidFill>
              </a:rPr>
              <a:t> ensure optimal delivery routes, reducing travel time and improving efficiency.</a:t>
            </a:r>
            <a:endParaRPr sz="1800">
              <a:solidFill>
                <a:schemeClr val="dk1"/>
              </a:solidFill>
            </a:endParaRPr>
          </a:p>
        </p:txBody>
      </p:sp>
      <p:sp>
        <p:nvSpPr>
          <p:cNvPr id="140" name="Google Shape;140;p3"/>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1" lang="en-US">
                <a:solidFill>
                  <a:schemeClr val="lt1"/>
                </a:solidFill>
              </a:rPr>
              <a:t>‹#›</a:t>
            </a:fld>
            <a:endParaRPr b="1">
              <a:solidFill>
                <a:schemeClr val="lt1"/>
              </a:solidFill>
            </a:endParaRPr>
          </a:p>
        </p:txBody>
      </p:sp>
      <p:sp>
        <p:nvSpPr>
          <p:cNvPr id="141" name="Google Shape;141;p3"/>
          <p:cNvSpPr txBox="1"/>
          <p:nvPr>
            <p:ph idx="11" type="ftr"/>
          </p:nvPr>
        </p:nvSpPr>
        <p:spPr>
          <a:xfrm>
            <a:off x="4648200" y="6356353"/>
            <a:ext cx="32040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chemeClr val="lt1"/>
                </a:solidFill>
              </a:rPr>
              <a:t>@SIH Idea submission- Template</a:t>
            </a:r>
            <a:endParaRPr>
              <a:solidFill>
                <a:schemeClr val="lt1"/>
              </a:solidFill>
            </a:endParaRPr>
          </a:p>
        </p:txBody>
      </p:sp>
      <p:pic>
        <p:nvPicPr>
          <p:cNvPr id="142" name="Google Shape;142;p3"/>
          <p:cNvPicPr preferRelativeResize="0"/>
          <p:nvPr/>
        </p:nvPicPr>
        <p:blipFill rotWithShape="1">
          <a:blip r:embed="rId3">
            <a:alphaModFix/>
          </a:blip>
          <a:srcRect b="0" l="0" r="0" t="0"/>
          <a:stretch/>
        </p:blipFill>
        <p:spPr>
          <a:xfrm>
            <a:off x="9803911" y="81376"/>
            <a:ext cx="2246575" cy="1149075"/>
          </a:xfrm>
          <a:prstGeom prst="rect">
            <a:avLst/>
          </a:prstGeom>
          <a:noFill/>
          <a:ln>
            <a:noFill/>
          </a:ln>
        </p:spPr>
      </p:pic>
      <p:sp>
        <p:nvSpPr>
          <p:cNvPr descr="Your startup LOGO" id="143" name="Google Shape;143;p3"/>
          <p:cNvSpPr/>
          <p:nvPr/>
        </p:nvSpPr>
        <p:spPr>
          <a:xfrm>
            <a:off x="329774" y="252250"/>
            <a:ext cx="1784700" cy="807300"/>
          </a:xfrm>
          <a:prstGeom prst="ellipse">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Infinitely Innov@tive</a:t>
            </a:r>
            <a:endParaRPr b="0" i="0" sz="1800" u="none" cap="none" strike="noStrike">
              <a:solidFill>
                <a:schemeClr val="dk1"/>
              </a:solidFill>
              <a:latin typeface="Calibri"/>
              <a:ea typeface="Calibri"/>
              <a:cs typeface="Calibri"/>
              <a:sym typeface="Calibri"/>
            </a:endParaRPr>
          </a:p>
        </p:txBody>
      </p:sp>
      <p:sp>
        <p:nvSpPr>
          <p:cNvPr id="144" name="Google Shape;144;p3"/>
          <p:cNvSpPr txBox="1"/>
          <p:nvPr/>
        </p:nvSpPr>
        <p:spPr>
          <a:xfrm>
            <a:off x="4673550" y="970450"/>
            <a:ext cx="2246700" cy="36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US" sz="1800" u="none" cap="none" strike="noStrike">
                <a:solidFill>
                  <a:schemeClr val="dk1"/>
                </a:solidFill>
                <a:latin typeface="Arial"/>
                <a:ea typeface="Arial"/>
                <a:cs typeface="Arial"/>
                <a:sym typeface="Arial"/>
              </a:rPr>
              <a:t>Technology Stack</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32128455baf_0_41"/>
          <p:cNvSpPr/>
          <p:nvPr/>
        </p:nvSpPr>
        <p:spPr>
          <a:xfrm>
            <a:off x="0" y="6354762"/>
            <a:ext cx="12192000" cy="503100"/>
          </a:xfrm>
          <a:prstGeom prst="rect">
            <a:avLst/>
          </a:prstGeom>
          <a:solidFill>
            <a:srgbClr val="0070C0"/>
          </a:solidFill>
          <a:ln>
            <a:noFill/>
          </a:ln>
          <a:effectLst>
            <a:outerShdw rotWithShape="0" dir="5400000" dist="23000">
              <a:srgbClr val="808080">
                <a:alpha val="3412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53734"/>
              </a:solidFill>
              <a:latin typeface="Calibri"/>
              <a:ea typeface="Calibri"/>
              <a:cs typeface="Calibri"/>
              <a:sym typeface="Calibri"/>
            </a:endParaRPr>
          </a:p>
        </p:txBody>
      </p:sp>
      <p:sp>
        <p:nvSpPr>
          <p:cNvPr id="151" name="Google Shape;151;g32128455baf_0_41"/>
          <p:cNvSpPr txBox="1"/>
          <p:nvPr>
            <p:ph type="title"/>
          </p:nvPr>
        </p:nvSpPr>
        <p:spPr>
          <a:xfrm>
            <a:off x="609600" y="-47625"/>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400"/>
              <a:buFont typeface="Arial"/>
              <a:buNone/>
            </a:pPr>
            <a:r>
              <a:rPr b="1" lang="en-US" sz="3600">
                <a:latin typeface="Times New Roman"/>
                <a:ea typeface="Times New Roman"/>
                <a:cs typeface="Times New Roman"/>
                <a:sym typeface="Times New Roman"/>
              </a:rPr>
              <a:t>ARCHITECTURE</a:t>
            </a:r>
            <a:endParaRPr/>
          </a:p>
        </p:txBody>
      </p:sp>
      <p:sp>
        <p:nvSpPr>
          <p:cNvPr id="152" name="Google Shape;152;g32128455baf_0_41"/>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1" lang="en-US">
                <a:solidFill>
                  <a:schemeClr val="lt1"/>
                </a:solidFill>
              </a:rPr>
              <a:t>‹#›</a:t>
            </a:fld>
            <a:endParaRPr b="1">
              <a:solidFill>
                <a:schemeClr val="lt1"/>
              </a:solidFill>
            </a:endParaRPr>
          </a:p>
        </p:txBody>
      </p:sp>
      <p:sp>
        <p:nvSpPr>
          <p:cNvPr id="153" name="Google Shape;153;g32128455baf_0_41"/>
          <p:cNvSpPr txBox="1"/>
          <p:nvPr>
            <p:ph idx="11" type="ftr"/>
          </p:nvPr>
        </p:nvSpPr>
        <p:spPr>
          <a:xfrm>
            <a:off x="4648200" y="6356353"/>
            <a:ext cx="32040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chemeClr val="lt1"/>
                </a:solidFill>
              </a:rPr>
              <a:t>@SIH Idea submission- Template</a:t>
            </a:r>
            <a:endParaRPr>
              <a:solidFill>
                <a:schemeClr val="lt1"/>
              </a:solidFill>
            </a:endParaRPr>
          </a:p>
        </p:txBody>
      </p:sp>
      <p:pic>
        <p:nvPicPr>
          <p:cNvPr id="154" name="Google Shape;154;g32128455baf_0_41"/>
          <p:cNvPicPr preferRelativeResize="0"/>
          <p:nvPr/>
        </p:nvPicPr>
        <p:blipFill rotWithShape="1">
          <a:blip r:embed="rId3">
            <a:alphaModFix/>
          </a:blip>
          <a:srcRect b="0" l="0" r="0" t="0"/>
          <a:stretch/>
        </p:blipFill>
        <p:spPr>
          <a:xfrm>
            <a:off x="9803911" y="81376"/>
            <a:ext cx="2246575" cy="1149075"/>
          </a:xfrm>
          <a:prstGeom prst="rect">
            <a:avLst/>
          </a:prstGeom>
          <a:noFill/>
          <a:ln>
            <a:noFill/>
          </a:ln>
        </p:spPr>
      </p:pic>
      <p:sp>
        <p:nvSpPr>
          <p:cNvPr descr="Your startup LOGO" id="155" name="Google Shape;155;g32128455baf_0_41"/>
          <p:cNvSpPr/>
          <p:nvPr/>
        </p:nvSpPr>
        <p:spPr>
          <a:xfrm>
            <a:off x="329774" y="252250"/>
            <a:ext cx="1784700" cy="807300"/>
          </a:xfrm>
          <a:prstGeom prst="ellipse">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Infinitely Innov@tive</a:t>
            </a:r>
            <a:endParaRPr b="0" i="0" sz="1800" u="none" cap="none" strike="noStrike">
              <a:solidFill>
                <a:schemeClr val="dk1"/>
              </a:solidFill>
              <a:latin typeface="Calibri"/>
              <a:ea typeface="Calibri"/>
              <a:cs typeface="Calibri"/>
              <a:sym typeface="Calibri"/>
            </a:endParaRPr>
          </a:p>
        </p:txBody>
      </p:sp>
      <p:grpSp>
        <p:nvGrpSpPr>
          <p:cNvPr id="156" name="Google Shape;156;g32128455baf_0_41"/>
          <p:cNvGrpSpPr/>
          <p:nvPr/>
        </p:nvGrpSpPr>
        <p:grpSpPr>
          <a:xfrm>
            <a:off x="2114699" y="982268"/>
            <a:ext cx="7689583" cy="5121816"/>
            <a:chOff x="3001525" y="1443150"/>
            <a:chExt cx="6252202" cy="3763551"/>
          </a:xfrm>
        </p:grpSpPr>
        <p:pic>
          <p:nvPicPr>
            <p:cNvPr id="157" name="Google Shape;157;g32128455baf_0_41"/>
            <p:cNvPicPr preferRelativeResize="0"/>
            <p:nvPr/>
          </p:nvPicPr>
          <p:blipFill rotWithShape="1">
            <a:blip r:embed="rId4">
              <a:alphaModFix/>
            </a:blip>
            <a:srcRect b="2482" l="5125" r="6190" t="2766"/>
            <a:stretch/>
          </p:blipFill>
          <p:spPr>
            <a:xfrm>
              <a:off x="3001525" y="1443150"/>
              <a:ext cx="6252202" cy="3763551"/>
            </a:xfrm>
            <a:prstGeom prst="rect">
              <a:avLst/>
            </a:prstGeom>
            <a:noFill/>
            <a:ln cap="flat" cmpd="sng" w="19050">
              <a:solidFill>
                <a:srgbClr val="E4E4E4"/>
              </a:solidFill>
              <a:prstDash val="solid"/>
              <a:miter lim="8000"/>
              <a:headEnd len="sm" w="sm" type="none"/>
              <a:tailEnd len="sm" w="sm" type="none"/>
            </a:ln>
          </p:spPr>
        </p:pic>
        <p:pic>
          <p:nvPicPr>
            <p:cNvPr id="158" name="Google Shape;158;g32128455baf_0_41"/>
            <p:cNvPicPr preferRelativeResize="0"/>
            <p:nvPr/>
          </p:nvPicPr>
          <p:blipFill>
            <a:blip r:embed="rId5">
              <a:alphaModFix/>
            </a:blip>
            <a:stretch>
              <a:fillRect/>
            </a:stretch>
          </p:blipFill>
          <p:spPr>
            <a:xfrm>
              <a:off x="5614425" y="3429000"/>
              <a:ext cx="473250" cy="107542"/>
            </a:xfrm>
            <a:prstGeom prst="rect">
              <a:avLst/>
            </a:prstGeom>
            <a:noFill/>
            <a:ln cap="flat" cmpd="sng" w="19050">
              <a:solidFill>
                <a:srgbClr val="E4E4E4"/>
              </a:solidFill>
              <a:prstDash val="solid"/>
              <a:miter lim="8000"/>
              <a:headEnd len="sm" w="sm" type="none"/>
              <a:tailEnd len="sm" w="sm" type="none"/>
            </a:ln>
          </p:spPr>
        </p:pic>
        <p:pic>
          <p:nvPicPr>
            <p:cNvPr id="159" name="Google Shape;159;g32128455baf_0_41"/>
            <p:cNvPicPr preferRelativeResize="0"/>
            <p:nvPr/>
          </p:nvPicPr>
          <p:blipFill>
            <a:blip r:embed="rId5">
              <a:alphaModFix/>
            </a:blip>
            <a:stretch>
              <a:fillRect/>
            </a:stretch>
          </p:blipFill>
          <p:spPr>
            <a:xfrm>
              <a:off x="6022250" y="2501225"/>
              <a:ext cx="473250" cy="107542"/>
            </a:xfrm>
            <a:prstGeom prst="rect">
              <a:avLst/>
            </a:prstGeom>
            <a:noFill/>
            <a:ln cap="flat" cmpd="sng" w="19050">
              <a:solidFill>
                <a:srgbClr val="E4E4E4"/>
              </a:solidFill>
              <a:prstDash val="solid"/>
              <a:miter lim="8000"/>
              <a:headEnd len="sm" w="sm" type="none"/>
              <a:tailEnd len="sm" w="sm" type="none"/>
            </a:ln>
          </p:spPr>
        </p:pic>
        <p:pic>
          <p:nvPicPr>
            <p:cNvPr id="160" name="Google Shape;160;g32128455baf_0_41"/>
            <p:cNvPicPr preferRelativeResize="0"/>
            <p:nvPr/>
          </p:nvPicPr>
          <p:blipFill>
            <a:blip r:embed="rId5">
              <a:alphaModFix/>
            </a:blip>
            <a:stretch>
              <a:fillRect/>
            </a:stretch>
          </p:blipFill>
          <p:spPr>
            <a:xfrm>
              <a:off x="5549000" y="2501225"/>
              <a:ext cx="473250" cy="107542"/>
            </a:xfrm>
            <a:prstGeom prst="rect">
              <a:avLst/>
            </a:prstGeom>
            <a:noFill/>
            <a:ln cap="flat" cmpd="sng" w="19050">
              <a:solidFill>
                <a:srgbClr val="E4E4E4"/>
              </a:solidFill>
              <a:prstDash val="solid"/>
              <a:miter lim="8000"/>
              <a:headEnd len="sm" w="sm" type="none"/>
              <a:tailEnd len="sm" w="sm" type="none"/>
            </a:ln>
          </p:spPr>
        </p:pic>
        <p:pic>
          <p:nvPicPr>
            <p:cNvPr id="161" name="Google Shape;161;g32128455baf_0_41"/>
            <p:cNvPicPr preferRelativeResize="0"/>
            <p:nvPr/>
          </p:nvPicPr>
          <p:blipFill>
            <a:blip r:embed="rId6">
              <a:alphaModFix/>
            </a:blip>
            <a:stretch>
              <a:fillRect/>
            </a:stretch>
          </p:blipFill>
          <p:spPr>
            <a:xfrm>
              <a:off x="5897600" y="2523275"/>
              <a:ext cx="460050" cy="113975"/>
            </a:xfrm>
            <a:prstGeom prst="rect">
              <a:avLst/>
            </a:prstGeom>
            <a:noFill/>
            <a:ln cap="flat" cmpd="sng" w="19050">
              <a:solidFill>
                <a:srgbClr val="E4E4E4"/>
              </a:solidFill>
              <a:prstDash val="solid"/>
              <a:miter lim="8000"/>
              <a:headEnd len="sm" w="sm" type="none"/>
              <a:tailEnd len="sm" w="sm" type="none"/>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32128455baf_0_7"/>
          <p:cNvSpPr/>
          <p:nvPr/>
        </p:nvSpPr>
        <p:spPr>
          <a:xfrm>
            <a:off x="0" y="6354762"/>
            <a:ext cx="12192000" cy="503100"/>
          </a:xfrm>
          <a:prstGeom prst="rect">
            <a:avLst/>
          </a:prstGeom>
          <a:solidFill>
            <a:srgbClr val="0070C0"/>
          </a:solidFill>
          <a:ln>
            <a:noFill/>
          </a:ln>
          <a:effectLst>
            <a:outerShdw rotWithShape="0" dir="5400000" dist="23000">
              <a:srgbClr val="808080">
                <a:alpha val="3373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953734"/>
              </a:solidFill>
              <a:latin typeface="Calibri"/>
              <a:ea typeface="Calibri"/>
              <a:cs typeface="Calibri"/>
              <a:sym typeface="Calibri"/>
            </a:endParaRPr>
          </a:p>
        </p:txBody>
      </p:sp>
      <p:sp>
        <p:nvSpPr>
          <p:cNvPr id="168" name="Google Shape;168;g32128455baf_0_7"/>
          <p:cNvSpPr txBox="1"/>
          <p:nvPr>
            <p:ph type="title"/>
          </p:nvPr>
        </p:nvSpPr>
        <p:spPr>
          <a:xfrm>
            <a:off x="609600" y="-47625"/>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3600">
                <a:latin typeface="Times New Roman"/>
                <a:ea typeface="Times New Roman"/>
                <a:cs typeface="Times New Roman"/>
                <a:sym typeface="Times New Roman"/>
              </a:rPr>
              <a:t>FLOW OF OUR SYSTEM</a:t>
            </a:r>
            <a:endParaRPr/>
          </a:p>
        </p:txBody>
      </p:sp>
      <p:sp>
        <p:nvSpPr>
          <p:cNvPr id="169" name="Google Shape;169;g32128455baf_0_7"/>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200"/>
              <a:buFont typeface="Oswald"/>
              <a:buNone/>
            </a:pPr>
            <a:fld id="{00000000-1234-1234-1234-123412341234}" type="slidenum">
              <a:rPr b="1" i="0" lang="en-US" sz="1200" u="none" cap="none" strike="noStrike">
                <a:solidFill>
                  <a:srgbClr val="FFFFFF"/>
                </a:solidFill>
                <a:latin typeface="Oswald"/>
                <a:ea typeface="Oswald"/>
                <a:cs typeface="Oswald"/>
                <a:sym typeface="Oswald"/>
              </a:rPr>
              <a:t>‹#›</a:t>
            </a:fld>
            <a:endParaRPr b="1" i="0" sz="1200" u="none" cap="none" strike="noStrike">
              <a:solidFill>
                <a:srgbClr val="FFFFFF"/>
              </a:solidFill>
              <a:latin typeface="Oswald"/>
              <a:ea typeface="Oswald"/>
              <a:cs typeface="Oswald"/>
              <a:sym typeface="Oswald"/>
            </a:endParaRPr>
          </a:p>
        </p:txBody>
      </p:sp>
      <p:sp>
        <p:nvSpPr>
          <p:cNvPr id="170" name="Google Shape;170;g32128455baf_0_7"/>
          <p:cNvSpPr txBox="1"/>
          <p:nvPr>
            <p:ph idx="11" type="ftr"/>
          </p:nvPr>
        </p:nvSpPr>
        <p:spPr>
          <a:xfrm>
            <a:off x="4648200" y="6356353"/>
            <a:ext cx="32040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Oswald"/>
              <a:buNone/>
            </a:pPr>
            <a:r>
              <a:rPr b="0" i="0" lang="en-US" sz="1200" u="none" cap="none" strike="noStrike">
                <a:solidFill>
                  <a:srgbClr val="FFFFFF"/>
                </a:solidFill>
                <a:latin typeface="Oswald"/>
                <a:ea typeface="Oswald"/>
                <a:cs typeface="Oswald"/>
                <a:sym typeface="Oswald"/>
              </a:rPr>
              <a:t>@SIH Idea submission- Template</a:t>
            </a:r>
            <a:endParaRPr b="0" i="0" sz="1200" u="none" cap="none" strike="noStrike">
              <a:solidFill>
                <a:srgbClr val="FFFFFF"/>
              </a:solidFill>
              <a:latin typeface="Oswald"/>
              <a:ea typeface="Oswald"/>
              <a:cs typeface="Oswald"/>
              <a:sym typeface="Oswald"/>
            </a:endParaRPr>
          </a:p>
        </p:txBody>
      </p:sp>
      <p:pic>
        <p:nvPicPr>
          <p:cNvPr id="171" name="Google Shape;171;g32128455baf_0_7"/>
          <p:cNvPicPr preferRelativeResize="0"/>
          <p:nvPr/>
        </p:nvPicPr>
        <p:blipFill rotWithShape="1">
          <a:blip r:embed="rId3">
            <a:alphaModFix/>
          </a:blip>
          <a:srcRect b="0" l="0" r="0" t="0"/>
          <a:stretch/>
        </p:blipFill>
        <p:spPr>
          <a:xfrm>
            <a:off x="9803911" y="81376"/>
            <a:ext cx="2246575" cy="1149075"/>
          </a:xfrm>
          <a:prstGeom prst="rect">
            <a:avLst/>
          </a:prstGeom>
          <a:noFill/>
          <a:ln>
            <a:noFill/>
          </a:ln>
        </p:spPr>
      </p:pic>
      <p:sp>
        <p:nvSpPr>
          <p:cNvPr descr="Your startup LOGO" id="172" name="Google Shape;172;g32128455baf_0_7"/>
          <p:cNvSpPr/>
          <p:nvPr/>
        </p:nvSpPr>
        <p:spPr>
          <a:xfrm>
            <a:off x="329774" y="252250"/>
            <a:ext cx="1784700" cy="807300"/>
          </a:xfrm>
          <a:prstGeom prst="ellipse">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Infinitely Innov@tive</a:t>
            </a:r>
            <a:endParaRPr b="0" i="0" sz="1800" u="none" cap="none" strike="noStrike">
              <a:solidFill>
                <a:schemeClr val="dk1"/>
              </a:solidFill>
              <a:latin typeface="Calibri"/>
              <a:ea typeface="Calibri"/>
              <a:cs typeface="Calibri"/>
              <a:sym typeface="Calibri"/>
            </a:endParaRPr>
          </a:p>
        </p:txBody>
      </p:sp>
      <p:pic>
        <p:nvPicPr>
          <p:cNvPr id="173" name="Google Shape;173;g32128455baf_0_7"/>
          <p:cNvPicPr preferRelativeResize="0"/>
          <p:nvPr/>
        </p:nvPicPr>
        <p:blipFill>
          <a:blip r:embed="rId4">
            <a:alphaModFix/>
          </a:blip>
          <a:stretch>
            <a:fillRect/>
          </a:stretch>
        </p:blipFill>
        <p:spPr>
          <a:xfrm>
            <a:off x="2211225" y="856300"/>
            <a:ext cx="7592674" cy="54759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32128455baf_0_112"/>
          <p:cNvSpPr/>
          <p:nvPr/>
        </p:nvSpPr>
        <p:spPr>
          <a:xfrm>
            <a:off x="0" y="6354762"/>
            <a:ext cx="12192000" cy="503100"/>
          </a:xfrm>
          <a:prstGeom prst="rect">
            <a:avLst/>
          </a:prstGeom>
          <a:solidFill>
            <a:srgbClr val="0070C0"/>
          </a:solidFill>
          <a:ln>
            <a:noFill/>
          </a:ln>
          <a:effectLst>
            <a:outerShdw rotWithShape="0" dir="5400000" dist="23000">
              <a:srgbClr val="808080">
                <a:alpha val="3412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53734"/>
              </a:solidFill>
              <a:latin typeface="Calibri"/>
              <a:ea typeface="Calibri"/>
              <a:cs typeface="Calibri"/>
              <a:sym typeface="Calibri"/>
            </a:endParaRPr>
          </a:p>
        </p:txBody>
      </p:sp>
      <p:sp>
        <p:nvSpPr>
          <p:cNvPr id="180" name="Google Shape;180;g32128455baf_0_112"/>
          <p:cNvSpPr txBox="1"/>
          <p:nvPr>
            <p:ph type="title"/>
          </p:nvPr>
        </p:nvSpPr>
        <p:spPr>
          <a:xfrm>
            <a:off x="609600" y="-47625"/>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3600">
                <a:latin typeface="Times New Roman"/>
                <a:ea typeface="Times New Roman"/>
                <a:cs typeface="Times New Roman"/>
                <a:sym typeface="Times New Roman"/>
              </a:rPr>
              <a:t>FEATURES</a:t>
            </a:r>
            <a:endParaRPr/>
          </a:p>
        </p:txBody>
      </p:sp>
      <p:sp>
        <p:nvSpPr>
          <p:cNvPr id="181" name="Google Shape;181;g32128455baf_0_112"/>
          <p:cNvSpPr txBox="1"/>
          <p:nvPr/>
        </p:nvSpPr>
        <p:spPr>
          <a:xfrm>
            <a:off x="282900" y="1253450"/>
            <a:ext cx="11550000" cy="4746900"/>
          </a:xfrm>
          <a:prstGeom prst="rect">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342900" lvl="0" marL="457200" rtl="0" algn="just">
              <a:spcBef>
                <a:spcPts val="0"/>
              </a:spcBef>
              <a:spcAft>
                <a:spcPts val="0"/>
              </a:spcAft>
              <a:buClr>
                <a:schemeClr val="dk1"/>
              </a:buClr>
              <a:buSzPts val="1800"/>
              <a:buAutoNum type="arabicPeriod"/>
            </a:pPr>
            <a:r>
              <a:rPr b="1" lang="en-US" sz="1800">
                <a:solidFill>
                  <a:schemeClr val="dk1"/>
                </a:solidFill>
              </a:rPr>
              <a:t>Sender’s Dashboard</a:t>
            </a:r>
            <a:r>
              <a:rPr lang="en-US" sz="1800">
                <a:solidFill>
                  <a:schemeClr val="dk1"/>
                </a:solidFill>
              </a:rPr>
              <a:t>: </a:t>
            </a:r>
            <a:r>
              <a:rPr b="1" lang="en-US" sz="1800">
                <a:solidFill>
                  <a:schemeClr val="dk1"/>
                </a:solidFill>
              </a:rPr>
              <a:t>Comprehensive Control</a:t>
            </a:r>
            <a:r>
              <a:rPr lang="en-US" sz="1800">
                <a:solidFill>
                  <a:schemeClr val="dk1"/>
                </a:solidFill>
              </a:rPr>
              <a:t> - View, schedule, and modify deliveries with ease. Provides real-time updates on delivery status and flexible scheduling options.</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b="1" lang="en-US" sz="1800">
                <a:solidFill>
                  <a:schemeClr val="dk1"/>
                </a:solidFill>
              </a:rPr>
              <a:t>Notification System</a:t>
            </a:r>
            <a:r>
              <a:rPr lang="en-US" sz="1800">
                <a:solidFill>
                  <a:schemeClr val="dk1"/>
                </a:solidFill>
              </a:rPr>
              <a:t>: Sends timely notifications via SMS or WhatsApp, detailing the scheduled delivery slot and offering a direct link for convenient rescheduling up to the day before delivery.</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b="1" lang="en-US" sz="1800">
                <a:solidFill>
                  <a:schemeClr val="dk1"/>
                </a:solidFill>
              </a:rPr>
              <a:t>Slot Prediction</a:t>
            </a:r>
            <a:r>
              <a:rPr lang="en-US" sz="1800">
                <a:solidFill>
                  <a:schemeClr val="dk1"/>
                </a:solidFill>
              </a:rPr>
              <a:t>: </a:t>
            </a:r>
            <a:r>
              <a:rPr b="1" lang="en-US" sz="1800">
                <a:solidFill>
                  <a:schemeClr val="dk1"/>
                </a:solidFill>
              </a:rPr>
              <a:t>AI-Driven Optimization</a:t>
            </a:r>
            <a:r>
              <a:rPr lang="en-US" sz="1800">
                <a:solidFill>
                  <a:schemeClr val="dk1"/>
                </a:solidFill>
              </a:rPr>
              <a:t> - Utilizes advanced algorithms to predict the most convenient delivery slots for each customer, enhancing satisfaction and efficiency.</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b="1" lang="en-US" sz="1800">
                <a:solidFill>
                  <a:schemeClr val="dk1"/>
                </a:solidFill>
              </a:rPr>
              <a:t>Clustering Deliveries</a:t>
            </a:r>
            <a:r>
              <a:rPr lang="en-US" sz="1800">
                <a:solidFill>
                  <a:schemeClr val="dk1"/>
                </a:solidFill>
              </a:rPr>
              <a:t>: Employs K-means++ clustering to smartly group deliveries and assign them to delivery personnel, optimizing operational workflows.</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b="1" lang="en-US" sz="1800">
                <a:solidFill>
                  <a:schemeClr val="dk1"/>
                </a:solidFill>
              </a:rPr>
              <a:t>Route Optimization</a:t>
            </a:r>
            <a:r>
              <a:rPr lang="en-US" sz="1800">
                <a:solidFill>
                  <a:schemeClr val="dk1"/>
                </a:solidFill>
              </a:rPr>
              <a:t>: </a:t>
            </a:r>
            <a:r>
              <a:rPr b="1" lang="en-US" sz="1800">
                <a:solidFill>
                  <a:schemeClr val="dk1"/>
                </a:solidFill>
              </a:rPr>
              <a:t>Dynamic Routing</a:t>
            </a:r>
            <a:r>
              <a:rPr lang="en-US" sz="1800">
                <a:solidFill>
                  <a:schemeClr val="dk1"/>
                </a:solidFill>
              </a:rPr>
              <a:t> - Integrates Google Maps API to calculate the most efficient routes for each delivery person, reducing travel time and costs.</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b="1" lang="en-US" sz="1800">
                <a:solidFill>
                  <a:schemeClr val="dk1"/>
                </a:solidFill>
              </a:rPr>
              <a:t>Mobile Application for Delivery Personnel</a:t>
            </a:r>
            <a:r>
              <a:rPr lang="en-US" sz="1800">
                <a:solidFill>
                  <a:schemeClr val="dk1"/>
                </a:solidFill>
              </a:rPr>
              <a:t>: </a:t>
            </a:r>
            <a:r>
              <a:rPr b="1" lang="en-US" sz="1800">
                <a:solidFill>
                  <a:schemeClr val="dk1"/>
                </a:solidFill>
              </a:rPr>
              <a:t>Real-Time Tracking</a:t>
            </a:r>
            <a:r>
              <a:rPr lang="en-US" sz="1800">
                <a:solidFill>
                  <a:schemeClr val="dk1"/>
                </a:solidFill>
              </a:rPr>
              <a:t> - Enables delivery personnel to access their delivery schedules on-the-go, track package statuses, and navigate optimized routes.</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b="1" lang="en-US" sz="1800">
                <a:solidFill>
                  <a:schemeClr val="dk1"/>
                </a:solidFill>
              </a:rPr>
              <a:t>Feedback Mechanism</a:t>
            </a:r>
            <a:r>
              <a:rPr lang="en-US" sz="1800">
                <a:solidFill>
                  <a:schemeClr val="dk1"/>
                </a:solidFill>
              </a:rPr>
              <a:t>: </a:t>
            </a:r>
            <a:r>
              <a:rPr b="1" lang="en-US" sz="1800">
                <a:solidFill>
                  <a:schemeClr val="dk1"/>
                </a:solidFill>
              </a:rPr>
              <a:t>Customer Insights</a:t>
            </a:r>
            <a:r>
              <a:rPr lang="en-US" sz="1800">
                <a:solidFill>
                  <a:schemeClr val="dk1"/>
                </a:solidFill>
              </a:rPr>
              <a:t> - After delivery, customers can scan a QR code on the parcel or receive one via SMS to rate their delivery experience, providing valuable feedback to further refine the delivery process.</a:t>
            </a:r>
            <a:endParaRPr sz="2500">
              <a:solidFill>
                <a:schemeClr val="dk1"/>
              </a:solidFill>
            </a:endParaRPr>
          </a:p>
        </p:txBody>
      </p:sp>
      <p:sp>
        <p:nvSpPr>
          <p:cNvPr id="182" name="Google Shape;182;g32128455baf_0_11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b="1" lang="en-US">
                <a:solidFill>
                  <a:schemeClr val="lt1"/>
                </a:solidFill>
              </a:rPr>
              <a:t>‹#›</a:t>
            </a:fld>
            <a:endParaRPr b="1">
              <a:solidFill>
                <a:schemeClr val="lt1"/>
              </a:solidFill>
            </a:endParaRPr>
          </a:p>
        </p:txBody>
      </p:sp>
      <p:sp>
        <p:nvSpPr>
          <p:cNvPr id="183" name="Google Shape;183;g32128455baf_0_112"/>
          <p:cNvSpPr txBox="1"/>
          <p:nvPr>
            <p:ph idx="11" type="ftr"/>
          </p:nvPr>
        </p:nvSpPr>
        <p:spPr>
          <a:xfrm>
            <a:off x="4648200" y="6356353"/>
            <a:ext cx="32040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chemeClr val="lt1"/>
                </a:solidFill>
              </a:rPr>
              <a:t>@SIH Idea submission- Template</a:t>
            </a:r>
            <a:endParaRPr>
              <a:solidFill>
                <a:schemeClr val="lt1"/>
              </a:solidFill>
            </a:endParaRPr>
          </a:p>
        </p:txBody>
      </p:sp>
      <p:pic>
        <p:nvPicPr>
          <p:cNvPr id="184" name="Google Shape;184;g32128455baf_0_112"/>
          <p:cNvPicPr preferRelativeResize="0"/>
          <p:nvPr/>
        </p:nvPicPr>
        <p:blipFill rotWithShape="1">
          <a:blip r:embed="rId3">
            <a:alphaModFix/>
          </a:blip>
          <a:srcRect b="0" l="0" r="0" t="0"/>
          <a:stretch/>
        </p:blipFill>
        <p:spPr>
          <a:xfrm>
            <a:off x="9803911" y="81376"/>
            <a:ext cx="2246575" cy="1149075"/>
          </a:xfrm>
          <a:prstGeom prst="rect">
            <a:avLst/>
          </a:prstGeom>
          <a:noFill/>
          <a:ln>
            <a:noFill/>
          </a:ln>
        </p:spPr>
      </p:pic>
      <p:sp>
        <p:nvSpPr>
          <p:cNvPr descr="Your startup LOGO" id="185" name="Google Shape;185;g32128455baf_0_112"/>
          <p:cNvSpPr/>
          <p:nvPr/>
        </p:nvSpPr>
        <p:spPr>
          <a:xfrm>
            <a:off x="329774" y="252250"/>
            <a:ext cx="1784700" cy="807300"/>
          </a:xfrm>
          <a:prstGeom prst="ellipse">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Infinitely Innov@tive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32128455baf_0_62"/>
          <p:cNvSpPr/>
          <p:nvPr/>
        </p:nvSpPr>
        <p:spPr>
          <a:xfrm>
            <a:off x="0" y="6354762"/>
            <a:ext cx="12192000" cy="503100"/>
          </a:xfrm>
          <a:prstGeom prst="rect">
            <a:avLst/>
          </a:prstGeom>
          <a:solidFill>
            <a:srgbClr val="0070C0"/>
          </a:solidFill>
          <a:ln>
            <a:noFill/>
          </a:ln>
          <a:effectLst>
            <a:outerShdw rotWithShape="0" dir="5400000" dist="23000">
              <a:srgbClr val="808080">
                <a:alpha val="3412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953734"/>
              </a:solidFill>
              <a:latin typeface="Calibri"/>
              <a:ea typeface="Calibri"/>
              <a:cs typeface="Calibri"/>
              <a:sym typeface="Calibri"/>
            </a:endParaRPr>
          </a:p>
        </p:txBody>
      </p:sp>
      <p:sp>
        <p:nvSpPr>
          <p:cNvPr id="192" name="Google Shape;192;g32128455baf_0_62"/>
          <p:cNvSpPr txBox="1"/>
          <p:nvPr>
            <p:ph type="title"/>
          </p:nvPr>
        </p:nvSpPr>
        <p:spPr>
          <a:xfrm>
            <a:off x="1982325" y="-47625"/>
            <a:ext cx="7777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3600">
                <a:latin typeface="Times New Roman"/>
                <a:ea typeface="Times New Roman"/>
                <a:cs typeface="Times New Roman"/>
                <a:sym typeface="Times New Roman"/>
              </a:rPr>
              <a:t>USER INTERFACE - Receiver side</a:t>
            </a:r>
            <a:endParaRPr/>
          </a:p>
        </p:txBody>
      </p:sp>
      <p:sp>
        <p:nvSpPr>
          <p:cNvPr id="193" name="Google Shape;193;g32128455baf_0_6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FFFFFF"/>
              </a:buClr>
              <a:buSzPts val="1200"/>
              <a:buFont typeface="Oswald"/>
              <a:buNone/>
            </a:pPr>
            <a:fld id="{00000000-1234-1234-1234-123412341234}" type="slidenum">
              <a:rPr b="1" i="0" lang="en-US" sz="1200" u="none" cap="none" strike="noStrike">
                <a:solidFill>
                  <a:srgbClr val="FFFFFF"/>
                </a:solidFill>
                <a:latin typeface="Oswald"/>
                <a:ea typeface="Oswald"/>
                <a:cs typeface="Oswald"/>
                <a:sym typeface="Oswald"/>
              </a:rPr>
              <a:t>‹#›</a:t>
            </a:fld>
            <a:endParaRPr b="1" i="0" sz="1200" u="none" cap="none" strike="noStrike">
              <a:solidFill>
                <a:srgbClr val="FFFFFF"/>
              </a:solidFill>
              <a:latin typeface="Oswald"/>
              <a:ea typeface="Oswald"/>
              <a:cs typeface="Oswald"/>
              <a:sym typeface="Oswald"/>
            </a:endParaRPr>
          </a:p>
        </p:txBody>
      </p:sp>
      <p:sp>
        <p:nvSpPr>
          <p:cNvPr id="194" name="Google Shape;194;g32128455baf_0_62"/>
          <p:cNvSpPr txBox="1"/>
          <p:nvPr>
            <p:ph idx="11" type="ftr"/>
          </p:nvPr>
        </p:nvSpPr>
        <p:spPr>
          <a:xfrm>
            <a:off x="4648200" y="6356353"/>
            <a:ext cx="32040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Oswald"/>
              <a:buNone/>
            </a:pPr>
            <a:r>
              <a:rPr b="0" i="0" lang="en-US" sz="1200" u="none" cap="none" strike="noStrike">
                <a:solidFill>
                  <a:srgbClr val="FFFFFF"/>
                </a:solidFill>
                <a:latin typeface="Oswald"/>
                <a:ea typeface="Oswald"/>
                <a:cs typeface="Oswald"/>
                <a:sym typeface="Oswald"/>
              </a:rPr>
              <a:t>@SIH Idea submission- Template</a:t>
            </a:r>
            <a:endParaRPr b="0" i="0" sz="1200" u="none" cap="none" strike="noStrike">
              <a:solidFill>
                <a:srgbClr val="FFFFFF"/>
              </a:solidFill>
              <a:latin typeface="Oswald"/>
              <a:ea typeface="Oswald"/>
              <a:cs typeface="Oswald"/>
              <a:sym typeface="Oswald"/>
            </a:endParaRPr>
          </a:p>
        </p:txBody>
      </p:sp>
      <p:pic>
        <p:nvPicPr>
          <p:cNvPr id="195" name="Google Shape;195;g32128455baf_0_62"/>
          <p:cNvPicPr preferRelativeResize="0"/>
          <p:nvPr/>
        </p:nvPicPr>
        <p:blipFill rotWithShape="1">
          <a:blip r:embed="rId3">
            <a:alphaModFix/>
          </a:blip>
          <a:srcRect b="0" l="0" r="0" t="0"/>
          <a:stretch/>
        </p:blipFill>
        <p:spPr>
          <a:xfrm>
            <a:off x="9803911" y="81376"/>
            <a:ext cx="2246575" cy="1149075"/>
          </a:xfrm>
          <a:prstGeom prst="rect">
            <a:avLst/>
          </a:prstGeom>
          <a:noFill/>
          <a:ln>
            <a:noFill/>
          </a:ln>
        </p:spPr>
      </p:pic>
      <p:sp>
        <p:nvSpPr>
          <p:cNvPr descr="Your startup LOGO" id="196" name="Google Shape;196;g32128455baf_0_62"/>
          <p:cNvSpPr/>
          <p:nvPr/>
        </p:nvSpPr>
        <p:spPr>
          <a:xfrm>
            <a:off x="329774" y="252250"/>
            <a:ext cx="1784700" cy="807300"/>
          </a:xfrm>
          <a:prstGeom prst="ellipse">
            <a:avLst/>
          </a:prstGeom>
          <a:solidFill>
            <a:schemeClr val="lt1"/>
          </a:solidFill>
          <a:ln cap="flat" cmpd="sng" w="25400">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Infinitely Innov@tive</a:t>
            </a:r>
            <a:endParaRPr b="0" i="0" sz="1800" u="none" cap="none" strike="noStrike">
              <a:solidFill>
                <a:schemeClr val="dk1"/>
              </a:solidFill>
              <a:latin typeface="Calibri"/>
              <a:ea typeface="Calibri"/>
              <a:cs typeface="Calibri"/>
              <a:sym typeface="Calibri"/>
            </a:endParaRPr>
          </a:p>
        </p:txBody>
      </p:sp>
      <p:pic>
        <p:nvPicPr>
          <p:cNvPr id="197" name="Google Shape;197;g32128455baf_0_62"/>
          <p:cNvPicPr preferRelativeResize="0"/>
          <p:nvPr/>
        </p:nvPicPr>
        <p:blipFill rotWithShape="1">
          <a:blip r:embed="rId4">
            <a:alphaModFix/>
          </a:blip>
          <a:srcRect b="0" l="0" r="0" t="0"/>
          <a:stretch/>
        </p:blipFill>
        <p:spPr>
          <a:xfrm>
            <a:off x="1982327" y="1095377"/>
            <a:ext cx="2307350" cy="5127476"/>
          </a:xfrm>
          <a:prstGeom prst="rect">
            <a:avLst/>
          </a:prstGeom>
          <a:noFill/>
          <a:ln>
            <a:noFill/>
          </a:ln>
        </p:spPr>
      </p:pic>
      <p:pic>
        <p:nvPicPr>
          <p:cNvPr id="198" name="Google Shape;198;g32128455baf_0_62"/>
          <p:cNvPicPr preferRelativeResize="0"/>
          <p:nvPr/>
        </p:nvPicPr>
        <p:blipFill>
          <a:blip r:embed="rId5">
            <a:alphaModFix/>
          </a:blip>
          <a:stretch>
            <a:fillRect/>
          </a:stretch>
        </p:blipFill>
        <p:spPr>
          <a:xfrm>
            <a:off x="7452900" y="1059606"/>
            <a:ext cx="2307325" cy="5127420"/>
          </a:xfrm>
          <a:prstGeom prst="rect">
            <a:avLst/>
          </a:prstGeom>
          <a:noFill/>
          <a:ln>
            <a:noFill/>
          </a:ln>
        </p:spPr>
      </p:pic>
      <p:pic>
        <p:nvPicPr>
          <p:cNvPr id="199" name="Google Shape;199;g32128455baf_0_62"/>
          <p:cNvPicPr preferRelativeResize="0"/>
          <p:nvPr/>
        </p:nvPicPr>
        <p:blipFill>
          <a:blip r:embed="rId6">
            <a:alphaModFix/>
          </a:blip>
          <a:stretch>
            <a:fillRect/>
          </a:stretch>
        </p:blipFill>
        <p:spPr>
          <a:xfrm>
            <a:off x="4658088" y="1095375"/>
            <a:ext cx="2307350" cy="51274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