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handoutMasterIdLst>
    <p:handoutMasterId r:id="rId10"/>
  </p:handoutMasterIdLst>
  <p:sldIdLst>
    <p:sldId id="359" r:id="rId5"/>
    <p:sldId id="360" r:id="rId6"/>
    <p:sldId id="361" r:id="rId7"/>
    <p:sldId id="362" r:id="rId8"/>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86938" autoAdjust="0"/>
  </p:normalViewPr>
  <p:slideViewPr>
    <p:cSldViewPr>
      <p:cViewPr varScale="1">
        <p:scale>
          <a:sx n="61" d="100"/>
          <a:sy n="61" d="100"/>
        </p:scale>
        <p:origin x="768" y="4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5/29/2019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126015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dirty="0" smtClean="0"/>
              <a:t>Machine learning focuses on the development of computer programs that can access data and use it learn for themselves.</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23150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58590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4265573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EFA54ACD-BEB7-4258-A5F3-653792456C00}"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2399C1EB-F401-4F7B-BD9C-AAA165C9F3D7}"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May 29,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May 29, 2019</a:t>
            </a:fld>
            <a:endParaRPr dirty="0"/>
          </a:p>
        </p:txBody>
      </p:sp>
      <p:sp>
        <p:nvSpPr>
          <p:cNvPr id="3" name="Footer Placeholder 2"/>
          <p:cNvSpPr>
            <a:spLocks noGrp="1"/>
          </p:cNvSpPr>
          <p:nvPr>
            <p:ph type="ftr" sz="quarter" idx="11"/>
          </p:nvPr>
        </p:nvSpPr>
        <p:spPr/>
        <p:txBody>
          <a:bodyPr/>
          <a:lstStyle/>
          <a:p>
            <a:r>
              <a:rPr lang="en-US" dirty="0" smtClean="0"/>
              <a:t>Private | Confidential | Internal Use Only </a:t>
            </a:r>
            <a:endParaRPr dirty="0"/>
          </a:p>
        </p:txBody>
      </p:sp>
      <p:sp>
        <p:nvSpPr>
          <p:cNvPr id="4" name="Slide Number Placeholder 3"/>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May 29,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May 29, 2019</a:t>
            </a:fld>
            <a:endParaRPr dirty="0"/>
          </a:p>
        </p:txBody>
      </p:sp>
      <p:sp>
        <p:nvSpPr>
          <p:cNvPr id="8" name="Footer Placeholder 7"/>
          <p:cNvSpPr>
            <a:spLocks noGrp="1"/>
          </p:cNvSpPr>
          <p:nvPr>
            <p:ph type="ftr" sz="quarter" idx="11"/>
          </p:nvPr>
        </p:nvSpPr>
        <p:spPr/>
        <p:txBody>
          <a:bodyPr/>
          <a:lstStyle/>
          <a:p>
            <a:r>
              <a:rPr lang="en-US" dirty="0" smtClean="0"/>
              <a:t>Private | Confidential | Internal Use Only </a:t>
            </a:r>
            <a:endParaRPr dirty="0"/>
          </a:p>
        </p:txBody>
      </p:sp>
      <p:sp>
        <p:nvSpPr>
          <p:cNvPr id="9" name="Slide Number Placeholder 8"/>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9C259EE5-F25B-4563-AE58-6B042DD986DA}"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May 29, 2019</a:t>
            </a:fld>
            <a:endParaRPr dirty="0"/>
          </a:p>
        </p:txBody>
      </p:sp>
      <p:sp>
        <p:nvSpPr>
          <p:cNvPr id="6" name="Footer Placeholder 5"/>
          <p:cNvSpPr>
            <a:spLocks noGrp="1"/>
          </p:cNvSpPr>
          <p:nvPr>
            <p:ph type="ftr" sz="quarter" idx="11"/>
          </p:nvPr>
        </p:nvSpPr>
        <p:spPr/>
        <p:txBody>
          <a:bodyPr/>
          <a:lstStyle/>
          <a:p>
            <a:r>
              <a:rPr lang="en-US" dirty="0" smtClean="0"/>
              <a:t>Private | Confidential | Internal Use Only </a:t>
            </a:r>
            <a:endParaRPr dirty="0"/>
          </a:p>
        </p:txBody>
      </p:sp>
      <p:sp>
        <p:nvSpPr>
          <p:cNvPr id="7" name="Slide Number Placeholder 6"/>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
        <p:nvSpPr>
          <p:cNvPr id="9" name="Date Placeholder 8"/>
          <p:cNvSpPr>
            <a:spLocks noGrp="1"/>
          </p:cNvSpPr>
          <p:nvPr>
            <p:ph type="dt" sz="half" idx="15"/>
          </p:nvPr>
        </p:nvSpPr>
        <p:spPr/>
        <p:txBody>
          <a:bodyPr/>
          <a:lstStyle/>
          <a:p>
            <a:fld id="{FB395617-A7D9-4AE8-82B6-3D0A191CDCBE}" type="datetime4">
              <a:rPr lang="en-US" smtClean="0"/>
              <a:t>May 29, 2019</a:t>
            </a:fld>
            <a:endParaRPr dirty="0"/>
          </a:p>
        </p:txBody>
      </p:sp>
      <p:sp>
        <p:nvSpPr>
          <p:cNvPr id="12" name="Footer Placeholder 11"/>
          <p:cNvSpPr>
            <a:spLocks noGrp="1"/>
          </p:cNvSpPr>
          <p:nvPr>
            <p:ph type="ftr" sz="quarter" idx="16"/>
          </p:nvPr>
        </p:nvSpPr>
        <p:spPr/>
        <p:txBody>
          <a:bodyPr/>
          <a:lstStyle/>
          <a:p>
            <a:r>
              <a:rPr lang="en-US" dirty="0" smtClean="0"/>
              <a:t>Private | Confidential | Internal Use Only </a:t>
            </a:r>
            <a:endParaRPr dirty="0"/>
          </a:p>
        </p:txBody>
      </p:sp>
      <p:sp>
        <p:nvSpPr>
          <p:cNvPr id="13" name="Slide Number Placeholder 12"/>
          <p:cNvSpPr>
            <a:spLocks noGrp="1"/>
          </p:cNvSpPr>
          <p:nvPr>
            <p:ph type="sldNum" sz="quarter" idx="17"/>
          </p:nvPr>
        </p:nvSpPr>
        <p:spPr/>
        <p:txBody>
          <a:bodyPr/>
          <a:lstStyle/>
          <a:p>
            <a:fld id="{B016F8AB-BCEA-4347-8BA6-BE776009BC89}" type="slidenum">
              <a:rPr/>
              <a:pPr/>
              <a:t>‹#›</a:t>
            </a:fld>
            <a:endParaRPr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roject Fair Templa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87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May 29, 2019</a:t>
            </a:fld>
            <a:endParaRPr dirty="0"/>
          </a:p>
        </p:txBody>
      </p:sp>
      <p:sp>
        <p:nvSpPr>
          <p:cNvPr id="5" name="Footer Placeholder 4"/>
          <p:cNvSpPr>
            <a:spLocks noGrp="1"/>
          </p:cNvSpPr>
          <p:nvPr>
            <p:ph type="ftr" sz="quarter" idx="11"/>
          </p:nvPr>
        </p:nvSpPr>
        <p:spPr/>
        <p:txBody>
          <a:bodyPr/>
          <a:lstStyle/>
          <a:p>
            <a:r>
              <a:rPr lang="en-US" dirty="0" smtClean="0"/>
              <a:t>Private | Confidential | Internal Use Only </a:t>
            </a:r>
            <a:endParaRPr dirty="0"/>
          </a:p>
        </p:txBody>
      </p:sp>
      <p:sp>
        <p:nvSpPr>
          <p:cNvPr id="6" name="Slide Number Placeholder 5"/>
          <p:cNvSpPr>
            <a:spLocks noGrp="1"/>
          </p:cNvSpPr>
          <p:nvPr>
            <p:ph type="sldNum" sz="quarter" idx="12"/>
          </p:nvPr>
        </p:nvSpPr>
        <p:spPr/>
        <p:txBody>
          <a:bodyPr/>
          <a:lstStyle/>
          <a:p>
            <a:fld id="{B016F8AB-BCEA-4347-8BA6-BE776009BC89}" type="slidenum">
              <a:rPr/>
              <a:t>‹#›</a:t>
            </a:fld>
            <a:endParaRPr dirty="0"/>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C07C5E14-300D-4720-B5FE-54C7D96D4160}"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
        <p:nvSpPr>
          <p:cNvPr id="3" name="Date Placeholder 2"/>
          <p:cNvSpPr>
            <a:spLocks noGrp="1"/>
          </p:cNvSpPr>
          <p:nvPr>
            <p:ph type="dt" sz="half" idx="10"/>
          </p:nvPr>
        </p:nvSpPr>
        <p:spPr/>
        <p:txBody>
          <a:bodyPr/>
          <a:lstStyle/>
          <a:p>
            <a:fld id="{BC7BE07D-E945-4DDF-8452-20009392BF2F}" type="datetime4">
              <a:rPr lang="en-US" smtClean="0"/>
              <a:t>May 29, 2019</a:t>
            </a:fld>
            <a:endParaRPr dirty="0"/>
          </a:p>
        </p:txBody>
      </p:sp>
      <p:sp>
        <p:nvSpPr>
          <p:cNvPr id="4" name="Footer Placeholder 3"/>
          <p:cNvSpPr>
            <a:spLocks noGrp="1"/>
          </p:cNvSpPr>
          <p:nvPr>
            <p:ph type="ftr" sz="quarter" idx="11"/>
          </p:nvPr>
        </p:nvSpPr>
        <p:spPr/>
        <p:txBody>
          <a:bodyPr/>
          <a:lstStyle/>
          <a:p>
            <a:r>
              <a:rPr lang="en-US" dirty="0" smtClean="0"/>
              <a:t>Private | Confidential | Internal Use Only </a:t>
            </a:r>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May 29, 2019</a:t>
            </a:fld>
            <a:endParaRPr dirty="0"/>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smtClean="0"/>
              <a:t>Private | Confidential | Internal Use Only </a:t>
            </a:r>
            <a:endParaRPr dirty="0"/>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4.xml"/><Relationship Id="rId6" Type="http://schemas.openxmlformats.org/officeDocument/2006/relationships/image" Target="../media/image12.jpeg"/><Relationship Id="rId11" Type="http://schemas.openxmlformats.org/officeDocument/2006/relationships/image" Target="../media/image17.gif"/><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sp>
        <p:nvSpPr>
          <p:cNvPr id="19" name="TextBox 18"/>
          <p:cNvSpPr txBox="1"/>
          <p:nvPr/>
        </p:nvSpPr>
        <p:spPr>
          <a:xfrm>
            <a:off x="504825" y="441711"/>
            <a:ext cx="2743200" cy="1185333"/>
          </a:xfrm>
          <a:prstGeom prst="rect">
            <a:avLst/>
          </a:prstGeom>
          <a:noFill/>
        </p:spPr>
        <p:txBody>
          <a:bodyPr wrap="square" lIns="0" tIns="0" rIns="0" bIns="0" rtlCol="0">
            <a:noAutofit/>
          </a:bodyPr>
          <a:lstStyle/>
          <a:p>
            <a:pPr>
              <a:lnSpc>
                <a:spcPct val="90000"/>
              </a:lnSpc>
            </a:pPr>
            <a:r>
              <a:rPr lang="en-US" sz="1867" dirty="0" smtClean="0"/>
              <a:t>Shruthi K</a:t>
            </a:r>
            <a:endParaRPr lang="en-US" sz="1867" dirty="0"/>
          </a:p>
          <a:p>
            <a:pPr>
              <a:lnSpc>
                <a:spcPct val="90000"/>
              </a:lnSpc>
            </a:pPr>
            <a:r>
              <a:rPr lang="en-US" sz="1867" dirty="0" smtClean="0"/>
              <a:t>PES University</a:t>
            </a:r>
            <a:endParaRPr lang="en-US" sz="1867" dirty="0"/>
          </a:p>
          <a:p>
            <a:pPr>
              <a:lnSpc>
                <a:spcPct val="90000"/>
              </a:lnSpc>
            </a:pPr>
            <a:r>
              <a:rPr lang="en-US" sz="1867" dirty="0" smtClean="0"/>
              <a:t>Computer Science</a:t>
            </a:r>
            <a:endParaRPr lang="en-US" sz="1867" dirty="0"/>
          </a:p>
          <a:p>
            <a:pPr>
              <a:lnSpc>
                <a:spcPct val="90000"/>
              </a:lnSpc>
            </a:pPr>
            <a:r>
              <a:rPr lang="en-US" sz="1867" dirty="0" smtClean="0"/>
              <a:t>June ‘19</a:t>
            </a:r>
            <a:endParaRPr lang="en-US" sz="1867" dirty="0"/>
          </a:p>
        </p:txBody>
      </p:sp>
      <p:sp>
        <p:nvSpPr>
          <p:cNvPr id="20" name="TextBox 19"/>
          <p:cNvSpPr txBox="1"/>
          <p:nvPr/>
        </p:nvSpPr>
        <p:spPr>
          <a:xfrm>
            <a:off x="9124951" y="753253"/>
            <a:ext cx="2543175" cy="562249"/>
          </a:xfrm>
          <a:prstGeom prst="rect">
            <a:avLst/>
          </a:prstGeom>
          <a:noFill/>
        </p:spPr>
        <p:txBody>
          <a:bodyPr wrap="square" lIns="0" tIns="0" rIns="0" bIns="0" rtlCol="0">
            <a:noAutofit/>
          </a:bodyPr>
          <a:lstStyle/>
          <a:p>
            <a:pPr algn="r">
              <a:lnSpc>
                <a:spcPct val="90000"/>
              </a:lnSpc>
            </a:pPr>
            <a:r>
              <a:rPr lang="en-US" sz="1867" dirty="0" smtClean="0"/>
              <a:t>SSTO OSTL</a:t>
            </a:r>
            <a:endParaRPr lang="en-US" sz="1867" dirty="0"/>
          </a:p>
          <a:p>
            <a:pPr algn="r">
              <a:lnSpc>
                <a:spcPct val="90000"/>
              </a:lnSpc>
            </a:pPr>
            <a:r>
              <a:rPr lang="en-US" sz="1867" dirty="0" smtClean="0"/>
              <a:t>R&amp;D Intern</a:t>
            </a:r>
            <a:endParaRPr lang="en-US" sz="1867" dirty="0"/>
          </a:p>
        </p:txBody>
      </p:sp>
      <p:sp>
        <p:nvSpPr>
          <p:cNvPr id="21" name="TextBox 20"/>
          <p:cNvSpPr txBox="1"/>
          <p:nvPr/>
        </p:nvSpPr>
        <p:spPr>
          <a:xfrm>
            <a:off x="2986344" y="611043"/>
            <a:ext cx="6326717" cy="846667"/>
          </a:xfrm>
          <a:prstGeom prst="rect">
            <a:avLst/>
          </a:prstGeom>
          <a:noFill/>
        </p:spPr>
        <p:txBody>
          <a:bodyPr wrap="square" lIns="0" tIns="0" rIns="0" bIns="0" rtlCol="0" anchor="ctr">
            <a:noAutofit/>
          </a:bodyPr>
          <a:lstStyle/>
          <a:p>
            <a:pPr algn="ctr">
              <a:lnSpc>
                <a:spcPct val="90000"/>
              </a:lnSpc>
            </a:pPr>
            <a:r>
              <a:rPr lang="en-US" sz="3733" dirty="0" smtClean="0"/>
              <a:t>Smart city – Entry to campus</a:t>
            </a:r>
            <a:endParaRPr lang="en-US" sz="3733" dirty="0"/>
          </a:p>
        </p:txBody>
      </p:sp>
      <p:sp>
        <p:nvSpPr>
          <p:cNvPr id="2" name="TextBox 1"/>
          <p:cNvSpPr txBox="1"/>
          <p:nvPr/>
        </p:nvSpPr>
        <p:spPr>
          <a:xfrm>
            <a:off x="304800" y="2286606"/>
            <a:ext cx="6324600" cy="2007162"/>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1600" dirty="0" smtClean="0"/>
              <a:t>Smart city mission is an urbanization program or you can say as adding new technologies or features to already existing old systems.</a:t>
            </a:r>
          </a:p>
          <a:p>
            <a:pPr marL="285750" indent="-285750">
              <a:lnSpc>
                <a:spcPct val="90000"/>
              </a:lnSpc>
              <a:buFont typeface="Arial" panose="020B0604020202020204" pitchFamily="34" charset="0"/>
              <a:buChar char="•"/>
            </a:pPr>
            <a:r>
              <a:rPr lang="en-US" sz="1600" dirty="0" smtClean="0"/>
              <a:t>Last year HPE bagged a 300 crore contract from government of MP to set up an integration platform for seven cities.</a:t>
            </a:r>
            <a:r>
              <a:rPr lang="en-US" sz="1600" dirty="0"/>
              <a:t> Bhopal, Gwalior, Jabalpur, Indore, Ujjain, </a:t>
            </a:r>
            <a:r>
              <a:rPr lang="en-US" sz="1600" dirty="0" err="1"/>
              <a:t>Satna</a:t>
            </a:r>
            <a:r>
              <a:rPr lang="en-US" sz="1600" dirty="0"/>
              <a:t>, and </a:t>
            </a:r>
            <a:r>
              <a:rPr lang="en-US" sz="1600" dirty="0" err="1"/>
              <a:t>Sagar</a:t>
            </a:r>
            <a:r>
              <a:rPr lang="en-US" sz="1600" dirty="0"/>
              <a:t> </a:t>
            </a:r>
            <a:r>
              <a:rPr lang="en-US" sz="1600" dirty="0" smtClean="0"/>
              <a:t>.</a:t>
            </a:r>
          </a:p>
          <a:p>
            <a:pPr marL="285750" indent="-285750">
              <a:lnSpc>
                <a:spcPct val="90000"/>
              </a:lnSpc>
              <a:buFont typeface="Arial" panose="020B0604020202020204" pitchFamily="34" charset="0"/>
              <a:buChar char="•"/>
            </a:pPr>
            <a:r>
              <a:rPr lang="en-US" sz="1600" dirty="0" smtClean="0"/>
              <a:t>So, Obviously this project makes use of IOT, Machine learning</a:t>
            </a:r>
          </a:p>
          <a:p>
            <a:pPr>
              <a:lnSpc>
                <a:spcPct val="90000"/>
              </a:lnSpc>
            </a:pPr>
            <a:r>
              <a:rPr lang="en-US" sz="1600" dirty="0" smtClean="0"/>
              <a:t> </a:t>
            </a:r>
          </a:p>
          <a:p>
            <a:pPr>
              <a:lnSpc>
                <a:spcPct val="90000"/>
              </a:lnSpc>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63" y="2075259"/>
            <a:ext cx="5286375" cy="2115741"/>
          </a:xfrm>
          <a:prstGeom prst="rect">
            <a:avLst/>
          </a:prstGeom>
        </p:spPr>
      </p:pic>
      <p:sp>
        <p:nvSpPr>
          <p:cNvPr id="4" name="TextBox 3"/>
          <p:cNvSpPr txBox="1"/>
          <p:nvPr/>
        </p:nvSpPr>
        <p:spPr>
          <a:xfrm>
            <a:off x="1905000" y="4505115"/>
            <a:ext cx="10117667" cy="2100891"/>
          </a:xfrm>
          <a:prstGeom prst="rect">
            <a:avLst/>
          </a:prstGeom>
          <a:noFill/>
        </p:spPr>
        <p:txBody>
          <a:bodyPr wrap="squar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2400" b="1" dirty="0" smtClean="0">
                <a:ln w="9525">
                  <a:solidFill>
                    <a:schemeClr val="bg1"/>
                  </a:solidFill>
                  <a:prstDash val="solid"/>
                </a:ln>
                <a:effectLst>
                  <a:outerShdw blurRad="12700" dist="38100" dir="2700000" algn="tl" rotWithShape="0">
                    <a:schemeClr val="bg1">
                      <a:lumMod val="50000"/>
                    </a:schemeClr>
                  </a:outerShdw>
                </a:effectLst>
              </a:rPr>
              <a:t>What is my project about?</a:t>
            </a:r>
          </a:p>
          <a:p>
            <a:pPr marL="285750" indent="-285750">
              <a:lnSpc>
                <a:spcPct val="90000"/>
              </a:lnSpc>
              <a:buFont typeface="Arial" panose="020B0604020202020204" pitchFamily="34" charset="0"/>
              <a:buChar char="•"/>
            </a:pPr>
            <a:r>
              <a:rPr lang="en-US" sz="1600" dirty="0" smtClean="0">
                <a:ln/>
              </a:rPr>
              <a:t>When we are trying to install all these new technology to other cities first why not make HPE a smart workplace. This is where this project fits in…</a:t>
            </a:r>
          </a:p>
          <a:p>
            <a:pPr marL="285750" indent="-285750">
              <a:lnSpc>
                <a:spcPct val="90000"/>
              </a:lnSpc>
              <a:buFont typeface="Arial" panose="020B0604020202020204" pitchFamily="34" charset="0"/>
              <a:buChar char="•"/>
            </a:pPr>
            <a:r>
              <a:rPr lang="en-US" sz="1600" dirty="0" smtClean="0">
                <a:ln/>
              </a:rPr>
              <a:t>Whenever we enter the HPE campus via vehicles(own transport or company’s) there is a person who notes down the license plate number manually for security purposes.</a:t>
            </a:r>
          </a:p>
          <a:p>
            <a:pPr marL="285750" indent="-285750">
              <a:lnSpc>
                <a:spcPct val="90000"/>
              </a:lnSpc>
              <a:buFont typeface="Arial" panose="020B0604020202020204" pitchFamily="34" charset="0"/>
              <a:buChar char="•"/>
            </a:pPr>
            <a:r>
              <a:rPr lang="en-US" sz="1600" dirty="0" smtClean="0">
                <a:ln/>
              </a:rPr>
              <a:t>In this project using machine learning we are trying to make this process automated </a:t>
            </a:r>
            <a:r>
              <a:rPr lang="en-US" sz="1600" dirty="0" err="1" smtClean="0">
                <a:ln/>
              </a:rPr>
              <a:t>i.e</a:t>
            </a:r>
            <a:r>
              <a:rPr lang="en-US" sz="1600" dirty="0" smtClean="0">
                <a:ln/>
              </a:rPr>
              <a:t> detect the license plate numbers automatically without external user guidance  </a:t>
            </a:r>
          </a:p>
          <a:p>
            <a:pPr>
              <a:lnSpc>
                <a:spcPct val="90000"/>
              </a:lnSpc>
            </a:pPr>
            <a:endParaRPr lang="en-US" sz="1600" dirty="0" smtClean="0">
              <a:ln/>
            </a:endParaRPr>
          </a:p>
          <a:p>
            <a:pPr>
              <a:lnSpc>
                <a:spcPct val="90000"/>
              </a:lnSpc>
            </a:pPr>
            <a:endParaRPr lang="en-US" b="1" dirty="0">
              <a:ln/>
              <a:solidFill>
                <a:schemeClr val="accent3"/>
              </a:solidFill>
            </a:endParaRPr>
          </a:p>
        </p:txBody>
      </p:sp>
      <p:sp>
        <p:nvSpPr>
          <p:cNvPr id="11" name="Freeform 10"/>
          <p:cNvSpPr/>
          <p:nvPr/>
        </p:nvSpPr>
        <p:spPr>
          <a:xfrm>
            <a:off x="135467" y="77897"/>
            <a:ext cx="11887200" cy="1788035"/>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4321"/>
          </a:p>
        </p:txBody>
      </p:sp>
    </p:spTree>
    <p:extLst>
      <p:ext uri="{BB962C8B-B14F-4D97-AF65-F5344CB8AC3E}">
        <p14:creationId xmlns:p14="http://schemas.microsoft.com/office/powerpoint/2010/main" val="176976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sp>
        <p:nvSpPr>
          <p:cNvPr id="2" name="TextBox 1"/>
          <p:cNvSpPr txBox="1"/>
          <p:nvPr/>
        </p:nvSpPr>
        <p:spPr>
          <a:xfrm>
            <a:off x="378372" y="1757286"/>
            <a:ext cx="3279228" cy="909713"/>
          </a:xfrm>
          <a:prstGeom prst="rect">
            <a:avLst/>
          </a:prstGeom>
          <a:noFill/>
        </p:spPr>
        <p:txBody>
          <a:bodyPr wrap="square" lIns="0" tIns="0" rIns="0" bIns="0" rtlCol="0">
            <a:noAutofit/>
          </a:bodyPr>
          <a:lstStyle/>
          <a:p>
            <a:pPr>
              <a:lnSpc>
                <a:spcPct val="90000"/>
              </a:lnSpc>
            </a:pPr>
            <a:endParaRPr lang="en-US" dirty="0" smtClean="0"/>
          </a:p>
          <a:p>
            <a:pPr marL="342900" indent="-342900">
              <a:lnSpc>
                <a:spcPct val="90000"/>
              </a:lnSpc>
              <a:buFont typeface="+mj-lt"/>
              <a:buAutoNum type="arabicPeriod"/>
            </a:pPr>
            <a:r>
              <a:rPr lang="en-US" sz="1600" dirty="0" smtClean="0"/>
              <a:t>Object detection technique</a:t>
            </a:r>
          </a:p>
          <a:p>
            <a:pPr marL="342900" indent="-342900">
              <a:lnSpc>
                <a:spcPct val="90000"/>
              </a:lnSpc>
              <a:buFont typeface="+mj-lt"/>
              <a:buAutoNum type="arabicPeriod"/>
            </a:pPr>
            <a:r>
              <a:rPr lang="en-US" sz="1600" dirty="0" smtClean="0"/>
              <a:t>CNN content analysis</a:t>
            </a:r>
            <a:endParaRPr lang="en-US" sz="1600" dirty="0"/>
          </a:p>
        </p:txBody>
      </p:sp>
      <p:sp>
        <p:nvSpPr>
          <p:cNvPr id="6" name="TextBox 5"/>
          <p:cNvSpPr txBox="1"/>
          <p:nvPr/>
        </p:nvSpPr>
        <p:spPr>
          <a:xfrm>
            <a:off x="381000" y="664633"/>
            <a:ext cx="10896600" cy="990600"/>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Before diving in deep</a:t>
            </a:r>
          </a:p>
          <a:p>
            <a:pPr>
              <a:lnSpc>
                <a:spcPct val="90000"/>
              </a:lnSpc>
            </a:pPr>
            <a:r>
              <a:rPr lang="en-US" sz="1600" dirty="0"/>
              <a:t>Machine learning is an application of artificial intelligence (AI) that provides systems the ability to automatically learn and improve from experience without being explicitly programmed. </a:t>
            </a:r>
            <a:endParaRPr lang="en-US" sz="1600" dirty="0" smtClean="0"/>
          </a:p>
        </p:txBody>
      </p:sp>
      <p:sp>
        <p:nvSpPr>
          <p:cNvPr id="9" name="TextBox 8"/>
          <p:cNvSpPr txBox="1"/>
          <p:nvPr/>
        </p:nvSpPr>
        <p:spPr>
          <a:xfrm>
            <a:off x="396765" y="2967335"/>
            <a:ext cx="8182304" cy="2954390"/>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My approach to this problem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was</a:t>
            </a:r>
            <a:r>
              <a:rPr lang="en-US" dirty="0" smtClean="0"/>
              <a:t>: </a:t>
            </a:r>
          </a:p>
          <a:p>
            <a:pPr>
              <a:lnSpc>
                <a:spcPct val="90000"/>
              </a:lnSpc>
            </a:pPr>
            <a:r>
              <a:rPr lang="en-US" sz="1600" dirty="0" smtClean="0"/>
              <a:t>Object detection technique. In simple terms</a:t>
            </a:r>
          </a:p>
          <a:p>
            <a:pPr marL="342900" indent="-342900">
              <a:lnSpc>
                <a:spcPct val="90000"/>
              </a:lnSpc>
              <a:buFont typeface="+mj-lt"/>
              <a:buAutoNum type="arabicPeriod"/>
            </a:pPr>
            <a:r>
              <a:rPr lang="en-US" sz="1600" dirty="0" smtClean="0"/>
              <a:t>We have data which contains the images of vehicles with their number plate </a:t>
            </a:r>
          </a:p>
          <a:p>
            <a:pPr marL="342900" indent="-342900">
              <a:lnSpc>
                <a:spcPct val="90000"/>
              </a:lnSpc>
              <a:buFont typeface="+mj-lt"/>
              <a:buAutoNum type="arabicPeriod"/>
            </a:pPr>
            <a:r>
              <a:rPr lang="en-US" sz="1600" dirty="0" smtClean="0"/>
              <a:t>These images have an annotated file which give the coordinates to the number plate and vehicle and the contents in the number plate</a:t>
            </a:r>
          </a:p>
          <a:p>
            <a:pPr marL="342900" indent="-342900">
              <a:lnSpc>
                <a:spcPct val="90000"/>
              </a:lnSpc>
              <a:buFont typeface="+mj-lt"/>
              <a:buAutoNum type="arabicPeriod"/>
            </a:pPr>
            <a:r>
              <a:rPr lang="en-US" sz="1600" dirty="0" smtClean="0"/>
              <a:t>We train a </a:t>
            </a:r>
            <a:r>
              <a:rPr lang="en-US" sz="1600" dirty="0" err="1" smtClean="0"/>
              <a:t>cnn</a:t>
            </a:r>
            <a:r>
              <a:rPr lang="en-US" sz="1600" dirty="0" smtClean="0"/>
              <a:t> with this data and test to check the accuracy of the model </a:t>
            </a:r>
          </a:p>
          <a:p>
            <a:pPr marL="342900" indent="-342900">
              <a:lnSpc>
                <a:spcPct val="90000"/>
              </a:lnSpc>
              <a:buFont typeface="+mj-lt"/>
              <a:buAutoNum type="arabicPeriod"/>
            </a:pPr>
            <a:r>
              <a:rPr lang="en-US" sz="1600" dirty="0" smtClean="0"/>
              <a:t>We predict the coordinated for the new image and check if its working… </a:t>
            </a:r>
          </a:p>
          <a:p>
            <a:pPr>
              <a:lnSpc>
                <a:spcPct val="90000"/>
              </a:lnSpc>
            </a:pPr>
            <a:endParaRPr lang="en-US" sz="1600" dirty="0" smtClean="0"/>
          </a:p>
          <a:p>
            <a:pPr>
              <a:lnSpc>
                <a:spcPct val="90000"/>
              </a:lnSpc>
            </a:pPr>
            <a:r>
              <a:rPr lang="en-US" sz="1600" dirty="0" err="1" smtClean="0"/>
              <a:t>Cnn’s</a:t>
            </a:r>
            <a:r>
              <a:rPr lang="en-US" sz="1600" dirty="0" smtClean="0"/>
              <a:t> are not as simple as it sounds ….</a:t>
            </a:r>
          </a:p>
          <a:p>
            <a:pPr>
              <a:lnSpc>
                <a:spcPct val="90000"/>
              </a:lnSpc>
            </a:pPr>
            <a:endParaRPr lang="en-US" dirty="0" smtClean="0"/>
          </a:p>
        </p:txBody>
      </p:sp>
      <p:sp>
        <p:nvSpPr>
          <p:cNvPr id="10" name="Rectangle 9"/>
          <p:cNvSpPr/>
          <p:nvPr/>
        </p:nvSpPr>
        <p:spPr>
          <a:xfrm>
            <a:off x="6003640" y="2967335"/>
            <a:ext cx="184730" cy="923330"/>
          </a:xfrm>
          <a:prstGeom prst="rect">
            <a:avLst/>
          </a:prstGeom>
          <a:noFill/>
        </p:spPr>
        <p:txBody>
          <a:bodyPr wrap="none" lIns="91440" tIns="45720" rIns="91440" bIns="45720">
            <a:spAutoFit/>
          </a:bodyPr>
          <a:lstStyle/>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 name="Rectangle 11"/>
          <p:cNvSpPr/>
          <p:nvPr/>
        </p:nvSpPr>
        <p:spPr>
          <a:xfrm>
            <a:off x="228600" y="1672982"/>
            <a:ext cx="2667000" cy="369332"/>
          </a:xfrm>
          <a:prstGeom prst="rect">
            <a:avLst/>
          </a:prstGeom>
          <a:noFill/>
        </p:spPr>
        <p:txBody>
          <a:bodyPr wrap="square" lIns="91440" tIns="45720" rIns="91440" bIns="45720">
            <a:spAutoFit/>
          </a:bodyPr>
          <a:lstStyle/>
          <a:p>
            <a:pPr algn="ct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Solution approaches:</a:t>
            </a: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22" name="Group 21"/>
          <p:cNvGrpSpPr/>
          <p:nvPr/>
        </p:nvGrpSpPr>
        <p:grpSpPr>
          <a:xfrm>
            <a:off x="8746296" y="1857648"/>
            <a:ext cx="1312104" cy="3171551"/>
            <a:chOff x="3465838" y="2511425"/>
            <a:chExt cx="1095936" cy="3155305"/>
          </a:xfrm>
        </p:grpSpPr>
        <p:grpSp>
          <p:nvGrpSpPr>
            <p:cNvPr id="24" name="Group 23"/>
            <p:cNvGrpSpPr/>
            <p:nvPr/>
          </p:nvGrpSpPr>
          <p:grpSpPr>
            <a:xfrm>
              <a:off x="3465839" y="2511425"/>
              <a:ext cx="1095935" cy="1219201"/>
              <a:chOff x="3465839" y="2511425"/>
              <a:chExt cx="1095935" cy="1219201"/>
            </a:xfrm>
          </p:grpSpPr>
          <p:sp>
            <p:nvSpPr>
              <p:cNvPr id="34" name="Rectangle 33"/>
              <p:cNvSpPr/>
              <p:nvPr/>
            </p:nvSpPr>
            <p:spPr bwMode="ltGray">
              <a:xfrm>
                <a:off x="3465839" y="2511425"/>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Input Data</a:t>
                </a:r>
                <a:endParaRPr lang="en-US" sz="1600" b="1" dirty="0" smtClean="0">
                  <a:solidFill>
                    <a:schemeClr val="tx1"/>
                  </a:solidFill>
                </a:endParaRPr>
              </a:p>
            </p:txBody>
          </p:sp>
          <p:cxnSp>
            <p:nvCxnSpPr>
              <p:cNvPr id="35" name="Straight Connector 34"/>
              <p:cNvCxnSpPr/>
              <p:nvPr/>
            </p:nvCxnSpPr>
            <p:spPr>
              <a:xfrm>
                <a:off x="4013806" y="3124200"/>
                <a:ext cx="0" cy="606426"/>
              </a:xfrm>
              <a:prstGeom prst="line">
                <a:avLst/>
              </a:prstGeom>
              <a:noFill/>
              <a:ln w="25400" cap="flat" cmpd="sng">
                <a:solidFill>
                  <a:srgbClr val="000000"/>
                </a:solidFill>
                <a:prstDash val="solid"/>
                <a:miter lim="800000"/>
                <a:headEnd/>
                <a:tailEnd type="triangle" w="lg" len="lg"/>
              </a:ln>
            </p:spPr>
          </p:cxnSp>
        </p:grpSp>
        <p:grpSp>
          <p:nvGrpSpPr>
            <p:cNvPr id="25" name="Group 24"/>
            <p:cNvGrpSpPr/>
            <p:nvPr/>
          </p:nvGrpSpPr>
          <p:grpSpPr>
            <a:xfrm>
              <a:off x="3465839" y="3790308"/>
              <a:ext cx="1095935" cy="1235718"/>
              <a:chOff x="2077710" y="3790308"/>
              <a:chExt cx="1095935" cy="1235718"/>
            </a:xfrm>
          </p:grpSpPr>
          <p:sp>
            <p:nvSpPr>
              <p:cNvPr id="32" name="Rectangle 31"/>
              <p:cNvSpPr/>
              <p:nvPr/>
            </p:nvSpPr>
            <p:spPr bwMode="ltGray">
              <a:xfrm>
                <a:off x="2077710" y="3790308"/>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CNN</a:t>
                </a:r>
                <a:endParaRPr lang="en-US" sz="1600" b="1" dirty="0" smtClean="0">
                  <a:solidFill>
                    <a:schemeClr val="tx1"/>
                  </a:solidFill>
                </a:endParaRPr>
              </a:p>
            </p:txBody>
          </p:sp>
          <p:cxnSp>
            <p:nvCxnSpPr>
              <p:cNvPr id="33" name="Straight Connector 32"/>
              <p:cNvCxnSpPr/>
              <p:nvPr/>
            </p:nvCxnSpPr>
            <p:spPr>
              <a:xfrm>
                <a:off x="2625677" y="4424405"/>
                <a:ext cx="0" cy="601621"/>
              </a:xfrm>
              <a:prstGeom prst="line">
                <a:avLst/>
              </a:prstGeom>
              <a:noFill/>
              <a:ln w="25400" cap="flat" cmpd="sng">
                <a:solidFill>
                  <a:srgbClr val="000000"/>
                </a:solidFill>
                <a:prstDash val="solid"/>
                <a:miter lim="800000"/>
                <a:headEnd/>
                <a:tailEnd type="triangle" w="lg" len="lg"/>
              </a:ln>
            </p:spPr>
          </p:cxnSp>
        </p:grpSp>
        <p:sp>
          <p:nvSpPr>
            <p:cNvPr id="30" name="Rectangle 29"/>
            <p:cNvSpPr/>
            <p:nvPr/>
          </p:nvSpPr>
          <p:spPr bwMode="ltGray">
            <a:xfrm>
              <a:off x="3465838" y="5063966"/>
              <a:ext cx="1095935"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Output</a:t>
              </a:r>
              <a:endParaRPr lang="en-US" sz="1600" b="1" dirty="0" smtClean="0">
                <a:solidFill>
                  <a:schemeClr val="tx1"/>
                </a:solidFill>
              </a:endParaRPr>
            </a:p>
          </p:txBody>
        </p:sp>
      </p:grpSp>
      <p:sp>
        <p:nvSpPr>
          <p:cNvPr id="36" name="Rectangle 35"/>
          <p:cNvSpPr/>
          <p:nvPr/>
        </p:nvSpPr>
        <p:spPr bwMode="ltGray">
          <a:xfrm>
            <a:off x="8783927" y="5631291"/>
            <a:ext cx="1274472" cy="602764"/>
          </a:xfrm>
          <a:prstGeom prst="rect">
            <a:avLst/>
          </a:prstGeom>
          <a:solidFill>
            <a:srgbClr val="FFFFFF"/>
          </a:solidFill>
          <a:ln w="50800" cmpd="sng">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pPr>
            <a:r>
              <a:rPr lang="en-US" sz="1600" b="1" dirty="0" smtClean="0">
                <a:solidFill>
                  <a:schemeClr val="tx1"/>
                </a:solidFill>
              </a:rPr>
              <a:t>OCR</a:t>
            </a:r>
            <a:endParaRPr lang="en-US" sz="1600" b="1" dirty="0" smtClean="0">
              <a:solidFill>
                <a:schemeClr val="tx1"/>
              </a:solidFill>
            </a:endParaRPr>
          </a:p>
        </p:txBody>
      </p:sp>
      <p:cxnSp>
        <p:nvCxnSpPr>
          <p:cNvPr id="37" name="Straight Connector 36"/>
          <p:cNvCxnSpPr/>
          <p:nvPr/>
        </p:nvCxnSpPr>
        <p:spPr>
          <a:xfrm>
            <a:off x="9392681" y="5026334"/>
            <a:ext cx="0" cy="604718"/>
          </a:xfrm>
          <a:prstGeom prst="line">
            <a:avLst/>
          </a:prstGeom>
          <a:noFill/>
          <a:ln w="25400" cap="flat" cmpd="sng">
            <a:solidFill>
              <a:srgbClr val="000000"/>
            </a:solidFill>
            <a:prstDash val="solid"/>
            <a:miter lim="800000"/>
            <a:headEnd/>
            <a:tailEnd type="triangle" w="lg" len="lg"/>
          </a:ln>
        </p:spPr>
      </p:cxnSp>
    </p:spTree>
    <p:extLst>
      <p:ext uri="{BB962C8B-B14F-4D97-AF65-F5344CB8AC3E}">
        <p14:creationId xmlns:p14="http://schemas.microsoft.com/office/powerpoint/2010/main" val="175640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414933" y="462218"/>
            <a:ext cx="2946400" cy="562249"/>
          </a:xfrm>
          <a:prstGeom prst="rect">
            <a:avLst/>
          </a:prstGeom>
          <a:noFill/>
        </p:spPr>
        <p:txBody>
          <a:bodyPr wrap="square" lIns="0" tIns="0" rIns="0" bIns="0" rtlCol="0">
            <a:noAutofit/>
          </a:bodyPr>
          <a:lstStyle/>
          <a:p>
            <a:pPr>
              <a:lnSpc>
                <a:spcPct val="90000"/>
              </a:lnSpc>
            </a:pPr>
            <a:endParaRPr lang="en-US" sz="192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27" y="651804"/>
            <a:ext cx="9419973" cy="1981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830" y="1230698"/>
            <a:ext cx="1307170" cy="91146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244" y="2979455"/>
            <a:ext cx="2209800" cy="108125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109" y="3020839"/>
            <a:ext cx="2057400" cy="1147396"/>
          </a:xfrm>
          <a:prstGeom prst="rect">
            <a:avLst/>
          </a:prstGeom>
        </p:spPr>
      </p:pic>
      <p:cxnSp>
        <p:nvCxnSpPr>
          <p:cNvPr id="24" name="Straight Connector 23"/>
          <p:cNvCxnSpPr/>
          <p:nvPr/>
        </p:nvCxnSpPr>
        <p:spPr>
          <a:xfrm>
            <a:off x="748642" y="2922305"/>
            <a:ext cx="0" cy="124593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48642" y="2922305"/>
            <a:ext cx="2590801" cy="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339443" y="2922305"/>
            <a:ext cx="0" cy="1235874"/>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48642" y="4158179"/>
            <a:ext cx="2590801" cy="10056"/>
          </a:xfrm>
          <a:prstGeom prst="line">
            <a:avLst/>
          </a:prstGeom>
          <a:ln/>
        </p:spPr>
        <p:style>
          <a:lnRef idx="1">
            <a:schemeClr val="dk1"/>
          </a:lnRef>
          <a:fillRef idx="0">
            <a:schemeClr val="dk1"/>
          </a:fillRef>
          <a:effectRef idx="0">
            <a:schemeClr val="dk1"/>
          </a:effectRef>
          <a:fontRef idx="minor">
            <a:schemeClr val="tx1"/>
          </a:fontRef>
        </p:style>
      </p:cxnSp>
      <p:cxnSp>
        <p:nvCxnSpPr>
          <p:cNvPr id="1032" name="Straight Connector 1031"/>
          <p:cNvCxnSpPr/>
          <p:nvPr/>
        </p:nvCxnSpPr>
        <p:spPr>
          <a:xfrm flipH="1">
            <a:off x="762365" y="2529935"/>
            <a:ext cx="984250" cy="392370"/>
          </a:xfrm>
          <a:prstGeom prst="line">
            <a:avLst/>
          </a:prstGeom>
          <a:ln/>
        </p:spPr>
        <p:style>
          <a:lnRef idx="1">
            <a:schemeClr val="dk1"/>
          </a:lnRef>
          <a:fillRef idx="0">
            <a:schemeClr val="dk1"/>
          </a:fillRef>
          <a:effectRef idx="0">
            <a:schemeClr val="dk1"/>
          </a:effectRef>
          <a:fontRef idx="minor">
            <a:schemeClr val="tx1"/>
          </a:fontRef>
        </p:style>
      </p:cxnSp>
      <p:cxnSp>
        <p:nvCxnSpPr>
          <p:cNvPr id="1034" name="Straight Connector 1033"/>
          <p:cNvCxnSpPr/>
          <p:nvPr/>
        </p:nvCxnSpPr>
        <p:spPr>
          <a:xfrm>
            <a:off x="1891643" y="2568035"/>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p:cNvCxnSpPr/>
          <p:nvPr/>
        </p:nvCxnSpPr>
        <p:spPr>
          <a:xfrm>
            <a:off x="2120243" y="2529935"/>
            <a:ext cx="1219199" cy="392370"/>
          </a:xfrm>
          <a:prstGeom prst="line">
            <a:avLst/>
          </a:prstGeom>
          <a:ln/>
        </p:spPr>
        <p:style>
          <a:lnRef idx="1">
            <a:schemeClr val="dk1"/>
          </a:lnRef>
          <a:fillRef idx="0">
            <a:schemeClr val="dk1"/>
          </a:fillRef>
          <a:effectRef idx="0">
            <a:schemeClr val="dk1"/>
          </a:effectRef>
          <a:fontRef idx="minor">
            <a:schemeClr val="tx1"/>
          </a:fontRef>
        </p:style>
      </p:cxnSp>
      <p:cxnSp>
        <p:nvCxnSpPr>
          <p:cNvPr id="1044" name="Straight Connector 1043"/>
          <p:cNvCxnSpPr/>
          <p:nvPr/>
        </p:nvCxnSpPr>
        <p:spPr>
          <a:xfrm>
            <a:off x="5358744" y="2966997"/>
            <a:ext cx="0" cy="1334587"/>
          </a:xfrm>
          <a:prstGeom prst="line">
            <a:avLst/>
          </a:prstGeom>
          <a:ln/>
        </p:spPr>
        <p:style>
          <a:lnRef idx="1">
            <a:schemeClr val="dk1"/>
          </a:lnRef>
          <a:fillRef idx="0">
            <a:schemeClr val="dk1"/>
          </a:fillRef>
          <a:effectRef idx="0">
            <a:schemeClr val="dk1"/>
          </a:effectRef>
          <a:fontRef idx="minor">
            <a:schemeClr val="tx1"/>
          </a:fontRef>
        </p:style>
      </p:cxnSp>
      <p:cxnSp>
        <p:nvCxnSpPr>
          <p:cNvPr id="1047" name="Straight Connector 1046"/>
          <p:cNvCxnSpPr/>
          <p:nvPr/>
        </p:nvCxnSpPr>
        <p:spPr>
          <a:xfrm>
            <a:off x="5358744" y="2979454"/>
            <a:ext cx="2286000" cy="0"/>
          </a:xfrm>
          <a:prstGeom prst="line">
            <a:avLst/>
          </a:prstGeom>
          <a:ln/>
        </p:spPr>
        <p:style>
          <a:lnRef idx="1">
            <a:schemeClr val="dk1"/>
          </a:lnRef>
          <a:fillRef idx="0">
            <a:schemeClr val="dk1"/>
          </a:fillRef>
          <a:effectRef idx="0">
            <a:schemeClr val="dk1"/>
          </a:effectRef>
          <a:fontRef idx="minor">
            <a:schemeClr val="tx1"/>
          </a:fontRef>
        </p:style>
      </p:cxnSp>
      <p:cxnSp>
        <p:nvCxnSpPr>
          <p:cNvPr id="1050" name="Straight Connector 1049"/>
          <p:cNvCxnSpPr/>
          <p:nvPr/>
        </p:nvCxnSpPr>
        <p:spPr>
          <a:xfrm>
            <a:off x="7627809" y="2979454"/>
            <a:ext cx="0" cy="1334587"/>
          </a:xfrm>
          <a:prstGeom prst="line">
            <a:avLst/>
          </a:prstGeom>
          <a:ln/>
        </p:spPr>
        <p:style>
          <a:lnRef idx="1">
            <a:schemeClr val="dk1"/>
          </a:lnRef>
          <a:fillRef idx="0">
            <a:schemeClr val="dk1"/>
          </a:fillRef>
          <a:effectRef idx="0">
            <a:schemeClr val="dk1"/>
          </a:effectRef>
          <a:fontRef idx="minor">
            <a:schemeClr val="tx1"/>
          </a:fontRef>
        </p:style>
      </p:cxnSp>
      <p:cxnSp>
        <p:nvCxnSpPr>
          <p:cNvPr id="1054" name="Straight Connector 1053"/>
          <p:cNvCxnSpPr/>
          <p:nvPr/>
        </p:nvCxnSpPr>
        <p:spPr>
          <a:xfrm>
            <a:off x="5341809" y="4301584"/>
            <a:ext cx="2286000" cy="0"/>
          </a:xfrm>
          <a:prstGeom prst="line">
            <a:avLst/>
          </a:prstGeom>
          <a:ln/>
        </p:spPr>
        <p:style>
          <a:lnRef idx="1">
            <a:schemeClr val="dk1"/>
          </a:lnRef>
          <a:fillRef idx="0">
            <a:schemeClr val="dk1"/>
          </a:fillRef>
          <a:effectRef idx="0">
            <a:schemeClr val="dk1"/>
          </a:effectRef>
          <a:fontRef idx="minor">
            <a:schemeClr val="tx1"/>
          </a:fontRef>
        </p:style>
      </p:cxnSp>
      <p:cxnSp>
        <p:nvCxnSpPr>
          <p:cNvPr id="1058" name="Straight Connector 1057"/>
          <p:cNvCxnSpPr/>
          <p:nvPr/>
        </p:nvCxnSpPr>
        <p:spPr>
          <a:xfrm flipH="1">
            <a:off x="5358744" y="2595826"/>
            <a:ext cx="838200" cy="379913"/>
          </a:xfrm>
          <a:prstGeom prst="line">
            <a:avLst/>
          </a:prstGeom>
          <a:ln/>
        </p:spPr>
        <p:style>
          <a:lnRef idx="1">
            <a:schemeClr val="dk1"/>
          </a:lnRef>
          <a:fillRef idx="0">
            <a:schemeClr val="dk1"/>
          </a:fillRef>
          <a:effectRef idx="0">
            <a:schemeClr val="dk1"/>
          </a:effectRef>
          <a:fontRef idx="minor">
            <a:schemeClr val="tx1"/>
          </a:fontRef>
        </p:style>
      </p:cxnSp>
      <p:cxnSp>
        <p:nvCxnSpPr>
          <p:cNvPr id="1064" name="Straight Connector 1063"/>
          <p:cNvCxnSpPr/>
          <p:nvPr/>
        </p:nvCxnSpPr>
        <p:spPr>
          <a:xfrm>
            <a:off x="7035144" y="2625184"/>
            <a:ext cx="592665" cy="36672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65" name="TextBox 1064"/>
              <p:cNvSpPr txBox="1"/>
              <p:nvPr/>
            </p:nvSpPr>
            <p:spPr>
              <a:xfrm>
                <a:off x="9723021" y="615587"/>
                <a:ext cx="2514600" cy="1948708"/>
              </a:xfrm>
              <a:prstGeom prst="rect">
                <a:avLst/>
              </a:prstGeom>
              <a:noFill/>
            </p:spPr>
            <p:txBody>
              <a:bodyPr wrap="square" lIns="0" tIns="0" rIns="0" bIns="0" rtlCol="0">
                <a:noAutofit/>
              </a:bodyPr>
              <a:lstStyle/>
              <a:p>
                <a:pPr>
                  <a:lnSpc>
                    <a:spcPct val="90000"/>
                  </a:lnSpc>
                </a:pPr>
                <a:r>
                  <a:rPr lang="en-US" i="1" dirty="0" smtClean="0">
                    <a:latin typeface="Cambria Math" panose="02040503050406030204" pitchFamily="18" charset="0"/>
                  </a:rPr>
                  <a:t>For 1D convolution</a:t>
                </a:r>
                <a:endParaRPr lang="en-US" b="0" i="1" dirty="0" smtClean="0">
                  <a:latin typeface="Cambria Math" panose="02040503050406030204" pitchFamily="18" charset="0"/>
                </a:endParaRPr>
              </a:p>
              <a:p>
                <a:pPr>
                  <a:lnSpc>
                    <a:spcPct val="90000"/>
                  </a:lnSpc>
                </a:pPr>
                <a:r>
                  <a:rPr lang="en-US" b="0" i="1" dirty="0" smtClean="0">
                    <a:latin typeface="Cambria Math" panose="02040503050406030204" pitchFamily="18" charset="0"/>
                  </a:rPr>
                  <a:t>                   ∞</a:t>
                </a:r>
              </a:p>
              <a:p>
                <a:pPr>
                  <a:lnSpc>
                    <a:spcPct val="9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h</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oMath>
                  </m:oMathPara>
                </a14:m>
                <a:endParaRPr lang="en-US" b="0" dirty="0" smtClean="0"/>
              </a:p>
              <a:p>
                <a:pPr>
                  <a:lnSpc>
                    <a:spcPct val="90000"/>
                  </a:lnSpc>
                </a:pPr>
                <a:r>
                  <a:rPr lang="en-US" dirty="0" smtClean="0"/>
                  <a:t>	k=-∞</a:t>
                </a:r>
              </a:p>
              <a:p>
                <a:pPr>
                  <a:lnSpc>
                    <a:spcPct val="90000"/>
                  </a:lnSpc>
                </a:pPr>
                <a:r>
                  <a:rPr lang="en-US" sz="1600" dirty="0"/>
                  <a:t>x</a:t>
                </a:r>
                <a:r>
                  <a:rPr lang="en-US" sz="1600" dirty="0" smtClean="0"/>
                  <a:t>-&gt;input</a:t>
                </a:r>
              </a:p>
              <a:p>
                <a:pPr>
                  <a:lnSpc>
                    <a:spcPct val="90000"/>
                  </a:lnSpc>
                </a:pPr>
                <a:r>
                  <a:rPr lang="en-US" sz="1600" dirty="0"/>
                  <a:t>k</a:t>
                </a:r>
                <a:r>
                  <a:rPr lang="en-US" sz="1600" dirty="0" smtClean="0"/>
                  <a:t>-&gt;time</a:t>
                </a:r>
              </a:p>
              <a:p>
                <a:pPr>
                  <a:lnSpc>
                    <a:spcPct val="90000"/>
                  </a:lnSpc>
                </a:pPr>
                <a:r>
                  <a:rPr lang="en-US" sz="1600" dirty="0"/>
                  <a:t>h</a:t>
                </a:r>
                <a:r>
                  <a:rPr lang="en-US" sz="1600" dirty="0" smtClean="0"/>
                  <a:t>-&gt;filter</a:t>
                </a:r>
              </a:p>
              <a:p>
                <a:pPr>
                  <a:lnSpc>
                    <a:spcPct val="90000"/>
                  </a:lnSpc>
                </a:pPr>
                <a:r>
                  <a:rPr lang="en-US" sz="1600" dirty="0"/>
                  <a:t>n</a:t>
                </a:r>
                <a:r>
                  <a:rPr lang="en-US" sz="1600" dirty="0" smtClean="0"/>
                  <a:t>-&gt;nth layer</a:t>
                </a:r>
                <a:endParaRPr lang="en-US" sz="1600" dirty="0"/>
              </a:p>
            </p:txBody>
          </p:sp>
        </mc:Choice>
        <mc:Fallback>
          <p:sp>
            <p:nvSpPr>
              <p:cNvPr id="1065" name="TextBox 1064"/>
              <p:cNvSpPr txBox="1">
                <a:spLocks noRot="1" noChangeAspect="1" noMove="1" noResize="1" noEditPoints="1" noAdjustHandles="1" noChangeArrowheads="1" noChangeShapeType="1" noTextEdit="1"/>
              </p:cNvSpPr>
              <p:nvPr/>
            </p:nvSpPr>
            <p:spPr>
              <a:xfrm>
                <a:off x="9723021" y="615587"/>
                <a:ext cx="2514600" cy="1948708"/>
              </a:xfrm>
              <a:prstGeom prst="rect">
                <a:avLst/>
              </a:prstGeom>
              <a:blipFill rotWithShape="0">
                <a:blip r:embed="rId7"/>
                <a:stretch>
                  <a:fillRect l="-5825" t="-5625" b="-1875"/>
                </a:stretch>
              </a:blipFill>
            </p:spPr>
            <p:txBody>
              <a:bodyPr/>
              <a:lstStyle/>
              <a:p>
                <a:r>
                  <a:rPr lang="en-US">
                    <a:noFill/>
                  </a:rPr>
                  <a:t> </a:t>
                </a:r>
              </a:p>
            </p:txBody>
          </p:sp>
        </mc:Fallback>
      </mc:AlternateContent>
    </p:spTree>
    <p:extLst>
      <p:ext uri="{BB962C8B-B14F-4D97-AF65-F5344CB8AC3E}">
        <p14:creationId xmlns:p14="http://schemas.microsoft.com/office/powerpoint/2010/main" val="608832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par>
                                <p:cTn id="23" presetID="10" presetClass="entr" presetSubtype="0"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animEffect transition="in" filter="fade">
                                      <p:cBhvr>
                                        <p:cTn id="25" dur="500"/>
                                        <p:tgtEl>
                                          <p:spTgt spid="1034"/>
                                        </p:tgtEl>
                                      </p:cBhvr>
                                    </p:animEffect>
                                  </p:childTnLst>
                                </p:cTn>
                              </p:par>
                              <p:par>
                                <p:cTn id="26" presetID="10"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fade">
                                      <p:cBhvr>
                                        <p:cTn id="28" dur="500"/>
                                        <p:tgtEl>
                                          <p:spTgt spid="10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044"/>
                                        </p:tgtEl>
                                        <p:attrNameLst>
                                          <p:attrName>style.visibility</p:attrName>
                                        </p:attrNameLst>
                                      </p:cBhvr>
                                      <p:to>
                                        <p:strVal val="visible"/>
                                      </p:to>
                                    </p:set>
                                    <p:animEffect transition="in" filter="fade">
                                      <p:cBhvr>
                                        <p:cTn id="36" dur="500"/>
                                        <p:tgtEl>
                                          <p:spTgt spid="1044"/>
                                        </p:tgtEl>
                                      </p:cBhvr>
                                    </p:animEffect>
                                  </p:childTnLst>
                                </p:cTn>
                              </p:par>
                              <p:par>
                                <p:cTn id="37" presetID="10" presetClass="entr" presetSubtype="0" fill="hold" nodeType="withEffect">
                                  <p:stCondLst>
                                    <p:cond delay="0"/>
                                  </p:stCondLst>
                                  <p:childTnLst>
                                    <p:set>
                                      <p:cBhvr>
                                        <p:cTn id="38" dur="1" fill="hold">
                                          <p:stCondLst>
                                            <p:cond delay="0"/>
                                          </p:stCondLst>
                                        </p:cTn>
                                        <p:tgtEl>
                                          <p:spTgt spid="1047"/>
                                        </p:tgtEl>
                                        <p:attrNameLst>
                                          <p:attrName>style.visibility</p:attrName>
                                        </p:attrNameLst>
                                      </p:cBhvr>
                                      <p:to>
                                        <p:strVal val="visible"/>
                                      </p:to>
                                    </p:set>
                                    <p:animEffect transition="in" filter="fade">
                                      <p:cBhvr>
                                        <p:cTn id="39" dur="500"/>
                                        <p:tgtEl>
                                          <p:spTgt spid="1047"/>
                                        </p:tgtEl>
                                      </p:cBhvr>
                                    </p:animEffect>
                                  </p:childTnLst>
                                </p:cTn>
                              </p:par>
                              <p:par>
                                <p:cTn id="40" presetID="10" presetClass="entr" presetSubtype="0" fill="hold" nodeType="withEffect">
                                  <p:stCondLst>
                                    <p:cond delay="0"/>
                                  </p:stCondLst>
                                  <p:childTnLst>
                                    <p:set>
                                      <p:cBhvr>
                                        <p:cTn id="41" dur="1" fill="hold">
                                          <p:stCondLst>
                                            <p:cond delay="0"/>
                                          </p:stCondLst>
                                        </p:cTn>
                                        <p:tgtEl>
                                          <p:spTgt spid="1050"/>
                                        </p:tgtEl>
                                        <p:attrNameLst>
                                          <p:attrName>style.visibility</p:attrName>
                                        </p:attrNameLst>
                                      </p:cBhvr>
                                      <p:to>
                                        <p:strVal val="visible"/>
                                      </p:to>
                                    </p:set>
                                    <p:animEffect transition="in" filter="fade">
                                      <p:cBhvr>
                                        <p:cTn id="42" dur="500"/>
                                        <p:tgtEl>
                                          <p:spTgt spid="1050"/>
                                        </p:tgtEl>
                                      </p:cBhvr>
                                    </p:animEffect>
                                  </p:childTnLst>
                                </p:cTn>
                              </p:par>
                              <p:par>
                                <p:cTn id="43" presetID="10" presetClass="entr" presetSubtype="0" fill="hold" nodeType="withEffect">
                                  <p:stCondLst>
                                    <p:cond delay="0"/>
                                  </p:stCondLst>
                                  <p:childTnLst>
                                    <p:set>
                                      <p:cBhvr>
                                        <p:cTn id="44" dur="1" fill="hold">
                                          <p:stCondLst>
                                            <p:cond delay="0"/>
                                          </p:stCondLst>
                                        </p:cTn>
                                        <p:tgtEl>
                                          <p:spTgt spid="1054"/>
                                        </p:tgtEl>
                                        <p:attrNameLst>
                                          <p:attrName>style.visibility</p:attrName>
                                        </p:attrNameLst>
                                      </p:cBhvr>
                                      <p:to>
                                        <p:strVal val="visible"/>
                                      </p:to>
                                    </p:set>
                                    <p:animEffect transition="in" filter="fade">
                                      <p:cBhvr>
                                        <p:cTn id="45" dur="500"/>
                                        <p:tgtEl>
                                          <p:spTgt spid="1054"/>
                                        </p:tgtEl>
                                      </p:cBhvr>
                                    </p:animEffect>
                                  </p:childTnLst>
                                </p:cTn>
                              </p:par>
                              <p:par>
                                <p:cTn id="46" presetID="10" presetClass="entr" presetSubtype="0" fill="hold" nodeType="withEffect">
                                  <p:stCondLst>
                                    <p:cond delay="0"/>
                                  </p:stCondLst>
                                  <p:childTnLst>
                                    <p:set>
                                      <p:cBhvr>
                                        <p:cTn id="47" dur="1" fill="hold">
                                          <p:stCondLst>
                                            <p:cond delay="0"/>
                                          </p:stCondLst>
                                        </p:cTn>
                                        <p:tgtEl>
                                          <p:spTgt spid="1058"/>
                                        </p:tgtEl>
                                        <p:attrNameLst>
                                          <p:attrName>style.visibility</p:attrName>
                                        </p:attrNameLst>
                                      </p:cBhvr>
                                      <p:to>
                                        <p:strVal val="visible"/>
                                      </p:to>
                                    </p:set>
                                    <p:animEffect transition="in" filter="fade">
                                      <p:cBhvr>
                                        <p:cTn id="48" dur="500"/>
                                        <p:tgtEl>
                                          <p:spTgt spid="1058"/>
                                        </p:tgtEl>
                                      </p:cBhvr>
                                    </p:animEffect>
                                  </p:childTnLst>
                                </p:cTn>
                              </p:par>
                              <p:par>
                                <p:cTn id="49" presetID="10" presetClass="entr" presetSubtype="0" fill="hold" nodeType="withEffect">
                                  <p:stCondLst>
                                    <p:cond delay="0"/>
                                  </p:stCondLst>
                                  <p:childTnLst>
                                    <p:set>
                                      <p:cBhvr>
                                        <p:cTn id="50" dur="1" fill="hold">
                                          <p:stCondLst>
                                            <p:cond delay="0"/>
                                          </p:stCondLst>
                                        </p:cTn>
                                        <p:tgtEl>
                                          <p:spTgt spid="1064"/>
                                        </p:tgtEl>
                                        <p:attrNameLst>
                                          <p:attrName>style.visibility</p:attrName>
                                        </p:attrNameLst>
                                      </p:cBhvr>
                                      <p:to>
                                        <p:strVal val="visible"/>
                                      </p:to>
                                    </p:set>
                                    <p:animEffect transition="in" filter="fade">
                                      <p:cBhvr>
                                        <p:cTn id="51" dur="500"/>
                                        <p:tgtEl>
                                          <p:spTgt spid="106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65"/>
                                        </p:tgtEl>
                                        <p:attrNameLst>
                                          <p:attrName>style.visibility</p:attrName>
                                        </p:attrNameLst>
                                      </p:cBhvr>
                                      <p:to>
                                        <p:strVal val="visible"/>
                                      </p:to>
                                    </p:set>
                                    <p:anim calcmode="lin" valueType="num">
                                      <p:cBhvr additive="base">
                                        <p:cTn id="56" dur="500" fill="hold"/>
                                        <p:tgtEl>
                                          <p:spTgt spid="1065"/>
                                        </p:tgtEl>
                                        <p:attrNameLst>
                                          <p:attrName>ppt_x</p:attrName>
                                        </p:attrNameLst>
                                      </p:cBhvr>
                                      <p:tavLst>
                                        <p:tav tm="0">
                                          <p:val>
                                            <p:strVal val="1+#ppt_w/2"/>
                                          </p:val>
                                        </p:tav>
                                        <p:tav tm="100000">
                                          <p:val>
                                            <p:strVal val="#ppt_x"/>
                                          </p:val>
                                        </p:tav>
                                      </p:tavLst>
                                    </p:anim>
                                    <p:anim calcmode="lin" valueType="num">
                                      <p:cBhvr additive="base">
                                        <p:cTn id="57" dur="500" fill="hold"/>
                                        <p:tgtEl>
                                          <p:spTgt spid="10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760" y="1134021"/>
            <a:ext cx="6400572" cy="255969"/>
          </a:xfrm>
          <a:prstGeom prst="rect">
            <a:avLst/>
          </a:prstGeom>
          <a:noFill/>
        </p:spPr>
        <p:txBody>
          <a:bodyPr wrap="square" lIns="0" tIns="0" rIns="0" bIns="0" rtlCol="0">
            <a:noAutofit/>
          </a:bodyPr>
          <a:lstStyle/>
          <a:p>
            <a:pPr>
              <a:lnSpc>
                <a:spcPct val="90000"/>
              </a:lnSpc>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Cool applications of object </a:t>
            </a:r>
            <a:r>
              <a:rPr lang="en-US"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detection:</a:t>
            </a:r>
            <a:endParaRPr lang="en-US" dirty="0"/>
          </a:p>
          <a:p>
            <a:pPr>
              <a:lnSpc>
                <a:spcPct val="90000"/>
              </a:lnSpc>
            </a:pP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p:cNvSpPr txBox="1"/>
          <p:nvPr/>
        </p:nvSpPr>
        <p:spPr>
          <a:xfrm>
            <a:off x="504497" y="1779175"/>
            <a:ext cx="6400572" cy="2123581"/>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1600" dirty="0" smtClean="0"/>
              <a:t>Face detection and Recognition(Attendance, Face lock)</a:t>
            </a:r>
          </a:p>
          <a:p>
            <a:pPr marL="285750" indent="-285750">
              <a:lnSpc>
                <a:spcPct val="90000"/>
              </a:lnSpc>
              <a:buFont typeface="Arial" panose="020B0604020202020204" pitchFamily="34" charset="0"/>
              <a:buChar char="•"/>
            </a:pPr>
            <a:r>
              <a:rPr lang="en-US" sz="1600" dirty="0" smtClean="0"/>
              <a:t>Optical Character Recognition</a:t>
            </a:r>
          </a:p>
          <a:p>
            <a:pPr marL="285750" indent="-285750">
              <a:lnSpc>
                <a:spcPct val="90000"/>
              </a:lnSpc>
              <a:buFont typeface="Arial" panose="020B0604020202020204" pitchFamily="34" charset="0"/>
              <a:buChar char="•"/>
            </a:pPr>
            <a:r>
              <a:rPr lang="en-US" sz="1600" dirty="0" smtClean="0"/>
              <a:t>Self Driving cars(Detect people, cars, other objects in road)</a:t>
            </a:r>
          </a:p>
          <a:p>
            <a:pPr marL="285750" indent="-285750">
              <a:lnSpc>
                <a:spcPct val="90000"/>
              </a:lnSpc>
              <a:buFont typeface="Arial" panose="020B0604020202020204" pitchFamily="34" charset="0"/>
              <a:buChar char="•"/>
            </a:pPr>
            <a:r>
              <a:rPr lang="en-US" sz="1600" dirty="0" smtClean="0"/>
              <a:t>Identity verification through iris code</a:t>
            </a:r>
          </a:p>
          <a:p>
            <a:pPr marL="285750" indent="-285750">
              <a:lnSpc>
                <a:spcPct val="90000"/>
              </a:lnSpc>
              <a:buFont typeface="Arial" panose="020B0604020202020204" pitchFamily="34" charset="0"/>
              <a:buChar char="•"/>
            </a:pPr>
            <a:r>
              <a:rPr lang="en-US" sz="1600" dirty="0" smtClean="0"/>
              <a:t>Activity and posture Recognition</a:t>
            </a:r>
          </a:p>
          <a:p>
            <a:pPr marL="285750" indent="-285750">
              <a:lnSpc>
                <a:spcPct val="90000"/>
              </a:lnSpc>
              <a:buFont typeface="Arial" panose="020B0604020202020204" pitchFamily="34" charset="0"/>
              <a:buChar char="•"/>
            </a:pPr>
            <a:r>
              <a:rPr lang="en-US" sz="1600" dirty="0" smtClean="0"/>
              <a:t>Ball tracking in sports</a:t>
            </a:r>
          </a:p>
          <a:p>
            <a:pPr marL="285750" indent="-285750">
              <a:lnSpc>
                <a:spcPct val="90000"/>
              </a:lnSpc>
              <a:buFont typeface="Arial" panose="020B0604020202020204" pitchFamily="34" charset="0"/>
              <a:buChar char="•"/>
            </a:pPr>
            <a:r>
              <a:rPr lang="en-US" sz="1600" dirty="0" smtClean="0"/>
              <a:t>Medical imaging</a:t>
            </a:r>
          </a:p>
          <a:p>
            <a:pPr marL="285750" indent="-285750">
              <a:lnSpc>
                <a:spcPct val="90000"/>
              </a:lnSpc>
              <a:buFont typeface="Arial" panose="020B0604020202020204" pitchFamily="34" charset="0"/>
              <a:buChar char="•"/>
            </a:pPr>
            <a:r>
              <a:rPr lang="en-US" sz="1600" dirty="0" smtClean="0"/>
              <a:t>People counting(</a:t>
            </a:r>
            <a:r>
              <a:rPr lang="en-US" sz="1600" dirty="0" smtClean="0"/>
              <a:t>statistics during an event</a:t>
            </a:r>
            <a:r>
              <a:rPr lang="en-US" sz="1600" dirty="0" smtClean="0"/>
              <a:t>)</a:t>
            </a:r>
          </a:p>
          <a:p>
            <a:pPr marL="285750" indent="-285750">
              <a:lnSpc>
                <a:spcPct val="90000"/>
              </a:lnSpc>
              <a:buFont typeface="Arial" panose="020B0604020202020204" pitchFamily="34" charset="0"/>
              <a:buChar char="•"/>
            </a:pPr>
            <a:endParaRPr lang="en-US" dirty="0"/>
          </a:p>
        </p:txBody>
      </p:sp>
      <p:pic>
        <p:nvPicPr>
          <p:cNvPr id="2054" name="Picture 6" descr="Image result for object detection and recognition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1658" y="2885524"/>
            <a:ext cx="1447800" cy="10051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1" y="762000"/>
            <a:ext cx="925384" cy="1000012"/>
          </a:xfrm>
          <a:prstGeom prst="rect">
            <a:avLst/>
          </a:prstGeom>
        </p:spPr>
      </p:pic>
      <p:pic>
        <p:nvPicPr>
          <p:cNvPr id="2062" name="Picture 14" descr="https://qph.fs.quoracdn.net/main-qimg-311e847a4f86e738dda53f737808aa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594" y="695207"/>
            <a:ext cx="2497072" cy="96822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self driving ca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5657" y="716434"/>
            <a:ext cx="1691743" cy="9355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qph.fs.quoracdn.net/main-qimg-de28b74b6cf17ffb8ac19ac1446ea26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9267" y="1673161"/>
            <a:ext cx="3228857" cy="12627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1746152"/>
            <a:ext cx="2057400" cy="1275368"/>
          </a:xfrm>
          <a:prstGeom prst="rect">
            <a:avLst/>
          </a:prstGeom>
        </p:spPr>
      </p:pic>
      <p:pic>
        <p:nvPicPr>
          <p:cNvPr id="2072" name="Picture 24" descr="https://qph.fs.quoracdn.net/main-qimg-6a9f1d4e903d81768458f9222f5806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4150" y="2884110"/>
            <a:ext cx="1348008" cy="101864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ttps://qph.fs.quoracdn.net/main-qimg-c05c25f05a7c4e022f1aa22b491128e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6157" y="2899922"/>
            <a:ext cx="2478129" cy="11171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536028" y="4495800"/>
            <a:ext cx="8074572" cy="675058"/>
          </a:xfrm>
          <a:prstGeom prst="rect">
            <a:avLst/>
          </a:prstGeom>
          <a:noFill/>
        </p:spPr>
        <p:txBody>
          <a:bodyPr wrap="square" lIns="0" tIns="0" rIns="0" bIns="0" rtlCol="0">
            <a:noAutofit/>
          </a:bodyPr>
          <a:lstStyle/>
          <a:p>
            <a:pPr>
              <a:lnSpc>
                <a:spcPct val="90000"/>
              </a:lnSpc>
            </a:pPr>
            <a:r>
              <a:rPr lang="en-US" sz="1600" dirty="0" smtClean="0"/>
              <a:t>These above examples can also be few of the application which can not only be used automate our daily process and be part of smart city ventures but also can help human race in reaching the next level in innovation and creativity </a:t>
            </a:r>
            <a:endParaRPr lang="en-US" sz="1600" dirty="0"/>
          </a:p>
        </p:txBody>
      </p:sp>
      <p:pic>
        <p:nvPicPr>
          <p:cNvPr id="2076" name="Picture 28" descr="Image result for robot bye 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674490" y="4495800"/>
            <a:ext cx="1374509" cy="209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3505200" y="5410200"/>
            <a:ext cx="364715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8667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76"/>
                                        </p:tgtEl>
                                        <p:attrNameLst>
                                          <p:attrName>style.visibility</p:attrName>
                                        </p:attrNameLst>
                                      </p:cBhvr>
                                      <p:to>
                                        <p:strVal val="visible"/>
                                      </p:to>
                                    </p:set>
                                    <p:anim calcmode="lin" valueType="num">
                                      <p:cBhvr additive="base">
                                        <p:cTn id="7" dur="500" fill="hold"/>
                                        <p:tgtEl>
                                          <p:spTgt spid="2076"/>
                                        </p:tgtEl>
                                        <p:attrNameLst>
                                          <p:attrName>ppt_x</p:attrName>
                                        </p:attrNameLst>
                                      </p:cBhvr>
                                      <p:tavLst>
                                        <p:tav tm="0">
                                          <p:val>
                                            <p:strVal val="1+#ppt_w/2"/>
                                          </p:val>
                                        </p:tav>
                                        <p:tav tm="100000">
                                          <p:val>
                                            <p:strVal val="#ppt_x"/>
                                          </p:val>
                                        </p:tav>
                                      </p:tavLst>
                                    </p:anim>
                                    <p:anim calcmode="lin" valueType="num">
                                      <p:cBhvr additive="base">
                                        <p:cTn id="8" dur="500" fill="hold"/>
                                        <p:tgtEl>
                                          <p:spTgt spid="207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14DA2C1DA6BF4C83480320F2D87168" ma:contentTypeVersion="0" ma:contentTypeDescription="Create a new document." ma:contentTypeScope="" ma:versionID="b4c3b355b717949d2c8153ae16e19637">
  <xsd:schema xmlns:xsd="http://www.w3.org/2001/XMLSchema" xmlns:xs="http://www.w3.org/2001/XMLSchema" xmlns:p="http://schemas.microsoft.com/office/2006/metadata/properties" targetNamespace="http://schemas.microsoft.com/office/2006/metadata/properties" ma:root="true" ma:fieldsID="adef9951a8a75b9d74bb5dbb426f3e4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509BFB-9EBE-49AE-B4BD-18F9F677D853}">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CBE9604-1C10-4CE9-A953-85BD79903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D7B3628-03ED-4D81-BD1C-F687D139CF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HPE_Standard_Arial_16x9_v5</Template>
  <TotalTime>4294</TotalTime>
  <Words>415</Words>
  <Application>Microsoft Office PowerPoint</Application>
  <PresentationFormat>Widescreen</PresentationFormat>
  <Paragraphs>57</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Cambria Math</vt:lpstr>
      <vt:lpstr>HPE_Standard_Arial_16x9_v5</vt:lpstr>
      <vt:lpstr>PowerPoint Presentation</vt:lpstr>
      <vt:lpstr>PowerPoint Presentation</vt:lpstr>
      <vt:lpstr>PowerPoint Presentation</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Patel, Saira</dc:creator>
  <cp:lastModifiedBy>K, Shruthi</cp:lastModifiedBy>
  <cp:revision>115</cp:revision>
  <dcterms:created xsi:type="dcterms:W3CDTF">2016-05-19T16:22:16Z</dcterms:created>
  <dcterms:modified xsi:type="dcterms:W3CDTF">2019-05-31T18:02:46Z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0x010100C214DA2C1DA6BF4C83480320F2D87168</vt:lpwstr>
  </property>
</Properties>
</file>