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6"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78" d="100"/>
          <a:sy n="78" d="100"/>
        </p:scale>
        <p:origin x="85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3"/>
          </p:nvPr>
        </p:nvSpPr>
        <p:spPr/>
        <p:txBody>
          <a:bodyPr/>
          <a:lstStyle/>
          <a:p>
            <a:fld id="{6CB460B9-A2D7-4418-B28F-EB2D1084BF82}"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7C17C9F0-DFC6-45CB-B362-BD1902345FA7}"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3"/>
          </p:nvPr>
        </p:nvSpPr>
        <p:spPr/>
        <p:txBody>
          <a:bodyPr/>
          <a:lstStyle/>
          <a:p>
            <a:fld id="{F59901DB-1764-4670-8320-A544A1A195B9}"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3"/>
          </p:nvPr>
        </p:nvSpPr>
        <p:spPr/>
        <p:txBody>
          <a:bodyPr/>
          <a:lstStyle/>
          <a:p>
            <a:fld id="{E2AA1940-3020-4471-B398-5ABEDCB661ED}"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6"/>
          </p:nvPr>
        </p:nvSpPr>
        <p:spPr/>
        <p:txBody>
          <a:bodyPr/>
          <a:lstStyle/>
          <a:p>
            <a:fld id="{C62B20A6-D31B-428E-A37A-6052671EDC7C}"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E1C50D77-C108-4A03-81F3-3D24C1D7DC86}"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A00FE43C-B680-4D75-B1DD-0E5B00261ECB}"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C5310B00-49E3-45E1-94E8-E9242B315F0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E1EB1072-4766-4A7F-82B6-DF6BEB1AF04F}"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54F84497-FD46-415D-97E5-E255CBFD9ED0}"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1E22AF39-CB0D-4282-A2A1-B3EB74986312}"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E193EC8E-AC60-4781-A582-EDC06CEE2809}"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24066C5F-28B0-442B-9996-82209113A8D9}"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9ACEDBAE-5BBC-4713-809F-552911BC4DA2}"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20F0B345-DDEB-4431-AD23-CD971D401B73}"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6"/>
          </p:nvPr>
        </p:nvSpPr>
        <p:spPr/>
        <p:txBody>
          <a:bodyPr/>
          <a:lstStyle/>
          <a:p>
            <a:fld id="{02BB559C-3846-4D14-9D68-55CE5F376D41}"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6"/>
          </p:nvPr>
        </p:nvSpPr>
        <p:spPr/>
        <p:txBody>
          <a:bodyPr/>
          <a:lstStyle/>
          <a:p>
            <a:fld id="{4EB20B62-C520-4673-8608-8B496F7498CB}"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0A708950-BF84-496E-B709-2742863B6858}"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5A3789C6-8C11-405E-86B6-FB36EFBD7ED3}"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8CCF56DF-4C8B-49F1-995C-5E3B685654E6}"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BA77CF98-0190-43B7-B06B-D577C33D726E}"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56215D82-9407-46A9-B2F7-95B3758036E1}"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28BC4308-52E6-4D7E-B495-8836D71EB5D5}"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C9DE4965-4734-4C99-9104-9612DE5E24EE}"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6"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tIns="0" rIns="0" bIns="0" anchor="t">
            <a:noAutofit/>
          </a:bodyPr>
          <a:lstStyle/>
          <a:p>
            <a:pPr indent="0">
              <a:buNone/>
            </a:pPr>
            <a:r>
              <a:rPr lang="en-IN" sz="3200" b="0" strike="noStrike" spc="-1">
                <a:solidFill>
                  <a:srgbClr val="000000"/>
                </a:solidFill>
                <a:latin typeface="Calibri"/>
              </a:rPr>
              <a:t>Click to edit the title text format</a:t>
            </a: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tIns="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5A75180-758E-49A6-8711-4123C75096C2}" type="slidenum">
              <a:rPr lang="en-IN"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1"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IN" sz="4800" b="0" strike="noStrike" spc="-1">
                <a:solidFill>
                  <a:srgbClr val="000000"/>
                </a:solidFill>
                <a:latin typeface="Calibri"/>
              </a:rPr>
              <a:t>Click to edit the title text format</a:t>
            </a: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64" name="PlaceHolder 4"/>
          <p:cNvSpPr>
            <a:spLocks noGrp="1"/>
          </p:cNvSpPr>
          <p:nvPr>
            <p:ph type="sldNum" idx="6"/>
          </p:nvPr>
        </p:nvSpPr>
        <p:spPr>
          <a:xfrm>
            <a:off x="11353320" y="6473160"/>
            <a:ext cx="150840" cy="191520"/>
          </a:xfrm>
          <a:prstGeom prst="rect">
            <a:avLst/>
          </a:prstGeom>
          <a:noFill/>
          <a:ln w="0">
            <a:noFill/>
          </a:ln>
        </p:spPr>
        <p:txBody>
          <a:bodyPr lIns="0" tIns="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A6D39772-BD13-44AF-8CA7-1E68E19C1D3D}" type="slidenum">
              <a:rPr lang="en-IN"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0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7" name="PlaceHolder 1"/>
          <p:cNvSpPr>
            <a:spLocks noGrp="1"/>
          </p:cNvSpPr>
          <p:nvPr>
            <p:ph type="title"/>
          </p:nvPr>
        </p:nvSpPr>
        <p:spPr>
          <a:xfrm>
            <a:off x="3195720" y="2067480"/>
            <a:ext cx="6344280" cy="1161720"/>
          </a:xfrm>
          <a:prstGeom prst="rect">
            <a:avLst/>
          </a:prstGeom>
          <a:noFill/>
          <a:ln w="0">
            <a:noFill/>
          </a:ln>
        </p:spPr>
        <p:txBody>
          <a:bodyPr lIns="0" tIns="16560" rIns="0" bIns="0" anchor="t">
            <a:noAutofit/>
          </a:bodyPr>
          <a:lstStyle/>
          <a:p>
            <a:pPr marL="3213720" indent="0">
              <a:lnSpc>
                <a:spcPct val="100000"/>
              </a:lnSpc>
              <a:spcBef>
                <a:spcPts val="130"/>
              </a:spcBef>
              <a:buNone/>
            </a:pPr>
            <a:r>
              <a:rPr lang="en-IN" sz="3200" b="0" strike="noStrike" spc="12" dirty="0">
                <a:solidFill>
                  <a:schemeClr val="dk1"/>
                </a:solidFill>
                <a:latin typeface="Trebuchet MS"/>
              </a:rPr>
              <a:t>SHRUTHI S</a:t>
            </a:r>
            <a:endParaRPr lang="en-IN" sz="3200" b="0" strike="noStrike" spc="-1" dirty="0">
              <a:solidFill>
                <a:srgbClr val="000000"/>
              </a:solidFill>
              <a:latin typeface="Calibri"/>
            </a:endParaRPr>
          </a:p>
        </p:txBody>
      </p:sp>
      <p:sp>
        <p:nvSpPr>
          <p:cNvPr id="108" name="object 8"/>
          <p:cNvSpPr/>
          <p:nvPr/>
        </p:nvSpPr>
        <p:spPr>
          <a:xfrm>
            <a:off x="6484680" y="2821680"/>
            <a:ext cx="185904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400" b="1" strike="noStrike" spc="9">
                <a:solidFill>
                  <a:srgbClr val="2D936B"/>
                </a:solidFill>
                <a:latin typeface="Trebuchet MS"/>
              </a:rPr>
              <a:t>Final</a:t>
            </a:r>
            <a:r>
              <a:rPr lang="en-IN" sz="2400" b="1" strike="noStrike" spc="-165">
                <a:solidFill>
                  <a:srgbClr val="2D936B"/>
                </a:solidFill>
                <a:latin typeface="Trebuchet MS"/>
              </a:rPr>
              <a:t> </a:t>
            </a:r>
            <a:r>
              <a:rPr lang="en-IN" sz="2400" b="1" strike="noStrike" spc="-7">
                <a:solidFill>
                  <a:srgbClr val="2D936B"/>
                </a:solidFill>
                <a:latin typeface="Trebuchet MS"/>
              </a:rPr>
              <a:t>Project</a:t>
            </a:r>
            <a:endParaRPr lang="en-IN" sz="2400" b="0" strike="noStrike" spc="-1">
              <a:solidFill>
                <a:srgbClr val="000000"/>
              </a:solidFill>
              <a:latin typeface="Arial"/>
            </a:endParaRPr>
          </a:p>
        </p:txBody>
      </p:sp>
      <p:pic>
        <p:nvPicPr>
          <p:cNvPr id="109" name="object 9"/>
          <p:cNvPicPr/>
          <p:nvPr/>
        </p:nvPicPr>
        <p:blipFill>
          <a:blip r:embed="rId2"/>
          <a:stretch/>
        </p:blipFill>
        <p:spPr>
          <a:xfrm>
            <a:off x="676440" y="6467400"/>
            <a:ext cx="2142720" cy="199800"/>
          </a:xfrm>
          <a:prstGeom prst="rect">
            <a:avLst/>
          </a:prstGeom>
          <a:ln w="0">
            <a:noFill/>
          </a:ln>
        </p:spPr>
      </p:pic>
      <p:sp>
        <p:nvSpPr>
          <p:cNvPr id="111" name="PlaceHolder 2"/>
          <p:cNvSpPr>
            <a:spLocks noGrp="1"/>
          </p:cNvSpPr>
          <p:nvPr>
            <p:ph type="sldNum" idx="7"/>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9C72B3F-06F4-4BB1-ACAA-2149AFADB27C}" type="slidenum">
              <a:rPr lang="en-IN" sz="1100" b="0" strike="noStrike" spc="9">
                <a:solidFill>
                  <a:srgbClr val="2D936B"/>
                </a:solidFill>
                <a:latin typeface="Trebuchet MS"/>
              </a:rPr>
              <a:t>1</a:t>
            </a:fld>
            <a:endParaRPr lang="en-IN" sz="1100" b="0" strike="noStrike" spc="-1">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E04633-C9AF-9946-A239-AD7DAF663AA7}"/>
              </a:ext>
            </a:extLst>
          </p:cNvPr>
          <p:cNvPicPr>
            <a:picLocks noChangeAspect="1"/>
          </p:cNvPicPr>
          <p:nvPr/>
        </p:nvPicPr>
        <p:blipFill>
          <a:blip r:embed="rId2"/>
          <a:stretch>
            <a:fillRect/>
          </a:stretch>
        </p:blipFill>
        <p:spPr>
          <a:xfrm>
            <a:off x="1789472" y="373627"/>
            <a:ext cx="7895302" cy="6577780"/>
          </a:xfrm>
          <a:prstGeom prst="rect">
            <a:avLst/>
          </a:prstGeom>
        </p:spPr>
      </p:pic>
    </p:spTree>
    <p:extLst>
      <p:ext uri="{BB962C8B-B14F-4D97-AF65-F5344CB8AC3E}">
        <p14:creationId xmlns:p14="http://schemas.microsoft.com/office/powerpoint/2010/main" val="19623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9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200" name="object 6"/>
          <p:cNvPicPr/>
          <p:nvPr/>
        </p:nvPicPr>
        <p:blipFill>
          <a:blip r:embed="rId2"/>
          <a:stretch/>
        </p:blipFill>
        <p:spPr>
          <a:xfrm>
            <a:off x="1666800" y="6467400"/>
            <a:ext cx="75960" cy="177480"/>
          </a:xfrm>
          <a:prstGeom prst="rect">
            <a:avLst/>
          </a:prstGeom>
          <a:ln w="0">
            <a:noFill/>
          </a:ln>
        </p:spPr>
      </p:pic>
      <p:sp>
        <p:nvSpPr>
          <p:cNvPr id="201" name="PlaceHolder 1"/>
          <p:cNvSpPr>
            <a:spLocks noGrp="1"/>
          </p:cNvSpPr>
          <p:nvPr>
            <p:ph type="title"/>
          </p:nvPr>
        </p:nvSpPr>
        <p:spPr>
          <a:xfrm>
            <a:off x="1080000" y="360000"/>
            <a:ext cx="270000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4800" b="1" strike="noStrike" spc="-1">
                <a:solidFill>
                  <a:schemeClr val="dk1"/>
                </a:solidFill>
                <a:latin typeface="Trebuchet MS"/>
              </a:rPr>
              <a:t>R</a:t>
            </a:r>
            <a:r>
              <a:rPr lang="en-IN" sz="4800" b="1" strike="noStrike" spc="-41">
                <a:solidFill>
                  <a:schemeClr val="dk1"/>
                </a:solidFill>
                <a:latin typeface="Trebuchet MS"/>
              </a:rPr>
              <a:t>E</a:t>
            </a:r>
            <a:r>
              <a:rPr lang="en-IN" sz="4800" b="1" strike="noStrike" spc="12">
                <a:solidFill>
                  <a:schemeClr val="dk1"/>
                </a:solidFill>
                <a:latin typeface="Trebuchet MS"/>
              </a:rPr>
              <a:t>S</a:t>
            </a:r>
            <a:r>
              <a:rPr lang="en-IN" sz="4800" b="1" strike="noStrike" spc="-32">
                <a:solidFill>
                  <a:schemeClr val="dk1"/>
                </a:solidFill>
                <a:latin typeface="Trebuchet MS"/>
              </a:rPr>
              <a:t>U</a:t>
            </a:r>
            <a:r>
              <a:rPr lang="en-IN" sz="4800" b="1" strike="noStrike" spc="-406">
                <a:solidFill>
                  <a:schemeClr val="dk1"/>
                </a:solidFill>
                <a:latin typeface="Trebuchet MS"/>
              </a:rPr>
              <a:t>LT</a:t>
            </a:r>
            <a:r>
              <a:rPr lang="en-IN" sz="4800" b="1" strike="noStrike" spc="-1">
                <a:solidFill>
                  <a:schemeClr val="dk1"/>
                </a:solidFill>
                <a:latin typeface="Trebuchet MS"/>
              </a:rPr>
              <a:t>S</a:t>
            </a:r>
            <a:endParaRPr lang="en-IN" sz="4800" b="0" strike="noStrike" spc="-1">
              <a:solidFill>
                <a:srgbClr val="000000"/>
              </a:solidFill>
              <a:latin typeface="Calibri"/>
            </a:endParaRPr>
          </a:p>
        </p:txBody>
      </p:sp>
      <p:sp>
        <p:nvSpPr>
          <p:cNvPr id="202"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2985366A-AA69-4D99-AD47-1E0BBCCFB096}" type="slidenum">
              <a:rPr lang="en-IN" sz="1100" b="0" strike="noStrike" spc="9">
                <a:solidFill>
                  <a:srgbClr val="2D936B"/>
                </a:solidFill>
                <a:latin typeface="Trebuchet MS"/>
              </a:rPr>
              <a:t>11</a:t>
            </a:fld>
            <a:endParaRPr lang="en-IN" sz="1100" b="0" strike="noStrike" spc="-1">
              <a:solidFill>
                <a:srgbClr val="000000"/>
              </a:solidFill>
              <a:latin typeface="Arial"/>
            </a:endParaRPr>
          </a:p>
        </p:txBody>
      </p:sp>
      <p:sp>
        <p:nvSpPr>
          <p:cNvPr id="204" name="TextBox 203"/>
          <p:cNvSpPr txBox="1"/>
          <p:nvPr/>
        </p:nvSpPr>
        <p:spPr>
          <a:xfrm>
            <a:off x="720000" y="1440000"/>
            <a:ext cx="9493200" cy="348876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0D0D0D"/>
                </a:solidFill>
                <a:effectLst/>
                <a:highlight>
                  <a:srgbClr val="FFFFFF"/>
                </a:highlight>
                <a:latin typeface="Söhne"/>
              </a:rPr>
              <a:t>Data Preprocessing:</a:t>
            </a:r>
            <a:r>
              <a:rPr lang="en-US" sz="2400" b="0" i="0" dirty="0">
                <a:solidFill>
                  <a:srgbClr val="0D0D0D"/>
                </a:solidFill>
                <a:effectLst/>
                <a:highlight>
                  <a:srgbClr val="FFFFFF"/>
                </a:highlight>
                <a:latin typeface="Söhne"/>
              </a:rPr>
              <a:t> Tokenization, padding, and encoding of input data for both poetry generation and sentiment analysis tasks.</a:t>
            </a:r>
          </a:p>
          <a:p>
            <a:pPr algn="l">
              <a:buFont typeface="+mj-lt"/>
              <a:buAutoNum type="arabicPeriod"/>
            </a:pPr>
            <a:r>
              <a:rPr lang="en-US" sz="2400" b="1" i="0" dirty="0">
                <a:solidFill>
                  <a:srgbClr val="0D0D0D"/>
                </a:solidFill>
                <a:effectLst/>
                <a:highlight>
                  <a:srgbClr val="FFFFFF"/>
                </a:highlight>
                <a:latin typeface="Söhne"/>
              </a:rPr>
              <a:t>Poetry Generation Model:</a:t>
            </a:r>
            <a:r>
              <a:rPr lang="en-US" sz="2400" b="0" i="0" dirty="0">
                <a:solidFill>
                  <a:srgbClr val="0D0D0D"/>
                </a:solidFill>
                <a:effectLst/>
                <a:highlight>
                  <a:srgbClr val="FFFFFF"/>
                </a:highlight>
                <a:latin typeface="Söhne"/>
              </a:rPr>
              <a:t> Development of a bidirectional LSTM-based neural network for generating poems. The model learns the sequential patterns in the input data and generates coherent poems based on the provided seed text.</a:t>
            </a:r>
          </a:p>
          <a:p>
            <a:pPr algn="l">
              <a:buFont typeface="+mj-lt"/>
              <a:buAutoNum type="arabicPeriod"/>
            </a:pPr>
            <a:r>
              <a:rPr lang="en-US" sz="2400" b="1" i="0" dirty="0">
                <a:solidFill>
                  <a:srgbClr val="0D0D0D"/>
                </a:solidFill>
                <a:effectLst/>
                <a:highlight>
                  <a:srgbClr val="FFFFFF"/>
                </a:highlight>
                <a:latin typeface="Söhne"/>
              </a:rPr>
              <a:t>Sentiment Analysis Model:</a:t>
            </a:r>
            <a:r>
              <a:rPr lang="en-US" sz="2400" b="0" i="0" dirty="0">
                <a:solidFill>
                  <a:srgbClr val="0D0D0D"/>
                </a:solidFill>
                <a:effectLst/>
                <a:highlight>
                  <a:srgbClr val="FFFFFF"/>
                </a:highlight>
                <a:latin typeface="Söhne"/>
              </a:rPr>
              <a:t> Development of a bidirectional LSTM-based neural network for sentiment analysis. The model learns to classify input text into predefined sentiment categories, such as positive, neutral, or negative.</a:t>
            </a:r>
          </a:p>
          <a:p>
            <a:pPr algn="l">
              <a:buFont typeface="+mj-lt"/>
              <a:buAutoNum type="arabicPeriod"/>
            </a:pPr>
            <a:r>
              <a:rPr lang="en-US" sz="2400" b="1" i="0" dirty="0">
                <a:solidFill>
                  <a:srgbClr val="0D0D0D"/>
                </a:solidFill>
                <a:effectLst/>
                <a:highlight>
                  <a:srgbClr val="FFFFFF"/>
                </a:highlight>
                <a:latin typeface="Söhne"/>
              </a:rPr>
              <a:t>Training and Evaluation:</a:t>
            </a:r>
            <a:r>
              <a:rPr lang="en-US" sz="2400" b="0" i="0" dirty="0">
                <a:solidFill>
                  <a:srgbClr val="0D0D0D"/>
                </a:solidFill>
                <a:effectLst/>
                <a:highlight>
                  <a:srgbClr val="FFFFFF"/>
                </a:highlight>
                <a:latin typeface="Söhne"/>
              </a:rPr>
              <a:t> Training both models on the respective datasets and evaluating their performance using appropriate metrics such as accuracy, loss, and validation scores.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nvGrpSpPr>
          <p:cNvPr id="113" name="object 3"/>
          <p:cNvGrpSpPr/>
          <p:nvPr/>
        </p:nvGrpSpPr>
        <p:grpSpPr>
          <a:xfrm>
            <a:off x="7448760" y="0"/>
            <a:ext cx="4743360" cy="6858360"/>
            <a:chOff x="7448760" y="0"/>
            <a:chExt cx="4743360" cy="6858360"/>
          </a:xfrm>
        </p:grpSpPr>
        <p:sp>
          <p:nvSpPr>
            <p:cNvPr id="114"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5"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6"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7"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8"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9"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0"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1"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2"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23"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4"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5"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6" name="PlaceHolder 1"/>
          <p:cNvSpPr>
            <a:spLocks noGrp="1"/>
          </p:cNvSpPr>
          <p:nvPr>
            <p:ph type="title"/>
          </p:nvPr>
        </p:nvSpPr>
        <p:spPr>
          <a:xfrm>
            <a:off x="739800" y="829800"/>
            <a:ext cx="390924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4">
                <a:solidFill>
                  <a:schemeClr val="dk1"/>
                </a:solidFill>
                <a:latin typeface="Trebuchet MS"/>
              </a:rPr>
              <a:t>PROJECT</a:t>
            </a:r>
            <a:r>
              <a:rPr lang="en-IN" sz="4250" b="1" strike="noStrike" spc="-86">
                <a:solidFill>
                  <a:schemeClr val="dk1"/>
                </a:solidFill>
                <a:latin typeface="Trebuchet MS"/>
              </a:rPr>
              <a:t> </a:t>
            </a:r>
            <a:r>
              <a:rPr lang="en-IN" sz="4250" b="1" strike="noStrike" spc="24">
                <a:solidFill>
                  <a:schemeClr val="dk1"/>
                </a:solidFill>
                <a:latin typeface="Trebuchet MS"/>
              </a:rPr>
              <a:t>TITLE</a:t>
            </a:r>
            <a:endParaRPr lang="en-IN" sz="4250" b="0" strike="noStrike" spc="-1">
              <a:solidFill>
                <a:srgbClr val="000000"/>
              </a:solidFill>
              <a:latin typeface="Calibri"/>
            </a:endParaRPr>
          </a:p>
        </p:txBody>
      </p:sp>
      <p:grpSp>
        <p:nvGrpSpPr>
          <p:cNvPr id="127" name="object 18"/>
          <p:cNvGrpSpPr/>
          <p:nvPr/>
        </p:nvGrpSpPr>
        <p:grpSpPr>
          <a:xfrm>
            <a:off x="466560" y="6410160"/>
            <a:ext cx="3704760" cy="294840"/>
            <a:chOff x="466560" y="6410160"/>
            <a:chExt cx="3704760" cy="294840"/>
          </a:xfrm>
        </p:grpSpPr>
        <p:pic>
          <p:nvPicPr>
            <p:cNvPr id="128" name="object 19"/>
            <p:cNvPicPr/>
            <p:nvPr/>
          </p:nvPicPr>
          <p:blipFill>
            <a:blip r:embed="rId2"/>
            <a:stretch/>
          </p:blipFill>
          <p:spPr>
            <a:xfrm>
              <a:off x="676440" y="6467400"/>
              <a:ext cx="2142720" cy="199800"/>
            </a:xfrm>
            <a:prstGeom prst="rect">
              <a:avLst/>
            </a:prstGeom>
            <a:ln w="0">
              <a:noFill/>
            </a:ln>
          </p:spPr>
        </p:pic>
        <p:pic>
          <p:nvPicPr>
            <p:cNvPr id="129" name="object 20"/>
            <p:cNvPicPr/>
            <p:nvPr/>
          </p:nvPicPr>
          <p:blipFill>
            <a:blip r:embed="rId3"/>
            <a:stretch/>
          </p:blipFill>
          <p:spPr>
            <a:xfrm>
              <a:off x="466560" y="6410160"/>
              <a:ext cx="3704760" cy="294840"/>
            </a:xfrm>
            <a:prstGeom prst="rect">
              <a:avLst/>
            </a:prstGeom>
            <a:ln w="0">
              <a:noFill/>
            </a:ln>
          </p:spPr>
        </p:pic>
      </p:grpSp>
      <p:sp>
        <p:nvSpPr>
          <p:cNvPr id="131" name="PlaceHolder 2"/>
          <p:cNvSpPr>
            <a:spLocks noGrp="1"/>
          </p:cNvSpPr>
          <p:nvPr>
            <p:ph type="sldNum" idx="8"/>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77E04678-391F-4984-9D23-31B20FB15EC2}" type="slidenum">
              <a:rPr lang="en-IN" sz="1100" b="0" strike="noStrike" spc="9">
                <a:solidFill>
                  <a:srgbClr val="2D936B"/>
                </a:solidFill>
                <a:latin typeface="Trebuchet MS"/>
              </a:rPr>
              <a:t>2</a:t>
            </a:fld>
            <a:endParaRPr lang="en-IN" sz="1100" b="0" strike="noStrike" spc="-1">
              <a:solidFill>
                <a:srgbClr val="000000"/>
              </a:solidFill>
              <a:latin typeface="Times New Roman"/>
            </a:endParaRPr>
          </a:p>
        </p:txBody>
      </p:sp>
      <p:sp>
        <p:nvSpPr>
          <p:cNvPr id="132" name="TextBox 131"/>
          <p:cNvSpPr txBox="1"/>
          <p:nvPr/>
        </p:nvSpPr>
        <p:spPr>
          <a:xfrm>
            <a:off x="634680" y="1980000"/>
            <a:ext cx="8005320" cy="2668320"/>
          </a:xfrm>
          <a:prstGeom prst="rect">
            <a:avLst/>
          </a:prstGeom>
          <a:noFill/>
          <a:ln w="0">
            <a:noFill/>
          </a:ln>
        </p:spPr>
        <p:txBody>
          <a:bodyPr lIns="90000" tIns="45000" rIns="90000" bIns="45000" anchor="t">
            <a:noAutofit/>
          </a:bodyPr>
          <a:lstStyle/>
          <a:p>
            <a:r>
              <a:rPr lang="en-US" sz="2400" dirty="0"/>
              <a:t>RNN-based Poetry Generation and Sentiment Analysis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nvGrpSpPr>
          <p:cNvPr id="134" name="object 3"/>
          <p:cNvGrpSpPr/>
          <p:nvPr/>
        </p:nvGrpSpPr>
        <p:grpSpPr>
          <a:xfrm>
            <a:off x="7448760" y="0"/>
            <a:ext cx="4743360" cy="6858360"/>
            <a:chOff x="7448760" y="0"/>
            <a:chExt cx="4743360" cy="6858360"/>
          </a:xfrm>
        </p:grpSpPr>
        <p:sp>
          <p:nvSpPr>
            <p:cNvPr id="135"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6"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7"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8"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9"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0"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1"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2"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3"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44"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5" name="object 14"/>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IN" sz="1100" b="0" strike="noStrike" spc="18">
                <a:solidFill>
                  <a:srgbClr val="2D83C3"/>
                </a:solidFill>
                <a:latin typeface="Trebuchet MS"/>
              </a:rPr>
              <a:t>3/21/202</a:t>
            </a:r>
            <a:r>
              <a:rPr lang="en-IN" sz="1100" b="0" strike="noStrike" spc="9">
                <a:solidFill>
                  <a:srgbClr val="2D83C3"/>
                </a:solidFill>
                <a:latin typeface="Trebuchet MS"/>
              </a:rPr>
              <a:t>4</a:t>
            </a:r>
            <a:r>
              <a:rPr lang="en-IN" sz="1100" b="0" strike="noStrike" spc="-1">
                <a:solidFill>
                  <a:srgbClr val="2D83C3"/>
                </a:solidFill>
                <a:latin typeface="Trebuchet MS"/>
              </a:rPr>
              <a:t> </a:t>
            </a:r>
            <a:r>
              <a:rPr lang="en-IN" sz="1100" b="0" strike="noStrike" spc="128">
                <a:solidFill>
                  <a:srgbClr val="2D83C3"/>
                </a:solidFill>
                <a:latin typeface="Trebuchet MS"/>
              </a:rPr>
              <a:t> </a:t>
            </a:r>
            <a:r>
              <a:rPr lang="en-IN" sz="1100" b="1" strike="noStrike" spc="49">
                <a:solidFill>
                  <a:srgbClr val="2D83C3"/>
                </a:solidFill>
                <a:latin typeface="Trebuchet MS"/>
              </a:rPr>
              <a:t>A</a:t>
            </a:r>
            <a:r>
              <a:rPr lang="en-IN" sz="1100" b="1" strike="noStrike" spc="12">
                <a:solidFill>
                  <a:srgbClr val="2D83C3"/>
                </a:solidFill>
                <a:latin typeface="Trebuchet MS"/>
              </a:rPr>
              <a:t>nnu</a:t>
            </a:r>
            <a:r>
              <a:rPr lang="en-IN" sz="1100" b="1" strike="noStrike" spc="9">
                <a:solidFill>
                  <a:srgbClr val="2D83C3"/>
                </a:solidFill>
                <a:latin typeface="Trebuchet MS"/>
              </a:rPr>
              <a:t>al</a:t>
            </a:r>
            <a:r>
              <a:rPr lang="en-IN" sz="1100" b="1" strike="noStrike" spc="-140">
                <a:solidFill>
                  <a:srgbClr val="2D83C3"/>
                </a:solidFill>
                <a:latin typeface="Trebuchet MS"/>
              </a:rPr>
              <a:t> </a:t>
            </a:r>
            <a:r>
              <a:rPr lang="en-IN" sz="1100" b="1" strike="noStrike" spc="-1">
                <a:solidFill>
                  <a:srgbClr val="2D83C3"/>
                </a:solidFill>
                <a:latin typeface="Trebuchet MS"/>
              </a:rPr>
              <a:t>R</a:t>
            </a:r>
            <a:r>
              <a:rPr lang="en-IN" sz="1100" b="1" strike="noStrike" spc="32">
                <a:solidFill>
                  <a:srgbClr val="2D83C3"/>
                </a:solidFill>
                <a:latin typeface="Trebuchet MS"/>
              </a:rPr>
              <a:t>e</a:t>
            </a:r>
            <a:r>
              <a:rPr lang="en-IN" sz="1100" b="1" strike="noStrike" spc="89">
                <a:solidFill>
                  <a:srgbClr val="2D83C3"/>
                </a:solidFill>
                <a:latin typeface="Trebuchet MS"/>
              </a:rPr>
              <a:t>v</a:t>
            </a:r>
            <a:r>
              <a:rPr lang="en-IN" sz="1100" b="1" strike="noStrike" spc="-35">
                <a:solidFill>
                  <a:srgbClr val="2D83C3"/>
                </a:solidFill>
                <a:latin typeface="Trebuchet MS"/>
              </a:rPr>
              <a:t>i</a:t>
            </a:r>
            <a:r>
              <a:rPr lang="en-IN" sz="1100" b="1" strike="noStrike" spc="32">
                <a:solidFill>
                  <a:srgbClr val="2D83C3"/>
                </a:solidFill>
                <a:latin typeface="Trebuchet MS"/>
              </a:rPr>
              <a:t>e</a:t>
            </a:r>
            <a:r>
              <a:rPr lang="en-IN" sz="1100" b="1" strike="noStrike" spc="12">
                <a:solidFill>
                  <a:srgbClr val="2D83C3"/>
                </a:solidFill>
                <a:latin typeface="Trebuchet MS"/>
              </a:rPr>
              <a:t>w</a:t>
            </a:r>
            <a:endParaRPr lang="en-IN" sz="1100" b="0" strike="noStrike" spc="-1">
              <a:solidFill>
                <a:srgbClr val="000000"/>
              </a:solidFill>
              <a:latin typeface="Arial"/>
            </a:endParaRPr>
          </a:p>
        </p:txBody>
      </p:sp>
      <p:sp>
        <p:nvSpPr>
          <p:cNvPr id="146"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7"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48" name="object 17"/>
          <p:cNvPicPr/>
          <p:nvPr/>
        </p:nvPicPr>
        <p:blipFill>
          <a:blip r:embed="rId2"/>
          <a:stretch/>
        </p:blipFill>
        <p:spPr>
          <a:xfrm>
            <a:off x="10686960" y="6134040"/>
            <a:ext cx="247320" cy="247320"/>
          </a:xfrm>
          <a:prstGeom prst="rect">
            <a:avLst/>
          </a:prstGeom>
          <a:ln w="0">
            <a:noFill/>
          </a:ln>
        </p:spPr>
      </p:pic>
      <p:grpSp>
        <p:nvGrpSpPr>
          <p:cNvPr id="149" name="object 18"/>
          <p:cNvGrpSpPr/>
          <p:nvPr/>
        </p:nvGrpSpPr>
        <p:grpSpPr>
          <a:xfrm>
            <a:off x="47520" y="3819600"/>
            <a:ext cx="4123800" cy="3009600"/>
            <a:chOff x="47520" y="3819600"/>
            <a:chExt cx="4123800" cy="3009600"/>
          </a:xfrm>
        </p:grpSpPr>
        <p:pic>
          <p:nvPicPr>
            <p:cNvPr id="150" name="object 19"/>
            <p:cNvPicPr/>
            <p:nvPr/>
          </p:nvPicPr>
          <p:blipFill>
            <a:blip r:embed="rId3"/>
            <a:stretch/>
          </p:blipFill>
          <p:spPr>
            <a:xfrm>
              <a:off x="466560" y="6410160"/>
              <a:ext cx="3704760" cy="294840"/>
            </a:xfrm>
            <a:prstGeom prst="rect">
              <a:avLst/>
            </a:prstGeom>
            <a:ln w="0">
              <a:noFill/>
            </a:ln>
          </p:spPr>
        </p:pic>
        <p:pic>
          <p:nvPicPr>
            <p:cNvPr id="151" name="object 20"/>
            <p:cNvPicPr/>
            <p:nvPr/>
          </p:nvPicPr>
          <p:blipFill>
            <a:blip r:embed="rId4"/>
            <a:stretch/>
          </p:blipFill>
          <p:spPr>
            <a:xfrm>
              <a:off x="47520" y="3819600"/>
              <a:ext cx="1733040" cy="3009600"/>
            </a:xfrm>
            <a:prstGeom prst="rect">
              <a:avLst/>
            </a:prstGeom>
            <a:ln w="0">
              <a:noFill/>
            </a:ln>
          </p:spPr>
        </p:pic>
      </p:grpSp>
      <p:sp>
        <p:nvSpPr>
          <p:cNvPr id="152" name="PlaceHolder 1"/>
          <p:cNvSpPr>
            <a:spLocks noGrp="1"/>
          </p:cNvSpPr>
          <p:nvPr>
            <p:ph type="title"/>
          </p:nvPr>
        </p:nvSpPr>
        <p:spPr>
          <a:xfrm>
            <a:off x="739800" y="445320"/>
            <a:ext cx="235692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4800" b="1" strike="noStrike" spc="24">
                <a:solidFill>
                  <a:schemeClr val="dk1"/>
                </a:solidFill>
                <a:latin typeface="Trebuchet MS"/>
              </a:rPr>
              <a:t>A</a:t>
            </a:r>
            <a:r>
              <a:rPr lang="en-IN" sz="4800" b="1" strike="noStrike" spc="-7">
                <a:solidFill>
                  <a:schemeClr val="dk1"/>
                </a:solidFill>
                <a:latin typeface="Trebuchet MS"/>
              </a:rPr>
              <a:t>G</a:t>
            </a:r>
            <a:r>
              <a:rPr lang="en-IN" sz="4800" b="1" strike="noStrike" spc="-35">
                <a:solidFill>
                  <a:schemeClr val="dk1"/>
                </a:solidFill>
                <a:latin typeface="Trebuchet MS"/>
              </a:rPr>
              <a:t>E</a:t>
            </a:r>
            <a:r>
              <a:rPr lang="en-IN" sz="4800" b="1" strike="noStrike" spc="12">
                <a:solidFill>
                  <a:schemeClr val="dk1"/>
                </a:solidFill>
                <a:latin typeface="Trebuchet MS"/>
              </a:rPr>
              <a:t>N</a:t>
            </a:r>
            <a:r>
              <a:rPr lang="en-IN" sz="4800" b="1" strike="noStrike" spc="-1">
                <a:solidFill>
                  <a:schemeClr val="dk1"/>
                </a:solidFill>
                <a:latin typeface="Trebuchet MS"/>
              </a:rPr>
              <a:t>DA</a:t>
            </a:r>
            <a:endParaRPr lang="en-IN" sz="4800" b="0" strike="noStrike" spc="-1">
              <a:solidFill>
                <a:srgbClr val="000000"/>
              </a:solidFill>
              <a:latin typeface="Calibri"/>
            </a:endParaRPr>
          </a:p>
        </p:txBody>
      </p:sp>
      <p:sp>
        <p:nvSpPr>
          <p:cNvPr id="153" name="PlaceHolder 2"/>
          <p:cNvSpPr>
            <a:spLocks noGrp="1"/>
          </p:cNvSpPr>
          <p:nvPr>
            <p:ph type="sldNum" idx="9"/>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7B5EE56C-9479-452E-8929-CBB2AF8FAF21}" type="slidenum">
              <a:rPr lang="en-IN" sz="1100" b="0" strike="noStrike" spc="9">
                <a:solidFill>
                  <a:srgbClr val="2D936B"/>
                </a:solidFill>
                <a:latin typeface="Trebuchet MS"/>
              </a:rPr>
              <a:t>3</a:t>
            </a:fld>
            <a:endParaRPr lang="en-IN" sz="1100" b="0" strike="noStrike" spc="-1">
              <a:solidFill>
                <a:srgbClr val="000000"/>
              </a:solidFill>
              <a:latin typeface="Times New Roman"/>
            </a:endParaRPr>
          </a:p>
        </p:txBody>
      </p:sp>
      <p:sp>
        <p:nvSpPr>
          <p:cNvPr id="154" name="TextBox 153"/>
          <p:cNvSpPr txBox="1"/>
          <p:nvPr/>
        </p:nvSpPr>
        <p:spPr>
          <a:xfrm>
            <a:off x="2559240" y="2160000"/>
            <a:ext cx="6818040" cy="384876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IN" sz="2400" b="0" strike="noStrike" spc="-1" dirty="0">
                <a:solidFill>
                  <a:srgbClr val="000000"/>
                </a:solidFill>
                <a:latin typeface="Arial"/>
              </a:rPr>
              <a:t>Problem Statement</a:t>
            </a:r>
          </a:p>
          <a:p>
            <a:pPr marL="216000" indent="-216000">
              <a:buClr>
                <a:srgbClr val="000000"/>
              </a:buClr>
              <a:buSzPct val="45000"/>
              <a:buFont typeface="Wingdings" charset="2"/>
              <a:buChar char=""/>
            </a:pPr>
            <a:r>
              <a:rPr lang="en-IN" sz="2400" b="0" strike="noStrike" spc="-1" dirty="0">
                <a:solidFill>
                  <a:srgbClr val="000000"/>
                </a:solidFill>
                <a:latin typeface="Arial"/>
              </a:rPr>
              <a:t>Project Overview</a:t>
            </a:r>
          </a:p>
          <a:p>
            <a:pPr marL="216000" indent="-216000">
              <a:buClr>
                <a:srgbClr val="000000"/>
              </a:buClr>
              <a:buSzPct val="45000"/>
              <a:buFont typeface="Wingdings" charset="2"/>
              <a:buChar char=""/>
            </a:pPr>
            <a:r>
              <a:rPr lang="en-IN" sz="2400" b="0" strike="noStrike" spc="-1" dirty="0">
                <a:solidFill>
                  <a:srgbClr val="000000"/>
                </a:solidFill>
                <a:latin typeface="Arial"/>
              </a:rPr>
              <a:t>End Users and Their Needs</a:t>
            </a:r>
          </a:p>
          <a:p>
            <a:pPr marL="216000" indent="-216000">
              <a:buClr>
                <a:srgbClr val="000000"/>
              </a:buClr>
              <a:buSzPct val="45000"/>
              <a:buFont typeface="Wingdings" charset="2"/>
              <a:buChar char=""/>
            </a:pPr>
            <a:r>
              <a:rPr lang="en-IN" sz="2400" b="0" strike="noStrike" spc="-1" dirty="0">
                <a:solidFill>
                  <a:srgbClr val="000000"/>
                </a:solidFill>
                <a:latin typeface="Arial"/>
              </a:rPr>
              <a:t>Proposed Solution and Value Proposition</a:t>
            </a:r>
          </a:p>
          <a:p>
            <a:pPr marL="216000" indent="-216000">
              <a:buClr>
                <a:srgbClr val="000000"/>
              </a:buClr>
              <a:buSzPct val="45000"/>
              <a:buFont typeface="Wingdings" charset="2"/>
              <a:buChar char=""/>
            </a:pPr>
            <a:r>
              <a:rPr lang="en-IN" sz="2400" b="0" strike="noStrike" spc="-1" dirty="0">
                <a:solidFill>
                  <a:srgbClr val="000000"/>
                </a:solidFill>
                <a:latin typeface="Arial"/>
              </a:rPr>
              <a:t>The WOW Factor</a:t>
            </a:r>
          </a:p>
          <a:p>
            <a:pPr marL="216000" indent="-216000">
              <a:buClr>
                <a:srgbClr val="000000"/>
              </a:buClr>
              <a:buSzPct val="45000"/>
              <a:buFont typeface="Wingdings" charset="2"/>
              <a:buChar char=""/>
            </a:pPr>
            <a:r>
              <a:rPr lang="en-IN" sz="2400" b="0" strike="noStrike" spc="-1" dirty="0">
                <a:solidFill>
                  <a:srgbClr val="000000"/>
                </a:solidFill>
                <a:latin typeface="Arial"/>
              </a:rPr>
              <a:t>Modelling Approach</a:t>
            </a:r>
          </a:p>
          <a:p>
            <a:pPr marL="216000" indent="-216000">
              <a:buClr>
                <a:srgbClr val="000000"/>
              </a:buClr>
              <a:buSzPct val="45000"/>
              <a:buFont typeface="Wingdings" charset="2"/>
              <a:buChar char=""/>
            </a:pPr>
            <a:r>
              <a:rPr lang="en-IN" sz="2400" b="0" strike="noStrike" spc="-1" dirty="0">
                <a:solidFill>
                  <a:srgbClr val="000000"/>
                </a:solidFill>
                <a:latin typeface="Arial"/>
              </a:rPr>
              <a:t>Results and Performance Evaluation</a:t>
            </a:r>
          </a:p>
          <a:p>
            <a:pPr marL="216000" indent="-216000">
              <a:buClr>
                <a:srgbClr val="000000"/>
              </a:buClr>
              <a:buSzPct val="45000"/>
              <a:buFont typeface="Wingdings" charset="2"/>
              <a:buChar char=""/>
            </a:pPr>
            <a:r>
              <a:rPr lang="en-IN" sz="2400" b="0" strike="noStrike" spc="-1" dirty="0">
                <a:solidFill>
                  <a:srgbClr val="000000"/>
                </a:solidFill>
                <a:latin typeface="Arial"/>
              </a:rPr>
              <a:t>Conclusion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object 2"/>
          <p:cNvGrpSpPr/>
          <p:nvPr/>
        </p:nvGrpSpPr>
        <p:grpSpPr>
          <a:xfrm>
            <a:off x="7991640" y="2933640"/>
            <a:ext cx="2761920" cy="3257280"/>
            <a:chOff x="7991640" y="2933640"/>
            <a:chExt cx="2761920" cy="3257280"/>
          </a:xfrm>
        </p:grpSpPr>
        <p:sp>
          <p:nvSpPr>
            <p:cNvPr id="15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57"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58" name="object 5"/>
            <p:cNvPicPr/>
            <p:nvPr/>
          </p:nvPicPr>
          <p:blipFill>
            <a:blip r:embed="rId2"/>
            <a:stretch/>
          </p:blipFill>
          <p:spPr>
            <a:xfrm>
              <a:off x="7991640" y="2933640"/>
              <a:ext cx="2761920" cy="3257280"/>
            </a:xfrm>
            <a:prstGeom prst="rect">
              <a:avLst/>
            </a:prstGeom>
            <a:ln w="0">
              <a:noFill/>
            </a:ln>
          </p:spPr>
        </p:pic>
      </p:grpSp>
      <p:sp>
        <p:nvSpPr>
          <p:cNvPr id="159" name="PlaceHolder 1"/>
          <p:cNvSpPr>
            <a:spLocks noGrp="1"/>
          </p:cNvSpPr>
          <p:nvPr>
            <p:ph type="title"/>
          </p:nvPr>
        </p:nvSpPr>
        <p:spPr>
          <a:xfrm>
            <a:off x="834120" y="574920"/>
            <a:ext cx="5636520" cy="1312200"/>
          </a:xfrm>
          <a:prstGeom prst="rect">
            <a:avLst/>
          </a:prstGeom>
          <a:noFill/>
          <a:ln w="0">
            <a:noFill/>
          </a:ln>
        </p:spPr>
        <p:txBody>
          <a:bodyPr lIns="0" tIns="16560" rIns="0" bIns="0" anchor="t">
            <a:noAutofit/>
          </a:bodyPr>
          <a:lstStyle/>
          <a:p>
            <a:pPr marL="12600" indent="0">
              <a:lnSpc>
                <a:spcPct val="100000"/>
              </a:lnSpc>
              <a:spcBef>
                <a:spcPts val="130"/>
              </a:spcBef>
              <a:buNone/>
              <a:tabLst>
                <a:tab pos="2728080" algn="l"/>
              </a:tabLst>
            </a:pPr>
            <a:r>
              <a:rPr lang="en-IN" sz="4250" b="1" strike="noStrike" spc="-21">
                <a:solidFill>
                  <a:schemeClr val="dk1"/>
                </a:solidFill>
                <a:latin typeface="Trebuchet MS"/>
              </a:rPr>
              <a:t>P</a:t>
            </a:r>
            <a:r>
              <a:rPr lang="en-IN" sz="4250" b="1" strike="noStrike" spc="12">
                <a:solidFill>
                  <a:schemeClr val="dk1"/>
                </a:solidFill>
                <a:latin typeface="Trebuchet MS"/>
              </a:rPr>
              <a:t>ROB</a:t>
            </a:r>
            <a:r>
              <a:rPr lang="en-IN" sz="4250" b="1" strike="noStrike" spc="52">
                <a:solidFill>
                  <a:schemeClr val="dk1"/>
                </a:solidFill>
                <a:latin typeface="Trebuchet MS"/>
              </a:rPr>
              <a:t>L</a:t>
            </a:r>
            <a:r>
              <a:rPr lang="en-IN" sz="4250" b="1" strike="noStrike" spc="-21">
                <a:solidFill>
                  <a:schemeClr val="dk1"/>
                </a:solidFill>
                <a:latin typeface="Trebuchet MS"/>
              </a:rPr>
              <a:t>E</a:t>
            </a:r>
            <a:r>
              <a:rPr lang="en-IN" sz="4250" b="1" strike="noStrike" spc="18">
                <a:solidFill>
                  <a:schemeClr val="dk1"/>
                </a:solidFill>
                <a:latin typeface="Trebuchet MS"/>
              </a:rPr>
              <a:t>M</a:t>
            </a:r>
            <a:r>
              <a:rPr lang="en-IN" sz="4250" b="1" strike="noStrike" spc="-1">
                <a:solidFill>
                  <a:schemeClr val="dk1"/>
                </a:solidFill>
                <a:latin typeface="Trebuchet MS"/>
              </a:rPr>
              <a:t>	</a:t>
            </a:r>
            <a:r>
              <a:rPr lang="en-IN" sz="4250" b="1" strike="noStrike" spc="9">
                <a:solidFill>
                  <a:schemeClr val="dk1"/>
                </a:solidFill>
                <a:latin typeface="Trebuchet MS"/>
              </a:rPr>
              <a:t>S</a:t>
            </a:r>
            <a:r>
              <a:rPr lang="en-IN" sz="4250" b="1" strike="noStrike" spc="-372">
                <a:solidFill>
                  <a:schemeClr val="dk1"/>
                </a:solidFill>
                <a:latin typeface="Trebuchet MS"/>
              </a:rPr>
              <a:t>T</a:t>
            </a:r>
            <a:r>
              <a:rPr lang="en-IN" sz="4250" b="1" strike="noStrike" spc="-375">
                <a:solidFill>
                  <a:schemeClr val="dk1"/>
                </a:solidFill>
                <a:latin typeface="Trebuchet MS"/>
              </a:rPr>
              <a:t>A</a:t>
            </a:r>
            <a:r>
              <a:rPr lang="en-IN" sz="4250" b="1" strike="noStrike" spc="12">
                <a:solidFill>
                  <a:schemeClr val="dk1"/>
                </a:solidFill>
                <a:latin typeface="Trebuchet MS"/>
              </a:rPr>
              <a:t>T</a:t>
            </a:r>
            <a:r>
              <a:rPr lang="en-IN" sz="4250" b="1" strike="noStrike" spc="-12">
                <a:solidFill>
                  <a:schemeClr val="dk1"/>
                </a:solidFill>
                <a:latin typeface="Trebuchet MS"/>
              </a:rPr>
              <a:t>E</a:t>
            </a:r>
            <a:r>
              <a:rPr lang="en-IN" sz="4250" b="1" strike="noStrike" spc="-21">
                <a:solidFill>
                  <a:schemeClr val="dk1"/>
                </a:solidFill>
                <a:latin typeface="Trebuchet MS"/>
              </a:rPr>
              <a:t>ME</a:t>
            </a:r>
            <a:r>
              <a:rPr lang="en-IN" sz="4250" b="1" strike="noStrike" spc="9">
                <a:solidFill>
                  <a:schemeClr val="dk1"/>
                </a:solidFill>
                <a:latin typeface="Trebuchet MS"/>
              </a:rPr>
              <a:t>NT</a:t>
            </a:r>
            <a:endParaRPr lang="en-IN" sz="4250" b="0" strike="noStrike" spc="-1">
              <a:solidFill>
                <a:srgbClr val="000000"/>
              </a:solidFill>
              <a:latin typeface="Calibri"/>
            </a:endParaRPr>
          </a:p>
        </p:txBody>
      </p:sp>
      <p:pic>
        <p:nvPicPr>
          <p:cNvPr id="160" name="object 8"/>
          <p:cNvPicPr/>
          <p:nvPr/>
        </p:nvPicPr>
        <p:blipFill>
          <a:blip r:embed="rId3"/>
          <a:stretch/>
        </p:blipFill>
        <p:spPr>
          <a:xfrm>
            <a:off x="676440" y="6467400"/>
            <a:ext cx="2142720" cy="199800"/>
          </a:xfrm>
          <a:prstGeom prst="rect">
            <a:avLst/>
          </a:prstGeom>
          <a:ln w="0">
            <a:noFill/>
          </a:ln>
        </p:spPr>
      </p:pic>
      <p:sp>
        <p:nvSpPr>
          <p:cNvPr id="162" name="PlaceHolder 2"/>
          <p:cNvSpPr>
            <a:spLocks noGrp="1"/>
          </p:cNvSpPr>
          <p:nvPr>
            <p:ph type="sldNum" idx="10"/>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0A889D74-93DA-4987-8C23-ABA087324866}" type="slidenum">
              <a:rPr lang="en-IN" sz="1100" b="0" strike="noStrike" spc="9">
                <a:solidFill>
                  <a:srgbClr val="2D936B"/>
                </a:solidFill>
                <a:latin typeface="Trebuchet MS"/>
              </a:rPr>
              <a:t>4</a:t>
            </a:fld>
            <a:endParaRPr lang="en-IN" sz="1100" b="0" strike="noStrike" spc="-1">
              <a:solidFill>
                <a:srgbClr val="000000"/>
              </a:solidFill>
              <a:latin typeface="Times New Roman"/>
            </a:endParaRPr>
          </a:p>
        </p:txBody>
      </p:sp>
      <p:sp>
        <p:nvSpPr>
          <p:cNvPr id="163" name="TextBox 162"/>
          <p:cNvSpPr txBox="1"/>
          <p:nvPr/>
        </p:nvSpPr>
        <p:spPr>
          <a:xfrm>
            <a:off x="540000" y="1465006"/>
            <a:ext cx="7084440" cy="3150194"/>
          </a:xfrm>
          <a:prstGeom prst="rect">
            <a:avLst/>
          </a:prstGeom>
          <a:noFill/>
          <a:ln w="0">
            <a:noFill/>
          </a:ln>
        </p:spPr>
        <p:txBody>
          <a:bodyPr lIns="90000" tIns="45000" rIns="90000" bIns="45000" anchor="t">
            <a:noAutofit/>
          </a:bodyPr>
          <a:lstStyle/>
          <a:p>
            <a:pPr algn="l"/>
            <a:r>
              <a:rPr lang="en-US" sz="2400" b="0" i="0" dirty="0">
                <a:solidFill>
                  <a:srgbClr val="0D0D0D"/>
                </a:solidFill>
                <a:effectLst/>
                <a:highlight>
                  <a:srgbClr val="FFFFFF"/>
                </a:highlight>
                <a:latin typeface="Söhne"/>
              </a:rPr>
              <a:t>In today's digital era, there is a growing interest in using artificial intelligence techniques for creative tasks such as poetry generation and sentiment analysis. However, developing accurate and contextually meaningful models for these tasks can be challenging due to the nuanced nature of language and human </a:t>
            </a:r>
            <a:r>
              <a:rPr lang="en-US" sz="2400" b="0" i="0" dirty="0" err="1">
                <a:solidFill>
                  <a:srgbClr val="0D0D0D"/>
                </a:solidFill>
                <a:effectLst/>
                <a:highlight>
                  <a:srgbClr val="FFFFFF"/>
                </a:highlight>
                <a:latin typeface="Söhne"/>
              </a:rPr>
              <a:t>emotions.</a:t>
            </a:r>
            <a:r>
              <a:rPr lang="en-US" sz="2400" b="0" i="0" dirty="0" err="1">
                <a:solidFill>
                  <a:srgbClr val="1F1F1F"/>
                </a:solidFill>
                <a:effectLst/>
                <a:latin typeface="Google Sans"/>
              </a:rPr>
              <a:t>This</a:t>
            </a:r>
            <a:r>
              <a:rPr lang="en-US" sz="2400" b="0" i="0" dirty="0">
                <a:solidFill>
                  <a:srgbClr val="1F1F1F"/>
                </a:solidFill>
                <a:effectLst/>
                <a:latin typeface="Google Sans"/>
              </a:rPr>
              <a:t> project aims to leverage Recurrent Neural Networks (RNNs) to develop a system that can:</a:t>
            </a:r>
          </a:p>
          <a:p>
            <a:pPr algn="l"/>
            <a:r>
              <a:rPr lang="en-US" sz="2400" dirty="0">
                <a:solidFill>
                  <a:srgbClr val="1F1F1F"/>
                </a:solidFill>
                <a:latin typeface="Google Sans"/>
              </a:rPr>
              <a:t> </a:t>
            </a:r>
            <a:endParaRPr lang="en-US" sz="2400" b="0" i="0" dirty="0">
              <a:solidFill>
                <a:srgbClr val="1F1F1F"/>
              </a:solidFill>
              <a:effectLst/>
              <a:latin typeface="Google Sans"/>
            </a:endParaRPr>
          </a:p>
          <a:p>
            <a:pPr algn="l">
              <a:buFont typeface="Arial" panose="020B0604020202020204" pitchFamily="34" charset="0"/>
              <a:buChar char="•"/>
            </a:pPr>
            <a:r>
              <a:rPr lang="en-US" sz="2400" b="0" i="0" dirty="0">
                <a:solidFill>
                  <a:srgbClr val="1F1F1F"/>
                </a:solidFill>
                <a:effectLst/>
                <a:latin typeface="Google Sans"/>
              </a:rPr>
              <a:t>Generate original poems based on style or theme.</a:t>
            </a:r>
          </a:p>
          <a:p>
            <a:pPr algn="l">
              <a:buFont typeface="Arial" panose="020B0604020202020204" pitchFamily="34" charset="0"/>
              <a:buChar char="•"/>
            </a:pPr>
            <a:r>
              <a:rPr lang="en-US" sz="2400" b="0" i="0" dirty="0">
                <a:solidFill>
                  <a:srgbClr val="1F1F1F"/>
                </a:solidFill>
                <a:effectLst/>
                <a:latin typeface="Google Sans"/>
              </a:rPr>
              <a:t>Analyze the sentiment of written text, including poems.</a:t>
            </a:r>
          </a:p>
          <a:p>
            <a:pPr algn="l"/>
            <a:endParaRPr lang="en-IN" sz="24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object 2"/>
          <p:cNvGrpSpPr/>
          <p:nvPr/>
        </p:nvGrpSpPr>
        <p:grpSpPr>
          <a:xfrm>
            <a:off x="8658360" y="2647800"/>
            <a:ext cx="3533400" cy="3809520"/>
            <a:chOff x="8658360" y="2647800"/>
            <a:chExt cx="3533400" cy="3809520"/>
          </a:xfrm>
        </p:grpSpPr>
        <p:sp>
          <p:nvSpPr>
            <p:cNvPr id="16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66"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67" name="object 5"/>
            <p:cNvPicPr/>
            <p:nvPr/>
          </p:nvPicPr>
          <p:blipFill>
            <a:blip r:embed="rId2"/>
            <a:stretch/>
          </p:blipFill>
          <p:spPr>
            <a:xfrm>
              <a:off x="8658360" y="2647800"/>
              <a:ext cx="3533400" cy="3809520"/>
            </a:xfrm>
            <a:prstGeom prst="rect">
              <a:avLst/>
            </a:prstGeom>
            <a:ln w="0">
              <a:noFill/>
            </a:ln>
          </p:spPr>
        </p:pic>
      </p:grpSp>
      <p:sp>
        <p:nvSpPr>
          <p:cNvPr id="168" name="PlaceHolder 1"/>
          <p:cNvSpPr>
            <a:spLocks noGrp="1"/>
          </p:cNvSpPr>
          <p:nvPr>
            <p:ph type="title"/>
          </p:nvPr>
        </p:nvSpPr>
        <p:spPr>
          <a:xfrm>
            <a:off x="739800" y="829800"/>
            <a:ext cx="5263200" cy="1161720"/>
          </a:xfrm>
          <a:prstGeom prst="rect">
            <a:avLst/>
          </a:prstGeom>
          <a:noFill/>
          <a:ln w="0">
            <a:noFill/>
          </a:ln>
        </p:spPr>
        <p:txBody>
          <a:bodyPr lIns="0" tIns="16560" rIns="0" bIns="0" anchor="t">
            <a:noAutofit/>
          </a:bodyPr>
          <a:lstStyle/>
          <a:p>
            <a:pPr marL="12600" indent="0">
              <a:lnSpc>
                <a:spcPct val="100000"/>
              </a:lnSpc>
              <a:spcBef>
                <a:spcPts val="130"/>
              </a:spcBef>
              <a:buNone/>
              <a:tabLst>
                <a:tab pos="2642760" algn="l"/>
              </a:tabLst>
            </a:pPr>
            <a:r>
              <a:rPr lang="en-IN" sz="4250" b="1" strike="noStrike" spc="4">
                <a:solidFill>
                  <a:schemeClr val="dk1"/>
                </a:solidFill>
                <a:latin typeface="Trebuchet MS"/>
              </a:rPr>
              <a:t>PROJECT	</a:t>
            </a:r>
            <a:r>
              <a:rPr lang="en-IN" sz="4250" b="1" strike="noStrike" spc="-21">
                <a:solidFill>
                  <a:schemeClr val="dk1"/>
                </a:solidFill>
                <a:latin typeface="Trebuchet MS"/>
              </a:rPr>
              <a:t>OVERVIEW</a:t>
            </a:r>
            <a:endParaRPr lang="en-IN" sz="4250" b="0" strike="noStrike" spc="-1">
              <a:solidFill>
                <a:srgbClr val="000000"/>
              </a:solidFill>
              <a:latin typeface="Calibri"/>
            </a:endParaRPr>
          </a:p>
        </p:txBody>
      </p:sp>
      <p:pic>
        <p:nvPicPr>
          <p:cNvPr id="169" name="object 8"/>
          <p:cNvPicPr/>
          <p:nvPr/>
        </p:nvPicPr>
        <p:blipFill>
          <a:blip r:embed="rId3"/>
          <a:stretch/>
        </p:blipFill>
        <p:spPr>
          <a:xfrm>
            <a:off x="676440" y="6467400"/>
            <a:ext cx="2142720" cy="199800"/>
          </a:xfrm>
          <a:prstGeom prst="rect">
            <a:avLst/>
          </a:prstGeom>
          <a:ln w="0">
            <a:noFill/>
          </a:ln>
        </p:spPr>
      </p:pic>
      <p:sp>
        <p:nvSpPr>
          <p:cNvPr id="171" name="PlaceHolder 2"/>
          <p:cNvSpPr>
            <a:spLocks noGrp="1"/>
          </p:cNvSpPr>
          <p:nvPr>
            <p:ph type="sldNum" idx="11"/>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090EC19D-23CF-4BCD-8808-4424CD00B1F7}" type="slidenum">
              <a:rPr lang="en-IN" sz="1100" b="0" strike="noStrike" spc="9">
                <a:solidFill>
                  <a:srgbClr val="2D936B"/>
                </a:solidFill>
                <a:latin typeface="Trebuchet MS"/>
              </a:rPr>
              <a:t>5</a:t>
            </a:fld>
            <a:endParaRPr lang="en-IN" sz="1100" b="0" strike="noStrike" spc="-1">
              <a:solidFill>
                <a:srgbClr val="000000"/>
              </a:solidFill>
              <a:latin typeface="Times New Roman"/>
            </a:endParaRPr>
          </a:p>
        </p:txBody>
      </p:sp>
      <p:sp>
        <p:nvSpPr>
          <p:cNvPr id="172" name="TextBox 171"/>
          <p:cNvSpPr txBox="1"/>
          <p:nvPr/>
        </p:nvSpPr>
        <p:spPr>
          <a:xfrm>
            <a:off x="482760" y="2149920"/>
            <a:ext cx="8157240" cy="3430080"/>
          </a:xfrm>
          <a:prstGeom prst="rect">
            <a:avLst/>
          </a:prstGeom>
          <a:noFill/>
          <a:ln w="0">
            <a:noFill/>
          </a:ln>
        </p:spPr>
        <p:txBody>
          <a:bodyPr lIns="90000" tIns="45000" rIns="90000" bIns="45000" anchor="t">
            <a:noAutofit/>
          </a:bodyPr>
          <a:lstStyle/>
          <a:p>
            <a:pPr algn="l"/>
            <a:r>
              <a:rPr lang="en-US" sz="2400" b="0" i="0" dirty="0">
                <a:solidFill>
                  <a:srgbClr val="0D0D0D"/>
                </a:solidFill>
                <a:effectLst/>
                <a:highlight>
                  <a:srgbClr val="FFFFFF"/>
                </a:highlight>
                <a:latin typeface="Söhne"/>
              </a:rPr>
              <a:t>This project aims to develop a robust RNN-based system for poetry generation and sentiment analysis. The system will allow users to generate poems based on a given seed text and analyze the sentiment of input text. By leveraging recurrent neural networks (RNNs), the system will capture the contextual dependencies in the input data, enabling it to produce coherent poems and accurate sentiment predictions.</a:t>
            </a:r>
            <a:endParaRPr lang="en-IN" sz="24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99480" y="891720"/>
            <a:ext cx="501408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3200" b="1" strike="noStrike" spc="24">
                <a:solidFill>
                  <a:schemeClr val="dk1"/>
                </a:solidFill>
                <a:latin typeface="Trebuchet MS"/>
              </a:rPr>
              <a:t>W</a:t>
            </a:r>
            <a:r>
              <a:rPr lang="en-IN" sz="3200" b="1" strike="noStrike" spc="-21">
                <a:solidFill>
                  <a:schemeClr val="dk1"/>
                </a:solidFill>
                <a:latin typeface="Trebuchet MS"/>
              </a:rPr>
              <a:t>H</a:t>
            </a:r>
            <a:r>
              <a:rPr lang="en-IN" sz="3200" b="1" strike="noStrike" spc="18">
                <a:solidFill>
                  <a:schemeClr val="dk1"/>
                </a:solidFill>
                <a:latin typeface="Trebuchet MS"/>
              </a:rPr>
              <a:t>O</a:t>
            </a:r>
            <a:r>
              <a:rPr lang="en-IN" sz="3200" b="1" strike="noStrike" spc="-236">
                <a:solidFill>
                  <a:schemeClr val="dk1"/>
                </a:solidFill>
                <a:latin typeface="Trebuchet MS"/>
              </a:rPr>
              <a:t> </a:t>
            </a:r>
            <a:r>
              <a:rPr lang="en-IN" sz="3200" b="1" strike="noStrike" spc="-12">
                <a:solidFill>
                  <a:schemeClr val="dk1"/>
                </a:solidFill>
                <a:latin typeface="Trebuchet MS"/>
              </a:rPr>
              <a:t>AR</a:t>
            </a:r>
            <a:r>
              <a:rPr lang="en-IN" sz="3200" b="1" strike="noStrike" spc="12">
                <a:solidFill>
                  <a:schemeClr val="dk1"/>
                </a:solidFill>
                <a:latin typeface="Trebuchet MS"/>
              </a:rPr>
              <a:t>E</a:t>
            </a:r>
            <a:r>
              <a:rPr lang="en-IN" sz="3200" b="1" strike="noStrike" spc="-35">
                <a:solidFill>
                  <a:schemeClr val="dk1"/>
                </a:solidFill>
                <a:latin typeface="Trebuchet MS"/>
              </a:rPr>
              <a:t> </a:t>
            </a:r>
            <a:r>
              <a:rPr lang="en-IN" sz="3200" b="1" strike="noStrike" spc="-12">
                <a:solidFill>
                  <a:schemeClr val="dk1"/>
                </a:solidFill>
                <a:latin typeface="Trebuchet MS"/>
              </a:rPr>
              <a:t>T</a:t>
            </a:r>
            <a:r>
              <a:rPr lang="en-IN" sz="3200" b="1" strike="noStrike" spc="-15">
                <a:solidFill>
                  <a:schemeClr val="dk1"/>
                </a:solidFill>
                <a:latin typeface="Trebuchet MS"/>
              </a:rPr>
              <a:t>H</a:t>
            </a:r>
            <a:r>
              <a:rPr lang="en-IN" sz="3200" b="1" strike="noStrike" spc="12">
                <a:solidFill>
                  <a:schemeClr val="dk1"/>
                </a:solidFill>
                <a:latin typeface="Trebuchet MS"/>
              </a:rPr>
              <a:t>E</a:t>
            </a:r>
            <a:r>
              <a:rPr lang="en-IN" sz="3200" b="1" strike="noStrike" spc="-35">
                <a:solidFill>
                  <a:schemeClr val="dk1"/>
                </a:solidFill>
                <a:latin typeface="Trebuchet MS"/>
              </a:rPr>
              <a:t> </a:t>
            </a:r>
            <a:r>
              <a:rPr lang="en-IN" sz="3200" b="1" strike="noStrike" spc="-21">
                <a:solidFill>
                  <a:schemeClr val="dk1"/>
                </a:solidFill>
                <a:latin typeface="Trebuchet MS"/>
              </a:rPr>
              <a:t>E</a:t>
            </a:r>
            <a:r>
              <a:rPr lang="en-IN" sz="3200" b="1" strike="noStrike" spc="29">
                <a:solidFill>
                  <a:schemeClr val="dk1"/>
                </a:solidFill>
                <a:latin typeface="Trebuchet MS"/>
              </a:rPr>
              <a:t>N</a:t>
            </a:r>
            <a:r>
              <a:rPr lang="en-IN" sz="3200" b="1" strike="noStrike" spc="12">
                <a:solidFill>
                  <a:schemeClr val="dk1"/>
                </a:solidFill>
                <a:latin typeface="Trebuchet MS"/>
              </a:rPr>
              <a:t>D</a:t>
            </a:r>
            <a:r>
              <a:rPr lang="en-IN" sz="3200" b="1" strike="noStrike" spc="-46">
                <a:solidFill>
                  <a:schemeClr val="dk1"/>
                </a:solidFill>
                <a:latin typeface="Trebuchet MS"/>
              </a:rPr>
              <a:t> </a:t>
            </a:r>
            <a:r>
              <a:rPr lang="en-IN" sz="3200" b="1" strike="noStrike" spc="-1">
                <a:solidFill>
                  <a:schemeClr val="dk1"/>
                </a:solidFill>
                <a:latin typeface="Trebuchet MS"/>
              </a:rPr>
              <a:t>U</a:t>
            </a:r>
            <a:r>
              <a:rPr lang="en-IN" sz="3200" b="1" strike="noStrike" spc="9">
                <a:solidFill>
                  <a:schemeClr val="dk1"/>
                </a:solidFill>
                <a:latin typeface="Trebuchet MS"/>
              </a:rPr>
              <a:t>S</a:t>
            </a:r>
            <a:r>
              <a:rPr lang="en-IN" sz="3200" b="1" strike="noStrike" spc="-26">
                <a:solidFill>
                  <a:schemeClr val="dk1"/>
                </a:solidFill>
                <a:latin typeface="Trebuchet MS"/>
              </a:rPr>
              <a:t>E</a:t>
            </a:r>
            <a:r>
              <a:rPr lang="en-IN" sz="3200" b="1" strike="noStrike" spc="-12">
                <a:solidFill>
                  <a:schemeClr val="dk1"/>
                </a:solidFill>
                <a:latin typeface="Trebuchet MS"/>
              </a:rPr>
              <a:t>R</a:t>
            </a:r>
            <a:r>
              <a:rPr lang="en-IN" sz="3200" b="1" strike="noStrike" spc="4">
                <a:solidFill>
                  <a:schemeClr val="dk1"/>
                </a:solidFill>
                <a:latin typeface="Trebuchet MS"/>
              </a:rPr>
              <a:t>S?</a:t>
            </a:r>
            <a:endParaRPr lang="en-IN" sz="3200" b="0" strike="noStrike" spc="-1">
              <a:solidFill>
                <a:srgbClr val="000000"/>
              </a:solidFill>
              <a:latin typeface="Calibri"/>
            </a:endParaRPr>
          </a:p>
        </p:txBody>
      </p:sp>
      <p:pic>
        <p:nvPicPr>
          <p:cNvPr id="174" name="object 6"/>
          <p:cNvPicPr/>
          <p:nvPr/>
        </p:nvPicPr>
        <p:blipFill>
          <a:blip r:embed="rId2"/>
          <a:stretch/>
        </p:blipFill>
        <p:spPr>
          <a:xfrm>
            <a:off x="723960" y="6172200"/>
            <a:ext cx="2180880" cy="485280"/>
          </a:xfrm>
          <a:prstGeom prst="rect">
            <a:avLst/>
          </a:prstGeom>
          <a:ln w="0">
            <a:noFill/>
          </a:ln>
        </p:spPr>
      </p:pic>
      <p:sp>
        <p:nvSpPr>
          <p:cNvPr id="176" name="PlaceHolder 2"/>
          <p:cNvSpPr>
            <a:spLocks noGrp="1"/>
          </p:cNvSpPr>
          <p:nvPr>
            <p:ph type="sldNum" idx="12"/>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FE8DC86-DC73-4B88-AA65-A770155ADC7D}" type="slidenum">
              <a:rPr lang="en-IN" sz="1100" b="0" strike="noStrike" spc="9">
                <a:solidFill>
                  <a:srgbClr val="2D936B"/>
                </a:solidFill>
                <a:latin typeface="Trebuchet MS"/>
              </a:rPr>
              <a:t>6</a:t>
            </a:fld>
            <a:endParaRPr lang="en-IN" sz="1100" b="0" strike="noStrike" spc="-1">
              <a:solidFill>
                <a:srgbClr val="000000"/>
              </a:solidFill>
              <a:latin typeface="Times New Roman"/>
            </a:endParaRPr>
          </a:p>
        </p:txBody>
      </p:sp>
      <p:sp>
        <p:nvSpPr>
          <p:cNvPr id="177" name="TextBox 176"/>
          <p:cNvSpPr txBox="1"/>
          <p:nvPr/>
        </p:nvSpPr>
        <p:spPr>
          <a:xfrm>
            <a:off x="614160" y="1720645"/>
            <a:ext cx="8070480" cy="3414755"/>
          </a:xfrm>
          <a:prstGeom prst="rect">
            <a:avLst/>
          </a:prstGeom>
          <a:noFill/>
          <a:ln w="0">
            <a:noFill/>
          </a:ln>
        </p:spPr>
        <p:txBody>
          <a:bodyPr lIns="90000" tIns="45000" rIns="90000" bIns="45000" anchor="t">
            <a:noAutofit/>
          </a:bodyPr>
          <a:lstStyle/>
          <a:p>
            <a:pPr algn="l"/>
            <a:r>
              <a:rPr lang="en-US" sz="2400" b="0" i="0" dirty="0">
                <a:solidFill>
                  <a:srgbClr val="0D0D0D"/>
                </a:solidFill>
                <a:effectLst/>
                <a:highlight>
                  <a:srgbClr val="FFFFFF"/>
                </a:highlight>
                <a:latin typeface="Söhne"/>
              </a:rPr>
              <a:t>The end users of this system could include poets, writers, students, and researchers interested in exploring and experimenting with poetry generation and sentiment analysis. Their needs include:</a:t>
            </a:r>
          </a:p>
          <a:p>
            <a:pPr algn="l">
              <a:buFont typeface="+mj-lt"/>
              <a:buAutoNum type="arabicPeriod"/>
            </a:pPr>
            <a:r>
              <a:rPr lang="en-US" sz="2400" b="0" i="0" dirty="0">
                <a:solidFill>
                  <a:srgbClr val="0D0D0D"/>
                </a:solidFill>
                <a:effectLst/>
                <a:highlight>
                  <a:srgbClr val="FFFFFF"/>
                </a:highlight>
                <a:latin typeface="Söhne"/>
              </a:rPr>
              <a:t>Generating high-quality poems for inspiration or creative purposes.</a:t>
            </a:r>
          </a:p>
          <a:p>
            <a:pPr algn="l">
              <a:buFont typeface="+mj-lt"/>
              <a:buAutoNum type="arabicPeriod"/>
            </a:pPr>
            <a:r>
              <a:rPr lang="en-US" sz="2400" b="0" i="0" dirty="0">
                <a:solidFill>
                  <a:srgbClr val="0D0D0D"/>
                </a:solidFill>
                <a:effectLst/>
                <a:highlight>
                  <a:srgbClr val="FFFFFF"/>
                </a:highlight>
                <a:latin typeface="Söhne"/>
              </a:rPr>
              <a:t>Analyzing the sentiment of text to understand its emotional tone or to gauge audience reactions.</a:t>
            </a:r>
          </a:p>
          <a:p>
            <a:pPr algn="l">
              <a:buFont typeface="+mj-lt"/>
              <a:buAutoNum type="arabicPeriod"/>
            </a:pPr>
            <a:r>
              <a:rPr lang="en-US" sz="2400" b="0" i="0" dirty="0">
                <a:solidFill>
                  <a:srgbClr val="0D0D0D"/>
                </a:solidFill>
                <a:effectLst/>
                <a:highlight>
                  <a:srgbClr val="FFFFFF"/>
                </a:highlight>
                <a:latin typeface="Söhne"/>
              </a:rPr>
              <a:t>Exploring the capabilities of AI in creative tasks and linguistic analysis.</a:t>
            </a:r>
          </a:p>
          <a:p>
            <a:pPr marL="216000" indent="-216000" algn="just">
              <a:buClr>
                <a:srgbClr val="000000"/>
              </a:buClr>
              <a:buSzPct val="45000"/>
              <a:buFont typeface="Wingdings" charset="2"/>
              <a:buChar char=""/>
            </a:pPr>
            <a:endParaRPr lang="en-IN" sz="24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object 2"/>
          <p:cNvPicPr/>
          <p:nvPr/>
        </p:nvPicPr>
        <p:blipFill>
          <a:blip r:embed="rId2"/>
          <a:stretch/>
        </p:blipFill>
        <p:spPr>
          <a:xfrm>
            <a:off x="0" y="1792440"/>
            <a:ext cx="2695320" cy="3247560"/>
          </a:xfrm>
          <a:prstGeom prst="rect">
            <a:avLst/>
          </a:prstGeom>
          <a:ln w="0">
            <a:noFill/>
          </a:ln>
        </p:spPr>
      </p:pic>
      <p:sp>
        <p:nvSpPr>
          <p:cNvPr id="179" name="PlaceHolder 1"/>
          <p:cNvSpPr>
            <a:spLocks noGrp="1"/>
          </p:cNvSpPr>
          <p:nvPr>
            <p:ph type="title"/>
          </p:nvPr>
        </p:nvSpPr>
        <p:spPr>
          <a:xfrm>
            <a:off x="497160" y="461520"/>
            <a:ext cx="976284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3600" b="1" strike="noStrike" spc="-41">
                <a:solidFill>
                  <a:schemeClr val="dk1"/>
                </a:solidFill>
                <a:latin typeface="Trebuchet MS"/>
              </a:rPr>
              <a:t>Y</a:t>
            </a:r>
            <a:r>
              <a:rPr lang="en-IN" sz="3600" b="1" strike="noStrike" spc="9">
                <a:solidFill>
                  <a:schemeClr val="dk1"/>
                </a:solidFill>
                <a:latin typeface="Trebuchet MS"/>
              </a:rPr>
              <a:t>O</a:t>
            </a:r>
            <a:r>
              <a:rPr lang="en-IN" sz="3600" b="1" strike="noStrike" spc="24">
                <a:solidFill>
                  <a:schemeClr val="dk1"/>
                </a:solidFill>
                <a:latin typeface="Trebuchet MS"/>
              </a:rPr>
              <a:t>U</a:t>
            </a:r>
            <a:r>
              <a:rPr lang="en-IN" sz="3600" b="1" strike="noStrike" spc="-1">
                <a:solidFill>
                  <a:schemeClr val="dk1"/>
                </a:solidFill>
                <a:latin typeface="Trebuchet MS"/>
              </a:rPr>
              <a:t>R</a:t>
            </a:r>
            <a:r>
              <a:rPr lang="en-IN" sz="3600" b="1" strike="noStrike" spc="4">
                <a:solidFill>
                  <a:schemeClr val="dk1"/>
                </a:solidFill>
                <a:latin typeface="Trebuchet MS"/>
              </a:rPr>
              <a:t> </a:t>
            </a:r>
            <a:r>
              <a:rPr lang="en-IN" sz="3600" b="1" strike="noStrike" spc="24">
                <a:solidFill>
                  <a:schemeClr val="dk1"/>
                </a:solidFill>
                <a:latin typeface="Trebuchet MS"/>
              </a:rPr>
              <a:t>S</a:t>
            </a:r>
            <a:r>
              <a:rPr lang="en-IN" sz="3600" b="1" strike="noStrike" spc="9">
                <a:solidFill>
                  <a:schemeClr val="dk1"/>
                </a:solidFill>
                <a:latin typeface="Trebuchet MS"/>
              </a:rPr>
              <a:t>O</a:t>
            </a:r>
            <a:r>
              <a:rPr lang="en-IN" sz="3600" b="1" strike="noStrike" spc="24">
                <a:solidFill>
                  <a:schemeClr val="dk1"/>
                </a:solidFill>
                <a:latin typeface="Trebuchet MS"/>
              </a:rPr>
              <a:t>LU</a:t>
            </a:r>
            <a:r>
              <a:rPr lang="en-IN" sz="3600" b="1" strike="noStrike" spc="-35">
                <a:solidFill>
                  <a:schemeClr val="dk1"/>
                </a:solidFill>
                <a:latin typeface="Trebuchet MS"/>
              </a:rPr>
              <a:t>T</a:t>
            </a:r>
            <a:r>
              <a:rPr lang="en-IN" sz="3600" b="1" strike="noStrike" spc="-32">
                <a:solidFill>
                  <a:schemeClr val="dk1"/>
                </a:solidFill>
                <a:latin typeface="Trebuchet MS"/>
              </a:rPr>
              <a:t>I</a:t>
            </a:r>
            <a:r>
              <a:rPr lang="en-IN" sz="3600" b="1" strike="noStrike" spc="9">
                <a:solidFill>
                  <a:schemeClr val="dk1"/>
                </a:solidFill>
                <a:latin typeface="Trebuchet MS"/>
              </a:rPr>
              <a:t>O</a:t>
            </a:r>
            <a:r>
              <a:rPr lang="en-IN" sz="3600" b="1" strike="noStrike" spc="-1">
                <a:solidFill>
                  <a:schemeClr val="dk1"/>
                </a:solidFill>
                <a:latin typeface="Trebuchet MS"/>
              </a:rPr>
              <a:t>N</a:t>
            </a:r>
            <a:r>
              <a:rPr lang="en-IN" sz="3600" b="1" strike="noStrike" spc="-347">
                <a:solidFill>
                  <a:schemeClr val="dk1"/>
                </a:solidFill>
                <a:latin typeface="Trebuchet MS"/>
              </a:rPr>
              <a:t> </a:t>
            </a:r>
            <a:r>
              <a:rPr lang="en-IN" sz="3600" b="1" strike="noStrike" spc="-35">
                <a:solidFill>
                  <a:schemeClr val="dk1"/>
                </a:solidFill>
                <a:latin typeface="Trebuchet MS"/>
              </a:rPr>
              <a:t>A</a:t>
            </a:r>
            <a:r>
              <a:rPr lang="en-IN" sz="3600" b="1" strike="noStrike" spc="-7">
                <a:solidFill>
                  <a:schemeClr val="dk1"/>
                </a:solidFill>
                <a:latin typeface="Trebuchet MS"/>
              </a:rPr>
              <a:t>N</a:t>
            </a:r>
            <a:r>
              <a:rPr lang="en-IN" sz="3600" b="1" strike="noStrike" spc="-1">
                <a:solidFill>
                  <a:schemeClr val="dk1"/>
                </a:solidFill>
                <a:latin typeface="Trebuchet MS"/>
              </a:rPr>
              <a:t>D</a:t>
            </a:r>
            <a:r>
              <a:rPr lang="en-IN" sz="3600" b="1" strike="noStrike" spc="32">
                <a:solidFill>
                  <a:schemeClr val="dk1"/>
                </a:solidFill>
                <a:latin typeface="Trebuchet MS"/>
              </a:rPr>
              <a:t> </a:t>
            </a:r>
            <a:r>
              <a:rPr lang="en-IN" sz="3600" b="1" strike="noStrike" spc="-32">
                <a:solidFill>
                  <a:schemeClr val="dk1"/>
                </a:solidFill>
                <a:latin typeface="Trebuchet MS"/>
              </a:rPr>
              <a:t>I</a:t>
            </a:r>
            <a:r>
              <a:rPr lang="en-IN" sz="3600" b="1" strike="noStrike" spc="-35">
                <a:solidFill>
                  <a:schemeClr val="dk1"/>
                </a:solidFill>
                <a:latin typeface="Trebuchet MS"/>
              </a:rPr>
              <a:t>T</a:t>
            </a:r>
            <a:r>
              <a:rPr lang="en-IN" sz="3600" b="1" strike="noStrike" spc="-1">
                <a:solidFill>
                  <a:schemeClr val="dk1"/>
                </a:solidFill>
                <a:latin typeface="Trebuchet MS"/>
              </a:rPr>
              <a:t>S</a:t>
            </a:r>
            <a:r>
              <a:rPr lang="en-IN" sz="3600" b="1" strike="noStrike" spc="58">
                <a:solidFill>
                  <a:schemeClr val="dk1"/>
                </a:solidFill>
                <a:latin typeface="Trebuchet MS"/>
              </a:rPr>
              <a:t> </a:t>
            </a:r>
            <a:r>
              <a:rPr lang="en-IN" sz="3600" b="1" strike="noStrike" spc="-296">
                <a:solidFill>
                  <a:schemeClr val="dk1"/>
                </a:solidFill>
                <a:latin typeface="Trebuchet MS"/>
              </a:rPr>
              <a:t>V</a:t>
            </a:r>
            <a:r>
              <a:rPr lang="en-IN" sz="3600" b="1" strike="noStrike" spc="-35">
                <a:solidFill>
                  <a:schemeClr val="dk1"/>
                </a:solidFill>
                <a:latin typeface="Trebuchet MS"/>
              </a:rPr>
              <a:t>A</a:t>
            </a:r>
            <a:r>
              <a:rPr lang="en-IN" sz="3600" b="1" strike="noStrike" spc="24">
                <a:solidFill>
                  <a:schemeClr val="dk1"/>
                </a:solidFill>
                <a:latin typeface="Trebuchet MS"/>
              </a:rPr>
              <a:t>LU</a:t>
            </a:r>
            <a:r>
              <a:rPr lang="en-IN" sz="3600" b="1" strike="noStrike" spc="-1">
                <a:solidFill>
                  <a:schemeClr val="dk1"/>
                </a:solidFill>
                <a:latin typeface="Trebuchet MS"/>
              </a:rPr>
              <a:t>E</a:t>
            </a:r>
            <a:r>
              <a:rPr lang="en-IN" sz="3600" b="1" strike="noStrike" spc="-66">
                <a:solidFill>
                  <a:schemeClr val="dk1"/>
                </a:solidFill>
                <a:latin typeface="Trebuchet MS"/>
              </a:rPr>
              <a:t> </a:t>
            </a:r>
            <a:r>
              <a:rPr lang="en-IN" sz="3600" b="1" strike="noStrike" spc="-15">
                <a:solidFill>
                  <a:schemeClr val="dk1"/>
                </a:solidFill>
                <a:latin typeface="Trebuchet MS"/>
              </a:rPr>
              <a:t>P</a:t>
            </a:r>
            <a:r>
              <a:rPr lang="en-IN" sz="3600" b="1" strike="noStrike" spc="-32">
                <a:solidFill>
                  <a:schemeClr val="dk1"/>
                </a:solidFill>
                <a:latin typeface="Trebuchet MS"/>
              </a:rPr>
              <a:t>R</a:t>
            </a:r>
            <a:r>
              <a:rPr lang="en-IN" sz="3600" b="1" strike="noStrike" spc="9">
                <a:solidFill>
                  <a:schemeClr val="dk1"/>
                </a:solidFill>
                <a:latin typeface="Trebuchet MS"/>
              </a:rPr>
              <a:t>O</a:t>
            </a:r>
            <a:r>
              <a:rPr lang="en-IN" sz="3600" b="1" strike="noStrike" spc="-15">
                <a:solidFill>
                  <a:schemeClr val="dk1"/>
                </a:solidFill>
                <a:latin typeface="Trebuchet MS"/>
              </a:rPr>
              <a:t>P</a:t>
            </a:r>
            <a:r>
              <a:rPr lang="en-IN" sz="3600" b="1" strike="noStrike" spc="9">
                <a:solidFill>
                  <a:schemeClr val="dk1"/>
                </a:solidFill>
                <a:latin typeface="Trebuchet MS"/>
              </a:rPr>
              <a:t>O</a:t>
            </a:r>
            <a:r>
              <a:rPr lang="en-IN" sz="3600" b="1" strike="noStrike" spc="24">
                <a:solidFill>
                  <a:schemeClr val="dk1"/>
                </a:solidFill>
                <a:latin typeface="Trebuchet MS"/>
              </a:rPr>
              <a:t>S</a:t>
            </a:r>
            <a:r>
              <a:rPr lang="en-IN" sz="3600" b="1" strike="noStrike" spc="-32">
                <a:solidFill>
                  <a:schemeClr val="dk1"/>
                </a:solidFill>
                <a:latin typeface="Trebuchet MS"/>
              </a:rPr>
              <a:t>I</a:t>
            </a:r>
            <a:r>
              <a:rPr lang="en-IN" sz="3600" b="1" strike="noStrike" spc="-35">
                <a:solidFill>
                  <a:schemeClr val="dk1"/>
                </a:solidFill>
                <a:latin typeface="Trebuchet MS"/>
              </a:rPr>
              <a:t>T</a:t>
            </a:r>
            <a:r>
              <a:rPr lang="en-IN" sz="3600" b="1" strike="noStrike" spc="-32">
                <a:solidFill>
                  <a:schemeClr val="dk1"/>
                </a:solidFill>
                <a:latin typeface="Trebuchet MS"/>
              </a:rPr>
              <a:t>I</a:t>
            </a:r>
            <a:r>
              <a:rPr lang="en-IN" sz="3600" b="1" strike="noStrike" spc="9">
                <a:solidFill>
                  <a:schemeClr val="dk1"/>
                </a:solidFill>
                <a:latin typeface="Trebuchet MS"/>
              </a:rPr>
              <a:t>O</a:t>
            </a:r>
            <a:r>
              <a:rPr lang="en-IN" sz="3600" b="1" strike="noStrike" spc="-1">
                <a:solidFill>
                  <a:schemeClr val="dk1"/>
                </a:solidFill>
                <a:latin typeface="Trebuchet MS"/>
              </a:rPr>
              <a:t>N</a:t>
            </a:r>
            <a:endParaRPr lang="en-IN" sz="3600" b="0" strike="noStrike" spc="-1">
              <a:solidFill>
                <a:srgbClr val="000000"/>
              </a:solidFill>
              <a:latin typeface="Calibri"/>
            </a:endParaRPr>
          </a:p>
        </p:txBody>
      </p:sp>
      <p:pic>
        <p:nvPicPr>
          <p:cNvPr id="180" name="object 7"/>
          <p:cNvPicPr/>
          <p:nvPr/>
        </p:nvPicPr>
        <p:blipFill>
          <a:blip r:embed="rId3"/>
          <a:stretch/>
        </p:blipFill>
        <p:spPr>
          <a:xfrm>
            <a:off x="676440" y="6467400"/>
            <a:ext cx="2142720" cy="199800"/>
          </a:xfrm>
          <a:prstGeom prst="rect">
            <a:avLst/>
          </a:prstGeom>
          <a:ln w="0">
            <a:noFill/>
          </a:ln>
        </p:spPr>
      </p:pic>
      <p:sp>
        <p:nvSpPr>
          <p:cNvPr id="182" name="PlaceHolder 2"/>
          <p:cNvSpPr>
            <a:spLocks noGrp="1"/>
          </p:cNvSpPr>
          <p:nvPr>
            <p:ph type="sldNum" idx="13"/>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7F42120D-26C8-40B2-9F30-FE382A0B587A}" type="slidenum">
              <a:rPr lang="en-IN" sz="1100" b="0" strike="noStrike" spc="9">
                <a:solidFill>
                  <a:srgbClr val="2D936B"/>
                </a:solidFill>
                <a:latin typeface="Trebuchet MS"/>
              </a:rPr>
              <a:t>7</a:t>
            </a:fld>
            <a:endParaRPr lang="en-IN" sz="1100" b="0" strike="noStrike" spc="-1">
              <a:solidFill>
                <a:srgbClr val="000000"/>
              </a:solidFill>
              <a:latin typeface="Times New Roman"/>
            </a:endParaRPr>
          </a:p>
        </p:txBody>
      </p:sp>
      <p:sp>
        <p:nvSpPr>
          <p:cNvPr id="183" name="TextBox 182"/>
          <p:cNvSpPr txBox="1"/>
          <p:nvPr/>
        </p:nvSpPr>
        <p:spPr>
          <a:xfrm>
            <a:off x="2695319" y="1792440"/>
            <a:ext cx="7156603" cy="4372386"/>
          </a:xfrm>
          <a:prstGeom prst="rect">
            <a:avLst/>
          </a:prstGeom>
          <a:noFill/>
          <a:ln w="0">
            <a:noFill/>
          </a:ln>
        </p:spPr>
        <p:txBody>
          <a:bodyPr lIns="90000" tIns="45000" rIns="90000" bIns="45000" anchor="t">
            <a:noAutofit/>
          </a:bodyPr>
          <a:lstStyle/>
          <a:p>
            <a:pPr algn="l"/>
            <a:r>
              <a:rPr lang="en-US" sz="2400" b="0" i="0" dirty="0">
                <a:solidFill>
                  <a:srgbClr val="0D0D0D"/>
                </a:solidFill>
                <a:effectLst/>
                <a:highlight>
                  <a:srgbClr val="FFFFFF"/>
                </a:highlight>
                <a:latin typeface="Söhne"/>
              </a:rPr>
              <a:t>The proposed solution is a user-friendly system that offers the following key features:</a:t>
            </a:r>
          </a:p>
          <a:p>
            <a:pPr algn="l">
              <a:buFont typeface="+mj-lt"/>
              <a:buAutoNum type="arabicPeriod"/>
            </a:pPr>
            <a:r>
              <a:rPr lang="en-US" sz="2400" b="1" i="0" dirty="0">
                <a:solidFill>
                  <a:srgbClr val="0D0D0D"/>
                </a:solidFill>
                <a:effectLst/>
                <a:highlight>
                  <a:srgbClr val="FFFFFF"/>
                </a:highlight>
                <a:latin typeface="Söhne"/>
              </a:rPr>
              <a:t>Poetry Generation:</a:t>
            </a:r>
            <a:r>
              <a:rPr lang="en-US" sz="2400" b="0" i="0" dirty="0">
                <a:solidFill>
                  <a:srgbClr val="0D0D0D"/>
                </a:solidFill>
                <a:effectLst/>
                <a:highlight>
                  <a:srgbClr val="FFFFFF"/>
                </a:highlight>
                <a:latin typeface="Söhne"/>
              </a:rPr>
              <a:t> Users can input a seed text, and the system will generate a poem based on that input. The generated poems will exhibit coherence and creativity, capturing the style and tone of the input text.</a:t>
            </a:r>
          </a:p>
          <a:p>
            <a:pPr algn="l">
              <a:buFont typeface="+mj-lt"/>
              <a:buAutoNum type="arabicPeriod"/>
            </a:pPr>
            <a:r>
              <a:rPr lang="en-US" sz="2400" b="1" i="0" dirty="0">
                <a:solidFill>
                  <a:srgbClr val="0D0D0D"/>
                </a:solidFill>
                <a:effectLst/>
                <a:highlight>
                  <a:srgbClr val="FFFFFF"/>
                </a:highlight>
                <a:latin typeface="Söhne"/>
              </a:rPr>
              <a:t>Sentiment Analysis:</a:t>
            </a:r>
            <a:r>
              <a:rPr lang="en-US" sz="2400" b="0" i="0" dirty="0">
                <a:solidFill>
                  <a:srgbClr val="0D0D0D"/>
                </a:solidFill>
                <a:effectLst/>
                <a:highlight>
                  <a:srgbClr val="FFFFFF"/>
                </a:highlight>
                <a:latin typeface="Söhne"/>
              </a:rPr>
              <a:t> Users can input any text, and the system will analyze its sentiment, providing insights into the emotional tone of the text. This feature can be useful for understanding audience reactions, sentiment trends, or the emotional impact of written content.</a:t>
            </a:r>
          </a:p>
          <a:p>
            <a:pPr algn="just"/>
            <a:endParaRPr lang="en-IN" sz="24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86"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87" name="object 6"/>
          <p:cNvPicPr/>
          <p:nvPr/>
        </p:nvPicPr>
        <p:blipFill>
          <a:blip r:embed="rId2"/>
          <a:stretch/>
        </p:blipFill>
        <p:spPr>
          <a:xfrm>
            <a:off x="8621640" y="3324600"/>
            <a:ext cx="2466720" cy="3419280"/>
          </a:xfrm>
          <a:prstGeom prst="rect">
            <a:avLst/>
          </a:prstGeom>
          <a:ln w="0">
            <a:noFill/>
          </a:ln>
        </p:spPr>
      </p:pic>
      <p:sp>
        <p:nvSpPr>
          <p:cNvPr id="188" name="PlaceHolder 1"/>
          <p:cNvSpPr>
            <a:spLocks noGrp="1"/>
          </p:cNvSpPr>
          <p:nvPr>
            <p:ph type="title"/>
          </p:nvPr>
        </p:nvSpPr>
        <p:spPr>
          <a:xfrm>
            <a:off x="739800" y="654840"/>
            <a:ext cx="754272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12">
                <a:solidFill>
                  <a:schemeClr val="dk1"/>
                </a:solidFill>
                <a:latin typeface="Trebuchet MS"/>
              </a:rPr>
              <a:t>THE</a:t>
            </a:r>
            <a:r>
              <a:rPr lang="en-IN" sz="4250" b="1" strike="noStrike" spc="18">
                <a:solidFill>
                  <a:schemeClr val="dk1"/>
                </a:solidFill>
                <a:latin typeface="Trebuchet MS"/>
              </a:rPr>
              <a:t> </a:t>
            </a:r>
            <a:r>
              <a:rPr lang="en-IN" sz="4250" b="1" strike="noStrike" spc="9">
                <a:solidFill>
                  <a:schemeClr val="dk1"/>
                </a:solidFill>
                <a:latin typeface="Trebuchet MS"/>
              </a:rPr>
              <a:t>WOW</a:t>
            </a:r>
            <a:r>
              <a:rPr lang="en-IN" sz="4250" b="1" strike="noStrike" spc="83">
                <a:solidFill>
                  <a:schemeClr val="dk1"/>
                </a:solidFill>
                <a:latin typeface="Trebuchet MS"/>
              </a:rPr>
              <a:t> </a:t>
            </a:r>
            <a:r>
              <a:rPr lang="en-IN" sz="4250" b="1" strike="noStrike" spc="9">
                <a:solidFill>
                  <a:schemeClr val="dk1"/>
                </a:solidFill>
                <a:latin typeface="Trebuchet MS"/>
              </a:rPr>
              <a:t>IN</a:t>
            </a:r>
            <a:r>
              <a:rPr lang="en-IN" sz="4250" b="1" strike="noStrike" spc="-7">
                <a:solidFill>
                  <a:schemeClr val="dk1"/>
                </a:solidFill>
                <a:latin typeface="Trebuchet MS"/>
              </a:rPr>
              <a:t> </a:t>
            </a:r>
            <a:r>
              <a:rPr lang="en-IN" sz="4250" b="1" strike="noStrike" spc="12">
                <a:solidFill>
                  <a:schemeClr val="dk1"/>
                </a:solidFill>
                <a:latin typeface="Trebuchet MS"/>
              </a:rPr>
              <a:t>YOUR</a:t>
            </a:r>
            <a:r>
              <a:rPr lang="en-IN" sz="4250" b="1" strike="noStrike" spc="-12">
                <a:solidFill>
                  <a:schemeClr val="dk1"/>
                </a:solidFill>
                <a:latin typeface="Trebuchet MS"/>
              </a:rPr>
              <a:t> </a:t>
            </a:r>
            <a:r>
              <a:rPr lang="en-IN" sz="4250" b="1" strike="noStrike" spc="18">
                <a:solidFill>
                  <a:schemeClr val="dk1"/>
                </a:solidFill>
                <a:latin typeface="Trebuchet MS"/>
              </a:rPr>
              <a:t>SOLUTION</a:t>
            </a:r>
            <a:endParaRPr lang="en-IN" sz="4250" b="0" strike="noStrike" spc="-1">
              <a:solidFill>
                <a:srgbClr val="000000"/>
              </a:solidFill>
              <a:latin typeface="Calibri"/>
            </a:endParaRPr>
          </a:p>
        </p:txBody>
      </p:sp>
      <p:sp>
        <p:nvSpPr>
          <p:cNvPr id="189" name="object 8"/>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C99E7BE1-A799-482F-8A55-212C65EA5A65}" type="slidenum">
              <a:rPr lang="en-IN" sz="1100" b="0" strike="noStrike" spc="9">
                <a:solidFill>
                  <a:srgbClr val="2D936B"/>
                </a:solidFill>
                <a:latin typeface="Trebuchet MS"/>
              </a:rPr>
              <a:t>8</a:t>
            </a:fld>
            <a:endParaRPr lang="en-IN" sz="1100" b="0" strike="noStrike" spc="-1">
              <a:solidFill>
                <a:srgbClr val="000000"/>
              </a:solidFill>
              <a:latin typeface="Arial"/>
            </a:endParaRPr>
          </a:p>
        </p:txBody>
      </p:sp>
      <p:sp>
        <p:nvSpPr>
          <p:cNvPr id="190" name="TextBox 189"/>
          <p:cNvSpPr txBox="1"/>
          <p:nvPr/>
        </p:nvSpPr>
        <p:spPr>
          <a:xfrm>
            <a:off x="365040" y="1620000"/>
            <a:ext cx="8994960" cy="2129400"/>
          </a:xfrm>
          <a:prstGeom prst="rect">
            <a:avLst/>
          </a:prstGeom>
          <a:noFill/>
          <a:ln w="0">
            <a:noFill/>
          </a:ln>
        </p:spPr>
        <p:txBody>
          <a:bodyPr lIns="90000" tIns="45000" rIns="90000" bIns="45000" anchor="t">
            <a:noAutofit/>
          </a:bodyPr>
          <a:lstStyle/>
          <a:p>
            <a:pPr algn="l"/>
            <a:r>
              <a:rPr lang="en-US" sz="2400" b="0" i="0" dirty="0">
                <a:solidFill>
                  <a:srgbClr val="0D0D0D"/>
                </a:solidFill>
                <a:effectLst/>
                <a:highlight>
                  <a:srgbClr val="FFFFFF"/>
                </a:highlight>
                <a:latin typeface="Söhne"/>
              </a:rPr>
              <a:t>The WOW factor of this project lies in its ability to produce high-quality poems that resonate with users' emotions and sentiments. The system's advanced RNN-based architecture ensures that the generated poems are not only grammatically correct but also contextually relevant and emotionally engaging. Additionally, the seamless integration of sentiment analysis adds an extra layer of functionality, allowing users to gain deeper insights into the emotional content of their text.</a:t>
            </a:r>
            <a:endParaRPr lang="en-IN" sz="24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object 6"/>
          <p:cNvPicPr/>
          <p:nvPr/>
        </p:nvPicPr>
        <p:blipFill>
          <a:blip r:embed="rId2"/>
          <a:stretch/>
        </p:blipFill>
        <p:spPr>
          <a:xfrm>
            <a:off x="1666800" y="6467400"/>
            <a:ext cx="75960" cy="177480"/>
          </a:xfrm>
          <a:prstGeom prst="rect">
            <a:avLst/>
          </a:prstGeom>
          <a:ln w="0">
            <a:noFill/>
          </a:ln>
        </p:spPr>
      </p:pic>
      <p:sp>
        <p:nvSpPr>
          <p:cNvPr id="193" name="object 7"/>
          <p:cNvSpPr/>
          <p:nvPr/>
        </p:nvSpPr>
        <p:spPr>
          <a:xfrm>
            <a:off x="739800" y="1368000"/>
            <a:ext cx="2811600" cy="286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endParaRPr lang="en-IN" sz="1800" b="0" strike="noStrike" spc="-1">
              <a:solidFill>
                <a:srgbClr val="000000"/>
              </a:solidFill>
              <a:latin typeface="Arial"/>
            </a:endParaRPr>
          </a:p>
        </p:txBody>
      </p:sp>
      <p:sp>
        <p:nvSpPr>
          <p:cNvPr id="194"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5E0EB757-00BB-4868-A0DF-2C0BB0D87788}" type="slidenum">
              <a:rPr lang="en-IN" sz="1100" b="0" strike="noStrike" spc="9">
                <a:solidFill>
                  <a:srgbClr val="2D936B"/>
                </a:solidFill>
                <a:latin typeface="Trebuchet MS"/>
              </a:rPr>
              <a:t>9</a:t>
            </a:fld>
            <a:endParaRPr lang="en-IN" sz="1100" b="0" strike="noStrike" spc="-1">
              <a:solidFill>
                <a:srgbClr val="000000"/>
              </a:solidFill>
              <a:latin typeface="Arial"/>
            </a:endParaRPr>
          </a:p>
        </p:txBody>
      </p:sp>
      <p:sp>
        <p:nvSpPr>
          <p:cNvPr id="195" name="object 8"/>
          <p:cNvSpPr/>
          <p:nvPr/>
        </p:nvSpPr>
        <p:spPr>
          <a:xfrm>
            <a:off x="739800" y="291240"/>
            <a:ext cx="3303720" cy="7444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a:lnSpc>
                <a:spcPct val="100000"/>
              </a:lnSpc>
              <a:spcBef>
                <a:spcPts val="105"/>
              </a:spcBef>
            </a:pPr>
            <a:r>
              <a:rPr lang="en-IN" sz="4800" b="1" strike="noStrike" spc="12">
                <a:solidFill>
                  <a:srgbClr val="000000"/>
                </a:solidFill>
                <a:latin typeface="Trebuchet MS"/>
              </a:rPr>
              <a:t>M</a:t>
            </a:r>
            <a:r>
              <a:rPr lang="en-IN" sz="4800" b="1" strike="noStrike" spc="-1">
                <a:solidFill>
                  <a:srgbClr val="000000"/>
                </a:solidFill>
                <a:latin typeface="Trebuchet MS"/>
              </a:rPr>
              <a:t>O</a:t>
            </a:r>
            <a:r>
              <a:rPr lang="en-IN" sz="4800" b="1" strike="noStrike" spc="-15">
                <a:solidFill>
                  <a:srgbClr val="000000"/>
                </a:solidFill>
                <a:latin typeface="Trebuchet MS"/>
              </a:rPr>
              <a:t>D</a:t>
            </a:r>
            <a:r>
              <a:rPr lang="en-IN" sz="4800" b="1" strike="noStrike" spc="-35">
                <a:solidFill>
                  <a:srgbClr val="000000"/>
                </a:solidFill>
                <a:latin typeface="Trebuchet MS"/>
              </a:rPr>
              <a:t>E</a:t>
            </a:r>
            <a:r>
              <a:rPr lang="en-IN" sz="4800" b="1" strike="noStrike" spc="-32">
                <a:solidFill>
                  <a:srgbClr val="000000"/>
                </a:solidFill>
                <a:latin typeface="Trebuchet MS"/>
              </a:rPr>
              <a:t>LL</a:t>
            </a:r>
            <a:r>
              <a:rPr lang="en-IN" sz="4800" b="1" strike="noStrike" spc="-7">
                <a:solidFill>
                  <a:srgbClr val="000000"/>
                </a:solidFill>
                <a:latin typeface="Trebuchet MS"/>
              </a:rPr>
              <a:t>I</a:t>
            </a:r>
            <a:r>
              <a:rPr lang="en-IN" sz="4800" b="1" strike="noStrike" spc="29">
                <a:solidFill>
                  <a:srgbClr val="000000"/>
                </a:solidFill>
                <a:latin typeface="Trebuchet MS"/>
              </a:rPr>
              <a:t>N</a:t>
            </a:r>
            <a:r>
              <a:rPr lang="en-IN" sz="4800" b="1" strike="noStrike" spc="4">
                <a:solidFill>
                  <a:srgbClr val="000000"/>
                </a:solidFill>
                <a:latin typeface="Trebuchet MS"/>
              </a:rPr>
              <a:t>G</a:t>
            </a:r>
            <a:endParaRPr lang="en-IN" sz="4800" b="0" strike="noStrike" spc="-1">
              <a:solidFill>
                <a:srgbClr val="000000"/>
              </a:solidFill>
              <a:latin typeface="Arial"/>
            </a:endParaRPr>
          </a:p>
        </p:txBody>
      </p:sp>
      <p:sp>
        <p:nvSpPr>
          <p:cNvPr id="196" name="TextBox 195"/>
          <p:cNvSpPr txBox="1"/>
          <p:nvPr/>
        </p:nvSpPr>
        <p:spPr>
          <a:xfrm>
            <a:off x="249840" y="1745280"/>
            <a:ext cx="9830160" cy="239472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0D0D0D"/>
                </a:solidFill>
                <a:effectLst/>
                <a:highlight>
                  <a:srgbClr val="FFFFFF"/>
                </a:highlight>
                <a:latin typeface="Söhne"/>
              </a:rPr>
              <a:t>Data Preprocessing:</a:t>
            </a:r>
            <a:r>
              <a:rPr lang="en-US" sz="2400" b="0" i="0" dirty="0">
                <a:solidFill>
                  <a:srgbClr val="0D0D0D"/>
                </a:solidFill>
                <a:effectLst/>
                <a:highlight>
                  <a:srgbClr val="FFFFFF"/>
                </a:highlight>
                <a:latin typeface="Söhne"/>
              </a:rPr>
              <a:t> Tokenization, padding, and encoding of input data for both poetry generation and sentiment analysis tasks.</a:t>
            </a:r>
          </a:p>
          <a:p>
            <a:pPr algn="l">
              <a:buFont typeface="+mj-lt"/>
              <a:buAutoNum type="arabicPeriod"/>
            </a:pPr>
            <a:r>
              <a:rPr lang="en-US" sz="2400" b="1" i="0" dirty="0">
                <a:solidFill>
                  <a:srgbClr val="0D0D0D"/>
                </a:solidFill>
                <a:effectLst/>
                <a:highlight>
                  <a:srgbClr val="FFFFFF"/>
                </a:highlight>
                <a:latin typeface="Söhne"/>
              </a:rPr>
              <a:t>Poetry Generation Model:</a:t>
            </a:r>
            <a:r>
              <a:rPr lang="en-US" sz="2400" b="0" i="0" dirty="0">
                <a:solidFill>
                  <a:srgbClr val="0D0D0D"/>
                </a:solidFill>
                <a:effectLst/>
                <a:highlight>
                  <a:srgbClr val="FFFFFF"/>
                </a:highlight>
                <a:latin typeface="Söhne"/>
              </a:rPr>
              <a:t> Development of a bidirectional LSTM-based neural network for generating poems. The model learns the sequential patterns in the input data and generates coherent poems based on the provided seed text.</a:t>
            </a:r>
          </a:p>
          <a:p>
            <a:pPr algn="l">
              <a:buFont typeface="+mj-lt"/>
              <a:buAutoNum type="arabicPeriod"/>
            </a:pPr>
            <a:r>
              <a:rPr lang="en-US" sz="2400" b="1" i="0" dirty="0">
                <a:solidFill>
                  <a:srgbClr val="0D0D0D"/>
                </a:solidFill>
                <a:effectLst/>
                <a:highlight>
                  <a:srgbClr val="FFFFFF"/>
                </a:highlight>
                <a:latin typeface="Söhne"/>
              </a:rPr>
              <a:t>Sentiment Analysis Model:</a:t>
            </a:r>
            <a:r>
              <a:rPr lang="en-US" sz="2400" b="0" i="0" dirty="0">
                <a:solidFill>
                  <a:srgbClr val="0D0D0D"/>
                </a:solidFill>
                <a:effectLst/>
                <a:highlight>
                  <a:srgbClr val="FFFFFF"/>
                </a:highlight>
                <a:latin typeface="Söhne"/>
              </a:rPr>
              <a:t> Development of a bidirectional LSTM-based neural network for sentiment analysis. The model learns to classify input text into predefined sentiment categories, such as positive, neutral, or negative.</a:t>
            </a:r>
          </a:p>
          <a:p>
            <a:pPr algn="l">
              <a:buFont typeface="+mj-lt"/>
              <a:buAutoNum type="arabicPeriod"/>
            </a:pPr>
            <a:r>
              <a:rPr lang="en-US" sz="2400" b="1" i="0" dirty="0">
                <a:solidFill>
                  <a:srgbClr val="0D0D0D"/>
                </a:solidFill>
                <a:effectLst/>
                <a:highlight>
                  <a:srgbClr val="FFFFFF"/>
                </a:highlight>
                <a:latin typeface="Söhne"/>
              </a:rPr>
              <a:t>Training and Evaluation:</a:t>
            </a:r>
            <a:r>
              <a:rPr lang="en-US" sz="2400" b="0" i="0" dirty="0">
                <a:solidFill>
                  <a:srgbClr val="0D0D0D"/>
                </a:solidFill>
                <a:effectLst/>
                <a:highlight>
                  <a:srgbClr val="FFFFFF"/>
                </a:highlight>
                <a:latin typeface="Söhne"/>
              </a:rPr>
              <a:t> Training both models on the respective datasets and evaluating their performance using appropriate metrics such as accuracy, loss, and validation scores.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725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Google Sans</vt:lpstr>
      <vt:lpstr>Söhne</vt:lpstr>
      <vt:lpstr>Symbol</vt:lpstr>
      <vt:lpstr>Times New Roman</vt:lpstr>
      <vt:lpstr>Trebuchet MS</vt:lpstr>
      <vt:lpstr>Wingdings</vt:lpstr>
      <vt:lpstr>Office Theme</vt:lpstr>
      <vt:lpstr>Office Theme</vt:lpstr>
      <vt:lpstr>SHRUTHI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SUBHASHREE P</dc:title>
  <dc:subject/>
  <dc:creator>Shruthi S</dc:creator>
  <dc:description/>
  <cp:lastModifiedBy>Shruthi S</cp:lastModifiedBy>
  <cp:revision>4</cp:revision>
  <dcterms:created xsi:type="dcterms:W3CDTF">2024-03-31T10:43:11Z</dcterms:created>
  <dcterms:modified xsi:type="dcterms:W3CDTF">2024-05-10T15:33:07Z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esentationFormat">
    <vt:lpwstr>On-screen Show (4:3)</vt:lpwstr>
  </property>
</Properties>
</file>