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62" r:id="rId11"/>
    <p:sldId id="267" r:id="rId12"/>
    <p:sldId id="2146847063" r:id="rId13"/>
    <p:sldId id="2146847065" r:id="rId14"/>
    <p:sldId id="2146847066" r:id="rId15"/>
    <p:sldId id="2146847067" r:id="rId16"/>
    <p:sldId id="2146847068" r:id="rId17"/>
    <p:sldId id="2146847069" r:id="rId18"/>
    <p:sldId id="2146847070"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49140147_Heart_Disease_Prediction" TargetMode="External"/><Relationship Id="rId2" Type="http://schemas.openxmlformats.org/officeDocument/2006/relationships/hyperlink" Target="https://academic.oup.com/cardiovascres#google_vignette" TargetMode="External"/><Relationship Id="rId1" Type="http://schemas.openxmlformats.org/officeDocument/2006/relationships/slideLayout" Target="../slideLayouts/slideLayout2.xml"/><Relationship Id="rId4" Type="http://schemas.openxmlformats.org/officeDocument/2006/relationships/hyperlink" Target="https://www.dovepress.com/hot-topics/diabete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hruti-0920/ChronicDiseaseMonitoring_Ag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lumMod val="75000"/>
                  </a:schemeClr>
                </a:solidFill>
                <a:latin typeface="Arial" panose="020B0604020202020204" pitchFamily="34" charset="0"/>
                <a:cs typeface="Arial" panose="020B0604020202020204" pitchFamily="34" charset="0"/>
              </a:rPr>
              <a:t>AI agent for chronic disease monitoring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42929" y="4124576"/>
            <a:ext cx="10653937" cy="1246495"/>
          </a:xfrm>
          <a:prstGeom prst="rect">
            <a:avLst/>
          </a:prstGeom>
          <a:noFill/>
        </p:spPr>
        <p:txBody>
          <a:bodyPr wrap="square" lIns="91440" tIns="45720" rIns="91440" bIns="45720" rtlCol="0" anchor="t">
            <a:spAutoFit/>
          </a:bodyPr>
          <a:lstStyle/>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Presented By: Shruti Muley</a:t>
            </a:r>
          </a:p>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College: Shri </a:t>
            </a:r>
            <a:r>
              <a:rPr lang="en-US" sz="2500" b="1"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Ramdeobaba</a:t>
            </a:r>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College Of Engineering and Management</a:t>
            </a:r>
          </a:p>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FFE81-CB66-BA3F-619E-218D749D1BB3}"/>
              </a:ext>
            </a:extLst>
          </p:cNvPr>
          <p:cNvPicPr>
            <a:picLocks noChangeAspect="1"/>
          </p:cNvPicPr>
          <p:nvPr/>
        </p:nvPicPr>
        <p:blipFill>
          <a:blip r:embed="rId2"/>
          <a:stretch>
            <a:fillRect/>
          </a:stretch>
        </p:blipFill>
        <p:spPr>
          <a:xfrm>
            <a:off x="952560" y="0"/>
            <a:ext cx="10144800" cy="6344657"/>
          </a:xfrm>
          <a:prstGeom prst="rect">
            <a:avLst/>
          </a:prstGeom>
        </p:spPr>
      </p:pic>
      <p:sp>
        <p:nvSpPr>
          <p:cNvPr id="6" name="TextBox 5">
            <a:extLst>
              <a:ext uri="{FF2B5EF4-FFF2-40B4-BE49-F238E27FC236}">
                <a16:creationId xmlns:a16="http://schemas.microsoft.com/office/drawing/2014/main" id="{5E5065BC-56E7-2AFD-7280-DAC2A80FACEC}"/>
              </a:ext>
            </a:extLst>
          </p:cNvPr>
          <p:cNvSpPr txBox="1"/>
          <p:nvPr/>
        </p:nvSpPr>
        <p:spPr>
          <a:xfrm>
            <a:off x="1292930" y="6344657"/>
            <a:ext cx="9464059" cy="553998"/>
          </a:xfrm>
          <a:prstGeom prst="rect">
            <a:avLst/>
          </a:prstGeom>
          <a:noFill/>
        </p:spPr>
        <p:txBody>
          <a:bodyPr wrap="square" rtlCol="0">
            <a:spAutoFit/>
          </a:bodyPr>
          <a:lstStyle/>
          <a:p>
            <a:r>
              <a:rPr lang="en-US" sz="1500" dirty="0">
                <a:latin typeface="Calibri" panose="020F0502020204030204" pitchFamily="34" charset="0"/>
                <a:ea typeface="Calibri" panose="020F0502020204030204" pitchFamily="34" charset="0"/>
                <a:cs typeface="Calibri" panose="020F0502020204030204" pitchFamily="34" charset="0"/>
              </a:rPr>
              <a:t>The agent intelligently interprets data like age, gender, diabetes type, medications, and recent readings for effective health tracking.</a:t>
            </a:r>
            <a:endParaRPr lang="en-IN" sz="1500" dirty="0"/>
          </a:p>
        </p:txBody>
      </p:sp>
    </p:spTree>
    <p:extLst>
      <p:ext uri="{BB962C8B-B14F-4D97-AF65-F5344CB8AC3E}">
        <p14:creationId xmlns:p14="http://schemas.microsoft.com/office/powerpoint/2010/main" val="128988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D01FC2-DBFD-C339-69C5-F1B9E0AC9C13}"/>
              </a:ext>
            </a:extLst>
          </p:cNvPr>
          <p:cNvPicPr>
            <a:picLocks noChangeAspect="1"/>
          </p:cNvPicPr>
          <p:nvPr/>
        </p:nvPicPr>
        <p:blipFill>
          <a:blip r:embed="rId2"/>
          <a:stretch>
            <a:fillRect/>
          </a:stretch>
        </p:blipFill>
        <p:spPr>
          <a:xfrm>
            <a:off x="292229" y="0"/>
            <a:ext cx="11293311" cy="6352487"/>
          </a:xfrm>
          <a:prstGeom prst="rect">
            <a:avLst/>
          </a:prstGeom>
        </p:spPr>
      </p:pic>
      <p:sp>
        <p:nvSpPr>
          <p:cNvPr id="6" name="TextBox 5">
            <a:extLst>
              <a:ext uri="{FF2B5EF4-FFF2-40B4-BE49-F238E27FC236}">
                <a16:creationId xmlns:a16="http://schemas.microsoft.com/office/drawing/2014/main" id="{47498747-52EF-F4C9-B1B0-4DEAC7305415}"/>
              </a:ext>
            </a:extLst>
          </p:cNvPr>
          <p:cNvSpPr txBox="1"/>
          <p:nvPr/>
        </p:nvSpPr>
        <p:spPr>
          <a:xfrm>
            <a:off x="1099794" y="6300326"/>
            <a:ext cx="9992412" cy="584775"/>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agent helps the user by suggesting simple yoga practices along with their benefits, like reducing stress or improving flexibility. It offers friendly, supportive guidance to encourage a healthier lifestyle.</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964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E51D4-D6B9-9571-FD62-B342445DC586}"/>
              </a:ext>
            </a:extLst>
          </p:cNvPr>
          <p:cNvPicPr>
            <a:picLocks noChangeAspect="1"/>
          </p:cNvPicPr>
          <p:nvPr/>
        </p:nvPicPr>
        <p:blipFill rotWithShape="1">
          <a:blip r:embed="rId2"/>
          <a:srcRect l="21263" t="16082" r="23222" b="1856"/>
          <a:stretch/>
        </p:blipFill>
        <p:spPr>
          <a:xfrm>
            <a:off x="141401" y="405353"/>
            <a:ext cx="5736738" cy="4769962"/>
          </a:xfrm>
          <a:prstGeom prst="rect">
            <a:avLst/>
          </a:prstGeom>
          <a:ln>
            <a:solidFill>
              <a:schemeClr val="tx1"/>
            </a:solidFill>
          </a:ln>
        </p:spPr>
      </p:pic>
      <p:pic>
        <p:nvPicPr>
          <p:cNvPr id="9" name="Picture 8">
            <a:extLst>
              <a:ext uri="{FF2B5EF4-FFF2-40B4-BE49-F238E27FC236}">
                <a16:creationId xmlns:a16="http://schemas.microsoft.com/office/drawing/2014/main" id="{1BD78F88-9B8F-BFDD-F9D6-0D12034D0977}"/>
              </a:ext>
            </a:extLst>
          </p:cNvPr>
          <p:cNvPicPr>
            <a:picLocks noChangeAspect="1"/>
          </p:cNvPicPr>
          <p:nvPr/>
        </p:nvPicPr>
        <p:blipFill rotWithShape="1">
          <a:blip r:embed="rId3"/>
          <a:srcRect l="21572" t="15532" r="23608"/>
          <a:stretch/>
        </p:blipFill>
        <p:spPr>
          <a:xfrm>
            <a:off x="5878139" y="405354"/>
            <a:ext cx="5736738" cy="4769962"/>
          </a:xfrm>
          <a:prstGeom prst="rect">
            <a:avLst/>
          </a:prstGeom>
          <a:ln>
            <a:solidFill>
              <a:schemeClr val="tx1"/>
            </a:solidFill>
          </a:ln>
        </p:spPr>
      </p:pic>
      <p:sp>
        <p:nvSpPr>
          <p:cNvPr id="10" name="TextBox 9">
            <a:extLst>
              <a:ext uri="{FF2B5EF4-FFF2-40B4-BE49-F238E27FC236}">
                <a16:creationId xmlns:a16="http://schemas.microsoft.com/office/drawing/2014/main" id="{C21DABB3-9A8B-54AD-966A-7E895FBCA0A1}"/>
              </a:ext>
            </a:extLst>
          </p:cNvPr>
          <p:cNvSpPr txBox="1"/>
          <p:nvPr/>
        </p:nvSpPr>
        <p:spPr>
          <a:xfrm>
            <a:off x="1734532" y="5618375"/>
            <a:ext cx="8936610" cy="646331"/>
          </a:xfrm>
          <a:prstGeom prst="rect">
            <a:avLst/>
          </a:prstGeom>
          <a:noFill/>
        </p:spPr>
        <p:txBody>
          <a:bodyPr wrap="square" rtlCol="0">
            <a:spAutoFit/>
          </a:bodyPr>
          <a:lstStyle/>
          <a:p>
            <a:r>
              <a:rPr lang="en-US" dirty="0"/>
              <a:t>Here, the AI agent gently asks the user to specify the type of heart condition they're dealing with, so it can provide more accurate and helpful support to them.</a:t>
            </a:r>
            <a:endParaRPr lang="en-IN" dirty="0"/>
          </a:p>
        </p:txBody>
      </p:sp>
    </p:spTree>
    <p:extLst>
      <p:ext uri="{BB962C8B-B14F-4D97-AF65-F5344CB8AC3E}">
        <p14:creationId xmlns:p14="http://schemas.microsoft.com/office/powerpoint/2010/main" val="413108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FC3554-C87F-BC41-6EE5-8D0B53D5753C}"/>
              </a:ext>
            </a:extLst>
          </p:cNvPr>
          <p:cNvPicPr>
            <a:picLocks noChangeAspect="1"/>
          </p:cNvPicPr>
          <p:nvPr/>
        </p:nvPicPr>
        <p:blipFill>
          <a:blip r:embed="rId2"/>
          <a:stretch>
            <a:fillRect/>
          </a:stretch>
        </p:blipFill>
        <p:spPr>
          <a:xfrm>
            <a:off x="0" y="0"/>
            <a:ext cx="8666787" cy="6858000"/>
          </a:xfrm>
          <a:prstGeom prst="rect">
            <a:avLst/>
          </a:prstGeom>
        </p:spPr>
      </p:pic>
      <p:sp>
        <p:nvSpPr>
          <p:cNvPr id="11" name="TextBox 10">
            <a:extLst>
              <a:ext uri="{FF2B5EF4-FFF2-40B4-BE49-F238E27FC236}">
                <a16:creationId xmlns:a16="http://schemas.microsoft.com/office/drawing/2014/main" id="{ED5D9024-9606-6EE7-1351-86E189ADA848}"/>
              </a:ext>
            </a:extLst>
          </p:cNvPr>
          <p:cNvSpPr txBox="1"/>
          <p:nvPr/>
        </p:nvSpPr>
        <p:spPr>
          <a:xfrm>
            <a:off x="9115720" y="1819373"/>
            <a:ext cx="2733773" cy="2585323"/>
          </a:xfrm>
          <a:prstGeom prst="rect">
            <a:avLst/>
          </a:prstGeom>
          <a:noFill/>
        </p:spPr>
        <p:txBody>
          <a:bodyPr wrap="square" rtlCol="0">
            <a:spAutoFit/>
          </a:bodyPr>
          <a:lstStyle/>
          <a:p>
            <a:r>
              <a:rPr lang="en-US" dirty="0"/>
              <a:t>Here, the AI agent provides clear and detailed information about the user’s specific heart condition, helping them understand it better and guiding them toward informed health decisions.</a:t>
            </a:r>
            <a:endParaRPr lang="en-IN" dirty="0"/>
          </a:p>
        </p:txBody>
      </p:sp>
    </p:spTree>
    <p:extLst>
      <p:ext uri="{BB962C8B-B14F-4D97-AF65-F5344CB8AC3E}">
        <p14:creationId xmlns:p14="http://schemas.microsoft.com/office/powerpoint/2010/main" val="1133623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63B064E-C3C9-A9F5-9FD1-198FC5F89F61}"/>
              </a:ext>
            </a:extLst>
          </p:cNvPr>
          <p:cNvGrpSpPr/>
          <p:nvPr/>
        </p:nvGrpSpPr>
        <p:grpSpPr>
          <a:xfrm>
            <a:off x="-63910" y="216049"/>
            <a:ext cx="12319820" cy="5000648"/>
            <a:chOff x="0" y="-261"/>
            <a:chExt cx="12319820" cy="5000648"/>
          </a:xfrm>
        </p:grpSpPr>
        <p:pic>
          <p:nvPicPr>
            <p:cNvPr id="5" name="Picture 4">
              <a:extLst>
                <a:ext uri="{FF2B5EF4-FFF2-40B4-BE49-F238E27FC236}">
                  <a16:creationId xmlns:a16="http://schemas.microsoft.com/office/drawing/2014/main" id="{03393AD2-141C-742B-B0C0-09DECEEBAEB6}"/>
                </a:ext>
              </a:extLst>
            </p:cNvPr>
            <p:cNvPicPr>
              <a:picLocks noChangeAspect="1"/>
            </p:cNvPicPr>
            <p:nvPr/>
          </p:nvPicPr>
          <p:blipFill rotWithShape="1">
            <a:blip r:embed="rId2"/>
            <a:srcRect l="29267" t="11959" r="27397"/>
            <a:stretch/>
          </p:blipFill>
          <p:spPr>
            <a:xfrm>
              <a:off x="0" y="-137"/>
              <a:ext cx="4375744" cy="5000524"/>
            </a:xfrm>
            <a:prstGeom prst="rect">
              <a:avLst/>
            </a:prstGeom>
            <a:ln>
              <a:solidFill>
                <a:schemeClr val="tx1"/>
              </a:solidFill>
            </a:ln>
          </p:spPr>
        </p:pic>
        <p:pic>
          <p:nvPicPr>
            <p:cNvPr id="7" name="Picture 6">
              <a:extLst>
                <a:ext uri="{FF2B5EF4-FFF2-40B4-BE49-F238E27FC236}">
                  <a16:creationId xmlns:a16="http://schemas.microsoft.com/office/drawing/2014/main" id="{003B719D-4D08-55A0-F30F-E800BC8E3566}"/>
                </a:ext>
              </a:extLst>
            </p:cNvPr>
            <p:cNvPicPr>
              <a:picLocks noChangeAspect="1"/>
            </p:cNvPicPr>
            <p:nvPr/>
          </p:nvPicPr>
          <p:blipFill rotWithShape="1">
            <a:blip r:embed="rId3"/>
            <a:srcRect l="28667" t="10859" r="27706"/>
            <a:stretch/>
          </p:blipFill>
          <p:spPr>
            <a:xfrm>
              <a:off x="4102367" y="-137"/>
              <a:ext cx="4350714" cy="5000400"/>
            </a:xfrm>
            <a:prstGeom prst="rect">
              <a:avLst/>
            </a:prstGeom>
            <a:ln>
              <a:solidFill>
                <a:schemeClr val="tx1"/>
              </a:solidFill>
            </a:ln>
          </p:spPr>
        </p:pic>
        <p:pic>
          <p:nvPicPr>
            <p:cNvPr id="9" name="Picture 8">
              <a:extLst>
                <a:ext uri="{FF2B5EF4-FFF2-40B4-BE49-F238E27FC236}">
                  <a16:creationId xmlns:a16="http://schemas.microsoft.com/office/drawing/2014/main" id="{F19AFBA6-B4EE-0D7A-3FB5-56DB72E51BE5}"/>
                </a:ext>
              </a:extLst>
            </p:cNvPr>
            <p:cNvPicPr>
              <a:picLocks noChangeAspect="1"/>
            </p:cNvPicPr>
            <p:nvPr/>
          </p:nvPicPr>
          <p:blipFill rotWithShape="1">
            <a:blip r:embed="rId4"/>
            <a:srcRect l="31188" t="11959" r="29508"/>
            <a:stretch/>
          </p:blipFill>
          <p:spPr>
            <a:xfrm>
              <a:off x="8253091" y="-261"/>
              <a:ext cx="4066729" cy="5000400"/>
            </a:xfrm>
            <a:prstGeom prst="rect">
              <a:avLst/>
            </a:prstGeom>
            <a:ln>
              <a:solidFill>
                <a:schemeClr val="tx1"/>
              </a:solidFill>
            </a:ln>
          </p:spPr>
        </p:pic>
      </p:grpSp>
      <p:sp>
        <p:nvSpPr>
          <p:cNvPr id="12" name="TextBox 11">
            <a:extLst>
              <a:ext uri="{FF2B5EF4-FFF2-40B4-BE49-F238E27FC236}">
                <a16:creationId xmlns:a16="http://schemas.microsoft.com/office/drawing/2014/main" id="{8EDCC059-B7AD-F126-720F-234F377BCD9F}"/>
              </a:ext>
            </a:extLst>
          </p:cNvPr>
          <p:cNvSpPr txBox="1"/>
          <p:nvPr/>
        </p:nvSpPr>
        <p:spPr>
          <a:xfrm>
            <a:off x="1118418" y="5289753"/>
            <a:ext cx="9719187" cy="1200329"/>
          </a:xfrm>
          <a:prstGeom prst="rect">
            <a:avLst/>
          </a:prstGeom>
          <a:noFill/>
        </p:spPr>
        <p:txBody>
          <a:bodyPr wrap="square" rtlCol="0">
            <a:spAutoFit/>
          </a:bodyPr>
          <a:lstStyle/>
          <a:p>
            <a:r>
              <a:rPr lang="en-US" dirty="0"/>
              <a:t>This image shows the AI agent interacting with a user who is concerned about potential health risks. The agent responds with empathy, asking relevant follow-up questions and offering personalized guidance, preventive steps, and emergency advice based on symptoms like dizziness and chest pain. It helps the user stay informed and take proactive steps toward heart health.</a:t>
            </a:r>
            <a:endParaRPr lang="en-IN" dirty="0"/>
          </a:p>
        </p:txBody>
      </p:sp>
    </p:spTree>
    <p:extLst>
      <p:ext uri="{BB962C8B-B14F-4D97-AF65-F5344CB8AC3E}">
        <p14:creationId xmlns:p14="http://schemas.microsoft.com/office/powerpoint/2010/main" val="353514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84392F-BD8E-5D05-4100-3DCFE02790A8}"/>
              </a:ext>
            </a:extLst>
          </p:cNvPr>
          <p:cNvPicPr>
            <a:picLocks noChangeAspect="1"/>
          </p:cNvPicPr>
          <p:nvPr/>
        </p:nvPicPr>
        <p:blipFill>
          <a:blip r:embed="rId2"/>
          <a:stretch>
            <a:fillRect/>
          </a:stretch>
        </p:blipFill>
        <p:spPr>
          <a:xfrm>
            <a:off x="200952" y="733528"/>
            <a:ext cx="11786951" cy="3480253"/>
          </a:xfrm>
          <a:prstGeom prst="rect">
            <a:avLst/>
          </a:prstGeom>
        </p:spPr>
      </p:pic>
      <p:sp>
        <p:nvSpPr>
          <p:cNvPr id="7" name="TextBox 6">
            <a:extLst>
              <a:ext uri="{FF2B5EF4-FFF2-40B4-BE49-F238E27FC236}">
                <a16:creationId xmlns:a16="http://schemas.microsoft.com/office/drawing/2014/main" id="{5119324E-F528-0862-C921-67F1FE9196DB}"/>
              </a:ext>
            </a:extLst>
          </p:cNvPr>
          <p:cNvSpPr txBox="1"/>
          <p:nvPr/>
        </p:nvSpPr>
        <p:spPr>
          <a:xfrm>
            <a:off x="1265549" y="4392891"/>
            <a:ext cx="10074897"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image shows the successful deployment status of the </a:t>
            </a:r>
            <a:r>
              <a:rPr lang="en-US" dirty="0" err="1">
                <a:latin typeface="Calibri" panose="020F0502020204030204" pitchFamily="34" charset="0"/>
                <a:ea typeface="Calibri" panose="020F0502020204030204" pitchFamily="34" charset="0"/>
                <a:cs typeface="Calibri" panose="020F0502020204030204" pitchFamily="34" charset="0"/>
              </a:rPr>
              <a:t>ChronicDiseaseMonitoringAgent</a:t>
            </a:r>
            <a:r>
              <a:rPr lang="en-US" dirty="0">
                <a:latin typeface="Calibri" panose="020F0502020204030204" pitchFamily="34" charset="0"/>
                <a:ea typeface="Calibri" panose="020F0502020204030204" pitchFamily="34" charset="0"/>
                <a:cs typeface="Calibri" panose="020F0502020204030204" pitchFamily="34" charset="0"/>
              </a:rPr>
              <a:t> as a </a:t>
            </a:r>
            <a:r>
              <a:rPr lang="en-US" dirty="0" err="1">
                <a:latin typeface="Calibri" panose="020F0502020204030204" pitchFamily="34" charset="0"/>
                <a:ea typeface="Calibri" panose="020F0502020204030204" pitchFamily="34" charset="0"/>
                <a:cs typeface="Calibri" panose="020F0502020204030204" pitchFamily="34" charset="0"/>
              </a:rPr>
              <a:t>Watsonx</a:t>
            </a:r>
            <a:r>
              <a:rPr lang="en-US" dirty="0">
                <a:latin typeface="Calibri" panose="020F0502020204030204" pitchFamily="34" charset="0"/>
                <a:ea typeface="Calibri" panose="020F0502020204030204" pitchFamily="34" charset="0"/>
                <a:cs typeface="Calibri" panose="020F0502020204030204" pitchFamily="34" charset="0"/>
              </a:rPr>
              <a:t> AI service in IBM watsonx.ai.</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056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355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29961" y="1279586"/>
            <a:ext cx="10932077" cy="3069499"/>
          </a:xfrm>
        </p:spPr>
        <p:txBody>
          <a:bodyPr>
            <a:normAutofit/>
          </a:bodyPr>
          <a:lstStyle/>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AI Agent for Chronic Disease Monitoring proved effective in tracking real-time health data such as heart rate, blood pressure, and glucose levels. By leveraging IBM Granite through watsonx.ai, the system generated accurate and personalized health advice in natural language, helping patients manage their conditions more proactively. The agent successfully provided early alerts and daily reminders, which improved treatment adherence and reduced the need for frequent hospital visits. </a:t>
            </a: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To enhance the effectiveness of the AI Agent for Chronic Disease Monitoring, the system can be expanded by integrating additional data sources such as electronic health records (EHRs), wearable sensor streams, and environmental data. Using advanced machine learning techniques within IBM watsonx.ai, such as ensemble learning or time-series deep models, can improve prediction accuracy across diverse patient populations. The system can also be scaled to support multiple cities or regions by leveraging IBM Cloud’s global infrastructure, allowing secure, region-specific deployments with multi-language support. Integration with IBM Edge Application Manager would enable processing health data locally on edge devices, ensuring faster response times and reduced cloud dependency. These enhancements, powered by IBM’s AI and cloud ecosystem, would make the system more intelligent, scalable, and suitable for both urban hospitals and remote care environments.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15147"/>
            <a:ext cx="11029615" cy="4673324"/>
          </a:xfrm>
        </p:spPr>
        <p:txBody>
          <a:bodyPr>
            <a:normAutofit/>
          </a:bodyPr>
          <a:lstStyle/>
          <a:p>
            <a:pPr marL="0" indent="0">
              <a:buNone/>
            </a:pPr>
            <a:r>
              <a:rPr lang="en-IN" sz="2400" dirty="0"/>
              <a:t>World Health Organization (WHO)</a:t>
            </a:r>
            <a:r>
              <a:rPr lang="en-US" sz="2400" dirty="0"/>
              <a:t>:</a:t>
            </a:r>
            <a:r>
              <a:rPr lang="en-IN" sz="2400" dirty="0"/>
              <a:t>https://www.who.int/</a:t>
            </a:r>
            <a:endParaRPr lang="en-US" sz="2400" dirty="0"/>
          </a:p>
          <a:p>
            <a:pPr marL="0" indent="0">
              <a:buNone/>
            </a:pPr>
            <a:r>
              <a:rPr lang="en-IN" sz="2400" dirty="0"/>
              <a:t>American Heart Association (AHA):https://www.heart.org/</a:t>
            </a:r>
          </a:p>
          <a:p>
            <a:pPr marL="0" indent="0">
              <a:buNone/>
            </a:pPr>
            <a:r>
              <a:rPr lang="en-IN" sz="2400" dirty="0"/>
              <a:t>Research Paper:</a:t>
            </a:r>
          </a:p>
          <a:p>
            <a:pPr marL="0" indent="0">
              <a:buNone/>
            </a:pPr>
            <a:r>
              <a:rPr lang="en-IN" sz="2400" dirty="0">
                <a:hlinkClick r:id="rId2"/>
              </a:rPr>
              <a:t>https://academic.oup.com/cardiovascres#google_vignette</a:t>
            </a:r>
            <a:endParaRPr lang="en-IN" sz="2400" dirty="0"/>
          </a:p>
          <a:p>
            <a:pPr marL="0" indent="0">
              <a:buNone/>
            </a:pPr>
            <a:r>
              <a:rPr lang="en-IN" sz="2400" dirty="0">
                <a:hlinkClick r:id="rId3"/>
              </a:rPr>
              <a:t>https://www.researchgate.net/publication/349140147_Heart_Disease_Prediction</a:t>
            </a:r>
            <a:endParaRPr lang="en-IN" sz="2400" dirty="0"/>
          </a:p>
          <a:p>
            <a:pPr marL="0" indent="0">
              <a:buNone/>
            </a:pPr>
            <a:r>
              <a:rPr lang="en-IN" sz="2400" dirty="0">
                <a:hlinkClick r:id="rId4"/>
              </a:rPr>
              <a:t>https://www.dovepress.com/hot-topics/diabetes</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3282E15-5F22-F62B-D427-03C0310E9F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757" b="2521"/>
          <a:stretch/>
        </p:blipFill>
        <p:spPr>
          <a:xfrm>
            <a:off x="2913424" y="1302026"/>
            <a:ext cx="6833891" cy="501310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63CDB0A-D49F-D4B2-31B3-4D5601211A16}"/>
              </a:ext>
            </a:extLst>
          </p:cNvPr>
          <p:cNvPicPr>
            <a:picLocks noGrp="1" noChangeAspect="1"/>
          </p:cNvPicPr>
          <p:nvPr>
            <p:ph idx="1"/>
          </p:nvPr>
        </p:nvPicPr>
        <p:blipFill rotWithShape="1">
          <a:blip r:embed="rId2"/>
          <a:srcRect t="587"/>
          <a:stretch/>
        </p:blipFill>
        <p:spPr>
          <a:xfrm>
            <a:off x="2847777" y="1300896"/>
            <a:ext cx="6832800" cy="5124690"/>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09E2FBD-8CBA-8D3C-705D-F888845DC9E8}"/>
              </a:ext>
            </a:extLst>
          </p:cNvPr>
          <p:cNvPicPr>
            <a:picLocks noChangeAspect="1"/>
          </p:cNvPicPr>
          <p:nvPr/>
        </p:nvPicPr>
        <p:blipFill>
          <a:blip r:embed="rId2"/>
          <a:stretch>
            <a:fillRect/>
          </a:stretch>
        </p:blipFill>
        <p:spPr>
          <a:xfrm>
            <a:off x="2565272" y="1500189"/>
            <a:ext cx="6832800" cy="421415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2529" y="2257170"/>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3" name="TextBox 2">
            <a:extLst>
              <a:ext uri="{FF2B5EF4-FFF2-40B4-BE49-F238E27FC236}">
                <a16:creationId xmlns:a16="http://schemas.microsoft.com/office/drawing/2014/main" id="{97FB7F8D-FEB6-4601-AB70-AB08166C1255}"/>
              </a:ext>
            </a:extLst>
          </p:cNvPr>
          <p:cNvSpPr txBox="1"/>
          <p:nvPr/>
        </p:nvSpPr>
        <p:spPr>
          <a:xfrm>
            <a:off x="1542080" y="5722070"/>
            <a:ext cx="9298744" cy="861774"/>
          </a:xfrm>
          <a:prstGeom prst="rect">
            <a:avLst/>
          </a:prstGeom>
          <a:noFill/>
        </p:spPr>
        <p:txBody>
          <a:bodyPr wrap="square">
            <a:spAutoFit/>
          </a:bodyPr>
          <a:lstStyle/>
          <a:p>
            <a:pPr marL="0" indent="0">
              <a:buNone/>
            </a:pPr>
            <a:r>
              <a:rPr lang="en-IN" sz="2500" b="1" dirty="0">
                <a:latin typeface="Calibri" panose="020F0502020204030204" pitchFamily="34" charset="0"/>
                <a:ea typeface="Calibri" panose="020F0502020204030204" pitchFamily="34" charset="0"/>
                <a:cs typeface="Calibri" panose="020F0502020204030204" pitchFamily="34" charset="0"/>
              </a:rPr>
              <a:t>Project Link:</a:t>
            </a:r>
          </a:p>
          <a:p>
            <a:pPr marL="0" indent="0">
              <a:buNone/>
            </a:pPr>
            <a:r>
              <a:rPr lang="en-IN" sz="25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https://github.com/Shruti-0920/ChronicDiseaseMonitoring_Agent</a:t>
            </a:r>
            <a:endParaRPr lang="en-IN" sz="25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An AI agent for chronic disease monitoring helps patients and healthcare providers manage long-term conditions effectively. It continuously analyzes health data from wearables, medical records, and patient inputs to detect early warning signs. Using AI and predictive analytics, it offers personalized insights, medication reminders, and lifestyle recommendations. The agent supports diseases like diabetes, hypertension, and heart conditions with real-time monitoring and alerts.</a:t>
            </a:r>
          </a:p>
          <a:p>
            <a:pPr marL="0" indent="0">
              <a:buNone/>
            </a:pPr>
            <a:r>
              <a:rPr lang="en-US"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It enables proactive care, reduces hospital visits, and improves patient adherence to treatment plans. This intelligent assistant bridges the gap between patients and providers, enhancing chronic care outcomes</a:t>
            </a:r>
            <a:endParaRPr lang="en-IN"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560754"/>
            <a:ext cx="11029616" cy="530296"/>
          </a:xfrm>
        </p:spPr>
        <p:txBody>
          <a:bodyPr>
            <a:noAutofit/>
          </a:bodyPr>
          <a:lstStyle/>
          <a:p>
            <a:r>
              <a:rPr lang="en-US" sz="2500" b="1" dirty="0">
                <a:solidFill>
                  <a:schemeClr val="accent1"/>
                </a:solidFill>
                <a:latin typeface="Arial" panose="020B0604020202020204" pitchFamily="34" charset="0"/>
                <a:cs typeface="Arial" panose="020B0604020202020204" pitchFamily="34" charset="0"/>
              </a:rPr>
              <a:t>Proposed Solution</a:t>
            </a:r>
            <a:endParaRPr lang="en-US" sz="25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445598"/>
            <a:ext cx="11613485" cy="5563973"/>
          </a:xfrm>
        </p:spPr>
        <p:txBody>
          <a:bodyPr vert="horz" lIns="91440" tIns="45720" rIns="91440" bIns="45720" rtlCol="0" anchor="ctr">
            <a:noAutofit/>
          </a:bodyPr>
          <a:lstStyle/>
          <a:p>
            <a:pPr marL="305435" indent="-305435"/>
            <a:r>
              <a:rPr lang="en-US" sz="1100"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monitoring chronic diseases by using AI to detect early warning signs and support proactive healthcare. The solution will consist of the following components:</a:t>
            </a: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Data Collection: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Gather real-time and historical health data from wearables, medical records, and patient inputs.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Integrate data such as heart rate, blood pressure, glucose levels, sleep cycles, and medication schedules.</a:t>
            </a:r>
            <a:endParaRPr lang="en-IN" sz="11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Data Preprocessing:</a:t>
            </a:r>
          </a:p>
          <a:p>
            <a:pPr marL="629920" lvl="1" indent="-305435"/>
            <a:r>
              <a:rPr lang="en-IN" sz="1100" dirty="0">
                <a:latin typeface="Calibri" panose="020F0502020204030204" pitchFamily="34" charset="0"/>
                <a:ea typeface="Calibri" panose="020F0502020204030204" pitchFamily="34" charset="0"/>
                <a:cs typeface="Calibri" panose="020F0502020204030204" pitchFamily="34" charset="0"/>
              </a:rPr>
              <a:t>Clean and preprocess the collected data to handle missing values, outliers, and inconsistencies.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Perform feature engineering to derive relevant indicators like symptom trends, variability, and compliance patterns.</a:t>
            </a:r>
          </a:p>
          <a:p>
            <a:r>
              <a:rPr lang="en-IN" sz="1100" b="1" dirty="0">
                <a:latin typeface="Calibri" panose="020F0502020204030204" pitchFamily="34" charset="0"/>
                <a:ea typeface="Calibri" panose="020F0502020204030204" pitchFamily="34" charset="0"/>
                <a:cs typeface="Calibri" panose="020F0502020204030204" pitchFamily="34" charset="0"/>
              </a:rPr>
              <a:t>AI and Predictive Analytics: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Use IBM Granite models to implement time-series analysis and pattern recognition for early detection of health risks.</a:t>
            </a:r>
            <a:r>
              <a:rPr lang="en-IN" sz="1100" dirty="0">
                <a:latin typeface="Calibri" panose="020F0502020204030204" pitchFamily="34" charset="0"/>
                <a:ea typeface="Calibri" panose="020F0502020204030204" pitchFamily="34" charset="0"/>
                <a:cs typeface="Calibri" panose="020F0502020204030204" pitchFamily="34" charset="0"/>
              </a:rPr>
              <a:t> </a:t>
            </a:r>
            <a:r>
              <a:rPr lang="en-US" sz="1100" dirty="0">
                <a:latin typeface="Calibri" panose="020F0502020204030204" pitchFamily="34" charset="0"/>
                <a:ea typeface="Calibri" panose="020F0502020204030204" pitchFamily="34" charset="0"/>
                <a:cs typeface="Calibri" panose="020F0502020204030204" pitchFamily="34" charset="0"/>
              </a:rPr>
              <a:t>Incorporate predictive models to anticipate symptom escalation in diseases such as diabetes, hypertension, and heart conditions.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Personalize recommendations based on evolving patient conditions.</a:t>
            </a: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Deployment:</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Develop a mobile/web application that interacts with users through a friendly chatbot interface.</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Deploy the solution on IBM Cloud Lite with scalable APIs for data input/output and AI model integration.</a:t>
            </a:r>
            <a:endParaRPr lang="en-IN" sz="11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Evaluation: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Evaluate model accuracy using metrics like F1-score, Recall, and ROC-AUC for anomaly detection.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Fine-tune models based on real-world feedback from users and medical expert</a:t>
            </a:r>
            <a:r>
              <a:rPr lang="en-IN" sz="1100" dirty="0">
                <a:latin typeface="Calibri" panose="020F0502020204030204" pitchFamily="34" charset="0"/>
                <a:ea typeface="Calibri" panose="020F0502020204030204" pitchFamily="34" charset="0"/>
                <a:cs typeface="Calibri" panose="020F0502020204030204" pitchFamily="34" charset="0"/>
              </a:rPr>
              <a:t>.</a:t>
            </a:r>
          </a:p>
          <a:p>
            <a:r>
              <a:rPr lang="en-IN" sz="1100" b="1" dirty="0">
                <a:latin typeface="Calibri" panose="020F0502020204030204" pitchFamily="34" charset="0"/>
                <a:ea typeface="Calibri" panose="020F0502020204030204" pitchFamily="34" charset="0"/>
                <a:cs typeface="Calibri" panose="020F0502020204030204" pitchFamily="34" charset="0"/>
              </a:rPr>
              <a:t>Result:</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The system enhances proactive care, reduces hospital visits, and improves treatment adherence.</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It bridges the gap between patients and healthcare providers, empowering better chronic care outcomes using IBM’s powerful AI infrastructure.</a:t>
            </a:r>
            <a:endParaRPr lang="en-IN" sz="11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endParaRPr lang="en-IN" sz="11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22104"/>
            <a:ext cx="11029615" cy="4673324"/>
          </a:xfrm>
        </p:spPr>
        <p:txBody>
          <a:bodyPr>
            <a:normAutofit fontScale="62500" lnSpcReduction="20000"/>
          </a:bodyPr>
          <a:lstStyle/>
          <a:p>
            <a:pPr marL="305435" indent="-305435"/>
            <a:r>
              <a:rPr lang="en-IN" sz="2600" b="1" dirty="0">
                <a:latin typeface="Calibri" panose="020F0502020204030204" pitchFamily="34" charset="0"/>
                <a:ea typeface="Calibri" panose="020F0502020204030204" pitchFamily="34" charset="0"/>
                <a:cs typeface="Calibri" panose="020F0502020204030204" pitchFamily="34" charset="0"/>
              </a:rPr>
              <a:t>System requirements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Platform:</a:t>
            </a:r>
            <a:r>
              <a:rPr lang="en-IN" sz="2300" dirty="0">
                <a:latin typeface="Calibri" panose="020F0502020204030204" pitchFamily="34" charset="0"/>
                <a:ea typeface="Calibri" panose="020F0502020204030204" pitchFamily="34" charset="0"/>
                <a:cs typeface="Calibri" panose="020F0502020204030204" pitchFamily="34" charset="0"/>
              </a:rPr>
              <a:t> IBM Cloud (Lite)</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AI Environment:</a:t>
            </a:r>
            <a:r>
              <a:rPr lang="en-IN" sz="2300" dirty="0">
                <a:latin typeface="Calibri" panose="020F0502020204030204" pitchFamily="34" charset="0"/>
                <a:ea typeface="Calibri" panose="020F0502020204030204" pitchFamily="34" charset="0"/>
                <a:cs typeface="Calibri" panose="020F0502020204030204" pitchFamily="34" charset="0"/>
              </a:rPr>
              <a:t> watsonx.ai</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Compute Resource:</a:t>
            </a:r>
            <a:r>
              <a:rPr lang="en-IN" sz="2300" dirty="0">
                <a:latin typeface="Calibri" panose="020F0502020204030204" pitchFamily="34" charset="0"/>
                <a:ea typeface="Calibri" panose="020F0502020204030204" pitchFamily="34" charset="0"/>
                <a:cs typeface="Calibri" panose="020F0502020204030204" pitchFamily="34" charset="0"/>
              </a:rPr>
              <a:t> Foundation Model Inferencing &amp; Prompt Tuning via </a:t>
            </a:r>
            <a:r>
              <a:rPr lang="en-IN" sz="2300" dirty="0" err="1">
                <a:latin typeface="Calibri" panose="020F0502020204030204" pitchFamily="34" charset="0"/>
                <a:ea typeface="Calibri" panose="020F0502020204030204" pitchFamily="34" charset="0"/>
                <a:cs typeface="Calibri" panose="020F0502020204030204" pitchFamily="34" charset="0"/>
              </a:rPr>
              <a:t>watsonx</a:t>
            </a:r>
            <a:endParaRPr lang="en-IN" sz="2300"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Data Storage:</a:t>
            </a:r>
            <a:r>
              <a:rPr lang="en-IN" sz="2300" dirty="0">
                <a:latin typeface="Calibri" panose="020F0502020204030204" pitchFamily="34" charset="0"/>
                <a:ea typeface="Calibri" panose="020F0502020204030204" pitchFamily="34" charset="0"/>
                <a:cs typeface="Calibri" panose="020F0502020204030204" pitchFamily="34" charset="0"/>
              </a:rPr>
              <a:t> IBM Cloud Object Storage</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User Interface:</a:t>
            </a:r>
            <a:r>
              <a:rPr lang="en-IN" sz="2300" dirty="0">
                <a:latin typeface="Calibri" panose="020F0502020204030204" pitchFamily="34" charset="0"/>
                <a:ea typeface="Calibri" panose="020F0502020204030204" pitchFamily="34" charset="0"/>
                <a:cs typeface="Calibri" panose="020F0502020204030204" pitchFamily="34" charset="0"/>
              </a:rPr>
              <a:t> (Optional) Integrated with a cloud-hosted app or dashboard</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Access Control:</a:t>
            </a:r>
            <a:r>
              <a:rPr lang="en-IN" sz="2300" dirty="0">
                <a:latin typeface="Calibri" panose="020F0502020204030204" pitchFamily="34" charset="0"/>
                <a:ea typeface="Calibri" panose="020F0502020204030204" pitchFamily="34" charset="0"/>
                <a:cs typeface="Calibri" panose="020F0502020204030204" pitchFamily="34" charset="0"/>
              </a:rPr>
              <a:t> IAM roles &amp; policies on IBM Cloud</a:t>
            </a:r>
          </a:p>
          <a:p>
            <a:pPr>
              <a:buFont typeface="Arial" panose="020B0604020202020204" pitchFamily="34" charset="0"/>
              <a:buChar char="•"/>
            </a:pPr>
            <a:endParaRPr lang="en-IN" sz="26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600" b="1" dirty="0">
                <a:latin typeface="Calibri" panose="020F0502020204030204" pitchFamily="34" charset="0"/>
                <a:ea typeface="Calibri" panose="020F0502020204030204" pitchFamily="34" charset="0"/>
                <a:cs typeface="Calibri" panose="020F0502020204030204" pitchFamily="34" charset="0"/>
              </a:rPr>
              <a:t>Library required to build the model</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Prompt Lab</a:t>
            </a:r>
            <a:r>
              <a:rPr lang="en-IN" sz="2300" dirty="0">
                <a:latin typeface="Calibri" panose="020F0502020204030204" pitchFamily="34" charset="0"/>
                <a:ea typeface="Calibri" panose="020F0502020204030204" pitchFamily="34" charset="0"/>
                <a:cs typeface="Calibri" panose="020F0502020204030204" pitchFamily="34" charset="0"/>
              </a:rPr>
              <a:t> – to test and iterate with IBM Granite foundation models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Model Playground</a:t>
            </a:r>
            <a:r>
              <a:rPr lang="en-IN" sz="2300" dirty="0">
                <a:latin typeface="Calibri" panose="020F0502020204030204" pitchFamily="34" charset="0"/>
                <a:ea typeface="Calibri" panose="020F0502020204030204" pitchFamily="34" charset="0"/>
                <a:cs typeface="Calibri" panose="020F0502020204030204" pitchFamily="34" charset="0"/>
              </a:rPr>
              <a:t> – for deploying pre-trained models with domain-specific prompts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Notebook Environment</a:t>
            </a:r>
            <a:r>
              <a:rPr lang="en-IN" sz="2300" dirty="0">
                <a:latin typeface="Calibri" panose="020F0502020204030204" pitchFamily="34" charset="0"/>
                <a:ea typeface="Calibri" panose="020F0502020204030204" pitchFamily="34" charset="0"/>
                <a:cs typeface="Calibri" panose="020F0502020204030204" pitchFamily="34" charset="0"/>
              </a:rPr>
              <a:t> – for developing workflows using IBM-hosted </a:t>
            </a:r>
            <a:r>
              <a:rPr lang="en-IN" sz="2300" dirty="0" err="1">
                <a:latin typeface="Calibri" panose="020F0502020204030204" pitchFamily="34" charset="0"/>
                <a:ea typeface="Calibri" panose="020F0502020204030204" pitchFamily="34" charset="0"/>
                <a:cs typeface="Calibri" panose="020F0502020204030204" pitchFamily="34" charset="0"/>
              </a:rPr>
              <a:t>JupyterLab</a:t>
            </a:r>
            <a:endParaRPr lang="en-IN" sz="2300"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Granite Foundation Models</a:t>
            </a:r>
            <a:r>
              <a:rPr lang="en-IN" sz="2300" dirty="0">
                <a:latin typeface="Calibri" panose="020F0502020204030204" pitchFamily="34" charset="0"/>
                <a:ea typeface="Calibri" panose="020F0502020204030204" pitchFamily="34" charset="0"/>
                <a:cs typeface="Calibri" panose="020F0502020204030204" pitchFamily="34" charset="0"/>
              </a:rPr>
              <a:t> – for generating personalized health insights and responses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Watson Data </a:t>
            </a:r>
            <a:r>
              <a:rPr lang="en-IN" sz="2300" b="1" dirty="0" err="1">
                <a:latin typeface="Calibri" panose="020F0502020204030204" pitchFamily="34" charset="0"/>
                <a:ea typeface="Calibri" panose="020F0502020204030204" pitchFamily="34" charset="0"/>
                <a:cs typeface="Calibri" panose="020F0502020204030204" pitchFamily="34" charset="0"/>
              </a:rPr>
              <a:t>Catalog</a:t>
            </a:r>
            <a:r>
              <a:rPr lang="en-IN" sz="2300" dirty="0">
                <a:latin typeface="Calibri" panose="020F0502020204030204" pitchFamily="34" charset="0"/>
                <a:ea typeface="Calibri" panose="020F0502020204030204" pitchFamily="34" charset="0"/>
                <a:cs typeface="Calibri" panose="020F0502020204030204" pitchFamily="34" charset="0"/>
              </a:rPr>
              <a:t> (optional) – for managing patient-related metadata securely</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Fine-tuning </a:t>
            </a:r>
            <a:r>
              <a:rPr lang="en-IN" sz="2300" dirty="0">
                <a:latin typeface="Calibri" panose="020F0502020204030204" pitchFamily="34" charset="0"/>
                <a:ea typeface="Calibri" panose="020F0502020204030204" pitchFamily="34" charset="0"/>
                <a:cs typeface="Calibri" panose="020F0502020204030204" pitchFamily="34" charset="0"/>
              </a:rPr>
              <a:t>(optional) – to adapt model outputs using your own healthcare dataset</a:t>
            </a:r>
          </a:p>
          <a:p>
            <a:pPr marL="305435" indent="-305435"/>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86215"/>
            <a:ext cx="11029615" cy="4673324"/>
          </a:xfrm>
        </p:spPr>
        <p:txBody>
          <a:bodyPr>
            <a:noAutofit/>
          </a:bodyPr>
          <a:lstStyle/>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Algorithm Selection:</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project utilizes IBM Granite foundation models within watsonx.ai to generate contextual responses and health recommendations.</a:t>
            </a:r>
            <a:endParaRPr lang="en-IN"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risk prediction, a time-series classification model (e.g., LSTM or Decision Tree Classifier) is used to detect patterns from physiological signals (e.g., BP, glucose trends).</a:t>
            </a:r>
            <a:endParaRPr lang="en-IN"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Data Input:</a:t>
            </a:r>
          </a:p>
          <a:p>
            <a:pPr lvl="1">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algorithm uses data like heart rate, BP, glucose levels, SPO2, medical history, lifestyle data like </a:t>
            </a:r>
            <a:r>
              <a:rPr lang="en-US" dirty="0">
                <a:latin typeface="Calibri" panose="020F0502020204030204" pitchFamily="34" charset="0"/>
                <a:ea typeface="Calibri" panose="020F0502020204030204" pitchFamily="34" charset="0"/>
                <a:cs typeface="Calibri" panose="020F0502020204030204" pitchFamily="34" charset="0"/>
              </a:rPr>
              <a:t>sleep duration, physical activity, meal logs and also the user inputs like daily symptoms, pain levels and mood logs.</a:t>
            </a:r>
            <a:endParaRPr lang="en-IN"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Training Process:</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model was trained using past health data collected from wearable devices.</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Used </a:t>
            </a:r>
            <a:r>
              <a:rPr lang="en-US" dirty="0" err="1">
                <a:latin typeface="Calibri" panose="020F0502020204030204" pitchFamily="34" charset="0"/>
                <a:ea typeface="Calibri" panose="020F0502020204030204" pitchFamily="34" charset="0"/>
                <a:cs typeface="Calibri" panose="020F0502020204030204" pitchFamily="34" charset="0"/>
              </a:rPr>
              <a:t>watsonx</a:t>
            </a:r>
            <a:r>
              <a:rPr lang="en-US" dirty="0">
                <a:latin typeface="Calibri" panose="020F0502020204030204" pitchFamily="34" charset="0"/>
                <a:ea typeface="Calibri" panose="020F0502020204030204" pitchFamily="34" charset="0"/>
                <a:cs typeface="Calibri" panose="020F0502020204030204" pitchFamily="34" charset="0"/>
              </a:rPr>
              <a:t> Notebooks to train and test the model.</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Adjusted the model settings (like depth or learning rate) to improve accuracy.</a:t>
            </a:r>
            <a:endParaRPr lang="en-IN"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Prediction Process:</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trained model checks real-time data to find health issues early.</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If a risk is found, the Granite model gives advice in simple language.</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Sends alerts to patients and caregivers through the app.</a:t>
            </a:r>
          </a:p>
          <a:p>
            <a:pPr marL="305435" indent="-305435"/>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0DBD-7E71-6298-0036-6911CE79748B}"/>
              </a:ext>
            </a:extLst>
          </p:cNvPr>
          <p:cNvSpPr>
            <a:spLocks noGrp="1"/>
          </p:cNvSpPr>
          <p:nvPr>
            <p:ph type="title"/>
          </p:nvPr>
        </p:nvSpPr>
        <p:spPr>
          <a:xfrm>
            <a:off x="581191" y="624887"/>
            <a:ext cx="11029616" cy="530296"/>
          </a:xfrm>
        </p:spPr>
        <p:txBody>
          <a:bodyPr/>
          <a:lstStyle/>
          <a:p>
            <a:r>
              <a:rPr lang="en-US" dirty="0"/>
              <a:t>Results</a:t>
            </a:r>
            <a:endParaRPr lang="en-IN" dirty="0"/>
          </a:p>
        </p:txBody>
      </p:sp>
      <p:pic>
        <p:nvPicPr>
          <p:cNvPr id="5" name="Picture 4">
            <a:extLst>
              <a:ext uri="{FF2B5EF4-FFF2-40B4-BE49-F238E27FC236}">
                <a16:creationId xmlns:a16="http://schemas.microsoft.com/office/drawing/2014/main" id="{8CCC8633-2FB4-1E01-B9C3-427E56C51ED7}"/>
              </a:ext>
            </a:extLst>
          </p:cNvPr>
          <p:cNvPicPr>
            <a:picLocks noChangeAspect="1"/>
          </p:cNvPicPr>
          <p:nvPr/>
        </p:nvPicPr>
        <p:blipFill rotWithShape="1">
          <a:blip r:embed="rId2"/>
          <a:srcRect t="3369" b="5081"/>
          <a:stretch/>
        </p:blipFill>
        <p:spPr>
          <a:xfrm>
            <a:off x="1070734" y="1155183"/>
            <a:ext cx="9883213" cy="5237877"/>
          </a:xfrm>
          <a:prstGeom prst="rect">
            <a:avLst/>
          </a:prstGeom>
        </p:spPr>
      </p:pic>
      <p:sp>
        <p:nvSpPr>
          <p:cNvPr id="6" name="TextBox 5">
            <a:extLst>
              <a:ext uri="{FF2B5EF4-FFF2-40B4-BE49-F238E27FC236}">
                <a16:creationId xmlns:a16="http://schemas.microsoft.com/office/drawing/2014/main" id="{08D51712-1AB9-3F71-2E5F-E9358CDBD878}"/>
              </a:ext>
            </a:extLst>
          </p:cNvPr>
          <p:cNvSpPr txBox="1"/>
          <p:nvPr/>
        </p:nvSpPr>
        <p:spPr>
          <a:xfrm>
            <a:off x="2251045" y="6393060"/>
            <a:ext cx="7522589" cy="369332"/>
          </a:xfrm>
          <a:prstGeom prst="rect">
            <a:avLst/>
          </a:prstGeom>
          <a:noFill/>
        </p:spPr>
        <p:txBody>
          <a:bodyPr wrap="square" rtlCol="0">
            <a:spAutoFit/>
          </a:bodyPr>
          <a:lstStyle/>
          <a:p>
            <a:r>
              <a:rPr lang="en-US" dirty="0"/>
              <a:t>The tools listed above were selected and implemented to build the AI agent.</a:t>
            </a:r>
            <a:endParaRPr lang="en-IN" dirty="0"/>
          </a:p>
        </p:txBody>
      </p:sp>
    </p:spTree>
    <p:extLst>
      <p:ext uri="{BB962C8B-B14F-4D97-AF65-F5344CB8AC3E}">
        <p14:creationId xmlns:p14="http://schemas.microsoft.com/office/powerpoint/2010/main" val="101093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AC454BBD-756C-AAAB-5906-2E2803B2974F}"/>
              </a:ext>
            </a:extLst>
          </p:cNvPr>
          <p:cNvPicPr>
            <a:picLocks noChangeAspect="1"/>
          </p:cNvPicPr>
          <p:nvPr/>
        </p:nvPicPr>
        <p:blipFill>
          <a:blip r:embed="rId2"/>
          <a:srcRect t="3242" b="3242"/>
          <a:stretch/>
        </p:blipFill>
        <p:spPr>
          <a:xfrm>
            <a:off x="810704" y="659876"/>
            <a:ext cx="10143242" cy="5335571"/>
          </a:xfrm>
          <a:prstGeom prst="rect">
            <a:avLst/>
          </a:prstGeom>
        </p:spPr>
      </p:pic>
      <p:sp>
        <p:nvSpPr>
          <p:cNvPr id="40" name="TextBox 39">
            <a:extLst>
              <a:ext uri="{FF2B5EF4-FFF2-40B4-BE49-F238E27FC236}">
                <a16:creationId xmlns:a16="http://schemas.microsoft.com/office/drawing/2014/main" id="{FFF3A43B-035D-2107-C25A-F3D32267B022}"/>
              </a:ext>
            </a:extLst>
          </p:cNvPr>
          <p:cNvSpPr txBox="1"/>
          <p:nvPr/>
        </p:nvSpPr>
        <p:spPr>
          <a:xfrm>
            <a:off x="1414020" y="6165130"/>
            <a:ext cx="9539926"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Here the instructions were given to the agent and also specified the model as mistral-large.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80D99-FC52-91AB-FB1B-CB0EDF6D8E02}"/>
              </a:ext>
            </a:extLst>
          </p:cNvPr>
          <p:cNvPicPr>
            <a:picLocks noChangeAspect="1"/>
          </p:cNvPicPr>
          <p:nvPr/>
        </p:nvPicPr>
        <p:blipFill>
          <a:blip r:embed="rId2"/>
          <a:stretch>
            <a:fillRect/>
          </a:stretch>
        </p:blipFill>
        <p:spPr>
          <a:xfrm>
            <a:off x="820132" y="169683"/>
            <a:ext cx="10144800" cy="5706450"/>
          </a:xfrm>
          <a:prstGeom prst="rect">
            <a:avLst/>
          </a:prstGeom>
        </p:spPr>
      </p:pic>
      <p:sp>
        <p:nvSpPr>
          <p:cNvPr id="6" name="TextBox 5">
            <a:extLst>
              <a:ext uri="{FF2B5EF4-FFF2-40B4-BE49-F238E27FC236}">
                <a16:creationId xmlns:a16="http://schemas.microsoft.com/office/drawing/2014/main" id="{2D2C7482-6CD7-4569-E14A-642CDF44C315}"/>
              </a:ext>
            </a:extLst>
          </p:cNvPr>
          <p:cNvSpPr txBox="1"/>
          <p:nvPr/>
        </p:nvSpPr>
        <p:spPr>
          <a:xfrm>
            <a:off x="820132" y="5876133"/>
            <a:ext cx="10624008" cy="584775"/>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image showcases an IBM watsonx.ai Agent designed to assist users in monitoring chronic conditions. It prompts the user for key health details and provides a structured summary based on the input.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8539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249</TotalTime>
  <Words>1345</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Franklin Gothic Book</vt:lpstr>
      <vt:lpstr>Franklin Gothic Demi</vt:lpstr>
      <vt:lpstr>Wingdings</vt:lpstr>
      <vt:lpstr>Wingdings 2</vt:lpstr>
      <vt:lpstr>DividendVTI</vt:lpstr>
      <vt:lpstr>AI agent for chronic disease monitoring </vt:lpstr>
      <vt:lpstr>OUTLINE</vt:lpstr>
      <vt:lpstr>Problem Statement</vt:lpstr>
      <vt:lpstr>Proposed Solution</vt:lpstr>
      <vt:lpstr>System  Approach</vt:lpstr>
      <vt:lpstr>Algorithm &amp; Deployment</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Shruti Muley</cp:lastModifiedBy>
  <cp:revision>29</cp:revision>
  <dcterms:created xsi:type="dcterms:W3CDTF">2021-05-26T16:50:10Z</dcterms:created>
  <dcterms:modified xsi:type="dcterms:W3CDTF">2025-08-01T16:38:37Z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