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63" r:id="rId3"/>
    <p:sldId id="262" r:id="rId4"/>
    <p:sldId id="261" r:id="rId5"/>
    <p:sldId id="260" r:id="rId6"/>
    <p:sldId id="259" r:id="rId7"/>
    <p:sldId id="265" r:id="rId8"/>
    <p:sldId id="264" r:id="rId9"/>
    <p:sldId id="257"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7DE12F-4EE8-4340-8F06-1D8CE0F2EB1C}" v="4" dt="2024-08-15T04:32:00.7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uti Narkhede" userId="d7fd9eb8bd0f1bae" providerId="LiveId" clId="{ED7DE12F-4EE8-4340-8F06-1D8CE0F2EB1C}"/>
    <pc:docChg chg="undo custSel modSld">
      <pc:chgData name="Shruti Narkhede" userId="d7fd9eb8bd0f1bae" providerId="LiveId" clId="{ED7DE12F-4EE8-4340-8F06-1D8CE0F2EB1C}" dt="2024-08-15T04:33:30.607" v="35" actId="1076"/>
      <pc:docMkLst>
        <pc:docMk/>
      </pc:docMkLst>
      <pc:sldChg chg="modSp mod">
        <pc:chgData name="Shruti Narkhede" userId="d7fd9eb8bd0f1bae" providerId="LiveId" clId="{ED7DE12F-4EE8-4340-8F06-1D8CE0F2EB1C}" dt="2024-08-14T15:16:52.776" v="29" actId="123"/>
        <pc:sldMkLst>
          <pc:docMk/>
          <pc:sldMk cId="2049679641" sldId="257"/>
        </pc:sldMkLst>
        <pc:spChg chg="mod">
          <ac:chgData name="Shruti Narkhede" userId="d7fd9eb8bd0f1bae" providerId="LiveId" clId="{ED7DE12F-4EE8-4340-8F06-1D8CE0F2EB1C}" dt="2024-08-14T15:16:52.776" v="29" actId="123"/>
          <ac:spMkLst>
            <pc:docMk/>
            <pc:sldMk cId="2049679641" sldId="257"/>
            <ac:spMk id="3" creationId="{5E1F859A-E56E-550B-51A3-CD67EF32C6FD}"/>
          </ac:spMkLst>
        </pc:spChg>
      </pc:sldChg>
      <pc:sldChg chg="modSp mod">
        <pc:chgData name="Shruti Narkhede" userId="d7fd9eb8bd0f1bae" providerId="LiveId" clId="{ED7DE12F-4EE8-4340-8F06-1D8CE0F2EB1C}" dt="2024-08-14T15:16:27.078" v="23" actId="123"/>
        <pc:sldMkLst>
          <pc:docMk/>
          <pc:sldMk cId="118793631" sldId="259"/>
        </pc:sldMkLst>
        <pc:spChg chg="mod">
          <ac:chgData name="Shruti Narkhede" userId="d7fd9eb8bd0f1bae" providerId="LiveId" clId="{ED7DE12F-4EE8-4340-8F06-1D8CE0F2EB1C}" dt="2024-08-14T15:16:27.078" v="23" actId="123"/>
          <ac:spMkLst>
            <pc:docMk/>
            <pc:sldMk cId="118793631" sldId="259"/>
            <ac:spMk id="3" creationId="{63F8023E-2C1F-3680-D766-56EB11CC3DB3}"/>
          </ac:spMkLst>
        </pc:spChg>
      </pc:sldChg>
      <pc:sldChg chg="addSp delSp modSp mod">
        <pc:chgData name="Shruti Narkhede" userId="d7fd9eb8bd0f1bae" providerId="LiveId" clId="{ED7DE12F-4EE8-4340-8F06-1D8CE0F2EB1C}" dt="2024-08-15T04:33:30.607" v="35" actId="1076"/>
        <pc:sldMkLst>
          <pc:docMk/>
          <pc:sldMk cId="379612309" sldId="260"/>
        </pc:sldMkLst>
        <pc:spChg chg="mod">
          <ac:chgData name="Shruti Narkhede" userId="d7fd9eb8bd0f1bae" providerId="LiveId" clId="{ED7DE12F-4EE8-4340-8F06-1D8CE0F2EB1C}" dt="2024-08-15T04:33:30.607" v="35" actId="1076"/>
          <ac:spMkLst>
            <pc:docMk/>
            <pc:sldMk cId="379612309" sldId="260"/>
            <ac:spMk id="2" creationId="{0C3D6B25-6EE5-6457-10E6-EBBE19BE52E9}"/>
          </ac:spMkLst>
        </pc:spChg>
        <pc:spChg chg="del">
          <ac:chgData name="Shruti Narkhede" userId="d7fd9eb8bd0f1bae" providerId="LiveId" clId="{ED7DE12F-4EE8-4340-8F06-1D8CE0F2EB1C}" dt="2024-08-15T04:32:00.727" v="31"/>
          <ac:spMkLst>
            <pc:docMk/>
            <pc:sldMk cId="379612309" sldId="260"/>
            <ac:spMk id="3" creationId="{2C56C037-1824-340D-4C0B-8368C5FAC672}"/>
          </ac:spMkLst>
        </pc:spChg>
        <pc:picChg chg="add mod">
          <ac:chgData name="Shruti Narkhede" userId="d7fd9eb8bd0f1bae" providerId="LiveId" clId="{ED7DE12F-4EE8-4340-8F06-1D8CE0F2EB1C}" dt="2024-08-15T04:33:00.550" v="34" actId="14100"/>
          <ac:picMkLst>
            <pc:docMk/>
            <pc:sldMk cId="379612309" sldId="260"/>
            <ac:picMk id="4" creationId="{FEE0D267-E13A-C8C1-12A9-CA5DD5126369}"/>
          </ac:picMkLst>
        </pc:picChg>
      </pc:sldChg>
      <pc:sldChg chg="modSp mod">
        <pc:chgData name="Shruti Narkhede" userId="d7fd9eb8bd0f1bae" providerId="LiveId" clId="{ED7DE12F-4EE8-4340-8F06-1D8CE0F2EB1C}" dt="2024-08-14T15:16:17.945" v="22" actId="123"/>
        <pc:sldMkLst>
          <pc:docMk/>
          <pc:sldMk cId="2674524832" sldId="261"/>
        </pc:sldMkLst>
        <pc:spChg chg="mod">
          <ac:chgData name="Shruti Narkhede" userId="d7fd9eb8bd0f1bae" providerId="LiveId" clId="{ED7DE12F-4EE8-4340-8F06-1D8CE0F2EB1C}" dt="2024-08-14T15:16:17.945" v="22" actId="123"/>
          <ac:spMkLst>
            <pc:docMk/>
            <pc:sldMk cId="2674524832" sldId="261"/>
            <ac:spMk id="3" creationId="{278CD9EF-48EC-931D-284E-C7EB69642A05}"/>
          </ac:spMkLst>
        </pc:spChg>
      </pc:sldChg>
      <pc:sldChg chg="modSp mod">
        <pc:chgData name="Shruti Narkhede" userId="d7fd9eb8bd0f1bae" providerId="LiveId" clId="{ED7DE12F-4EE8-4340-8F06-1D8CE0F2EB1C}" dt="2024-08-14T15:16:08.716" v="21" actId="20577"/>
        <pc:sldMkLst>
          <pc:docMk/>
          <pc:sldMk cId="1749359233" sldId="262"/>
        </pc:sldMkLst>
        <pc:spChg chg="mod">
          <ac:chgData name="Shruti Narkhede" userId="d7fd9eb8bd0f1bae" providerId="LiveId" clId="{ED7DE12F-4EE8-4340-8F06-1D8CE0F2EB1C}" dt="2024-08-14T15:16:08.716" v="21" actId="20577"/>
          <ac:spMkLst>
            <pc:docMk/>
            <pc:sldMk cId="1749359233" sldId="262"/>
            <ac:spMk id="3" creationId="{41BC050F-F7CA-31D9-8314-7AEC52F46378}"/>
          </ac:spMkLst>
        </pc:spChg>
      </pc:sldChg>
      <pc:sldChg chg="modSp">
        <pc:chgData name="Shruti Narkhede" userId="d7fd9eb8bd0f1bae" providerId="LiveId" clId="{ED7DE12F-4EE8-4340-8F06-1D8CE0F2EB1C}" dt="2024-08-14T15:15:41.495" v="13" actId="123"/>
        <pc:sldMkLst>
          <pc:docMk/>
          <pc:sldMk cId="1680892336" sldId="263"/>
        </pc:sldMkLst>
        <pc:spChg chg="mod">
          <ac:chgData name="Shruti Narkhede" userId="d7fd9eb8bd0f1bae" providerId="LiveId" clId="{ED7DE12F-4EE8-4340-8F06-1D8CE0F2EB1C}" dt="2024-08-14T15:15:41.495" v="13" actId="123"/>
          <ac:spMkLst>
            <pc:docMk/>
            <pc:sldMk cId="1680892336" sldId="263"/>
            <ac:spMk id="3" creationId="{3DDB2299-94C3-2317-4329-C9B44AA28C5D}"/>
          </ac:spMkLst>
        </pc:spChg>
      </pc:sldChg>
      <pc:sldChg chg="modSp mod">
        <pc:chgData name="Shruti Narkhede" userId="d7fd9eb8bd0f1bae" providerId="LiveId" clId="{ED7DE12F-4EE8-4340-8F06-1D8CE0F2EB1C}" dt="2024-08-14T15:16:42.947" v="28" actId="20577"/>
        <pc:sldMkLst>
          <pc:docMk/>
          <pc:sldMk cId="2346058753" sldId="265"/>
        </pc:sldMkLst>
        <pc:spChg chg="mod">
          <ac:chgData name="Shruti Narkhede" userId="d7fd9eb8bd0f1bae" providerId="LiveId" clId="{ED7DE12F-4EE8-4340-8F06-1D8CE0F2EB1C}" dt="2024-08-14T15:16:42.947" v="28" actId="20577"/>
          <ac:spMkLst>
            <pc:docMk/>
            <pc:sldMk cId="2346058753" sldId="265"/>
            <ac:spMk id="3" creationId="{202D4882-5CA9-A96D-2265-73DE629F6737}"/>
          </ac:spMkLst>
        </pc:spChg>
      </pc:sldChg>
      <pc:sldChg chg="modSp mod">
        <pc:chgData name="Shruti Narkhede" userId="d7fd9eb8bd0f1bae" providerId="LiveId" clId="{ED7DE12F-4EE8-4340-8F06-1D8CE0F2EB1C}" dt="2024-08-14T15:17:00.615" v="30" actId="123"/>
        <pc:sldMkLst>
          <pc:docMk/>
          <pc:sldMk cId="2155399366" sldId="266"/>
        </pc:sldMkLst>
        <pc:spChg chg="mod">
          <ac:chgData name="Shruti Narkhede" userId="d7fd9eb8bd0f1bae" providerId="LiveId" clId="{ED7DE12F-4EE8-4340-8F06-1D8CE0F2EB1C}" dt="2024-08-14T15:17:00.615" v="30" actId="123"/>
          <ac:spMkLst>
            <pc:docMk/>
            <pc:sldMk cId="2155399366" sldId="266"/>
            <ac:spMk id="3" creationId="{A4C5A669-045F-86BD-27BD-2BFE48C9606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GB"/>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F398DCB-112D-4A35-9032-052E4AF54507}"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BC49C-7AA1-41EA-AF70-AD70FC5A1506}" type="slidenum">
              <a:rPr lang="en-US" smtClean="0"/>
              <a:t>‹#›</a:t>
            </a:fld>
            <a:endParaRPr lang="en-US"/>
          </a:p>
        </p:txBody>
      </p:sp>
    </p:spTree>
    <p:extLst>
      <p:ext uri="{BB962C8B-B14F-4D97-AF65-F5344CB8AC3E}">
        <p14:creationId xmlns:p14="http://schemas.microsoft.com/office/powerpoint/2010/main" val="2767777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F398DCB-112D-4A35-9032-052E4AF54507}"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BC49C-7AA1-41EA-AF70-AD70FC5A1506}" type="slidenum">
              <a:rPr lang="en-US" smtClean="0"/>
              <a:t>‹#›</a:t>
            </a:fld>
            <a:endParaRPr lang="en-US"/>
          </a:p>
        </p:txBody>
      </p:sp>
    </p:spTree>
    <p:extLst>
      <p:ext uri="{BB962C8B-B14F-4D97-AF65-F5344CB8AC3E}">
        <p14:creationId xmlns:p14="http://schemas.microsoft.com/office/powerpoint/2010/main" val="1637206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F398DCB-112D-4A35-9032-052E4AF54507}"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BC49C-7AA1-41EA-AF70-AD70FC5A1506}" type="slidenum">
              <a:rPr lang="en-US" smtClean="0"/>
              <a:t>‹#›</a:t>
            </a:fld>
            <a:endParaRPr lang="en-US"/>
          </a:p>
        </p:txBody>
      </p:sp>
    </p:spTree>
    <p:extLst>
      <p:ext uri="{BB962C8B-B14F-4D97-AF65-F5344CB8AC3E}">
        <p14:creationId xmlns:p14="http://schemas.microsoft.com/office/powerpoint/2010/main" val="4144719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F398DCB-112D-4A35-9032-052E4AF54507}"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BC49C-7AA1-41EA-AF70-AD70FC5A1506}"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66855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F398DCB-112D-4A35-9032-052E4AF54507}"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BC49C-7AA1-41EA-AF70-AD70FC5A1506}" type="slidenum">
              <a:rPr lang="en-US" smtClean="0"/>
              <a:t>‹#›</a:t>
            </a:fld>
            <a:endParaRPr lang="en-US"/>
          </a:p>
        </p:txBody>
      </p:sp>
    </p:spTree>
    <p:extLst>
      <p:ext uri="{BB962C8B-B14F-4D97-AF65-F5344CB8AC3E}">
        <p14:creationId xmlns:p14="http://schemas.microsoft.com/office/powerpoint/2010/main" val="3173686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1F398DCB-112D-4A35-9032-052E4AF54507}" type="datetimeFigureOut">
              <a:rPr lang="en-US" smtClean="0"/>
              <a:t>8/15/2024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8BC49C-7AA1-41EA-AF70-AD70FC5A1506}" type="slidenum">
              <a:rPr lang="en-US" smtClean="0"/>
              <a:t>‹#›</a:t>
            </a:fld>
            <a:endParaRPr lang="en-US"/>
          </a:p>
        </p:txBody>
      </p:sp>
    </p:spTree>
    <p:extLst>
      <p:ext uri="{BB962C8B-B14F-4D97-AF65-F5344CB8AC3E}">
        <p14:creationId xmlns:p14="http://schemas.microsoft.com/office/powerpoint/2010/main" val="627573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1F398DCB-112D-4A35-9032-052E4AF54507}" type="datetimeFigureOut">
              <a:rPr lang="en-US" smtClean="0"/>
              <a:t>8/15/2024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8BC49C-7AA1-41EA-AF70-AD70FC5A1506}" type="slidenum">
              <a:rPr lang="en-US" smtClean="0"/>
              <a:t>‹#›</a:t>
            </a:fld>
            <a:endParaRPr lang="en-US"/>
          </a:p>
        </p:txBody>
      </p:sp>
    </p:spTree>
    <p:extLst>
      <p:ext uri="{BB962C8B-B14F-4D97-AF65-F5344CB8AC3E}">
        <p14:creationId xmlns:p14="http://schemas.microsoft.com/office/powerpoint/2010/main" val="16258592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F398DCB-112D-4A35-9032-052E4AF54507}"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BC49C-7AA1-41EA-AF70-AD70FC5A1506}" type="slidenum">
              <a:rPr lang="en-US" smtClean="0"/>
              <a:t>‹#›</a:t>
            </a:fld>
            <a:endParaRPr lang="en-US"/>
          </a:p>
        </p:txBody>
      </p:sp>
    </p:spTree>
    <p:extLst>
      <p:ext uri="{BB962C8B-B14F-4D97-AF65-F5344CB8AC3E}">
        <p14:creationId xmlns:p14="http://schemas.microsoft.com/office/powerpoint/2010/main" val="622392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F398DCB-112D-4A35-9032-052E4AF54507}"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BC49C-7AA1-41EA-AF70-AD70FC5A1506}" type="slidenum">
              <a:rPr lang="en-US" smtClean="0"/>
              <a:t>‹#›</a:t>
            </a:fld>
            <a:endParaRPr lang="en-US"/>
          </a:p>
        </p:txBody>
      </p:sp>
    </p:spTree>
    <p:extLst>
      <p:ext uri="{BB962C8B-B14F-4D97-AF65-F5344CB8AC3E}">
        <p14:creationId xmlns:p14="http://schemas.microsoft.com/office/powerpoint/2010/main" val="2871507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F398DCB-112D-4A35-9032-052E4AF54507}"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BC49C-7AA1-41EA-AF70-AD70FC5A1506}" type="slidenum">
              <a:rPr lang="en-US" smtClean="0"/>
              <a:t>‹#›</a:t>
            </a:fld>
            <a:endParaRPr lang="en-US"/>
          </a:p>
        </p:txBody>
      </p:sp>
    </p:spTree>
    <p:extLst>
      <p:ext uri="{BB962C8B-B14F-4D97-AF65-F5344CB8AC3E}">
        <p14:creationId xmlns:p14="http://schemas.microsoft.com/office/powerpoint/2010/main" val="3151277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F398DCB-112D-4A35-9032-052E4AF54507}"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BC49C-7AA1-41EA-AF70-AD70FC5A1506}" type="slidenum">
              <a:rPr lang="en-US" smtClean="0"/>
              <a:t>‹#›</a:t>
            </a:fld>
            <a:endParaRPr lang="en-US"/>
          </a:p>
        </p:txBody>
      </p:sp>
    </p:spTree>
    <p:extLst>
      <p:ext uri="{BB962C8B-B14F-4D97-AF65-F5344CB8AC3E}">
        <p14:creationId xmlns:p14="http://schemas.microsoft.com/office/powerpoint/2010/main" val="1263890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F398DCB-112D-4A35-9032-052E4AF54507}"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BC49C-7AA1-41EA-AF70-AD70FC5A1506}" type="slidenum">
              <a:rPr lang="en-US" smtClean="0"/>
              <a:t>‹#›</a:t>
            </a:fld>
            <a:endParaRPr lang="en-US"/>
          </a:p>
        </p:txBody>
      </p:sp>
    </p:spTree>
    <p:extLst>
      <p:ext uri="{BB962C8B-B14F-4D97-AF65-F5344CB8AC3E}">
        <p14:creationId xmlns:p14="http://schemas.microsoft.com/office/powerpoint/2010/main" val="401819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F398DCB-112D-4A35-9032-052E4AF54507}" type="datetimeFigureOut">
              <a:rPr lang="en-US" smtClean="0"/>
              <a:t>8/15/2024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8BC49C-7AA1-41EA-AF70-AD70FC5A1506}" type="slidenum">
              <a:rPr lang="en-US" smtClean="0"/>
              <a:t>‹#›</a:t>
            </a:fld>
            <a:endParaRPr lang="en-US"/>
          </a:p>
        </p:txBody>
      </p:sp>
    </p:spTree>
    <p:extLst>
      <p:ext uri="{BB962C8B-B14F-4D97-AF65-F5344CB8AC3E}">
        <p14:creationId xmlns:p14="http://schemas.microsoft.com/office/powerpoint/2010/main" val="2428617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F398DCB-112D-4A35-9032-052E4AF54507}" type="datetimeFigureOut">
              <a:rPr lang="en-US" smtClean="0"/>
              <a:t>8/15/2024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8BC49C-7AA1-41EA-AF70-AD70FC5A1506}" type="slidenum">
              <a:rPr lang="en-US" smtClean="0"/>
              <a:t>‹#›</a:t>
            </a:fld>
            <a:endParaRPr lang="en-US"/>
          </a:p>
        </p:txBody>
      </p:sp>
    </p:spTree>
    <p:extLst>
      <p:ext uri="{BB962C8B-B14F-4D97-AF65-F5344CB8AC3E}">
        <p14:creationId xmlns:p14="http://schemas.microsoft.com/office/powerpoint/2010/main" val="3852668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398DCB-112D-4A35-9032-052E4AF54507}" type="datetimeFigureOut">
              <a:rPr lang="en-US" smtClean="0"/>
              <a:t>8/15/2024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8BC49C-7AA1-41EA-AF70-AD70FC5A1506}" type="slidenum">
              <a:rPr lang="en-US" smtClean="0"/>
              <a:t>‹#›</a:t>
            </a:fld>
            <a:endParaRPr lang="en-US"/>
          </a:p>
        </p:txBody>
      </p:sp>
    </p:spTree>
    <p:extLst>
      <p:ext uri="{BB962C8B-B14F-4D97-AF65-F5344CB8AC3E}">
        <p14:creationId xmlns:p14="http://schemas.microsoft.com/office/powerpoint/2010/main" val="2280558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F398DCB-112D-4A35-9032-052E4AF54507}"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BC49C-7AA1-41EA-AF70-AD70FC5A1506}" type="slidenum">
              <a:rPr lang="en-US" smtClean="0"/>
              <a:t>‹#›</a:t>
            </a:fld>
            <a:endParaRPr lang="en-US"/>
          </a:p>
        </p:txBody>
      </p:sp>
    </p:spTree>
    <p:extLst>
      <p:ext uri="{BB962C8B-B14F-4D97-AF65-F5344CB8AC3E}">
        <p14:creationId xmlns:p14="http://schemas.microsoft.com/office/powerpoint/2010/main" val="1279055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F398DCB-112D-4A35-9032-052E4AF54507}"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BC49C-7AA1-41EA-AF70-AD70FC5A1506}" type="slidenum">
              <a:rPr lang="en-US" smtClean="0"/>
              <a:t>‹#›</a:t>
            </a:fld>
            <a:endParaRPr lang="en-US"/>
          </a:p>
        </p:txBody>
      </p:sp>
    </p:spTree>
    <p:extLst>
      <p:ext uri="{BB962C8B-B14F-4D97-AF65-F5344CB8AC3E}">
        <p14:creationId xmlns:p14="http://schemas.microsoft.com/office/powerpoint/2010/main" val="3594674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F398DCB-112D-4A35-9032-052E4AF54507}" type="datetimeFigureOut">
              <a:rPr lang="en-US" smtClean="0"/>
              <a:t>8/15/2024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18BC49C-7AA1-41EA-AF70-AD70FC5A1506}" type="slidenum">
              <a:rPr lang="en-US" smtClean="0"/>
              <a:t>‹#›</a:t>
            </a:fld>
            <a:endParaRPr lang="en-US"/>
          </a:p>
        </p:txBody>
      </p:sp>
    </p:spTree>
    <p:extLst>
      <p:ext uri="{BB962C8B-B14F-4D97-AF65-F5344CB8AC3E}">
        <p14:creationId xmlns:p14="http://schemas.microsoft.com/office/powerpoint/2010/main" val="4210250969"/>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DEBFB-09CF-6563-329C-4E6D8744416F}"/>
              </a:ext>
            </a:extLst>
          </p:cNvPr>
          <p:cNvSpPr>
            <a:spLocks noGrp="1"/>
          </p:cNvSpPr>
          <p:nvPr>
            <p:ph type="ctrTitle"/>
          </p:nvPr>
        </p:nvSpPr>
        <p:spPr>
          <a:xfrm>
            <a:off x="1649185" y="991734"/>
            <a:ext cx="9378044" cy="1185410"/>
          </a:xfrm>
        </p:spPr>
        <p:txBody>
          <a:bodyPr/>
          <a:lstStyle/>
          <a:p>
            <a:r>
              <a:rPr lang="en-US" dirty="0"/>
              <a:t>Online Exam Portal</a:t>
            </a:r>
          </a:p>
        </p:txBody>
      </p:sp>
      <p:sp>
        <p:nvSpPr>
          <p:cNvPr id="5" name="Subtitle 4">
            <a:extLst>
              <a:ext uri="{FF2B5EF4-FFF2-40B4-BE49-F238E27FC236}">
                <a16:creationId xmlns:a16="http://schemas.microsoft.com/office/drawing/2014/main" id="{48903BED-CBCF-268E-56A3-F8E3E656217F}"/>
              </a:ext>
            </a:extLst>
          </p:cNvPr>
          <p:cNvSpPr>
            <a:spLocks noGrp="1"/>
          </p:cNvSpPr>
          <p:nvPr>
            <p:ph type="subTitle" idx="1"/>
          </p:nvPr>
        </p:nvSpPr>
        <p:spPr>
          <a:xfrm>
            <a:off x="2025894" y="3429000"/>
            <a:ext cx="8637072" cy="2150005"/>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PRESENTED By –</a:t>
            </a:r>
          </a:p>
          <a:p>
            <a:r>
              <a:rPr lang="en-US" dirty="0">
                <a:latin typeface="Times New Roman" panose="02020603050405020304" pitchFamily="18" charset="0"/>
                <a:cs typeface="Times New Roman" panose="02020603050405020304" pitchFamily="18" charset="0"/>
              </a:rPr>
              <a:t>Omkar Jadhav – 240343120049</a:t>
            </a:r>
          </a:p>
          <a:p>
            <a:r>
              <a:rPr lang="en-US" dirty="0">
                <a:latin typeface="Times New Roman" panose="02020603050405020304" pitchFamily="18" charset="0"/>
                <a:cs typeface="Times New Roman" panose="02020603050405020304" pitchFamily="18" charset="0"/>
              </a:rPr>
              <a:t>Omkar </a:t>
            </a:r>
            <a:r>
              <a:rPr lang="en-US" dirty="0" err="1">
                <a:latin typeface="Times New Roman" panose="02020603050405020304" pitchFamily="18" charset="0"/>
                <a:cs typeface="Times New Roman" panose="02020603050405020304" pitchFamily="18" charset="0"/>
              </a:rPr>
              <a:t>Khadke</a:t>
            </a:r>
            <a:r>
              <a:rPr lang="en-US" dirty="0">
                <a:latin typeface="Times New Roman" panose="02020603050405020304" pitchFamily="18" charset="0"/>
                <a:cs typeface="Times New Roman" panose="02020603050405020304" pitchFamily="18" charset="0"/>
              </a:rPr>
              <a:t> – 240343120050</a:t>
            </a:r>
          </a:p>
          <a:p>
            <a:r>
              <a:rPr lang="en-US" dirty="0">
                <a:latin typeface="Times New Roman" panose="02020603050405020304" pitchFamily="18" charset="0"/>
                <a:cs typeface="Times New Roman" panose="02020603050405020304" pitchFamily="18" charset="0"/>
              </a:rPr>
              <a:t>Priya </a:t>
            </a:r>
            <a:r>
              <a:rPr lang="en-US" dirty="0" err="1">
                <a:latin typeface="Times New Roman" panose="02020603050405020304" pitchFamily="18" charset="0"/>
                <a:cs typeface="Times New Roman" panose="02020603050405020304" pitchFamily="18" charset="0"/>
              </a:rPr>
              <a:t>Wagh</a:t>
            </a:r>
            <a:r>
              <a:rPr lang="en-US" dirty="0">
                <a:latin typeface="Times New Roman" panose="02020603050405020304" pitchFamily="18" charset="0"/>
                <a:cs typeface="Times New Roman" panose="02020603050405020304" pitchFamily="18" charset="0"/>
              </a:rPr>
              <a:t> – 240343120064</a:t>
            </a:r>
          </a:p>
          <a:p>
            <a:r>
              <a:rPr lang="en-US" dirty="0">
                <a:latin typeface="Times New Roman" panose="02020603050405020304" pitchFamily="18" charset="0"/>
                <a:cs typeface="Times New Roman" panose="02020603050405020304" pitchFamily="18" charset="0"/>
              </a:rPr>
              <a:t>Shruti Narkhede – 240343120081</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841779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DF6E2-EB79-3EFA-EC47-A5FB6F8B778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4C5A669-045F-86BD-27BD-2BFE48C9606C}"/>
              </a:ext>
            </a:extLst>
          </p:cNvPr>
          <p:cNvSpPr>
            <a:spLocks noGrp="1"/>
          </p:cNvSpPr>
          <p:nvPr>
            <p:ph idx="1"/>
          </p:nvPr>
        </p:nvSpPr>
        <p:spPr>
          <a:xfrm>
            <a:off x="913795" y="1732449"/>
            <a:ext cx="10353762" cy="4798980"/>
          </a:xfrm>
        </p:spPr>
        <p:txBody>
          <a:bodyPr>
            <a:normAutofit/>
          </a:bodyPr>
          <a:lstStyle/>
          <a:p>
            <a:pPr algn="just"/>
            <a:r>
              <a:rPr lang="en-US" sz="2400" dirty="0"/>
              <a:t>This paper introduces a secure system for internet-based exam invigilation, whose work maintains academic integrity in e-learning. </a:t>
            </a:r>
          </a:p>
          <a:p>
            <a:pPr algn="just"/>
            <a:r>
              <a:rPr lang="en-US" sz="2400" dirty="0"/>
              <a:t>This web-based system is convenient and user- friendly for utilizing, from the candidate's perspective, as it only needs one laptop or smartphone. </a:t>
            </a:r>
          </a:p>
          <a:p>
            <a:pPr algn="just"/>
            <a:r>
              <a:rPr lang="en-US" sz="2400" dirty="0"/>
              <a:t>The key concept is to minimize the amount of traditional, pen-paper form of examination and convert all forms of documentation to digital form. </a:t>
            </a:r>
          </a:p>
          <a:p>
            <a:pPr algn="just"/>
            <a:r>
              <a:rPr lang="en-US" sz="2400" dirty="0"/>
              <a:t>It was observed that the data/information required can be obtained with much simplicity, accuracy and in a secure manner, through the computerized system. </a:t>
            </a:r>
          </a:p>
          <a:p>
            <a:pPr algn="just"/>
            <a:r>
              <a:rPr lang="en-US" sz="2400" dirty="0"/>
              <a:t>The user with limited knowledge about the computer may also access the system with ease. </a:t>
            </a:r>
          </a:p>
        </p:txBody>
      </p:sp>
    </p:spTree>
    <p:extLst>
      <p:ext uri="{BB962C8B-B14F-4D97-AF65-F5344CB8AC3E}">
        <p14:creationId xmlns:p14="http://schemas.microsoft.com/office/powerpoint/2010/main" val="2155399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E54BD-00FB-B545-DFD3-38FAA2A374FE}"/>
              </a:ext>
            </a:extLst>
          </p:cNvPr>
          <p:cNvSpPr>
            <a:spLocks noGrp="1"/>
          </p:cNvSpPr>
          <p:nvPr>
            <p:ph type="ctrTitle"/>
          </p:nvPr>
        </p:nvSpPr>
        <p:spPr>
          <a:xfrm>
            <a:off x="1375983" y="2922814"/>
            <a:ext cx="9440034" cy="1012372"/>
          </a:xfrm>
        </p:spPr>
        <p:txBody>
          <a:bodyPr/>
          <a:lstStyle/>
          <a:p>
            <a:r>
              <a:rPr lang="en-US" dirty="0"/>
              <a:t>THANK YOU !!!</a:t>
            </a:r>
          </a:p>
        </p:txBody>
      </p:sp>
    </p:spTree>
    <p:extLst>
      <p:ext uri="{BB962C8B-B14F-4D97-AF65-F5344CB8AC3E}">
        <p14:creationId xmlns:p14="http://schemas.microsoft.com/office/powerpoint/2010/main" val="2716168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grpId="0" nodeType="clickEffect">
                                  <p:stCondLst>
                                    <p:cond delay="0"/>
                                  </p:stCondLst>
                                  <p:childTnLst>
                                    <p:animEffect transition="out" filter="wipe(down)">
                                      <p:cBhvr>
                                        <p:cTn id="6" dur="180" accel="50000">
                                          <p:stCondLst>
                                            <p:cond delay="1820"/>
                                          </p:stCondLst>
                                        </p:cTn>
                                        <p:tgtEl>
                                          <p:spTgt spid="2"/>
                                        </p:tgtEl>
                                      </p:cBhvr>
                                    </p:animEffect>
                                    <p:anim calcmode="lin" valueType="num">
                                      <p:cBhvr>
                                        <p:cTn id="7" dur="1822" tmFilter="0,0; 0.14,0.31; 0.43,0.73; 0.71,0.91; 1.0,1.0">
                                          <p:stCondLst>
                                            <p:cond delay="0"/>
                                          </p:stCondLst>
                                        </p:cTn>
                                        <p:tgtEl>
                                          <p:spTgt spid="2"/>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2"/>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2"/>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2"/>
                                        </p:tgtEl>
                                        <p:attrNameLst>
                                          <p:attrName>ppt_y</p:attrName>
                                        </p:attrNameLst>
                                      </p:cBhvr>
                                      <p:tavLst>
                                        <p:tav tm="0">
                                          <p:val>
                                            <p:strVal val="ppt_y"/>
                                          </p:val>
                                        </p:tav>
                                        <p:tav tm="100000">
                                          <p:val>
                                            <p:strVal val="ppt_y+ppt_h"/>
                                          </p:val>
                                        </p:tav>
                                      </p:tavLst>
                                    </p:anim>
                                    <p:animScale>
                                      <p:cBhvr>
                                        <p:cTn id="14" dur="26">
                                          <p:stCondLst>
                                            <p:cond delay="620"/>
                                          </p:stCondLst>
                                        </p:cTn>
                                        <p:tgtEl>
                                          <p:spTgt spid="2"/>
                                        </p:tgtEl>
                                      </p:cBhvr>
                                      <p:to x="100000" y="60000"/>
                                    </p:animScale>
                                    <p:animScale>
                                      <p:cBhvr>
                                        <p:cTn id="15" dur="166" decel="50000">
                                          <p:stCondLst>
                                            <p:cond delay="646"/>
                                          </p:stCondLst>
                                        </p:cTn>
                                        <p:tgtEl>
                                          <p:spTgt spid="2"/>
                                        </p:tgtEl>
                                      </p:cBhvr>
                                      <p:to x="100000" y="100000"/>
                                    </p:animScale>
                                    <p:animScale>
                                      <p:cBhvr>
                                        <p:cTn id="16" dur="26">
                                          <p:stCondLst>
                                            <p:cond delay="1312"/>
                                          </p:stCondLst>
                                        </p:cTn>
                                        <p:tgtEl>
                                          <p:spTgt spid="2"/>
                                        </p:tgtEl>
                                      </p:cBhvr>
                                      <p:to x="100000" y="80000"/>
                                    </p:animScale>
                                    <p:animScale>
                                      <p:cBhvr>
                                        <p:cTn id="17" dur="166" decel="50000">
                                          <p:stCondLst>
                                            <p:cond delay="1338"/>
                                          </p:stCondLst>
                                        </p:cTn>
                                        <p:tgtEl>
                                          <p:spTgt spid="2"/>
                                        </p:tgtEl>
                                      </p:cBhvr>
                                      <p:to x="100000" y="100000"/>
                                    </p:animScale>
                                    <p:animScale>
                                      <p:cBhvr>
                                        <p:cTn id="18" dur="26">
                                          <p:stCondLst>
                                            <p:cond delay="1642"/>
                                          </p:stCondLst>
                                        </p:cTn>
                                        <p:tgtEl>
                                          <p:spTgt spid="2"/>
                                        </p:tgtEl>
                                      </p:cBhvr>
                                      <p:to x="100000" y="90000"/>
                                    </p:animScale>
                                    <p:animScale>
                                      <p:cBhvr>
                                        <p:cTn id="19" dur="166" decel="50000">
                                          <p:stCondLst>
                                            <p:cond delay="1668"/>
                                          </p:stCondLst>
                                        </p:cTn>
                                        <p:tgtEl>
                                          <p:spTgt spid="2"/>
                                        </p:tgtEl>
                                      </p:cBhvr>
                                      <p:to x="100000" y="100000"/>
                                    </p:animScale>
                                    <p:animScale>
                                      <p:cBhvr>
                                        <p:cTn id="20" dur="26">
                                          <p:stCondLst>
                                            <p:cond delay="1808"/>
                                          </p:stCondLst>
                                        </p:cTn>
                                        <p:tgtEl>
                                          <p:spTgt spid="2"/>
                                        </p:tgtEl>
                                      </p:cBhvr>
                                      <p:to x="100000" y="95000"/>
                                    </p:animScale>
                                    <p:animScale>
                                      <p:cBhvr>
                                        <p:cTn id="21" dur="166" decel="50000">
                                          <p:stCondLst>
                                            <p:cond delay="1834"/>
                                          </p:stCondLst>
                                        </p:cTn>
                                        <p:tgtEl>
                                          <p:spTgt spid="2"/>
                                        </p:tgtEl>
                                      </p:cBhvr>
                                      <p:to x="100000" y="100000"/>
                                    </p:animScale>
                                    <p:set>
                                      <p:cBhvr>
                                        <p:cTn id="22"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BF60B-DC43-E6F5-4018-CD388A338B3B}"/>
              </a:ext>
            </a:extLst>
          </p:cNvPr>
          <p:cNvSpPr>
            <a:spLocks noGrp="1"/>
          </p:cNvSpPr>
          <p:nvPr>
            <p:ph type="title"/>
          </p:nvPr>
        </p:nvSpPr>
        <p:spPr>
          <a:xfrm>
            <a:off x="1141413" y="272144"/>
            <a:ext cx="9905998" cy="1905000"/>
          </a:xfrm>
        </p:spPr>
        <p:txBody>
          <a:bodyPr/>
          <a:lstStyle/>
          <a:p>
            <a:pPr algn="ctr"/>
            <a:r>
              <a:rPr lang="en-US" dirty="0"/>
              <a:t>ABSTRACT</a:t>
            </a:r>
          </a:p>
        </p:txBody>
      </p:sp>
      <p:sp>
        <p:nvSpPr>
          <p:cNvPr id="3" name="Content Placeholder 2">
            <a:extLst>
              <a:ext uri="{FF2B5EF4-FFF2-40B4-BE49-F238E27FC236}">
                <a16:creationId xmlns:a16="http://schemas.microsoft.com/office/drawing/2014/main" id="{3DDB2299-94C3-2317-4329-C9B44AA28C5D}"/>
              </a:ext>
            </a:extLst>
          </p:cNvPr>
          <p:cNvSpPr>
            <a:spLocks noGrp="1"/>
          </p:cNvSpPr>
          <p:nvPr>
            <p:ph idx="1"/>
          </p:nvPr>
        </p:nvSpPr>
        <p:spPr>
          <a:xfrm>
            <a:off x="1141413" y="1861457"/>
            <a:ext cx="9905998" cy="4724399"/>
          </a:xfrm>
        </p:spPr>
        <p:txBody>
          <a:bodyPr>
            <a:normAutofit/>
          </a:bodyPr>
          <a:lstStyle/>
          <a:p>
            <a:pPr algn="just"/>
            <a:r>
              <a:rPr lang="en-GB" dirty="0">
                <a:effectLst/>
                <a:latin typeface="Times New Roman" panose="02020603050405020304" pitchFamily="18" charset="0"/>
                <a:ea typeface="Times New Roman" panose="02020603050405020304" pitchFamily="18" charset="0"/>
              </a:rPr>
              <a:t>Online Exam Portal is a digital platform used to conduct exams over the internet. It provides secure access, allows easy exam creation and management, offers automated grading, and generates comprehensive reports. </a:t>
            </a:r>
          </a:p>
          <a:p>
            <a:pPr algn="just"/>
            <a:endParaRPr lang="en-GB" dirty="0">
              <a:effectLst/>
              <a:latin typeface="Times New Roman" panose="02020603050405020304" pitchFamily="18" charset="0"/>
              <a:ea typeface="Times New Roman" panose="02020603050405020304" pitchFamily="18" charset="0"/>
            </a:endParaRPr>
          </a:p>
          <a:p>
            <a:pPr algn="just"/>
            <a:r>
              <a:rPr lang="en-GB" dirty="0">
                <a:effectLst/>
                <a:latin typeface="Times New Roman" panose="02020603050405020304" pitchFamily="18" charset="0"/>
                <a:ea typeface="Times New Roman" panose="02020603050405020304" pitchFamily="18" charset="0"/>
              </a:rPr>
              <a:t>This technology enhances efficiency, scalability, and exam integrity, making it a valuable tool for educational institutions and organizations managing certification programs. </a:t>
            </a:r>
          </a:p>
          <a:p>
            <a:pPr algn="just"/>
            <a:endParaRPr lang="en-GB" dirty="0">
              <a:effectLst/>
              <a:latin typeface="Times New Roman" panose="02020603050405020304" pitchFamily="18" charset="0"/>
              <a:ea typeface="Times New Roman" panose="02020603050405020304" pitchFamily="18" charset="0"/>
            </a:endParaRPr>
          </a:p>
          <a:p>
            <a:pPr algn="just"/>
            <a:r>
              <a:rPr lang="en-GB" dirty="0">
                <a:effectLst/>
                <a:latin typeface="Times New Roman" panose="02020603050405020304" pitchFamily="18" charset="0"/>
                <a:ea typeface="Times New Roman" panose="02020603050405020304" pitchFamily="18" charset="0"/>
              </a:rPr>
              <a:t>It will used for students progress evaluation using modern computer technology. It replaced the paperwork and overcome the outcomes of traditional way of examinations using paper or pen</a:t>
            </a:r>
            <a:r>
              <a:rPr lang="en-GB" b="1" dirty="0">
                <a:effectLst/>
                <a:latin typeface="Times New Roman" panose="02020603050405020304" pitchFamily="18" charset="0"/>
                <a:ea typeface="Calibri" panose="020F0502020204030204" pitchFamily="34" charset="0"/>
              </a:rPr>
              <a:t>. </a:t>
            </a:r>
            <a:r>
              <a:rPr lang="en-GB" dirty="0">
                <a:effectLst/>
                <a:latin typeface="Times New Roman" panose="02020603050405020304" pitchFamily="18" charset="0"/>
                <a:ea typeface="Calibri" panose="020F0502020204030204" pitchFamily="34" charset="0"/>
              </a:rPr>
              <a:t>This </a:t>
            </a:r>
            <a:r>
              <a:rPr lang="en-GB" dirty="0">
                <a:effectLst/>
                <a:latin typeface="Times New Roman" panose="02020603050405020304" pitchFamily="18" charset="0"/>
                <a:ea typeface="Times New Roman" panose="02020603050405020304" pitchFamily="18" charset="0"/>
              </a:rPr>
              <a:t>helps students of schools/ College/ Institutes is to offer a quick and easy way to appear for the exam. </a:t>
            </a:r>
            <a:endParaRPr lang="en-US" dirty="0"/>
          </a:p>
        </p:txBody>
      </p:sp>
    </p:spTree>
    <p:extLst>
      <p:ext uri="{BB962C8B-B14F-4D97-AF65-F5344CB8AC3E}">
        <p14:creationId xmlns:p14="http://schemas.microsoft.com/office/powerpoint/2010/main" val="1680892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8AFAF-ABAC-8477-8B8B-39518DA28DA1}"/>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41BC050F-F7CA-31D9-8314-7AEC52F46378}"/>
              </a:ext>
            </a:extLst>
          </p:cNvPr>
          <p:cNvSpPr>
            <a:spLocks noGrp="1"/>
          </p:cNvSpPr>
          <p:nvPr>
            <p:ph idx="1"/>
          </p:nvPr>
        </p:nvSpPr>
        <p:spPr>
          <a:xfrm>
            <a:off x="913795" y="1732449"/>
            <a:ext cx="10353762" cy="4907837"/>
          </a:xfrm>
        </p:spPr>
        <p:txBody>
          <a:bodyPr>
            <a:normAutofit/>
          </a:bodyPr>
          <a:lstStyle/>
          <a:p>
            <a:pPr algn="just"/>
            <a:r>
              <a:rPr lang="en-US" sz="2400" dirty="0"/>
              <a:t> </a:t>
            </a:r>
            <a:r>
              <a:rPr lang="en-US" dirty="0"/>
              <a:t>To provide an interface through which student can appear for examination online for objective as well as subjective type questions.</a:t>
            </a:r>
          </a:p>
          <a:p>
            <a:pPr algn="just"/>
            <a:r>
              <a:rPr lang="en-US" dirty="0"/>
              <a:t> To provide registration for students done by themselves.</a:t>
            </a:r>
          </a:p>
          <a:p>
            <a:pPr algn="just"/>
            <a:r>
              <a:rPr lang="en-US" dirty="0"/>
              <a:t>The Online Examination System inspects the candidate appearing for the exam through the online objective test.</a:t>
            </a:r>
          </a:p>
          <a:p>
            <a:pPr algn="just"/>
            <a:r>
              <a:rPr lang="en-US" dirty="0"/>
              <a:t>The answer/response chosen by the candidate will be verified by an automated mechanism.</a:t>
            </a:r>
          </a:p>
          <a:p>
            <a:pPr algn="just"/>
            <a:r>
              <a:rPr lang="en-US" dirty="0"/>
              <a:t> It is an integrated Online Examination System that minimizes the paperwork for both the examiners and examinees.</a:t>
            </a:r>
          </a:p>
          <a:p>
            <a:pPr algn="just"/>
            <a:r>
              <a:rPr lang="en-US" dirty="0"/>
              <a:t>It allows the examiners to create/prepare the question paper.</a:t>
            </a:r>
          </a:p>
        </p:txBody>
      </p:sp>
    </p:spTree>
    <p:extLst>
      <p:ext uri="{BB962C8B-B14F-4D97-AF65-F5344CB8AC3E}">
        <p14:creationId xmlns:p14="http://schemas.microsoft.com/office/powerpoint/2010/main" val="1749359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5FF2-3FA8-111A-0F2C-59E8432A2B63}"/>
              </a:ext>
            </a:extLst>
          </p:cNvPr>
          <p:cNvSpPr>
            <a:spLocks noGrp="1"/>
          </p:cNvSpPr>
          <p:nvPr>
            <p:ph type="title"/>
          </p:nvPr>
        </p:nvSpPr>
        <p:spPr>
          <a:xfrm>
            <a:off x="913795" y="283029"/>
            <a:ext cx="10353762" cy="970450"/>
          </a:xfrm>
        </p:spPr>
        <p:txBody>
          <a:bodyPr/>
          <a:lstStyle/>
          <a:p>
            <a:r>
              <a:rPr lang="en-US" dirty="0"/>
              <a:t>Scope</a:t>
            </a:r>
          </a:p>
        </p:txBody>
      </p:sp>
      <p:sp>
        <p:nvSpPr>
          <p:cNvPr id="3" name="Content Placeholder 2">
            <a:extLst>
              <a:ext uri="{FF2B5EF4-FFF2-40B4-BE49-F238E27FC236}">
                <a16:creationId xmlns:a16="http://schemas.microsoft.com/office/drawing/2014/main" id="{278CD9EF-48EC-931D-284E-C7EB69642A05}"/>
              </a:ext>
            </a:extLst>
          </p:cNvPr>
          <p:cNvSpPr>
            <a:spLocks noGrp="1"/>
          </p:cNvSpPr>
          <p:nvPr>
            <p:ph idx="1"/>
          </p:nvPr>
        </p:nvSpPr>
        <p:spPr>
          <a:xfrm>
            <a:off x="913795" y="1449421"/>
            <a:ext cx="10353762" cy="4690122"/>
          </a:xfrm>
        </p:spPr>
        <p:txBody>
          <a:bodyPr>
            <a:noAutofit/>
          </a:bodyPr>
          <a:lstStyle/>
          <a:p>
            <a:pPr algn="just"/>
            <a:r>
              <a:rPr lang="en-US" sz="2400" dirty="0"/>
              <a:t>Online Examination System is widely used as compared to other examination method these days. </a:t>
            </a:r>
          </a:p>
          <a:p>
            <a:pPr algn="just"/>
            <a:r>
              <a:rPr lang="en-US" sz="2400" dirty="0"/>
              <a:t>Online examination system can be used by corporate organizations and educational institution as well.</a:t>
            </a:r>
          </a:p>
          <a:p>
            <a:pPr algn="just"/>
            <a:r>
              <a:rPr lang="en-US" sz="2400" dirty="0"/>
              <a:t> As it is convenient and adaptable, web-based application can be used anywhere and anytime.</a:t>
            </a:r>
          </a:p>
          <a:p>
            <a:pPr algn="just"/>
            <a:r>
              <a:rPr lang="en-US" sz="2400" dirty="0"/>
              <a:t> As every coin has two faces, the same goes with the software every software may have some instances of bugs, errors, security related problems or system faults.</a:t>
            </a:r>
          </a:p>
          <a:p>
            <a:pPr algn="just"/>
            <a:r>
              <a:rPr lang="en-US" sz="2400" dirty="0"/>
              <a:t> There may be occurrence of different problems or system faults for example, computer collapse or crashes due to power supply problem will invalidate efforts of number of students</a:t>
            </a:r>
          </a:p>
        </p:txBody>
      </p:sp>
    </p:spTree>
    <p:extLst>
      <p:ext uri="{BB962C8B-B14F-4D97-AF65-F5344CB8AC3E}">
        <p14:creationId xmlns:p14="http://schemas.microsoft.com/office/powerpoint/2010/main" val="2674524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D6B25-6EE5-6457-10E6-EBBE19BE52E9}"/>
              </a:ext>
            </a:extLst>
          </p:cNvPr>
          <p:cNvSpPr>
            <a:spLocks noGrp="1"/>
          </p:cNvSpPr>
          <p:nvPr>
            <p:ph type="title"/>
          </p:nvPr>
        </p:nvSpPr>
        <p:spPr>
          <a:xfrm>
            <a:off x="913794" y="468086"/>
            <a:ext cx="10353762" cy="970450"/>
          </a:xfrm>
        </p:spPr>
        <p:txBody>
          <a:bodyPr/>
          <a:lstStyle/>
          <a:p>
            <a:r>
              <a:rPr lang="en-US" dirty="0"/>
              <a:t>ER Diagram</a:t>
            </a:r>
          </a:p>
        </p:txBody>
      </p:sp>
      <p:pic>
        <p:nvPicPr>
          <p:cNvPr id="4" name="Content Placeholder 3">
            <a:extLst>
              <a:ext uri="{FF2B5EF4-FFF2-40B4-BE49-F238E27FC236}">
                <a16:creationId xmlns:a16="http://schemas.microsoft.com/office/drawing/2014/main" id="{FEE0D267-E13A-C8C1-12A9-CA5DD5126369}"/>
              </a:ext>
            </a:extLst>
          </p:cNvPr>
          <p:cNvPicPr>
            <a:picLocks noGrp="1" noChangeAspect="1"/>
          </p:cNvPicPr>
          <p:nvPr>
            <p:ph idx="1"/>
          </p:nvPr>
        </p:nvPicPr>
        <p:blipFill>
          <a:blip r:embed="rId2"/>
          <a:stretch>
            <a:fillRect/>
          </a:stretch>
        </p:blipFill>
        <p:spPr>
          <a:xfrm>
            <a:off x="1110343" y="1731963"/>
            <a:ext cx="10157213" cy="4832123"/>
          </a:xfrm>
          <a:prstGeom prst="rect">
            <a:avLst/>
          </a:prstGeom>
        </p:spPr>
      </p:pic>
    </p:spTree>
    <p:extLst>
      <p:ext uri="{BB962C8B-B14F-4D97-AF65-F5344CB8AC3E}">
        <p14:creationId xmlns:p14="http://schemas.microsoft.com/office/powerpoint/2010/main" val="379612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6DF17-0461-7A9D-ECB6-D97439CA3CE6}"/>
              </a:ext>
            </a:extLst>
          </p:cNvPr>
          <p:cNvSpPr>
            <a:spLocks noGrp="1"/>
          </p:cNvSpPr>
          <p:nvPr>
            <p:ph type="title"/>
          </p:nvPr>
        </p:nvSpPr>
        <p:spPr/>
        <p:txBody>
          <a:bodyPr/>
          <a:lstStyle/>
          <a:p>
            <a:r>
              <a:rPr lang="en-US" dirty="0"/>
              <a:t>Module Description</a:t>
            </a:r>
          </a:p>
        </p:txBody>
      </p:sp>
      <p:sp>
        <p:nvSpPr>
          <p:cNvPr id="3" name="Content Placeholder 2">
            <a:extLst>
              <a:ext uri="{FF2B5EF4-FFF2-40B4-BE49-F238E27FC236}">
                <a16:creationId xmlns:a16="http://schemas.microsoft.com/office/drawing/2014/main" id="{63F8023E-2C1F-3680-D766-56EB11CC3DB3}"/>
              </a:ext>
            </a:extLst>
          </p:cNvPr>
          <p:cNvSpPr>
            <a:spLocks noGrp="1"/>
          </p:cNvSpPr>
          <p:nvPr>
            <p:ph idx="1"/>
          </p:nvPr>
        </p:nvSpPr>
        <p:spPr/>
        <p:txBody>
          <a:bodyPr>
            <a:normAutofit/>
          </a:bodyPr>
          <a:lstStyle/>
          <a:p>
            <a:pPr algn="just"/>
            <a:r>
              <a:rPr lang="en-US" dirty="0"/>
              <a:t>This section includes the modules, architecture and various elements that are combined to form the whole system's framework.</a:t>
            </a:r>
          </a:p>
          <a:p>
            <a:pPr algn="just"/>
            <a:endParaRPr lang="en-US" dirty="0"/>
          </a:p>
          <a:p>
            <a:pPr algn="just">
              <a:buFont typeface="Wingdings" panose="05000000000000000000" pitchFamily="2" charset="2"/>
              <a:buChar char="Ø"/>
            </a:pPr>
            <a:r>
              <a:rPr lang="en-US" dirty="0"/>
              <a:t>Registration Module: It will allow new user to get register on the website. User needs to provide his/her full name, email id, contact number, &amp; password while registering.</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Login Module: In this module user can login to the website by entering login ID and password. After Login the system links to Profile page.</a:t>
            </a:r>
          </a:p>
        </p:txBody>
      </p:sp>
    </p:spTree>
    <p:extLst>
      <p:ext uri="{BB962C8B-B14F-4D97-AF65-F5344CB8AC3E}">
        <p14:creationId xmlns:p14="http://schemas.microsoft.com/office/powerpoint/2010/main" val="1187936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D4882-5CA9-A96D-2265-73DE629F6737}"/>
              </a:ext>
            </a:extLst>
          </p:cNvPr>
          <p:cNvSpPr>
            <a:spLocks noGrp="1"/>
          </p:cNvSpPr>
          <p:nvPr>
            <p:ph idx="1"/>
          </p:nvPr>
        </p:nvSpPr>
        <p:spPr>
          <a:xfrm>
            <a:off x="913795" y="457199"/>
            <a:ext cx="10353762" cy="6074229"/>
          </a:xfrm>
        </p:spPr>
        <p:txBody>
          <a:bodyPr/>
          <a:lstStyle/>
          <a:p>
            <a:pPr marL="36900" indent="0">
              <a:buNone/>
            </a:pPr>
            <a:endParaRPr lang="en-US" dirty="0"/>
          </a:p>
          <a:p>
            <a:pPr algn="just">
              <a:buFont typeface="Wingdings" panose="05000000000000000000" pitchFamily="2" charset="2"/>
              <a:buChar char="Ø"/>
            </a:pPr>
            <a:r>
              <a:rPr lang="en-US" dirty="0"/>
              <a:t>Quiz Module: It allows the admins to add, update, or delete quiz. </a:t>
            </a:r>
            <a:r>
              <a:rPr lang="en-US" dirty="0" err="1"/>
              <a:t>Fach</a:t>
            </a:r>
            <a:r>
              <a:rPr lang="en-US" dirty="0"/>
              <a:t> quiz belongs to one category. This allows to filter the quiz by category. Normal user (students) can see the quizzes and if they desire, they can attempt the quiz.</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Exam Module: This is the main module which handles the logic used when a student starts the quiz. Timer will run for each quiz, &amp; once it finishes, quiz will auto-submit. The quiz can also be submitted by the student beforehand, by clicking on the Submit button. The exam module will pass the data entered by student to result module.</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 Result Module: This module produces the result for each attempted quiz. The attempted question by students is matched against the correct answer saved in database. And based on that the result is generated</a:t>
            </a:r>
          </a:p>
          <a:p>
            <a:endParaRPr lang="en-US" dirty="0"/>
          </a:p>
        </p:txBody>
      </p:sp>
    </p:spTree>
    <p:extLst>
      <p:ext uri="{BB962C8B-B14F-4D97-AF65-F5344CB8AC3E}">
        <p14:creationId xmlns:p14="http://schemas.microsoft.com/office/powerpoint/2010/main" val="2346058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6C0A4-4A39-6975-4373-2D8632B1CF18}"/>
              </a:ext>
            </a:extLst>
          </p:cNvPr>
          <p:cNvSpPr>
            <a:spLocks noGrp="1"/>
          </p:cNvSpPr>
          <p:nvPr>
            <p:ph type="title"/>
          </p:nvPr>
        </p:nvSpPr>
        <p:spPr>
          <a:xfrm>
            <a:off x="917848" y="277177"/>
            <a:ext cx="10353762" cy="789623"/>
          </a:xfrm>
        </p:spPr>
        <p:txBody>
          <a:bodyPr/>
          <a:lstStyle/>
          <a:p>
            <a:r>
              <a:rPr lang="en-US" dirty="0"/>
              <a:t>Flow Chart</a:t>
            </a:r>
          </a:p>
        </p:txBody>
      </p:sp>
      <p:grpSp>
        <p:nvGrpSpPr>
          <p:cNvPr id="3" name="Group 2">
            <a:extLst>
              <a:ext uri="{FF2B5EF4-FFF2-40B4-BE49-F238E27FC236}">
                <a16:creationId xmlns:a16="http://schemas.microsoft.com/office/drawing/2014/main" id="{AAD04E1C-8F04-3F81-8BAD-F5E1EA1B8E03}"/>
              </a:ext>
            </a:extLst>
          </p:cNvPr>
          <p:cNvGrpSpPr>
            <a:grpSpLocks/>
          </p:cNvGrpSpPr>
          <p:nvPr/>
        </p:nvGrpSpPr>
        <p:grpSpPr bwMode="auto">
          <a:xfrm>
            <a:off x="805543" y="1394993"/>
            <a:ext cx="10580913" cy="5185830"/>
            <a:chOff x="1965" y="804"/>
            <a:chExt cx="8324" cy="9927"/>
          </a:xfrm>
        </p:grpSpPr>
        <p:pic>
          <p:nvPicPr>
            <p:cNvPr id="4" name="Picture 3">
              <a:extLst>
                <a:ext uri="{FF2B5EF4-FFF2-40B4-BE49-F238E27FC236}">
                  <a16:creationId xmlns:a16="http://schemas.microsoft.com/office/drawing/2014/main" id="{31E4EDCF-87AF-316D-A0F1-A60F984A7DE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5" y="806"/>
              <a:ext cx="8321" cy="9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7FF557EF-3153-FA5C-1F84-4502068C4604}"/>
                </a:ext>
              </a:extLst>
            </p:cNvPr>
            <p:cNvSpPr>
              <a:spLocks noChangeArrowheads="1"/>
            </p:cNvSpPr>
            <p:nvPr/>
          </p:nvSpPr>
          <p:spPr bwMode="auto">
            <a:xfrm>
              <a:off x="1965" y="804"/>
              <a:ext cx="8324" cy="9927"/>
            </a:xfrm>
            <a:prstGeom prst="rect">
              <a:avLst/>
            </a:prstGeom>
            <a:noFill/>
            <a:ln w="9163">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3100278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6C764-980F-07CE-7873-0696B8D7935D}"/>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5E1F859A-E56E-550B-51A3-CD67EF32C6FD}"/>
              </a:ext>
            </a:extLst>
          </p:cNvPr>
          <p:cNvSpPr>
            <a:spLocks noGrp="1"/>
          </p:cNvSpPr>
          <p:nvPr>
            <p:ph idx="1"/>
          </p:nvPr>
        </p:nvSpPr>
        <p:spPr>
          <a:xfrm>
            <a:off x="913795" y="1732449"/>
            <a:ext cx="10353762" cy="4766322"/>
          </a:xfrm>
        </p:spPr>
        <p:txBody>
          <a:bodyPr>
            <a:normAutofit/>
          </a:bodyPr>
          <a:lstStyle/>
          <a:p>
            <a:pPr marL="36900" indent="0" algn="just">
              <a:buNone/>
            </a:pPr>
            <a:r>
              <a:rPr lang="en-US" dirty="0"/>
              <a:t>Steady improvement in innovation has prompted a fast development of the evaluation business. Large numbers of the training organizations and colleges are building up their interest in web tests through online assessment programming for their understudies rather than pen and paper- based test. It demonstrates that online assessment software is the future of evaluation techniques. We have made an online assessment framework, and we will be dealing with it in the future and will make a great deal of improvement like</a:t>
            </a:r>
          </a:p>
          <a:p>
            <a:pPr algn="just"/>
            <a:endParaRPr lang="en-US" dirty="0"/>
          </a:p>
          <a:p>
            <a:pPr algn="just"/>
            <a:r>
              <a:rPr lang="en-US" dirty="0"/>
              <a:t>Adding the screen-sharing &amp; live camera feature to enhance the security and prevent any kind of suspicious activities.</a:t>
            </a:r>
          </a:p>
          <a:p>
            <a:pPr algn="just"/>
            <a:r>
              <a:rPr lang="en-US" dirty="0"/>
              <a:t>Voice acknowledgment.</a:t>
            </a:r>
          </a:p>
          <a:p>
            <a:pPr algn="just"/>
            <a:r>
              <a:rPr lang="en-US" dirty="0"/>
              <a:t>Fingerprint validation,</a:t>
            </a:r>
          </a:p>
          <a:p>
            <a:pPr algn="just"/>
            <a:r>
              <a:rPr lang="en-US" dirty="0"/>
              <a:t>Facial recognition acknowledgment.</a:t>
            </a:r>
          </a:p>
        </p:txBody>
      </p:sp>
    </p:spTree>
    <p:extLst>
      <p:ext uri="{BB962C8B-B14F-4D97-AF65-F5344CB8AC3E}">
        <p14:creationId xmlns:p14="http://schemas.microsoft.com/office/powerpoint/2010/main" val="20496796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60</TotalTime>
  <Words>824</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Calisto MT</vt:lpstr>
      <vt:lpstr>Times New Roman</vt:lpstr>
      <vt:lpstr>Wingdings</vt:lpstr>
      <vt:lpstr>Wingdings 2</vt:lpstr>
      <vt:lpstr>Slate</vt:lpstr>
      <vt:lpstr>Online Exam Portal</vt:lpstr>
      <vt:lpstr>ABSTRACT</vt:lpstr>
      <vt:lpstr>Objectives</vt:lpstr>
      <vt:lpstr>Scope</vt:lpstr>
      <vt:lpstr>ER Diagram</vt:lpstr>
      <vt:lpstr>Module Description</vt:lpstr>
      <vt:lpstr>PowerPoint Presentation</vt:lpstr>
      <vt:lpstr>Flow Chart</vt:lpstr>
      <vt:lpstr>Future Scope</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Shruti Narkhede</dc:creator>
  <cp:lastModifiedBy>Shruti Narkhede</cp:lastModifiedBy>
  <cp:revision>1</cp:revision>
  <dcterms:created xsi:type="dcterms:W3CDTF">2024-08-14T14:17:39Z</dcterms:created>
  <dcterms:modified xsi:type="dcterms:W3CDTF">2024-08-15T04:33:39Z</dcterms:modified>
</cp:coreProperties>
</file>