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1C421-68FB-0B87-9AAF-3987A7E755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E57DEA8-3D18-58FC-4488-709CE135AA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EEC6A8C-B331-853E-BFBE-D57B85FF8696}"/>
              </a:ext>
            </a:extLst>
          </p:cNvPr>
          <p:cNvSpPr>
            <a:spLocks noGrp="1"/>
          </p:cNvSpPr>
          <p:nvPr>
            <p:ph type="dt" sz="half" idx="10"/>
          </p:nvPr>
        </p:nvSpPr>
        <p:spPr/>
        <p:txBody>
          <a:bodyPr/>
          <a:lstStyle/>
          <a:p>
            <a:fld id="{E5F3D26C-04DC-450F-A272-51F91D382493}" type="datetimeFigureOut">
              <a:rPr lang="en-IN" smtClean="0"/>
              <a:t>14-07-2025</a:t>
            </a:fld>
            <a:endParaRPr lang="en-IN"/>
          </a:p>
        </p:txBody>
      </p:sp>
      <p:sp>
        <p:nvSpPr>
          <p:cNvPr id="5" name="Footer Placeholder 4">
            <a:extLst>
              <a:ext uri="{FF2B5EF4-FFF2-40B4-BE49-F238E27FC236}">
                <a16:creationId xmlns:a16="http://schemas.microsoft.com/office/drawing/2014/main" id="{E8D063ED-68F0-AC5D-7C5D-6ED1793C15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98E67A-8E3E-3E54-F568-063F008B1B9E}"/>
              </a:ext>
            </a:extLst>
          </p:cNvPr>
          <p:cNvSpPr>
            <a:spLocks noGrp="1"/>
          </p:cNvSpPr>
          <p:nvPr>
            <p:ph type="sldNum" sz="quarter" idx="12"/>
          </p:nvPr>
        </p:nvSpPr>
        <p:spPr/>
        <p:txBody>
          <a:bodyPr/>
          <a:lstStyle/>
          <a:p>
            <a:fld id="{07D6CA2B-92E4-4E93-BE2F-C66DCE1EAE74}" type="slidenum">
              <a:rPr lang="en-IN" smtClean="0"/>
              <a:t>‹#›</a:t>
            </a:fld>
            <a:endParaRPr lang="en-IN"/>
          </a:p>
        </p:txBody>
      </p:sp>
    </p:spTree>
    <p:extLst>
      <p:ext uri="{BB962C8B-B14F-4D97-AF65-F5344CB8AC3E}">
        <p14:creationId xmlns:p14="http://schemas.microsoft.com/office/powerpoint/2010/main" val="29805991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FC189-E005-190C-ECB6-B670CF957A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2684A8-67D3-6890-CE8B-FA7E3D0692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CC9AC2-590D-417B-2EA2-ED8CCA88ACCA}"/>
              </a:ext>
            </a:extLst>
          </p:cNvPr>
          <p:cNvSpPr>
            <a:spLocks noGrp="1"/>
          </p:cNvSpPr>
          <p:nvPr>
            <p:ph type="dt" sz="half" idx="10"/>
          </p:nvPr>
        </p:nvSpPr>
        <p:spPr/>
        <p:txBody>
          <a:bodyPr/>
          <a:lstStyle/>
          <a:p>
            <a:fld id="{E5F3D26C-04DC-450F-A272-51F91D382493}" type="datetimeFigureOut">
              <a:rPr lang="en-IN" smtClean="0"/>
              <a:t>14-07-2025</a:t>
            </a:fld>
            <a:endParaRPr lang="en-IN"/>
          </a:p>
        </p:txBody>
      </p:sp>
      <p:sp>
        <p:nvSpPr>
          <p:cNvPr id="5" name="Footer Placeholder 4">
            <a:extLst>
              <a:ext uri="{FF2B5EF4-FFF2-40B4-BE49-F238E27FC236}">
                <a16:creationId xmlns:a16="http://schemas.microsoft.com/office/drawing/2014/main" id="{DEC79033-4A90-CF09-BD4E-E48A082D8E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9D6412-8E07-2369-A828-3F2D9C9EA37C}"/>
              </a:ext>
            </a:extLst>
          </p:cNvPr>
          <p:cNvSpPr>
            <a:spLocks noGrp="1"/>
          </p:cNvSpPr>
          <p:nvPr>
            <p:ph type="sldNum" sz="quarter" idx="12"/>
          </p:nvPr>
        </p:nvSpPr>
        <p:spPr/>
        <p:txBody>
          <a:bodyPr/>
          <a:lstStyle/>
          <a:p>
            <a:fld id="{07D6CA2B-92E4-4E93-BE2F-C66DCE1EAE74}" type="slidenum">
              <a:rPr lang="en-IN" smtClean="0"/>
              <a:t>‹#›</a:t>
            </a:fld>
            <a:endParaRPr lang="en-IN"/>
          </a:p>
        </p:txBody>
      </p:sp>
    </p:spTree>
    <p:extLst>
      <p:ext uri="{BB962C8B-B14F-4D97-AF65-F5344CB8AC3E}">
        <p14:creationId xmlns:p14="http://schemas.microsoft.com/office/powerpoint/2010/main" val="1033497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0B1FC6-7466-45C3-5E18-E4193FB456D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4EAF92-FDB2-C377-8E8A-56EA020C6D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579F5D-45A9-15DA-766F-FCDF3AC0752E}"/>
              </a:ext>
            </a:extLst>
          </p:cNvPr>
          <p:cNvSpPr>
            <a:spLocks noGrp="1"/>
          </p:cNvSpPr>
          <p:nvPr>
            <p:ph type="dt" sz="half" idx="10"/>
          </p:nvPr>
        </p:nvSpPr>
        <p:spPr/>
        <p:txBody>
          <a:bodyPr/>
          <a:lstStyle/>
          <a:p>
            <a:fld id="{E5F3D26C-04DC-450F-A272-51F91D382493}" type="datetimeFigureOut">
              <a:rPr lang="en-IN" smtClean="0"/>
              <a:t>14-07-2025</a:t>
            </a:fld>
            <a:endParaRPr lang="en-IN"/>
          </a:p>
        </p:txBody>
      </p:sp>
      <p:sp>
        <p:nvSpPr>
          <p:cNvPr id="5" name="Footer Placeholder 4">
            <a:extLst>
              <a:ext uri="{FF2B5EF4-FFF2-40B4-BE49-F238E27FC236}">
                <a16:creationId xmlns:a16="http://schemas.microsoft.com/office/drawing/2014/main" id="{8304A8B3-DCC8-D9E5-493D-968E8BF1664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EFCDC1C-F59D-FC5C-903D-60FA9CDFE56A}"/>
              </a:ext>
            </a:extLst>
          </p:cNvPr>
          <p:cNvSpPr>
            <a:spLocks noGrp="1"/>
          </p:cNvSpPr>
          <p:nvPr>
            <p:ph type="sldNum" sz="quarter" idx="12"/>
          </p:nvPr>
        </p:nvSpPr>
        <p:spPr/>
        <p:txBody>
          <a:bodyPr/>
          <a:lstStyle/>
          <a:p>
            <a:fld id="{07D6CA2B-92E4-4E93-BE2F-C66DCE1EAE74}" type="slidenum">
              <a:rPr lang="en-IN" smtClean="0"/>
              <a:t>‹#›</a:t>
            </a:fld>
            <a:endParaRPr lang="en-IN"/>
          </a:p>
        </p:txBody>
      </p:sp>
    </p:spTree>
    <p:extLst>
      <p:ext uri="{BB962C8B-B14F-4D97-AF65-F5344CB8AC3E}">
        <p14:creationId xmlns:p14="http://schemas.microsoft.com/office/powerpoint/2010/main" val="3804516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7476B-FE5B-2AB2-D118-B2757594DC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59AE7F-FFC6-E1F6-3BAB-F38E410A09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23AA132-67DA-07ED-11A8-8EA1D7504FB1}"/>
              </a:ext>
            </a:extLst>
          </p:cNvPr>
          <p:cNvSpPr>
            <a:spLocks noGrp="1"/>
          </p:cNvSpPr>
          <p:nvPr>
            <p:ph type="dt" sz="half" idx="10"/>
          </p:nvPr>
        </p:nvSpPr>
        <p:spPr/>
        <p:txBody>
          <a:bodyPr/>
          <a:lstStyle/>
          <a:p>
            <a:fld id="{E5F3D26C-04DC-450F-A272-51F91D382493}" type="datetimeFigureOut">
              <a:rPr lang="en-IN" smtClean="0"/>
              <a:t>14-07-2025</a:t>
            </a:fld>
            <a:endParaRPr lang="en-IN"/>
          </a:p>
        </p:txBody>
      </p:sp>
      <p:sp>
        <p:nvSpPr>
          <p:cNvPr id="5" name="Footer Placeholder 4">
            <a:extLst>
              <a:ext uri="{FF2B5EF4-FFF2-40B4-BE49-F238E27FC236}">
                <a16:creationId xmlns:a16="http://schemas.microsoft.com/office/drawing/2014/main" id="{6ECAFDB4-E37A-4BD5-812D-088EEB6586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887753-C687-2256-9455-93FEFE3C7917}"/>
              </a:ext>
            </a:extLst>
          </p:cNvPr>
          <p:cNvSpPr>
            <a:spLocks noGrp="1"/>
          </p:cNvSpPr>
          <p:nvPr>
            <p:ph type="sldNum" sz="quarter" idx="12"/>
          </p:nvPr>
        </p:nvSpPr>
        <p:spPr/>
        <p:txBody>
          <a:bodyPr/>
          <a:lstStyle/>
          <a:p>
            <a:fld id="{07D6CA2B-92E4-4E93-BE2F-C66DCE1EAE74}" type="slidenum">
              <a:rPr lang="en-IN" smtClean="0"/>
              <a:t>‹#›</a:t>
            </a:fld>
            <a:endParaRPr lang="en-IN"/>
          </a:p>
        </p:txBody>
      </p:sp>
    </p:spTree>
    <p:extLst>
      <p:ext uri="{BB962C8B-B14F-4D97-AF65-F5344CB8AC3E}">
        <p14:creationId xmlns:p14="http://schemas.microsoft.com/office/powerpoint/2010/main" val="3666858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633CB-D913-E3D1-9902-81D845B60D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64DB76A-C2E3-16F0-2C03-0F7725FA8E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2C50FB-A563-5502-66A7-DEA231C5A738}"/>
              </a:ext>
            </a:extLst>
          </p:cNvPr>
          <p:cNvSpPr>
            <a:spLocks noGrp="1"/>
          </p:cNvSpPr>
          <p:nvPr>
            <p:ph type="dt" sz="half" idx="10"/>
          </p:nvPr>
        </p:nvSpPr>
        <p:spPr/>
        <p:txBody>
          <a:bodyPr/>
          <a:lstStyle/>
          <a:p>
            <a:fld id="{E5F3D26C-04DC-450F-A272-51F91D382493}" type="datetimeFigureOut">
              <a:rPr lang="en-IN" smtClean="0"/>
              <a:t>14-07-2025</a:t>
            </a:fld>
            <a:endParaRPr lang="en-IN"/>
          </a:p>
        </p:txBody>
      </p:sp>
      <p:sp>
        <p:nvSpPr>
          <p:cNvPr id="5" name="Footer Placeholder 4">
            <a:extLst>
              <a:ext uri="{FF2B5EF4-FFF2-40B4-BE49-F238E27FC236}">
                <a16:creationId xmlns:a16="http://schemas.microsoft.com/office/drawing/2014/main" id="{562229C2-312E-A84F-2430-4D43E391AF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44FCAD-CA66-AAD2-195D-7A4F662B477E}"/>
              </a:ext>
            </a:extLst>
          </p:cNvPr>
          <p:cNvSpPr>
            <a:spLocks noGrp="1"/>
          </p:cNvSpPr>
          <p:nvPr>
            <p:ph type="sldNum" sz="quarter" idx="12"/>
          </p:nvPr>
        </p:nvSpPr>
        <p:spPr/>
        <p:txBody>
          <a:bodyPr/>
          <a:lstStyle/>
          <a:p>
            <a:fld id="{07D6CA2B-92E4-4E93-BE2F-C66DCE1EAE74}" type="slidenum">
              <a:rPr lang="en-IN" smtClean="0"/>
              <a:t>‹#›</a:t>
            </a:fld>
            <a:endParaRPr lang="en-IN"/>
          </a:p>
        </p:txBody>
      </p:sp>
    </p:spTree>
    <p:extLst>
      <p:ext uri="{BB962C8B-B14F-4D97-AF65-F5344CB8AC3E}">
        <p14:creationId xmlns:p14="http://schemas.microsoft.com/office/powerpoint/2010/main" val="5159023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B61ED-0CE1-0B0C-5716-82DA957CE81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E7A185-F32A-24E2-836F-7AB3E6F48B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362277D-E684-C59C-A10D-2BC0CD1E44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29E3DBD-55D3-6710-E199-01ED24DCFA12}"/>
              </a:ext>
            </a:extLst>
          </p:cNvPr>
          <p:cNvSpPr>
            <a:spLocks noGrp="1"/>
          </p:cNvSpPr>
          <p:nvPr>
            <p:ph type="dt" sz="half" idx="10"/>
          </p:nvPr>
        </p:nvSpPr>
        <p:spPr/>
        <p:txBody>
          <a:bodyPr/>
          <a:lstStyle/>
          <a:p>
            <a:fld id="{E5F3D26C-04DC-450F-A272-51F91D382493}" type="datetimeFigureOut">
              <a:rPr lang="en-IN" smtClean="0"/>
              <a:t>14-07-2025</a:t>
            </a:fld>
            <a:endParaRPr lang="en-IN"/>
          </a:p>
        </p:txBody>
      </p:sp>
      <p:sp>
        <p:nvSpPr>
          <p:cNvPr id="6" name="Footer Placeholder 5">
            <a:extLst>
              <a:ext uri="{FF2B5EF4-FFF2-40B4-BE49-F238E27FC236}">
                <a16:creationId xmlns:a16="http://schemas.microsoft.com/office/drawing/2014/main" id="{245BB4C7-A48D-4796-C181-B100813B8A5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71975C5-9AE6-99BE-816F-69E2728E2185}"/>
              </a:ext>
            </a:extLst>
          </p:cNvPr>
          <p:cNvSpPr>
            <a:spLocks noGrp="1"/>
          </p:cNvSpPr>
          <p:nvPr>
            <p:ph type="sldNum" sz="quarter" idx="12"/>
          </p:nvPr>
        </p:nvSpPr>
        <p:spPr/>
        <p:txBody>
          <a:bodyPr/>
          <a:lstStyle/>
          <a:p>
            <a:fld id="{07D6CA2B-92E4-4E93-BE2F-C66DCE1EAE74}" type="slidenum">
              <a:rPr lang="en-IN" smtClean="0"/>
              <a:t>‹#›</a:t>
            </a:fld>
            <a:endParaRPr lang="en-IN"/>
          </a:p>
        </p:txBody>
      </p:sp>
    </p:spTree>
    <p:extLst>
      <p:ext uri="{BB962C8B-B14F-4D97-AF65-F5344CB8AC3E}">
        <p14:creationId xmlns:p14="http://schemas.microsoft.com/office/powerpoint/2010/main" val="3328703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A1AC7-18CC-F1B2-9B99-6F54572D72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D1A2B18-4191-DE90-2176-B84A0245D1F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20E77E-F067-09D4-1019-8502A36271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6722B51-A842-43A1-F4A6-A6BA11FBD4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50BD46-3467-1711-4E48-909DCBAC9B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CEF3E07-CD73-0871-FC07-72E66A1975AF}"/>
              </a:ext>
            </a:extLst>
          </p:cNvPr>
          <p:cNvSpPr>
            <a:spLocks noGrp="1"/>
          </p:cNvSpPr>
          <p:nvPr>
            <p:ph type="dt" sz="half" idx="10"/>
          </p:nvPr>
        </p:nvSpPr>
        <p:spPr/>
        <p:txBody>
          <a:bodyPr/>
          <a:lstStyle/>
          <a:p>
            <a:fld id="{E5F3D26C-04DC-450F-A272-51F91D382493}" type="datetimeFigureOut">
              <a:rPr lang="en-IN" smtClean="0"/>
              <a:t>14-07-2025</a:t>
            </a:fld>
            <a:endParaRPr lang="en-IN"/>
          </a:p>
        </p:txBody>
      </p:sp>
      <p:sp>
        <p:nvSpPr>
          <p:cNvPr id="8" name="Footer Placeholder 7">
            <a:extLst>
              <a:ext uri="{FF2B5EF4-FFF2-40B4-BE49-F238E27FC236}">
                <a16:creationId xmlns:a16="http://schemas.microsoft.com/office/drawing/2014/main" id="{0F216BD1-7618-6DDE-3AA0-E6279527FF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68589A-EB9B-B569-C43A-C85770729BB3}"/>
              </a:ext>
            </a:extLst>
          </p:cNvPr>
          <p:cNvSpPr>
            <a:spLocks noGrp="1"/>
          </p:cNvSpPr>
          <p:nvPr>
            <p:ph type="sldNum" sz="quarter" idx="12"/>
          </p:nvPr>
        </p:nvSpPr>
        <p:spPr/>
        <p:txBody>
          <a:bodyPr/>
          <a:lstStyle/>
          <a:p>
            <a:fld id="{07D6CA2B-92E4-4E93-BE2F-C66DCE1EAE74}" type="slidenum">
              <a:rPr lang="en-IN" smtClean="0"/>
              <a:t>‹#›</a:t>
            </a:fld>
            <a:endParaRPr lang="en-IN"/>
          </a:p>
        </p:txBody>
      </p:sp>
    </p:spTree>
    <p:extLst>
      <p:ext uri="{BB962C8B-B14F-4D97-AF65-F5344CB8AC3E}">
        <p14:creationId xmlns:p14="http://schemas.microsoft.com/office/powerpoint/2010/main" val="134384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2E34-B17F-17C4-3F12-9740B23B58A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19DE236-9FAF-3D47-F17B-38DA1BB0010E}"/>
              </a:ext>
            </a:extLst>
          </p:cNvPr>
          <p:cNvSpPr>
            <a:spLocks noGrp="1"/>
          </p:cNvSpPr>
          <p:nvPr>
            <p:ph type="dt" sz="half" idx="10"/>
          </p:nvPr>
        </p:nvSpPr>
        <p:spPr/>
        <p:txBody>
          <a:bodyPr/>
          <a:lstStyle/>
          <a:p>
            <a:fld id="{E5F3D26C-04DC-450F-A272-51F91D382493}" type="datetimeFigureOut">
              <a:rPr lang="en-IN" smtClean="0"/>
              <a:t>14-07-2025</a:t>
            </a:fld>
            <a:endParaRPr lang="en-IN"/>
          </a:p>
        </p:txBody>
      </p:sp>
      <p:sp>
        <p:nvSpPr>
          <p:cNvPr id="4" name="Footer Placeholder 3">
            <a:extLst>
              <a:ext uri="{FF2B5EF4-FFF2-40B4-BE49-F238E27FC236}">
                <a16:creationId xmlns:a16="http://schemas.microsoft.com/office/drawing/2014/main" id="{EF6F6201-710F-D644-40D9-75A6FC52F9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D1A4052-8E7A-41A4-A8B0-0B20D703DF73}"/>
              </a:ext>
            </a:extLst>
          </p:cNvPr>
          <p:cNvSpPr>
            <a:spLocks noGrp="1"/>
          </p:cNvSpPr>
          <p:nvPr>
            <p:ph type="sldNum" sz="quarter" idx="12"/>
          </p:nvPr>
        </p:nvSpPr>
        <p:spPr/>
        <p:txBody>
          <a:bodyPr/>
          <a:lstStyle/>
          <a:p>
            <a:fld id="{07D6CA2B-92E4-4E93-BE2F-C66DCE1EAE74}" type="slidenum">
              <a:rPr lang="en-IN" smtClean="0"/>
              <a:t>‹#›</a:t>
            </a:fld>
            <a:endParaRPr lang="en-IN"/>
          </a:p>
        </p:txBody>
      </p:sp>
    </p:spTree>
    <p:extLst>
      <p:ext uri="{BB962C8B-B14F-4D97-AF65-F5344CB8AC3E}">
        <p14:creationId xmlns:p14="http://schemas.microsoft.com/office/powerpoint/2010/main" val="685645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C65237-841F-2F09-6994-585C8CF56E38}"/>
              </a:ext>
            </a:extLst>
          </p:cNvPr>
          <p:cNvSpPr>
            <a:spLocks noGrp="1"/>
          </p:cNvSpPr>
          <p:nvPr>
            <p:ph type="dt" sz="half" idx="10"/>
          </p:nvPr>
        </p:nvSpPr>
        <p:spPr/>
        <p:txBody>
          <a:bodyPr/>
          <a:lstStyle/>
          <a:p>
            <a:fld id="{E5F3D26C-04DC-450F-A272-51F91D382493}" type="datetimeFigureOut">
              <a:rPr lang="en-IN" smtClean="0"/>
              <a:t>14-07-2025</a:t>
            </a:fld>
            <a:endParaRPr lang="en-IN"/>
          </a:p>
        </p:txBody>
      </p:sp>
      <p:sp>
        <p:nvSpPr>
          <p:cNvPr id="3" name="Footer Placeholder 2">
            <a:extLst>
              <a:ext uri="{FF2B5EF4-FFF2-40B4-BE49-F238E27FC236}">
                <a16:creationId xmlns:a16="http://schemas.microsoft.com/office/drawing/2014/main" id="{3A25F115-89D2-8019-C5DA-AF486593263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6437D05-5482-7E22-3763-DA4342D13007}"/>
              </a:ext>
            </a:extLst>
          </p:cNvPr>
          <p:cNvSpPr>
            <a:spLocks noGrp="1"/>
          </p:cNvSpPr>
          <p:nvPr>
            <p:ph type="sldNum" sz="quarter" idx="12"/>
          </p:nvPr>
        </p:nvSpPr>
        <p:spPr/>
        <p:txBody>
          <a:bodyPr/>
          <a:lstStyle/>
          <a:p>
            <a:fld id="{07D6CA2B-92E4-4E93-BE2F-C66DCE1EAE74}" type="slidenum">
              <a:rPr lang="en-IN" smtClean="0"/>
              <a:t>‹#›</a:t>
            </a:fld>
            <a:endParaRPr lang="en-IN"/>
          </a:p>
        </p:txBody>
      </p:sp>
    </p:spTree>
    <p:extLst>
      <p:ext uri="{BB962C8B-B14F-4D97-AF65-F5344CB8AC3E}">
        <p14:creationId xmlns:p14="http://schemas.microsoft.com/office/powerpoint/2010/main" val="2376950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0E3B2-9841-9A39-AE87-55DCF6EB36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62B941B-6085-4293-0391-E677CE58BD8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762B0B4-AB82-1018-B478-9638C69EEB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FD103-8A74-3AAB-D327-533380C49782}"/>
              </a:ext>
            </a:extLst>
          </p:cNvPr>
          <p:cNvSpPr>
            <a:spLocks noGrp="1"/>
          </p:cNvSpPr>
          <p:nvPr>
            <p:ph type="dt" sz="half" idx="10"/>
          </p:nvPr>
        </p:nvSpPr>
        <p:spPr/>
        <p:txBody>
          <a:bodyPr/>
          <a:lstStyle/>
          <a:p>
            <a:fld id="{E5F3D26C-04DC-450F-A272-51F91D382493}" type="datetimeFigureOut">
              <a:rPr lang="en-IN" smtClean="0"/>
              <a:t>14-07-2025</a:t>
            </a:fld>
            <a:endParaRPr lang="en-IN"/>
          </a:p>
        </p:txBody>
      </p:sp>
      <p:sp>
        <p:nvSpPr>
          <p:cNvPr id="6" name="Footer Placeholder 5">
            <a:extLst>
              <a:ext uri="{FF2B5EF4-FFF2-40B4-BE49-F238E27FC236}">
                <a16:creationId xmlns:a16="http://schemas.microsoft.com/office/drawing/2014/main" id="{C9151782-78C3-EF46-4F40-0B6C236B74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77FC3-4EA5-33D0-D5EC-92539E086879}"/>
              </a:ext>
            </a:extLst>
          </p:cNvPr>
          <p:cNvSpPr>
            <a:spLocks noGrp="1"/>
          </p:cNvSpPr>
          <p:nvPr>
            <p:ph type="sldNum" sz="quarter" idx="12"/>
          </p:nvPr>
        </p:nvSpPr>
        <p:spPr/>
        <p:txBody>
          <a:bodyPr/>
          <a:lstStyle/>
          <a:p>
            <a:fld id="{07D6CA2B-92E4-4E93-BE2F-C66DCE1EAE74}" type="slidenum">
              <a:rPr lang="en-IN" smtClean="0"/>
              <a:t>‹#›</a:t>
            </a:fld>
            <a:endParaRPr lang="en-IN"/>
          </a:p>
        </p:txBody>
      </p:sp>
    </p:spTree>
    <p:extLst>
      <p:ext uri="{BB962C8B-B14F-4D97-AF65-F5344CB8AC3E}">
        <p14:creationId xmlns:p14="http://schemas.microsoft.com/office/powerpoint/2010/main" val="32292386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B6C65-7B8C-C911-3E2F-47FCC7A1AA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AD400A2-0F99-3034-00ED-A4C028B1CC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IN"/>
          </a:p>
        </p:txBody>
      </p:sp>
      <p:sp>
        <p:nvSpPr>
          <p:cNvPr id="4" name="Text Placeholder 3">
            <a:extLst>
              <a:ext uri="{FF2B5EF4-FFF2-40B4-BE49-F238E27FC236}">
                <a16:creationId xmlns:a16="http://schemas.microsoft.com/office/drawing/2014/main" id="{E6C4A405-00A9-BB45-14BA-06409AE355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0684B8-1BF3-8B89-F4F4-440AA82A6C02}"/>
              </a:ext>
            </a:extLst>
          </p:cNvPr>
          <p:cNvSpPr>
            <a:spLocks noGrp="1"/>
          </p:cNvSpPr>
          <p:nvPr>
            <p:ph type="dt" sz="half" idx="10"/>
          </p:nvPr>
        </p:nvSpPr>
        <p:spPr/>
        <p:txBody>
          <a:bodyPr/>
          <a:lstStyle/>
          <a:p>
            <a:fld id="{E5F3D26C-04DC-450F-A272-51F91D382493}" type="datetimeFigureOut">
              <a:rPr lang="en-IN" smtClean="0"/>
              <a:t>14-07-2025</a:t>
            </a:fld>
            <a:endParaRPr lang="en-IN"/>
          </a:p>
        </p:txBody>
      </p:sp>
      <p:sp>
        <p:nvSpPr>
          <p:cNvPr id="6" name="Footer Placeholder 5">
            <a:extLst>
              <a:ext uri="{FF2B5EF4-FFF2-40B4-BE49-F238E27FC236}">
                <a16:creationId xmlns:a16="http://schemas.microsoft.com/office/drawing/2014/main" id="{19D396FB-FA64-5138-4E02-F9581036E6A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D74DDD-4940-53D1-97E0-F3068A51226C}"/>
              </a:ext>
            </a:extLst>
          </p:cNvPr>
          <p:cNvSpPr>
            <a:spLocks noGrp="1"/>
          </p:cNvSpPr>
          <p:nvPr>
            <p:ph type="sldNum" sz="quarter" idx="12"/>
          </p:nvPr>
        </p:nvSpPr>
        <p:spPr/>
        <p:txBody>
          <a:bodyPr/>
          <a:lstStyle/>
          <a:p>
            <a:fld id="{07D6CA2B-92E4-4E93-BE2F-C66DCE1EAE74}" type="slidenum">
              <a:rPr lang="en-IN" smtClean="0"/>
              <a:t>‹#›</a:t>
            </a:fld>
            <a:endParaRPr lang="en-IN"/>
          </a:p>
        </p:txBody>
      </p:sp>
    </p:spTree>
    <p:extLst>
      <p:ext uri="{BB962C8B-B14F-4D97-AF65-F5344CB8AC3E}">
        <p14:creationId xmlns:p14="http://schemas.microsoft.com/office/powerpoint/2010/main" val="2685754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451D95-289F-F6D5-2A1E-5D3471B747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C72B7F-9D0F-B75A-22AE-48AD44C1F0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5599A4-E977-EF9E-5627-EC6342B7CB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F3D26C-04DC-450F-A272-51F91D382493}" type="datetimeFigureOut">
              <a:rPr lang="en-IN" smtClean="0"/>
              <a:t>14-07-2025</a:t>
            </a:fld>
            <a:endParaRPr lang="en-IN"/>
          </a:p>
        </p:txBody>
      </p:sp>
      <p:sp>
        <p:nvSpPr>
          <p:cNvPr id="5" name="Footer Placeholder 4">
            <a:extLst>
              <a:ext uri="{FF2B5EF4-FFF2-40B4-BE49-F238E27FC236}">
                <a16:creationId xmlns:a16="http://schemas.microsoft.com/office/drawing/2014/main" id="{85CF5461-9187-3811-53C1-BB9BCF2A20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92D5F92-4389-0EFD-4A44-1838B80B2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D6CA2B-92E4-4E93-BE2F-C66DCE1EAE74}" type="slidenum">
              <a:rPr lang="en-IN" smtClean="0"/>
              <a:t>‹#›</a:t>
            </a:fld>
            <a:endParaRPr lang="en-IN"/>
          </a:p>
        </p:txBody>
      </p:sp>
    </p:spTree>
    <p:extLst>
      <p:ext uri="{BB962C8B-B14F-4D97-AF65-F5344CB8AC3E}">
        <p14:creationId xmlns:p14="http://schemas.microsoft.com/office/powerpoint/2010/main" val="7128147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1058" name="Group 1057">
            <a:extLst>
              <a:ext uri="{FF2B5EF4-FFF2-40B4-BE49-F238E27FC236}">
                <a16:creationId xmlns:a16="http://schemas.microsoft.com/office/drawing/2014/main" id="{F21B6F6A-41CB-7B57-D8AC-B3E6C47D03F6}"/>
              </a:ext>
            </a:extLst>
          </p:cNvPr>
          <p:cNvGrpSpPr/>
          <p:nvPr/>
        </p:nvGrpSpPr>
        <p:grpSpPr>
          <a:xfrm>
            <a:off x="578581" y="582196"/>
            <a:ext cx="11439720" cy="5933872"/>
            <a:chOff x="636507" y="790493"/>
            <a:chExt cx="11439720" cy="5933872"/>
          </a:xfrm>
        </p:grpSpPr>
        <p:grpSp>
          <p:nvGrpSpPr>
            <p:cNvPr id="1053" name="Group 1052">
              <a:extLst>
                <a:ext uri="{FF2B5EF4-FFF2-40B4-BE49-F238E27FC236}">
                  <a16:creationId xmlns:a16="http://schemas.microsoft.com/office/drawing/2014/main" id="{A340C235-B9EA-AEB2-1543-9588FD34C1F8}"/>
                </a:ext>
              </a:extLst>
            </p:cNvPr>
            <p:cNvGrpSpPr/>
            <p:nvPr/>
          </p:nvGrpSpPr>
          <p:grpSpPr>
            <a:xfrm>
              <a:off x="636507" y="2589486"/>
              <a:ext cx="5589601" cy="2335886"/>
              <a:chOff x="618476" y="2142361"/>
              <a:chExt cx="5589601" cy="2335886"/>
            </a:xfrm>
          </p:grpSpPr>
          <p:grpSp>
            <p:nvGrpSpPr>
              <p:cNvPr id="1039" name="Group 1038">
                <a:extLst>
                  <a:ext uri="{FF2B5EF4-FFF2-40B4-BE49-F238E27FC236}">
                    <a16:creationId xmlns:a16="http://schemas.microsoft.com/office/drawing/2014/main" id="{9F36BCE5-2548-5DDF-B6BC-904BDFD202C3}"/>
                  </a:ext>
                </a:extLst>
              </p:cNvPr>
              <p:cNvGrpSpPr/>
              <p:nvPr/>
            </p:nvGrpSpPr>
            <p:grpSpPr>
              <a:xfrm>
                <a:off x="1126553" y="3905467"/>
                <a:ext cx="4573446" cy="572780"/>
                <a:chOff x="217654" y="3788999"/>
                <a:chExt cx="4573446" cy="572780"/>
              </a:xfrm>
            </p:grpSpPr>
            <p:sp>
              <p:nvSpPr>
                <p:cNvPr id="1029" name="Rectangle: Rounded Corners 1028">
                  <a:extLst>
                    <a:ext uri="{FF2B5EF4-FFF2-40B4-BE49-F238E27FC236}">
                      <a16:creationId xmlns:a16="http://schemas.microsoft.com/office/drawing/2014/main" id="{6118687D-7554-CE2F-6DFB-BAF9616C295E}"/>
                    </a:ext>
                  </a:extLst>
                </p:cNvPr>
                <p:cNvSpPr/>
                <p:nvPr/>
              </p:nvSpPr>
              <p:spPr>
                <a:xfrm>
                  <a:off x="217654" y="3788999"/>
                  <a:ext cx="4573446" cy="572780"/>
                </a:xfrm>
                <a:prstGeom prst="round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1" name="TextBox 1030">
                  <a:extLst>
                    <a:ext uri="{FF2B5EF4-FFF2-40B4-BE49-F238E27FC236}">
                      <a16:creationId xmlns:a16="http://schemas.microsoft.com/office/drawing/2014/main" id="{0116A0ED-5B97-8119-6B42-BC5B3AB3B8B1}"/>
                    </a:ext>
                  </a:extLst>
                </p:cNvPr>
                <p:cNvSpPr txBox="1"/>
                <p:nvPr/>
              </p:nvSpPr>
              <p:spPr>
                <a:xfrm>
                  <a:off x="427920" y="3936890"/>
                  <a:ext cx="3422732" cy="307777"/>
                </a:xfrm>
                <a:prstGeom prst="rect">
                  <a:avLst/>
                </a:prstGeom>
                <a:noFill/>
              </p:spPr>
              <p:txBody>
                <a:bodyPr wrap="none" rtlCol="0">
                  <a:spAutoFit/>
                </a:bodyPr>
                <a:lstStyle/>
                <a:p>
                  <a:pPr algn="ctr"/>
                  <a:r>
                    <a:rPr lang="en-IN" sz="1400" b="1" dirty="0">
                      <a:ln/>
                      <a:solidFill>
                        <a:schemeClr val="bg1"/>
                      </a:solidFill>
                      <a:latin typeface="Montserrat" panose="00000500000000000000" pitchFamily="2" charset="0"/>
                      <a:cs typeface="Poppins"/>
                      <a:sym typeface="Poppins"/>
                      <a:rtl val="0"/>
                    </a:rPr>
                    <a:t>‘’Analysing Data, Serving Insights’’</a:t>
                  </a:r>
                  <a:endParaRPr lang="en-IN" sz="1400" b="1" spc="0" baseline="0" dirty="0">
                    <a:ln/>
                    <a:solidFill>
                      <a:schemeClr val="bg1"/>
                    </a:solidFill>
                    <a:latin typeface="Montserrat" panose="00000500000000000000" pitchFamily="2" charset="0"/>
                    <a:cs typeface="Poppins"/>
                    <a:sym typeface="Poppins"/>
                    <a:rtl val="0"/>
                  </a:endParaRPr>
                </a:p>
              </p:txBody>
            </p:sp>
            <p:sp>
              <p:nvSpPr>
                <p:cNvPr id="1035" name="Rectangle: Rounded Corners 1034">
                  <a:extLst>
                    <a:ext uri="{FF2B5EF4-FFF2-40B4-BE49-F238E27FC236}">
                      <a16:creationId xmlns:a16="http://schemas.microsoft.com/office/drawing/2014/main" id="{A7987628-0460-65C8-5C2D-0F48717A6351}"/>
                    </a:ext>
                  </a:extLst>
                </p:cNvPr>
                <p:cNvSpPr/>
                <p:nvPr/>
              </p:nvSpPr>
              <p:spPr>
                <a:xfrm>
                  <a:off x="3835400" y="3788999"/>
                  <a:ext cx="955700" cy="57278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37" name="TextBox 1036">
                  <a:extLst>
                    <a:ext uri="{FF2B5EF4-FFF2-40B4-BE49-F238E27FC236}">
                      <a16:creationId xmlns:a16="http://schemas.microsoft.com/office/drawing/2014/main" id="{7E6A47F4-1BBA-9389-2704-10D52B226957}"/>
                    </a:ext>
                  </a:extLst>
                </p:cNvPr>
                <p:cNvSpPr txBox="1"/>
                <p:nvPr/>
              </p:nvSpPr>
              <p:spPr>
                <a:xfrm>
                  <a:off x="3952272" y="3890723"/>
                  <a:ext cx="721956" cy="369332"/>
                </a:xfrm>
                <a:prstGeom prst="rect">
                  <a:avLst/>
                </a:prstGeom>
                <a:noFill/>
              </p:spPr>
              <p:txBody>
                <a:bodyPr wrap="square" rtlCol="0">
                  <a:spAutoFit/>
                </a:bodyPr>
                <a:lstStyle/>
                <a:p>
                  <a:pPr algn="ctr"/>
                  <a:r>
                    <a:rPr lang="en-US" b="1" dirty="0">
                      <a:solidFill>
                        <a:schemeClr val="tx1">
                          <a:lumMod val="85000"/>
                          <a:lumOff val="15000"/>
                        </a:schemeClr>
                      </a:solidFill>
                      <a:latin typeface="Montserrat" panose="00000500000000000000" pitchFamily="2" charset="0"/>
                    </a:rPr>
                    <a:t>Go</a:t>
                  </a:r>
                  <a:endParaRPr lang="en-IN" b="1" dirty="0">
                    <a:solidFill>
                      <a:schemeClr val="tx1">
                        <a:lumMod val="85000"/>
                        <a:lumOff val="15000"/>
                      </a:schemeClr>
                    </a:solidFill>
                    <a:latin typeface="Montserrat" panose="00000500000000000000" pitchFamily="2" charset="0"/>
                  </a:endParaRPr>
                </a:p>
              </p:txBody>
            </p:sp>
          </p:grpSp>
          <p:sp>
            <p:nvSpPr>
              <p:cNvPr id="1049" name="TextBox 1048">
                <a:extLst>
                  <a:ext uri="{FF2B5EF4-FFF2-40B4-BE49-F238E27FC236}">
                    <a16:creationId xmlns:a16="http://schemas.microsoft.com/office/drawing/2014/main" id="{C1B57CD1-3C18-AC88-96C3-9F8386CEFDD8}"/>
                  </a:ext>
                </a:extLst>
              </p:cNvPr>
              <p:cNvSpPr txBox="1"/>
              <p:nvPr/>
            </p:nvSpPr>
            <p:spPr>
              <a:xfrm>
                <a:off x="618476" y="2142361"/>
                <a:ext cx="5589601" cy="1107996"/>
              </a:xfrm>
              <a:prstGeom prst="rect">
                <a:avLst/>
              </a:prstGeom>
              <a:noFill/>
            </p:spPr>
            <p:txBody>
              <a:bodyPr wrap="square">
                <a:spAutoFit/>
              </a:bodyPr>
              <a:lstStyle/>
              <a:p>
                <a:pPr algn="ctr"/>
                <a:r>
                  <a:rPr lang="en-IN" sz="6600" b="1" dirty="0">
                    <a:solidFill>
                      <a:schemeClr val="tx1">
                        <a:lumMod val="75000"/>
                        <a:lumOff val="25000"/>
                      </a:schemeClr>
                    </a:solidFill>
                    <a:effectLst>
                      <a:outerShdw blurRad="38100" dist="38100" dir="2700000" algn="tl">
                        <a:srgbClr val="000000">
                          <a:alpha val="43137"/>
                        </a:srgbClr>
                      </a:outerShdw>
                    </a:effectLst>
                    <a:latin typeface="Montserrat" panose="00000500000000000000" pitchFamily="2" charset="0"/>
                  </a:rPr>
                  <a:t>McDonald's</a:t>
                </a:r>
              </a:p>
            </p:txBody>
          </p:sp>
          <p:sp>
            <p:nvSpPr>
              <p:cNvPr id="1051" name="TextBox 1050">
                <a:extLst>
                  <a:ext uri="{FF2B5EF4-FFF2-40B4-BE49-F238E27FC236}">
                    <a16:creationId xmlns:a16="http://schemas.microsoft.com/office/drawing/2014/main" id="{4FAF27AE-FF35-3EEF-7FA7-253D5E7E4D57}"/>
                  </a:ext>
                </a:extLst>
              </p:cNvPr>
              <p:cNvSpPr txBox="1"/>
              <p:nvPr/>
            </p:nvSpPr>
            <p:spPr>
              <a:xfrm>
                <a:off x="1126553" y="3178356"/>
                <a:ext cx="4573446" cy="707886"/>
              </a:xfrm>
              <a:prstGeom prst="rect">
                <a:avLst/>
              </a:prstGeom>
              <a:noFill/>
            </p:spPr>
            <p:txBody>
              <a:bodyPr wrap="square">
                <a:spAutoFit/>
              </a:bodyPr>
              <a:lstStyle/>
              <a:p>
                <a:pPr algn="ctr"/>
                <a:r>
                  <a:rPr lang="en-IN" sz="2000" b="1" dirty="0">
                    <a:latin typeface="Montserrat" panose="00000500000000000000" pitchFamily="2" charset="0"/>
                  </a:rPr>
                  <a:t>Sales Performance :Trends &amp; Insights</a:t>
                </a:r>
                <a:endParaRPr lang="en-IN" sz="2000" b="1" dirty="0"/>
              </a:p>
            </p:txBody>
          </p:sp>
        </p:grpSp>
        <p:grpSp>
          <p:nvGrpSpPr>
            <p:cNvPr id="1057" name="Group 1056">
              <a:extLst>
                <a:ext uri="{FF2B5EF4-FFF2-40B4-BE49-F238E27FC236}">
                  <a16:creationId xmlns:a16="http://schemas.microsoft.com/office/drawing/2014/main" id="{DF47795B-1FC5-7881-E7CB-6904FDC90CE1}"/>
                </a:ext>
              </a:extLst>
            </p:cNvPr>
            <p:cNvGrpSpPr/>
            <p:nvPr/>
          </p:nvGrpSpPr>
          <p:grpSpPr>
            <a:xfrm>
              <a:off x="6903280" y="790493"/>
              <a:ext cx="5172947" cy="5933872"/>
              <a:chOff x="6903280" y="790493"/>
              <a:chExt cx="5172947" cy="5933872"/>
            </a:xfrm>
          </p:grpSpPr>
          <p:sp>
            <p:nvSpPr>
              <p:cNvPr id="1041" name="Freeform: Shape 1040">
                <a:extLst>
                  <a:ext uri="{FF2B5EF4-FFF2-40B4-BE49-F238E27FC236}">
                    <a16:creationId xmlns:a16="http://schemas.microsoft.com/office/drawing/2014/main" id="{96C4CC30-E916-F376-5B78-8DB10BBF3E55}"/>
                  </a:ext>
                </a:extLst>
              </p:cNvPr>
              <p:cNvSpPr/>
              <p:nvPr/>
            </p:nvSpPr>
            <p:spPr>
              <a:xfrm>
                <a:off x="9211356" y="790493"/>
                <a:ext cx="2864871" cy="2864871"/>
              </a:xfrm>
              <a:custGeom>
                <a:avLst/>
                <a:gdLst>
                  <a:gd name="connsiteX0" fmla="*/ 1947429 w 1947428"/>
                  <a:gd name="connsiteY0" fmla="*/ 973714 h 1947428"/>
                  <a:gd name="connsiteX1" fmla="*/ 973714 w 1947428"/>
                  <a:gd name="connsiteY1" fmla="*/ 1947429 h 1947428"/>
                  <a:gd name="connsiteX2" fmla="*/ 0 w 1947428"/>
                  <a:gd name="connsiteY2" fmla="*/ 973714 h 1947428"/>
                  <a:gd name="connsiteX3" fmla="*/ 973714 w 1947428"/>
                  <a:gd name="connsiteY3" fmla="*/ 0 h 1947428"/>
                  <a:gd name="connsiteX4" fmla="*/ 1947429 w 1947428"/>
                  <a:gd name="connsiteY4" fmla="*/ 973714 h 1947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47428" h="1947428">
                    <a:moveTo>
                      <a:pt x="1947429" y="973714"/>
                    </a:moveTo>
                    <a:cubicBezTo>
                      <a:pt x="1947429" y="1511482"/>
                      <a:pt x="1511482" y="1947429"/>
                      <a:pt x="973714" y="1947429"/>
                    </a:cubicBezTo>
                    <a:cubicBezTo>
                      <a:pt x="435947" y="1947429"/>
                      <a:pt x="0" y="1511482"/>
                      <a:pt x="0" y="973714"/>
                    </a:cubicBezTo>
                    <a:cubicBezTo>
                      <a:pt x="0" y="435947"/>
                      <a:pt x="435947" y="0"/>
                      <a:pt x="973714" y="0"/>
                    </a:cubicBezTo>
                    <a:cubicBezTo>
                      <a:pt x="1511482" y="0"/>
                      <a:pt x="1947429" y="435947"/>
                      <a:pt x="1947429" y="973714"/>
                    </a:cubicBezTo>
                    <a:close/>
                  </a:path>
                </a:pathLst>
              </a:custGeom>
              <a:solidFill>
                <a:schemeClr val="accent6">
                  <a:lumMod val="75000"/>
                </a:schemeClr>
              </a:solidFill>
              <a:ln w="28570" cap="flat">
                <a:solidFill>
                  <a:srgbClr val="FFFFFF"/>
                </a:solidFill>
                <a:prstDash val="solid"/>
                <a:miter/>
              </a:ln>
            </p:spPr>
            <p:txBody>
              <a:bodyPr rtlCol="0" anchor="ctr"/>
              <a:lstStyle/>
              <a:p>
                <a:endParaRPr lang="en-IN"/>
              </a:p>
            </p:txBody>
          </p:sp>
          <p:grpSp>
            <p:nvGrpSpPr>
              <p:cNvPr id="44" name="Group 43">
                <a:extLst>
                  <a:ext uri="{FF2B5EF4-FFF2-40B4-BE49-F238E27FC236}">
                    <a16:creationId xmlns:a16="http://schemas.microsoft.com/office/drawing/2014/main" id="{F213B258-6863-B401-79A1-B37CE84824A8}"/>
                  </a:ext>
                </a:extLst>
              </p:cNvPr>
              <p:cNvGrpSpPr/>
              <p:nvPr/>
            </p:nvGrpSpPr>
            <p:grpSpPr>
              <a:xfrm>
                <a:off x="6903280" y="1464795"/>
                <a:ext cx="1297063" cy="1309425"/>
                <a:chOff x="6753222" y="1598430"/>
                <a:chExt cx="1297063" cy="1309425"/>
              </a:xfrm>
            </p:grpSpPr>
            <p:sp>
              <p:nvSpPr>
                <p:cNvPr id="9" name="Freeform: Shape 8">
                  <a:extLst>
                    <a:ext uri="{FF2B5EF4-FFF2-40B4-BE49-F238E27FC236}">
                      <a16:creationId xmlns:a16="http://schemas.microsoft.com/office/drawing/2014/main" id="{6C20E604-0686-E142-41DD-02E937B53C08}"/>
                    </a:ext>
                  </a:extLst>
                </p:cNvPr>
                <p:cNvSpPr/>
                <p:nvPr/>
              </p:nvSpPr>
              <p:spPr>
                <a:xfrm>
                  <a:off x="6788571" y="1618713"/>
                  <a:ext cx="1261714" cy="1289142"/>
                </a:xfrm>
                <a:custGeom>
                  <a:avLst/>
                  <a:gdLst>
                    <a:gd name="connsiteX0" fmla="*/ 0 w 1261714"/>
                    <a:gd name="connsiteY0" fmla="*/ 1289143 h 1289142"/>
                    <a:gd name="connsiteX1" fmla="*/ 1261714 w 1261714"/>
                    <a:gd name="connsiteY1" fmla="*/ 0 h 1289142"/>
                  </a:gdLst>
                  <a:ahLst/>
                  <a:cxnLst>
                    <a:cxn ang="0">
                      <a:pos x="connsiteX0" y="connsiteY0"/>
                    </a:cxn>
                    <a:cxn ang="0">
                      <a:pos x="connsiteX1" y="connsiteY1"/>
                    </a:cxn>
                  </a:cxnLst>
                  <a:rect l="l" t="t" r="r" b="b"/>
                  <a:pathLst>
                    <a:path w="1261714" h="1289142">
                      <a:moveTo>
                        <a:pt x="0" y="1289143"/>
                      </a:moveTo>
                      <a:cubicBezTo>
                        <a:pt x="0" y="1289143"/>
                        <a:pt x="109714" y="425143"/>
                        <a:pt x="1261714" y="0"/>
                      </a:cubicBezTo>
                    </a:path>
                  </a:pathLst>
                </a:custGeom>
                <a:noFill/>
                <a:ln w="14287" cap="flat">
                  <a:solidFill>
                    <a:srgbClr val="82141E"/>
                  </a:solidFill>
                  <a:prstDash val="solid"/>
                  <a:miter/>
                </a:ln>
              </p:spPr>
              <p:txBody>
                <a:bodyPr rtlCol="0" anchor="ctr"/>
                <a:lstStyle/>
                <a:p>
                  <a:endParaRPr lang="en-IN"/>
                </a:p>
              </p:txBody>
            </p:sp>
            <p:sp>
              <p:nvSpPr>
                <p:cNvPr id="10" name="Freeform: Shape 9">
                  <a:extLst>
                    <a:ext uri="{FF2B5EF4-FFF2-40B4-BE49-F238E27FC236}">
                      <a16:creationId xmlns:a16="http://schemas.microsoft.com/office/drawing/2014/main" id="{7C77A6D4-02D3-712F-C44D-F04A71EB3025}"/>
                    </a:ext>
                  </a:extLst>
                </p:cNvPr>
                <p:cNvSpPr/>
                <p:nvPr/>
              </p:nvSpPr>
              <p:spPr>
                <a:xfrm>
                  <a:off x="6753222" y="1598430"/>
                  <a:ext cx="968845" cy="938989"/>
                </a:xfrm>
                <a:custGeom>
                  <a:avLst/>
                  <a:gdLst>
                    <a:gd name="connsiteX0" fmla="*/ 0 w 968845"/>
                    <a:gd name="connsiteY0" fmla="*/ 938990 h 938989"/>
                    <a:gd name="connsiteX1" fmla="*/ 968846 w 968845"/>
                    <a:gd name="connsiteY1" fmla="*/ 0 h 938989"/>
                  </a:gdLst>
                  <a:ahLst/>
                  <a:cxnLst>
                    <a:cxn ang="0">
                      <a:pos x="connsiteX0" y="connsiteY0"/>
                    </a:cxn>
                    <a:cxn ang="0">
                      <a:pos x="connsiteX1" y="connsiteY1"/>
                    </a:cxn>
                  </a:cxnLst>
                  <a:rect l="l" t="t" r="r" b="b"/>
                  <a:pathLst>
                    <a:path w="968845" h="938989">
                      <a:moveTo>
                        <a:pt x="0" y="938990"/>
                      </a:moveTo>
                      <a:cubicBezTo>
                        <a:pt x="0" y="938990"/>
                        <a:pt x="222206" y="288055"/>
                        <a:pt x="968846" y="0"/>
                      </a:cubicBezTo>
                    </a:path>
                  </a:pathLst>
                </a:custGeom>
                <a:noFill/>
                <a:ln w="14287" cap="flat">
                  <a:solidFill>
                    <a:srgbClr val="82141E"/>
                  </a:solidFill>
                  <a:prstDash val="solid"/>
                  <a:miter/>
                </a:ln>
              </p:spPr>
              <p:txBody>
                <a:bodyPr rtlCol="0" anchor="ctr"/>
                <a:lstStyle/>
                <a:p>
                  <a:endParaRPr lang="en-IN"/>
                </a:p>
              </p:txBody>
            </p:sp>
          </p:grpSp>
          <p:pic>
            <p:nvPicPr>
              <p:cNvPr id="1045" name="Picture 1044" descr="A french fries in a red and yellow package&#10;&#10;Description automatically generated">
                <a:extLst>
                  <a:ext uri="{FF2B5EF4-FFF2-40B4-BE49-F238E27FC236}">
                    <a16:creationId xmlns:a16="http://schemas.microsoft.com/office/drawing/2014/main" id="{35603381-1090-FA5E-F052-851FD0B0AEF2}"/>
                  </a:ext>
                </a:extLst>
              </p:cNvPr>
              <p:cNvPicPr>
                <a:picLocks noChangeAspect="1"/>
              </p:cNvPicPr>
              <p:nvPr/>
            </p:nvPicPr>
            <p:blipFill rotWithShape="1">
              <a:blip r:embed="rId2">
                <a:extLst>
                  <a:ext uri="{28A0092B-C50C-407E-A947-70E740481C1C}">
                    <a14:useLocalDpi xmlns:a14="http://schemas.microsoft.com/office/drawing/2010/main" val="0"/>
                  </a:ext>
                </a:extLst>
              </a:blip>
              <a:srcRect l="13077" t="6537" r="17505" b="6216"/>
              <a:stretch/>
            </p:blipFill>
            <p:spPr>
              <a:xfrm>
                <a:off x="7462638" y="1750239"/>
                <a:ext cx="3468474" cy="4974126"/>
              </a:xfrm>
              <a:prstGeom prst="rect">
                <a:avLst/>
              </a:prstGeom>
            </p:spPr>
          </p:pic>
          <p:sp>
            <p:nvSpPr>
              <p:cNvPr id="1055" name="TextBox 1054">
                <a:extLst>
                  <a:ext uri="{FF2B5EF4-FFF2-40B4-BE49-F238E27FC236}">
                    <a16:creationId xmlns:a16="http://schemas.microsoft.com/office/drawing/2014/main" id="{C91BBEDD-E9D5-3CA4-3EE1-C5B74E4D789E}"/>
                  </a:ext>
                </a:extLst>
              </p:cNvPr>
              <p:cNvSpPr txBox="1"/>
              <p:nvPr/>
            </p:nvSpPr>
            <p:spPr>
              <a:xfrm>
                <a:off x="10071442" y="1445183"/>
                <a:ext cx="1719340" cy="954107"/>
              </a:xfrm>
              <a:prstGeom prst="rect">
                <a:avLst/>
              </a:prstGeom>
              <a:noFill/>
            </p:spPr>
            <p:txBody>
              <a:bodyPr wrap="square">
                <a:spAutoFit/>
              </a:bodyPr>
              <a:lstStyle/>
              <a:p>
                <a:pPr algn="ctr"/>
                <a:r>
                  <a:rPr lang="en-US" sz="1400" b="1" i="0" dirty="0">
                    <a:solidFill>
                      <a:schemeClr val="bg1"/>
                    </a:solidFill>
                    <a:effectLst/>
                    <a:latin typeface="Montserrat" panose="00000500000000000000" pitchFamily="2" charset="0"/>
                  </a:rPr>
                  <a:t>“Eyes on the Fries’</a:t>
                </a:r>
              </a:p>
              <a:p>
                <a:pPr algn="ctr"/>
                <a:r>
                  <a:rPr lang="en-US" sz="1400" b="1" i="0" dirty="0">
                    <a:solidFill>
                      <a:schemeClr val="bg1"/>
                    </a:solidFill>
                    <a:effectLst/>
                    <a:latin typeface="Montserrat" panose="00000500000000000000" pitchFamily="2" charset="0"/>
                  </a:rPr>
                  <a:t> (Just Not *Those* Fries)”</a:t>
                </a:r>
                <a:endParaRPr lang="en-IN" sz="1400" b="1" dirty="0">
                  <a:solidFill>
                    <a:schemeClr val="bg1"/>
                  </a:solidFill>
                  <a:latin typeface="Montserrat" panose="00000500000000000000" pitchFamily="2" charset="0"/>
                </a:endParaRPr>
              </a:p>
            </p:txBody>
          </p:sp>
        </p:grpSp>
      </p:grpSp>
      <p:pic>
        <p:nvPicPr>
          <p:cNvPr id="8" name="Picture 7">
            <a:extLst>
              <a:ext uri="{FF2B5EF4-FFF2-40B4-BE49-F238E27FC236}">
                <a16:creationId xmlns:a16="http://schemas.microsoft.com/office/drawing/2014/main" id="{67131690-D77A-8472-3088-FE81D1CC1B90}"/>
              </a:ext>
            </a:extLst>
          </p:cNvPr>
          <p:cNvPicPr>
            <a:picLocks noChangeAspect="1"/>
          </p:cNvPicPr>
          <p:nvPr/>
        </p:nvPicPr>
        <p:blipFill>
          <a:blip r:embed="rId3"/>
          <a:stretch>
            <a:fillRect/>
          </a:stretch>
        </p:blipFill>
        <p:spPr>
          <a:xfrm>
            <a:off x="-34046" y="-80637"/>
            <a:ext cx="1611361" cy="1480160"/>
          </a:xfrm>
          <a:prstGeom prst="rect">
            <a:avLst/>
          </a:prstGeom>
        </p:spPr>
      </p:pic>
      <p:sp>
        <p:nvSpPr>
          <p:cNvPr id="2" name="TextBox 1">
            <a:extLst>
              <a:ext uri="{FF2B5EF4-FFF2-40B4-BE49-F238E27FC236}">
                <a16:creationId xmlns:a16="http://schemas.microsoft.com/office/drawing/2014/main" id="{562F010D-8CA3-63C0-5933-D955CF0AC556}"/>
              </a:ext>
            </a:extLst>
          </p:cNvPr>
          <p:cNvSpPr txBox="1"/>
          <p:nvPr/>
        </p:nvSpPr>
        <p:spPr>
          <a:xfrm>
            <a:off x="0" y="6211669"/>
            <a:ext cx="3812755" cy="646331"/>
          </a:xfrm>
          <a:prstGeom prst="rect">
            <a:avLst/>
          </a:prstGeom>
          <a:solidFill>
            <a:srgbClr val="FFFF00"/>
          </a:solidFill>
        </p:spPr>
        <p:txBody>
          <a:bodyPr wrap="square" rtlCol="0">
            <a:spAutoFit/>
          </a:bodyPr>
          <a:lstStyle/>
          <a:p>
            <a:pPr algn="ctr"/>
            <a:r>
              <a:rPr lang="en-IN" dirty="0">
                <a:solidFill>
                  <a:srgbClr val="C00000"/>
                </a:solidFill>
                <a:latin typeface="Algerian" panose="04020705040A02060702" pitchFamily="82" charset="0"/>
              </a:rPr>
              <a:t>PRESENTED BY : SHRUTI PATEL </a:t>
            </a:r>
            <a:br>
              <a:rPr lang="en-IN" dirty="0">
                <a:solidFill>
                  <a:srgbClr val="C00000"/>
                </a:solidFill>
                <a:latin typeface="Algerian" panose="04020705040A02060702" pitchFamily="82" charset="0"/>
              </a:rPr>
            </a:br>
            <a:r>
              <a:rPr lang="en-IN" dirty="0">
                <a:solidFill>
                  <a:srgbClr val="C00000"/>
                </a:solidFill>
                <a:latin typeface="Algerian" panose="04020705040A02060702" pitchFamily="82" charset="0"/>
              </a:rPr>
              <a:t>        COHORT (4)</a:t>
            </a:r>
          </a:p>
        </p:txBody>
      </p:sp>
    </p:spTree>
    <p:extLst>
      <p:ext uri="{BB962C8B-B14F-4D97-AF65-F5344CB8AC3E}">
        <p14:creationId xmlns:p14="http://schemas.microsoft.com/office/powerpoint/2010/main" val="1901912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5463F35-75E6-E3D2-1FC2-243C4D61C598}"/>
              </a:ext>
            </a:extLst>
          </p:cNvPr>
          <p:cNvSpPr/>
          <p:nvPr/>
        </p:nvSpPr>
        <p:spPr>
          <a:xfrm>
            <a:off x="0" y="5181600"/>
            <a:ext cx="12192000" cy="16764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5356F59-C18C-377F-7E20-2AD482D9CC1A}"/>
              </a:ext>
            </a:extLst>
          </p:cNvPr>
          <p:cNvSpPr txBox="1"/>
          <p:nvPr/>
        </p:nvSpPr>
        <p:spPr>
          <a:xfrm>
            <a:off x="5667846" y="1278006"/>
            <a:ext cx="5198581" cy="3693319"/>
          </a:xfrm>
          <a:prstGeom prst="rect">
            <a:avLst/>
          </a:prstGeom>
          <a:noFill/>
        </p:spPr>
        <p:txBody>
          <a:bodyPr wrap="square">
            <a:spAutoFit/>
          </a:bodyPr>
          <a:lstStyle/>
          <a:p>
            <a:endParaRPr lang="en-IN" dirty="0"/>
          </a:p>
          <a:p>
            <a:r>
              <a:rPr lang="en-IN" sz="2400" dirty="0"/>
              <a:t>*Across various categories</a:t>
            </a:r>
            <a:r>
              <a:rPr lang="en-IN" sz="2400" b="1" dirty="0"/>
              <a:t>, Big Mac, Quarter Pounder with Cheese, Bulgogi Burger, Angus Third Pounder, and Meatball Marinara</a:t>
            </a:r>
            <a:r>
              <a:rPr lang="en-IN" sz="2400" dirty="0"/>
              <a:t> rank among the highest-selling items.</a:t>
            </a:r>
          </a:p>
          <a:p>
            <a:endParaRPr lang="en-IN" sz="2400" dirty="0"/>
          </a:p>
          <a:p>
            <a:r>
              <a:rPr lang="en-IN" sz="2400" b="1" dirty="0"/>
              <a:t>*Breakfast Burrito and Teriyaki Chicken Sandwich </a:t>
            </a:r>
            <a:r>
              <a:rPr lang="en-IN" sz="2400" dirty="0"/>
              <a:t>are the most popular items within their respective categories.</a:t>
            </a:r>
          </a:p>
        </p:txBody>
      </p:sp>
      <p:sp>
        <p:nvSpPr>
          <p:cNvPr id="5" name="Rectangle 4">
            <a:extLst>
              <a:ext uri="{FF2B5EF4-FFF2-40B4-BE49-F238E27FC236}">
                <a16:creationId xmlns:a16="http://schemas.microsoft.com/office/drawing/2014/main" id="{7DD715C9-6907-5DD7-1291-615C31738E4B}"/>
              </a:ext>
            </a:extLst>
          </p:cNvPr>
          <p:cNvSpPr/>
          <p:nvPr/>
        </p:nvSpPr>
        <p:spPr>
          <a:xfrm>
            <a:off x="2043721" y="0"/>
            <a:ext cx="1013838" cy="2369574"/>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06C8A281-2E49-43B5-86D1-D280D18CBA30}"/>
              </a:ext>
            </a:extLst>
          </p:cNvPr>
          <p:cNvSpPr txBox="1"/>
          <p:nvPr/>
        </p:nvSpPr>
        <p:spPr>
          <a:xfrm>
            <a:off x="4552335" y="392014"/>
            <a:ext cx="5879691" cy="646331"/>
          </a:xfrm>
          <a:prstGeom prst="rect">
            <a:avLst/>
          </a:prstGeom>
          <a:solidFill>
            <a:srgbClr val="FFC000"/>
          </a:solidFill>
        </p:spPr>
        <p:txBody>
          <a:bodyPr wrap="square" rtlCol="0">
            <a:spAutoFit/>
          </a:bodyPr>
          <a:lstStyle/>
          <a:p>
            <a:pPr algn="ctr"/>
            <a:r>
              <a:rPr lang="en-IN" sz="3600" b="1" dirty="0"/>
              <a:t>Top Selling Menu Items</a:t>
            </a:r>
          </a:p>
        </p:txBody>
      </p:sp>
      <p:pic>
        <p:nvPicPr>
          <p:cNvPr id="12" name="Picture 11" descr="A burger and fries with a drink in the background&#10;&#10;Description automatically generated">
            <a:extLst>
              <a:ext uri="{FF2B5EF4-FFF2-40B4-BE49-F238E27FC236}">
                <a16:creationId xmlns:a16="http://schemas.microsoft.com/office/drawing/2014/main" id="{0A3CAE52-5F56-F297-6AC9-4FA2D99764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960" y="2241299"/>
            <a:ext cx="5537200" cy="4067371"/>
          </a:xfrm>
          <a:prstGeom prst="rect">
            <a:avLst/>
          </a:prstGeom>
        </p:spPr>
      </p:pic>
      <p:pic>
        <p:nvPicPr>
          <p:cNvPr id="13" name="Picture 12">
            <a:extLst>
              <a:ext uri="{FF2B5EF4-FFF2-40B4-BE49-F238E27FC236}">
                <a16:creationId xmlns:a16="http://schemas.microsoft.com/office/drawing/2014/main" id="{C772B5E7-8246-717B-F921-9E3192760D89}"/>
              </a:ext>
            </a:extLst>
          </p:cNvPr>
          <p:cNvPicPr>
            <a:picLocks noChangeAspect="1"/>
          </p:cNvPicPr>
          <p:nvPr/>
        </p:nvPicPr>
        <p:blipFill>
          <a:blip r:embed="rId3"/>
          <a:stretch>
            <a:fillRect/>
          </a:stretch>
        </p:blipFill>
        <p:spPr>
          <a:xfrm>
            <a:off x="-34046" y="-80637"/>
            <a:ext cx="1611361" cy="1480160"/>
          </a:xfrm>
          <a:prstGeom prst="rect">
            <a:avLst/>
          </a:prstGeom>
        </p:spPr>
      </p:pic>
    </p:spTree>
    <p:extLst>
      <p:ext uri="{BB962C8B-B14F-4D97-AF65-F5344CB8AC3E}">
        <p14:creationId xmlns:p14="http://schemas.microsoft.com/office/powerpoint/2010/main" val="2339785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9009C9-43C1-80D6-73CE-40097937E539}"/>
              </a:ext>
            </a:extLst>
          </p:cNvPr>
          <p:cNvSpPr>
            <a:spLocks noGrp="1"/>
          </p:cNvSpPr>
          <p:nvPr>
            <p:ph type="title"/>
          </p:nvPr>
        </p:nvSpPr>
        <p:spPr>
          <a:xfrm>
            <a:off x="838200" y="365125"/>
            <a:ext cx="10515600" cy="863907"/>
          </a:xfrm>
          <a:solidFill>
            <a:srgbClr val="FFC000"/>
          </a:solidFill>
        </p:spPr>
        <p:txBody>
          <a:bodyPr/>
          <a:lstStyle/>
          <a:p>
            <a:pPr algn="ctr"/>
            <a:r>
              <a:rPr lang="en-US" b="1" dirty="0"/>
              <a:t>Conclusion</a:t>
            </a:r>
            <a:endParaRPr lang="en-IN" b="1" dirty="0"/>
          </a:p>
        </p:txBody>
      </p:sp>
      <p:sp>
        <p:nvSpPr>
          <p:cNvPr id="6" name="Content Placeholder 5">
            <a:extLst>
              <a:ext uri="{FF2B5EF4-FFF2-40B4-BE49-F238E27FC236}">
                <a16:creationId xmlns:a16="http://schemas.microsoft.com/office/drawing/2014/main" id="{3DF87251-3914-0FAD-8100-D3BEA2DCC44C}"/>
              </a:ext>
            </a:extLst>
          </p:cNvPr>
          <p:cNvSpPr>
            <a:spLocks noGrp="1"/>
          </p:cNvSpPr>
          <p:nvPr>
            <p:ph idx="1"/>
          </p:nvPr>
        </p:nvSpPr>
        <p:spPr>
          <a:xfrm>
            <a:off x="1755057" y="1717470"/>
            <a:ext cx="8681885" cy="3729601"/>
          </a:xfrm>
        </p:spPr>
        <p:txBody>
          <a:bodyPr/>
          <a:lstStyle/>
          <a:p>
            <a:r>
              <a:rPr lang="en-US" sz="2400" dirty="0"/>
              <a:t>McDonald's</a:t>
            </a:r>
            <a:r>
              <a:rPr lang="en-US" dirty="0"/>
              <a:t> sales are driven by Burgers and Chicken, while Breakfast sales remain low, indicating growth potential. Peak hours (11 AM - 2 PM, 6 PM - 8 PM) should be optimized, and weekend sales need improvement through targeted promotions. The drop on Valentine’s Day suggests seasonal trends, which can be addressed with special offers. Focusing on high-demand products, time-based strategies, and marketing efforts will help boost revenue and efficiency.</a:t>
            </a:r>
            <a:endParaRPr lang="en-IN" dirty="0"/>
          </a:p>
        </p:txBody>
      </p:sp>
      <p:sp>
        <p:nvSpPr>
          <p:cNvPr id="7" name="TextBox 6">
            <a:extLst>
              <a:ext uri="{FF2B5EF4-FFF2-40B4-BE49-F238E27FC236}">
                <a16:creationId xmlns:a16="http://schemas.microsoft.com/office/drawing/2014/main" id="{2E651892-ABDE-0EB8-3D27-D6C466A7222E}"/>
              </a:ext>
            </a:extLst>
          </p:cNvPr>
          <p:cNvSpPr txBox="1"/>
          <p:nvPr/>
        </p:nvSpPr>
        <p:spPr>
          <a:xfrm>
            <a:off x="4847303" y="5820697"/>
            <a:ext cx="2939845" cy="584775"/>
          </a:xfrm>
          <a:prstGeom prst="rect">
            <a:avLst/>
          </a:prstGeom>
          <a:noFill/>
        </p:spPr>
        <p:txBody>
          <a:bodyPr wrap="square" rtlCol="0">
            <a:spAutoFit/>
          </a:bodyPr>
          <a:lstStyle/>
          <a:p>
            <a:pPr algn="ctr"/>
            <a:r>
              <a:rPr lang="en-IN" sz="3200" b="1" dirty="0">
                <a:solidFill>
                  <a:srgbClr val="C00000"/>
                </a:solidFill>
              </a:rPr>
              <a:t>THANK YOU</a:t>
            </a:r>
          </a:p>
        </p:txBody>
      </p:sp>
      <p:pic>
        <p:nvPicPr>
          <p:cNvPr id="8" name="Picture 7">
            <a:extLst>
              <a:ext uri="{FF2B5EF4-FFF2-40B4-BE49-F238E27FC236}">
                <a16:creationId xmlns:a16="http://schemas.microsoft.com/office/drawing/2014/main" id="{C7FC2999-05CB-46FB-0C81-4DE33ABFC655}"/>
              </a:ext>
            </a:extLst>
          </p:cNvPr>
          <p:cNvPicPr>
            <a:picLocks noChangeAspect="1"/>
          </p:cNvPicPr>
          <p:nvPr/>
        </p:nvPicPr>
        <p:blipFill>
          <a:blip r:embed="rId2"/>
          <a:stretch>
            <a:fillRect/>
          </a:stretch>
        </p:blipFill>
        <p:spPr>
          <a:xfrm>
            <a:off x="0" y="0"/>
            <a:ext cx="1611361" cy="1480160"/>
          </a:xfrm>
          <a:prstGeom prst="rect">
            <a:avLst/>
          </a:prstGeom>
        </p:spPr>
      </p:pic>
    </p:spTree>
    <p:extLst>
      <p:ext uri="{BB962C8B-B14F-4D97-AF65-F5344CB8AC3E}">
        <p14:creationId xmlns:p14="http://schemas.microsoft.com/office/powerpoint/2010/main" val="3006855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27BAB1B-5433-3CCE-74FD-515CB3B0A1F6}"/>
              </a:ext>
            </a:extLst>
          </p:cNvPr>
          <p:cNvSpPr/>
          <p:nvPr/>
        </p:nvSpPr>
        <p:spPr>
          <a:xfrm>
            <a:off x="1" y="0"/>
            <a:ext cx="6096000" cy="6858000"/>
          </a:xfrm>
          <a:prstGeom prst="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2C7E7E96-7398-9941-0992-0D2964243EAC}"/>
              </a:ext>
            </a:extLst>
          </p:cNvPr>
          <p:cNvGrpSpPr/>
          <p:nvPr/>
        </p:nvGrpSpPr>
        <p:grpSpPr>
          <a:xfrm>
            <a:off x="6560457" y="882524"/>
            <a:ext cx="5123543" cy="5043649"/>
            <a:chOff x="-1" y="2246475"/>
            <a:chExt cx="5123543" cy="3799722"/>
          </a:xfrm>
        </p:grpSpPr>
        <p:sp>
          <p:nvSpPr>
            <p:cNvPr id="6" name="TextBox 5">
              <a:extLst>
                <a:ext uri="{FF2B5EF4-FFF2-40B4-BE49-F238E27FC236}">
                  <a16:creationId xmlns:a16="http://schemas.microsoft.com/office/drawing/2014/main" id="{D4BFCF58-44CD-BED6-AF9F-EA67A307EF66}"/>
                </a:ext>
              </a:extLst>
            </p:cNvPr>
            <p:cNvSpPr txBox="1"/>
            <p:nvPr/>
          </p:nvSpPr>
          <p:spPr>
            <a:xfrm>
              <a:off x="-1" y="2246475"/>
              <a:ext cx="5123543" cy="584775"/>
            </a:xfrm>
            <a:prstGeom prst="rect">
              <a:avLst/>
            </a:prstGeom>
            <a:noFill/>
          </p:spPr>
          <p:txBody>
            <a:bodyPr wrap="square">
              <a:spAutoFit/>
            </a:bodyPr>
            <a:lstStyle/>
            <a:p>
              <a:r>
                <a:rPr lang="en-US" sz="3200" b="1" dirty="0">
                  <a:solidFill>
                    <a:schemeClr val="tx1">
                      <a:lumMod val="75000"/>
                      <a:lumOff val="25000"/>
                    </a:schemeClr>
                  </a:solidFill>
                  <a:latin typeface="Montserrat" panose="00000500000000000000" pitchFamily="2" charset="0"/>
                </a:rPr>
                <a:t>Introduction</a:t>
              </a:r>
              <a:endParaRPr lang="en-IN" sz="3200" b="1" dirty="0">
                <a:solidFill>
                  <a:schemeClr val="tx1">
                    <a:lumMod val="75000"/>
                    <a:lumOff val="25000"/>
                  </a:schemeClr>
                </a:solidFill>
                <a:latin typeface="Montserrat" panose="00000500000000000000" pitchFamily="2" charset="0"/>
              </a:endParaRPr>
            </a:p>
          </p:txBody>
        </p:sp>
        <p:sp>
          <p:nvSpPr>
            <p:cNvPr id="8" name="TextBox 7">
              <a:extLst>
                <a:ext uri="{FF2B5EF4-FFF2-40B4-BE49-F238E27FC236}">
                  <a16:creationId xmlns:a16="http://schemas.microsoft.com/office/drawing/2014/main" id="{F82D8073-ABEC-62FB-0CEB-5CAF3C900DA3}"/>
                </a:ext>
              </a:extLst>
            </p:cNvPr>
            <p:cNvSpPr txBox="1"/>
            <p:nvPr/>
          </p:nvSpPr>
          <p:spPr>
            <a:xfrm>
              <a:off x="-1" y="2947365"/>
              <a:ext cx="5123543" cy="3098832"/>
            </a:xfrm>
            <a:prstGeom prst="rect">
              <a:avLst/>
            </a:prstGeom>
            <a:noFill/>
          </p:spPr>
          <p:txBody>
            <a:bodyPr wrap="square">
              <a:spAutoFit/>
            </a:bodyPr>
            <a:lstStyle/>
            <a:p>
              <a:pPr>
                <a:lnSpc>
                  <a:spcPct val="150000"/>
                </a:lnSpc>
              </a:pPr>
              <a:r>
                <a:rPr lang="en-US" sz="1600" dirty="0">
                  <a:solidFill>
                    <a:schemeClr val="tx1">
                      <a:lumMod val="75000"/>
                      <a:lumOff val="25000"/>
                    </a:schemeClr>
                  </a:solidFill>
                  <a:latin typeface="Montserrat" panose="00000500000000000000" pitchFamily="2" charset="0"/>
                </a:rPr>
                <a:t>This project presents an </a:t>
              </a:r>
              <a:r>
                <a:rPr lang="en-US" sz="1600" b="1" dirty="0">
                  <a:solidFill>
                    <a:schemeClr val="tx1">
                      <a:lumMod val="75000"/>
                      <a:lumOff val="25000"/>
                    </a:schemeClr>
                  </a:solidFill>
                  <a:latin typeface="Montserrat" panose="00000500000000000000" pitchFamily="2" charset="0"/>
                </a:rPr>
                <a:t>interactive and dynamic dashboard </a:t>
              </a:r>
              <a:r>
                <a:rPr lang="en-US" sz="1600" dirty="0">
                  <a:solidFill>
                    <a:schemeClr val="tx1">
                      <a:lumMod val="75000"/>
                      <a:lumOff val="25000"/>
                    </a:schemeClr>
                  </a:solidFill>
                  <a:latin typeface="Montserrat" panose="00000500000000000000" pitchFamily="2" charset="0"/>
                </a:rPr>
                <a:t>analyzing McDonald's sales data to uncover key insights. The analysis covers various aspects, </a:t>
              </a:r>
              <a:r>
                <a:rPr lang="en-US" sz="1600" b="1" dirty="0">
                  <a:solidFill>
                    <a:schemeClr val="tx1">
                      <a:lumMod val="75000"/>
                      <a:lumOff val="25000"/>
                    </a:schemeClr>
                  </a:solidFill>
                  <a:latin typeface="Montserrat" panose="00000500000000000000" pitchFamily="2" charset="0"/>
                </a:rPr>
                <a:t>including sales performance by category, order trends, popular menu items, revenue distribution over time, and customer ordering behavior</a:t>
              </a:r>
              <a:r>
                <a:rPr lang="en-US" sz="1600" dirty="0">
                  <a:solidFill>
                    <a:schemeClr val="tx1">
                      <a:lumMod val="75000"/>
                      <a:lumOff val="25000"/>
                    </a:schemeClr>
                  </a:solidFill>
                  <a:latin typeface="Montserrat" panose="00000500000000000000" pitchFamily="2" charset="0"/>
                </a:rPr>
                <a:t>. By leveraging data visualization, this dashboard provides </a:t>
              </a:r>
              <a:r>
                <a:rPr lang="en-US" sz="1600" b="1" dirty="0">
                  <a:solidFill>
                    <a:schemeClr val="tx1">
                      <a:lumMod val="75000"/>
                      <a:lumOff val="25000"/>
                    </a:schemeClr>
                  </a:solidFill>
                  <a:latin typeface="Montserrat" panose="00000500000000000000" pitchFamily="2" charset="0"/>
                </a:rPr>
                <a:t>actionable insights </a:t>
              </a:r>
              <a:r>
                <a:rPr lang="en-US" sz="1600" dirty="0">
                  <a:solidFill>
                    <a:schemeClr val="tx1">
                      <a:lumMod val="75000"/>
                      <a:lumOff val="25000"/>
                    </a:schemeClr>
                  </a:solidFill>
                  <a:latin typeface="Montserrat" panose="00000500000000000000" pitchFamily="2" charset="0"/>
                </a:rPr>
                <a:t>to help understand market demand, peak sales periods, and business growth opportunities</a:t>
              </a:r>
              <a:endParaRPr lang="en-IN" sz="1600" dirty="0">
                <a:solidFill>
                  <a:schemeClr val="tx1">
                    <a:lumMod val="75000"/>
                    <a:lumOff val="25000"/>
                  </a:schemeClr>
                </a:solidFill>
                <a:latin typeface="Montserrat" panose="00000500000000000000" pitchFamily="2" charset="0"/>
              </a:endParaRPr>
            </a:p>
          </p:txBody>
        </p:sp>
      </p:grpSp>
      <p:pic>
        <p:nvPicPr>
          <p:cNvPr id="4" name="Picture 3">
            <a:extLst>
              <a:ext uri="{FF2B5EF4-FFF2-40B4-BE49-F238E27FC236}">
                <a16:creationId xmlns:a16="http://schemas.microsoft.com/office/drawing/2014/main" id="{FB9492A4-0C95-5125-07C1-635428F0024E}"/>
              </a:ext>
            </a:extLst>
          </p:cNvPr>
          <p:cNvPicPr>
            <a:picLocks noChangeAspect="1"/>
          </p:cNvPicPr>
          <p:nvPr/>
        </p:nvPicPr>
        <p:blipFill>
          <a:blip r:embed="rId2"/>
          <a:stretch>
            <a:fillRect/>
          </a:stretch>
        </p:blipFill>
        <p:spPr>
          <a:xfrm>
            <a:off x="211800" y="570272"/>
            <a:ext cx="5217451" cy="6287728"/>
          </a:xfrm>
          <a:prstGeom prst="rect">
            <a:avLst/>
          </a:prstGeom>
        </p:spPr>
      </p:pic>
      <p:pic>
        <p:nvPicPr>
          <p:cNvPr id="5" name="Picture 4">
            <a:extLst>
              <a:ext uri="{FF2B5EF4-FFF2-40B4-BE49-F238E27FC236}">
                <a16:creationId xmlns:a16="http://schemas.microsoft.com/office/drawing/2014/main" id="{2BC7DBF7-2F2A-F0AA-84A5-B5C976E9BDEE}"/>
              </a:ext>
            </a:extLst>
          </p:cNvPr>
          <p:cNvPicPr>
            <a:picLocks noChangeAspect="1"/>
          </p:cNvPicPr>
          <p:nvPr/>
        </p:nvPicPr>
        <p:blipFill>
          <a:blip r:embed="rId3"/>
          <a:stretch>
            <a:fillRect/>
          </a:stretch>
        </p:blipFill>
        <p:spPr>
          <a:xfrm>
            <a:off x="-34046" y="-80637"/>
            <a:ext cx="1611361" cy="1480160"/>
          </a:xfrm>
          <a:prstGeom prst="rect">
            <a:avLst/>
          </a:prstGeom>
        </p:spPr>
      </p:pic>
    </p:spTree>
    <p:extLst>
      <p:ext uri="{BB962C8B-B14F-4D97-AF65-F5344CB8AC3E}">
        <p14:creationId xmlns:p14="http://schemas.microsoft.com/office/powerpoint/2010/main" val="34629960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72F3A01-EB90-DF22-A3FD-A4971EDC4EDF}"/>
              </a:ext>
            </a:extLst>
          </p:cNvPr>
          <p:cNvSpPr/>
          <p:nvPr/>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31" name="Group 30">
            <a:extLst>
              <a:ext uri="{FF2B5EF4-FFF2-40B4-BE49-F238E27FC236}">
                <a16:creationId xmlns:a16="http://schemas.microsoft.com/office/drawing/2014/main" id="{A6C63313-9AEE-B37D-294A-88ED3D7A59C0}"/>
              </a:ext>
            </a:extLst>
          </p:cNvPr>
          <p:cNvGrpSpPr/>
          <p:nvPr/>
        </p:nvGrpSpPr>
        <p:grpSpPr>
          <a:xfrm>
            <a:off x="358231" y="2379768"/>
            <a:ext cx="4386250" cy="990469"/>
            <a:chOff x="261605" y="2121001"/>
            <a:chExt cx="4386250" cy="990469"/>
          </a:xfrm>
        </p:grpSpPr>
        <p:sp>
          <p:nvSpPr>
            <p:cNvPr id="28" name="TextBox 27">
              <a:extLst>
                <a:ext uri="{FF2B5EF4-FFF2-40B4-BE49-F238E27FC236}">
                  <a16:creationId xmlns:a16="http://schemas.microsoft.com/office/drawing/2014/main" id="{3A904076-9B55-11FF-48AF-62B48B5C5E0F}"/>
                </a:ext>
              </a:extLst>
            </p:cNvPr>
            <p:cNvSpPr txBox="1"/>
            <p:nvPr/>
          </p:nvSpPr>
          <p:spPr>
            <a:xfrm>
              <a:off x="261605" y="2121001"/>
              <a:ext cx="4386250" cy="523220"/>
            </a:xfrm>
            <a:prstGeom prst="rect">
              <a:avLst/>
            </a:prstGeom>
            <a:noFill/>
          </p:spPr>
          <p:txBody>
            <a:bodyPr wrap="square">
              <a:spAutoFit/>
            </a:bodyPr>
            <a:lstStyle/>
            <a:p>
              <a:pPr algn="ctr"/>
              <a:endParaRPr lang="en-IN" sz="2800" b="1" dirty="0">
                <a:solidFill>
                  <a:schemeClr val="tx1">
                    <a:lumMod val="75000"/>
                    <a:lumOff val="25000"/>
                  </a:schemeClr>
                </a:solidFill>
                <a:latin typeface="Montserrat" panose="00000500000000000000" pitchFamily="2" charset="0"/>
              </a:endParaRPr>
            </a:p>
          </p:txBody>
        </p:sp>
        <p:sp>
          <p:nvSpPr>
            <p:cNvPr id="30" name="TextBox 29">
              <a:extLst>
                <a:ext uri="{FF2B5EF4-FFF2-40B4-BE49-F238E27FC236}">
                  <a16:creationId xmlns:a16="http://schemas.microsoft.com/office/drawing/2014/main" id="{0DC3D045-068E-DDC5-6C02-F4F38DA30952}"/>
                </a:ext>
              </a:extLst>
            </p:cNvPr>
            <p:cNvSpPr txBox="1"/>
            <p:nvPr/>
          </p:nvSpPr>
          <p:spPr>
            <a:xfrm>
              <a:off x="275681" y="2691483"/>
              <a:ext cx="4300536" cy="419987"/>
            </a:xfrm>
            <a:prstGeom prst="rect">
              <a:avLst/>
            </a:prstGeom>
            <a:noFill/>
          </p:spPr>
          <p:txBody>
            <a:bodyPr wrap="square">
              <a:spAutoFit/>
            </a:bodyPr>
            <a:lstStyle/>
            <a:p>
              <a:pPr algn="ctr">
                <a:lnSpc>
                  <a:spcPct val="150000"/>
                </a:lnSpc>
              </a:pPr>
              <a:endParaRPr lang="en-IN" sz="1600" dirty="0">
                <a:solidFill>
                  <a:schemeClr val="tx1">
                    <a:lumMod val="75000"/>
                    <a:lumOff val="25000"/>
                  </a:schemeClr>
                </a:solidFill>
                <a:latin typeface="Montserrat" panose="00000500000000000000" pitchFamily="2" charset="0"/>
              </a:endParaRPr>
            </a:p>
          </p:txBody>
        </p:sp>
      </p:grpSp>
      <p:pic>
        <p:nvPicPr>
          <p:cNvPr id="4" name="Picture 3">
            <a:extLst>
              <a:ext uri="{FF2B5EF4-FFF2-40B4-BE49-F238E27FC236}">
                <a16:creationId xmlns:a16="http://schemas.microsoft.com/office/drawing/2014/main" id="{AA36E8E1-75EA-7B69-AFF6-7A1470D54807}"/>
              </a:ext>
            </a:extLst>
          </p:cNvPr>
          <p:cNvPicPr>
            <a:picLocks noChangeAspect="1"/>
          </p:cNvPicPr>
          <p:nvPr/>
        </p:nvPicPr>
        <p:blipFill>
          <a:blip r:embed="rId2"/>
          <a:stretch>
            <a:fillRect/>
          </a:stretch>
        </p:blipFill>
        <p:spPr>
          <a:xfrm>
            <a:off x="0" y="1219201"/>
            <a:ext cx="12192000" cy="5436567"/>
          </a:xfrm>
          <a:prstGeom prst="rect">
            <a:avLst/>
          </a:prstGeom>
        </p:spPr>
      </p:pic>
      <p:sp>
        <p:nvSpPr>
          <p:cNvPr id="5" name="TextBox 4">
            <a:extLst>
              <a:ext uri="{FF2B5EF4-FFF2-40B4-BE49-F238E27FC236}">
                <a16:creationId xmlns:a16="http://schemas.microsoft.com/office/drawing/2014/main" id="{8CA56996-C434-31F2-78C6-F5D99AA1B22E}"/>
              </a:ext>
            </a:extLst>
          </p:cNvPr>
          <p:cNvSpPr txBox="1"/>
          <p:nvPr/>
        </p:nvSpPr>
        <p:spPr>
          <a:xfrm>
            <a:off x="2551356" y="317213"/>
            <a:ext cx="6508955" cy="584775"/>
          </a:xfrm>
          <a:prstGeom prst="rect">
            <a:avLst/>
          </a:prstGeom>
          <a:noFill/>
        </p:spPr>
        <p:txBody>
          <a:bodyPr wrap="square" rtlCol="0">
            <a:spAutoFit/>
          </a:bodyPr>
          <a:lstStyle/>
          <a:p>
            <a:pPr algn="ctr"/>
            <a:r>
              <a:rPr lang="en-IN" sz="3200" b="1" dirty="0"/>
              <a:t>Mc Donald’s Sales Insights-Year 2023</a:t>
            </a:r>
          </a:p>
        </p:txBody>
      </p:sp>
      <p:pic>
        <p:nvPicPr>
          <p:cNvPr id="6" name="Picture 5">
            <a:extLst>
              <a:ext uri="{FF2B5EF4-FFF2-40B4-BE49-F238E27FC236}">
                <a16:creationId xmlns:a16="http://schemas.microsoft.com/office/drawing/2014/main" id="{F875FB9D-C050-F721-941A-906215089A84}"/>
              </a:ext>
            </a:extLst>
          </p:cNvPr>
          <p:cNvPicPr>
            <a:picLocks noChangeAspect="1"/>
          </p:cNvPicPr>
          <p:nvPr/>
        </p:nvPicPr>
        <p:blipFill>
          <a:blip r:embed="rId3"/>
          <a:stretch>
            <a:fillRect/>
          </a:stretch>
        </p:blipFill>
        <p:spPr>
          <a:xfrm>
            <a:off x="-132368" y="-99011"/>
            <a:ext cx="1341736" cy="1232489"/>
          </a:xfrm>
          <a:prstGeom prst="rect">
            <a:avLst/>
          </a:prstGeom>
        </p:spPr>
      </p:pic>
    </p:spTree>
    <p:extLst>
      <p:ext uri="{BB962C8B-B14F-4D97-AF65-F5344CB8AC3E}">
        <p14:creationId xmlns:p14="http://schemas.microsoft.com/office/powerpoint/2010/main" val="744236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DF6F2B7-CD2C-C185-F912-D8F7C02AB462}"/>
              </a:ext>
            </a:extLst>
          </p:cNvPr>
          <p:cNvSpPr/>
          <p:nvPr/>
        </p:nvSpPr>
        <p:spPr>
          <a:xfrm>
            <a:off x="1" y="1"/>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A0573141-B39E-1C7A-03B1-6D500AA5BF79}"/>
              </a:ext>
            </a:extLst>
          </p:cNvPr>
          <p:cNvPicPr>
            <a:picLocks noChangeAspect="1"/>
          </p:cNvPicPr>
          <p:nvPr/>
        </p:nvPicPr>
        <p:blipFill>
          <a:blip r:embed="rId2"/>
          <a:stretch>
            <a:fillRect/>
          </a:stretch>
        </p:blipFill>
        <p:spPr>
          <a:xfrm>
            <a:off x="0" y="1120877"/>
            <a:ext cx="12192000" cy="5633884"/>
          </a:xfrm>
          <a:prstGeom prst="rect">
            <a:avLst/>
          </a:prstGeom>
        </p:spPr>
      </p:pic>
      <p:sp>
        <p:nvSpPr>
          <p:cNvPr id="10" name="TextBox 9">
            <a:extLst>
              <a:ext uri="{FF2B5EF4-FFF2-40B4-BE49-F238E27FC236}">
                <a16:creationId xmlns:a16="http://schemas.microsoft.com/office/drawing/2014/main" id="{DED287D6-EB1C-7BA7-79E7-DA65F6E0661C}"/>
              </a:ext>
            </a:extLst>
          </p:cNvPr>
          <p:cNvSpPr txBox="1"/>
          <p:nvPr/>
        </p:nvSpPr>
        <p:spPr>
          <a:xfrm>
            <a:off x="2438400" y="280218"/>
            <a:ext cx="6843252" cy="523220"/>
          </a:xfrm>
          <a:prstGeom prst="rect">
            <a:avLst/>
          </a:prstGeom>
          <a:noFill/>
        </p:spPr>
        <p:txBody>
          <a:bodyPr wrap="square" rtlCol="0">
            <a:spAutoFit/>
          </a:bodyPr>
          <a:lstStyle/>
          <a:p>
            <a:pPr algn="ctr"/>
            <a:r>
              <a:rPr lang="en-IN" sz="2800" b="1" dirty="0"/>
              <a:t>Mc Donald’s Breakfast Sales Report 2023</a:t>
            </a:r>
          </a:p>
        </p:txBody>
      </p:sp>
      <p:pic>
        <p:nvPicPr>
          <p:cNvPr id="11" name="Picture 10">
            <a:extLst>
              <a:ext uri="{FF2B5EF4-FFF2-40B4-BE49-F238E27FC236}">
                <a16:creationId xmlns:a16="http://schemas.microsoft.com/office/drawing/2014/main" id="{992F1D08-243F-9CC9-082F-E8B24CD3E5A8}"/>
              </a:ext>
            </a:extLst>
          </p:cNvPr>
          <p:cNvPicPr>
            <a:picLocks noChangeAspect="1"/>
          </p:cNvPicPr>
          <p:nvPr/>
        </p:nvPicPr>
        <p:blipFill>
          <a:blip r:embed="rId3"/>
          <a:stretch>
            <a:fillRect/>
          </a:stretch>
        </p:blipFill>
        <p:spPr>
          <a:xfrm>
            <a:off x="-93039" y="-147739"/>
            <a:ext cx="1381066" cy="1268616"/>
          </a:xfrm>
          <a:prstGeom prst="rect">
            <a:avLst/>
          </a:prstGeom>
        </p:spPr>
      </p:pic>
    </p:spTree>
    <p:extLst>
      <p:ext uri="{BB962C8B-B14F-4D97-AF65-F5344CB8AC3E}">
        <p14:creationId xmlns:p14="http://schemas.microsoft.com/office/powerpoint/2010/main" val="2832775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C53506CA-EC9B-65A7-D554-85A37C83A66E}"/>
              </a:ext>
            </a:extLst>
          </p:cNvPr>
          <p:cNvSpPr/>
          <p:nvPr/>
        </p:nvSpPr>
        <p:spPr>
          <a:xfrm>
            <a:off x="0" y="0"/>
            <a:ext cx="12192000" cy="6858000"/>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a:extLst>
              <a:ext uri="{FF2B5EF4-FFF2-40B4-BE49-F238E27FC236}">
                <a16:creationId xmlns:a16="http://schemas.microsoft.com/office/drawing/2014/main" id="{9B61462F-7C19-DDC1-87B1-A42B59B1E427}"/>
              </a:ext>
            </a:extLst>
          </p:cNvPr>
          <p:cNvPicPr>
            <a:picLocks noChangeAspect="1"/>
          </p:cNvPicPr>
          <p:nvPr/>
        </p:nvPicPr>
        <p:blipFill>
          <a:blip r:embed="rId2"/>
          <a:stretch>
            <a:fillRect/>
          </a:stretch>
        </p:blipFill>
        <p:spPr>
          <a:xfrm>
            <a:off x="0" y="1307690"/>
            <a:ext cx="12192000" cy="5397910"/>
          </a:xfrm>
          <a:prstGeom prst="rect">
            <a:avLst/>
          </a:prstGeom>
        </p:spPr>
      </p:pic>
      <p:sp>
        <p:nvSpPr>
          <p:cNvPr id="8" name="TextBox 7">
            <a:extLst>
              <a:ext uri="{FF2B5EF4-FFF2-40B4-BE49-F238E27FC236}">
                <a16:creationId xmlns:a16="http://schemas.microsoft.com/office/drawing/2014/main" id="{4A905688-9551-6A62-DFD8-B5A075BE7293}"/>
              </a:ext>
            </a:extLst>
          </p:cNvPr>
          <p:cNvSpPr txBox="1"/>
          <p:nvPr/>
        </p:nvSpPr>
        <p:spPr>
          <a:xfrm>
            <a:off x="2831690" y="282677"/>
            <a:ext cx="6528620" cy="954107"/>
          </a:xfrm>
          <a:prstGeom prst="rect">
            <a:avLst/>
          </a:prstGeom>
          <a:noFill/>
        </p:spPr>
        <p:txBody>
          <a:bodyPr wrap="square" rtlCol="0">
            <a:spAutoFit/>
          </a:bodyPr>
          <a:lstStyle/>
          <a:p>
            <a:pPr algn="ctr"/>
            <a:r>
              <a:rPr lang="en-IN" sz="2800" b="1" dirty="0"/>
              <a:t>Mc Donald’s Chicken Sales Report – March 3, 2023</a:t>
            </a:r>
          </a:p>
        </p:txBody>
      </p:sp>
      <p:pic>
        <p:nvPicPr>
          <p:cNvPr id="9" name="Picture 8">
            <a:extLst>
              <a:ext uri="{FF2B5EF4-FFF2-40B4-BE49-F238E27FC236}">
                <a16:creationId xmlns:a16="http://schemas.microsoft.com/office/drawing/2014/main" id="{EA9FD832-3EC0-7640-F1A1-15B018DE7037}"/>
              </a:ext>
            </a:extLst>
          </p:cNvPr>
          <p:cNvPicPr>
            <a:picLocks noChangeAspect="1"/>
          </p:cNvPicPr>
          <p:nvPr/>
        </p:nvPicPr>
        <p:blipFill>
          <a:blip r:embed="rId3"/>
          <a:stretch>
            <a:fillRect/>
          </a:stretch>
        </p:blipFill>
        <p:spPr>
          <a:xfrm>
            <a:off x="-87361" y="-86235"/>
            <a:ext cx="1351573" cy="1241525"/>
          </a:xfrm>
          <a:prstGeom prst="rect">
            <a:avLst/>
          </a:prstGeom>
        </p:spPr>
      </p:pic>
    </p:spTree>
    <p:extLst>
      <p:ext uri="{BB962C8B-B14F-4D97-AF65-F5344CB8AC3E}">
        <p14:creationId xmlns:p14="http://schemas.microsoft.com/office/powerpoint/2010/main" val="251781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a:extLst>
              <a:ext uri="{FF2B5EF4-FFF2-40B4-BE49-F238E27FC236}">
                <a16:creationId xmlns:a16="http://schemas.microsoft.com/office/drawing/2014/main" id="{6948C541-AE71-B37A-77E8-FFB926E0C4EA}"/>
              </a:ext>
            </a:extLst>
          </p:cNvPr>
          <p:cNvGrpSpPr/>
          <p:nvPr/>
        </p:nvGrpSpPr>
        <p:grpSpPr>
          <a:xfrm>
            <a:off x="-668594" y="0"/>
            <a:ext cx="12860594" cy="6857999"/>
            <a:chOff x="267860" y="-5347756"/>
            <a:chExt cx="26534224" cy="11512526"/>
          </a:xfrm>
        </p:grpSpPr>
        <p:sp>
          <p:nvSpPr>
            <p:cNvPr id="25" name="Rectangle 24">
              <a:extLst>
                <a:ext uri="{FF2B5EF4-FFF2-40B4-BE49-F238E27FC236}">
                  <a16:creationId xmlns:a16="http://schemas.microsoft.com/office/drawing/2014/main" id="{9483C7B2-FD03-E2EA-9B44-FCA1421C5F4B}"/>
                </a:ext>
              </a:extLst>
            </p:cNvPr>
            <p:cNvSpPr/>
            <p:nvPr/>
          </p:nvSpPr>
          <p:spPr>
            <a:xfrm>
              <a:off x="1605279" y="-5347756"/>
              <a:ext cx="25196805" cy="11512526"/>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2" name="Group 21">
              <a:extLst>
                <a:ext uri="{FF2B5EF4-FFF2-40B4-BE49-F238E27FC236}">
                  <a16:creationId xmlns:a16="http://schemas.microsoft.com/office/drawing/2014/main" id="{09F031A4-C8EB-5F0F-AABB-C299AFED1C13}"/>
                </a:ext>
              </a:extLst>
            </p:cNvPr>
            <p:cNvGrpSpPr/>
            <p:nvPr/>
          </p:nvGrpSpPr>
          <p:grpSpPr>
            <a:xfrm>
              <a:off x="267860" y="1688089"/>
              <a:ext cx="9039192" cy="1810327"/>
              <a:chOff x="267860" y="1460891"/>
              <a:chExt cx="9039192" cy="1810327"/>
            </a:xfrm>
          </p:grpSpPr>
          <p:sp>
            <p:nvSpPr>
              <p:cNvPr id="19" name="TextBox 18">
                <a:extLst>
                  <a:ext uri="{FF2B5EF4-FFF2-40B4-BE49-F238E27FC236}">
                    <a16:creationId xmlns:a16="http://schemas.microsoft.com/office/drawing/2014/main" id="{8A49D40B-6741-D79F-1A5E-532591E03B31}"/>
                  </a:ext>
                </a:extLst>
              </p:cNvPr>
              <p:cNvSpPr txBox="1"/>
              <p:nvPr/>
            </p:nvSpPr>
            <p:spPr>
              <a:xfrm>
                <a:off x="1661651" y="1460891"/>
                <a:ext cx="7645401" cy="584775"/>
              </a:xfrm>
              <a:prstGeom prst="rect">
                <a:avLst/>
              </a:prstGeom>
              <a:noFill/>
            </p:spPr>
            <p:txBody>
              <a:bodyPr wrap="square">
                <a:spAutoFit/>
              </a:bodyPr>
              <a:lstStyle/>
              <a:p>
                <a:pPr algn="ctr"/>
                <a:endParaRPr lang="en-IN" sz="3200" b="1" dirty="0">
                  <a:solidFill>
                    <a:schemeClr val="tx1">
                      <a:lumMod val="75000"/>
                      <a:lumOff val="25000"/>
                    </a:schemeClr>
                  </a:solidFill>
                  <a:latin typeface="Montserrat" panose="00000500000000000000" pitchFamily="2" charset="0"/>
                </a:endParaRPr>
              </a:p>
            </p:txBody>
          </p:sp>
          <p:sp>
            <p:nvSpPr>
              <p:cNvPr id="21" name="TextBox 20">
                <a:extLst>
                  <a:ext uri="{FF2B5EF4-FFF2-40B4-BE49-F238E27FC236}">
                    <a16:creationId xmlns:a16="http://schemas.microsoft.com/office/drawing/2014/main" id="{309B7AB2-8A11-5738-E3C3-26F6FB04B5DF}"/>
                  </a:ext>
                </a:extLst>
              </p:cNvPr>
              <p:cNvSpPr txBox="1"/>
              <p:nvPr/>
            </p:nvSpPr>
            <p:spPr>
              <a:xfrm>
                <a:off x="267860" y="2851231"/>
                <a:ext cx="7109680" cy="419987"/>
              </a:xfrm>
              <a:prstGeom prst="rect">
                <a:avLst/>
              </a:prstGeom>
              <a:noFill/>
            </p:spPr>
            <p:txBody>
              <a:bodyPr wrap="square">
                <a:spAutoFit/>
              </a:bodyPr>
              <a:lstStyle/>
              <a:p>
                <a:pPr algn="ctr">
                  <a:lnSpc>
                    <a:spcPct val="150000"/>
                  </a:lnSpc>
                </a:pPr>
                <a:endParaRPr lang="en-US" sz="1600" b="0" i="0" dirty="0">
                  <a:solidFill>
                    <a:schemeClr val="tx1">
                      <a:lumMod val="75000"/>
                      <a:lumOff val="25000"/>
                    </a:schemeClr>
                  </a:solidFill>
                  <a:effectLst/>
                  <a:latin typeface="Montserrat" panose="00000500000000000000" pitchFamily="2" charset="0"/>
                </a:endParaRPr>
              </a:p>
            </p:txBody>
          </p:sp>
        </p:grpSp>
      </p:grpSp>
      <p:pic>
        <p:nvPicPr>
          <p:cNvPr id="6" name="Picture 5">
            <a:extLst>
              <a:ext uri="{FF2B5EF4-FFF2-40B4-BE49-F238E27FC236}">
                <a16:creationId xmlns:a16="http://schemas.microsoft.com/office/drawing/2014/main" id="{836B1F2E-1D0A-321E-956D-2F8010BDB3E7}"/>
              </a:ext>
            </a:extLst>
          </p:cNvPr>
          <p:cNvPicPr>
            <a:picLocks noChangeAspect="1"/>
          </p:cNvPicPr>
          <p:nvPr/>
        </p:nvPicPr>
        <p:blipFill>
          <a:blip r:embed="rId2"/>
          <a:stretch>
            <a:fillRect/>
          </a:stretch>
        </p:blipFill>
        <p:spPr>
          <a:xfrm>
            <a:off x="0" y="1189703"/>
            <a:ext cx="12192000" cy="5506065"/>
          </a:xfrm>
          <a:prstGeom prst="rect">
            <a:avLst/>
          </a:prstGeom>
        </p:spPr>
      </p:pic>
      <p:sp>
        <p:nvSpPr>
          <p:cNvPr id="7" name="TextBox 6">
            <a:extLst>
              <a:ext uri="{FF2B5EF4-FFF2-40B4-BE49-F238E27FC236}">
                <a16:creationId xmlns:a16="http://schemas.microsoft.com/office/drawing/2014/main" id="{4799ABE9-03D5-D865-04FD-570ACEE00818}"/>
              </a:ext>
            </a:extLst>
          </p:cNvPr>
          <p:cNvSpPr txBox="1"/>
          <p:nvPr/>
        </p:nvSpPr>
        <p:spPr>
          <a:xfrm>
            <a:off x="2851355" y="162232"/>
            <a:ext cx="5899355" cy="954107"/>
          </a:xfrm>
          <a:prstGeom prst="rect">
            <a:avLst/>
          </a:prstGeom>
          <a:noFill/>
        </p:spPr>
        <p:txBody>
          <a:bodyPr wrap="square" rtlCol="0">
            <a:spAutoFit/>
          </a:bodyPr>
          <a:lstStyle/>
          <a:p>
            <a:pPr algn="ctr"/>
            <a:r>
              <a:rPr lang="en-IN" sz="2800" b="1" dirty="0"/>
              <a:t>Mc Donald’s Burger Sales Report –March 2023</a:t>
            </a:r>
          </a:p>
        </p:txBody>
      </p:sp>
      <p:pic>
        <p:nvPicPr>
          <p:cNvPr id="8" name="Picture 7">
            <a:extLst>
              <a:ext uri="{FF2B5EF4-FFF2-40B4-BE49-F238E27FC236}">
                <a16:creationId xmlns:a16="http://schemas.microsoft.com/office/drawing/2014/main" id="{BA394F1B-D701-37DB-6952-053500990F5C}"/>
              </a:ext>
            </a:extLst>
          </p:cNvPr>
          <p:cNvPicPr>
            <a:picLocks noChangeAspect="1"/>
          </p:cNvPicPr>
          <p:nvPr/>
        </p:nvPicPr>
        <p:blipFill>
          <a:blip r:embed="rId3"/>
          <a:stretch>
            <a:fillRect/>
          </a:stretch>
        </p:blipFill>
        <p:spPr>
          <a:xfrm>
            <a:off x="-195870" y="-145228"/>
            <a:ext cx="1454400" cy="1335979"/>
          </a:xfrm>
          <a:prstGeom prst="rect">
            <a:avLst/>
          </a:prstGeom>
        </p:spPr>
      </p:pic>
    </p:spTree>
    <p:extLst>
      <p:ext uri="{BB962C8B-B14F-4D97-AF65-F5344CB8AC3E}">
        <p14:creationId xmlns:p14="http://schemas.microsoft.com/office/powerpoint/2010/main" val="1882970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8753F7-5009-8ED4-B579-06CF1422162F}"/>
              </a:ext>
            </a:extLst>
          </p:cNvPr>
          <p:cNvSpPr txBox="1"/>
          <p:nvPr/>
        </p:nvSpPr>
        <p:spPr>
          <a:xfrm>
            <a:off x="0" y="265471"/>
            <a:ext cx="12192000" cy="707886"/>
          </a:xfrm>
          <a:prstGeom prst="rect">
            <a:avLst/>
          </a:prstGeom>
          <a:solidFill>
            <a:schemeClr val="accent1"/>
          </a:solidFill>
        </p:spPr>
        <p:txBody>
          <a:bodyPr wrap="square" rtlCol="0">
            <a:spAutoFit/>
          </a:bodyPr>
          <a:lstStyle/>
          <a:p>
            <a:pPr algn="r"/>
            <a:r>
              <a:rPr lang="en-IN" sz="4000" b="1" dirty="0"/>
              <a:t>Mc Donald’s Sales Dashboard –Executive Summary</a:t>
            </a:r>
          </a:p>
        </p:txBody>
      </p:sp>
      <p:sp>
        <p:nvSpPr>
          <p:cNvPr id="14" name="TextBox 13">
            <a:extLst>
              <a:ext uri="{FF2B5EF4-FFF2-40B4-BE49-F238E27FC236}">
                <a16:creationId xmlns:a16="http://schemas.microsoft.com/office/drawing/2014/main" id="{C69B9A1C-8F33-2C28-C6F9-4C43B453E7F6}"/>
              </a:ext>
            </a:extLst>
          </p:cNvPr>
          <p:cNvSpPr txBox="1"/>
          <p:nvPr/>
        </p:nvSpPr>
        <p:spPr>
          <a:xfrm>
            <a:off x="1523999" y="1433417"/>
            <a:ext cx="8721213" cy="1569660"/>
          </a:xfrm>
          <a:prstGeom prst="rect">
            <a:avLst/>
          </a:prstGeom>
          <a:noFill/>
        </p:spPr>
        <p:txBody>
          <a:bodyPr wrap="square">
            <a:spAutoFit/>
          </a:bodyPr>
          <a:lstStyle/>
          <a:p>
            <a:r>
              <a:rPr lang="en-US" sz="2400" dirty="0"/>
              <a:t>This report provides an analytical overview of McDonald's sales performance based on data visualization in Excel. The dashboard highlights key metrics, sales trends, and customer ordering behavior, offering valuable insights for strategic decision-making.</a:t>
            </a:r>
            <a:endParaRPr lang="en-IN" sz="2400" dirty="0"/>
          </a:p>
        </p:txBody>
      </p:sp>
      <p:sp>
        <p:nvSpPr>
          <p:cNvPr id="16" name="TextBox 15">
            <a:extLst>
              <a:ext uri="{FF2B5EF4-FFF2-40B4-BE49-F238E27FC236}">
                <a16:creationId xmlns:a16="http://schemas.microsoft.com/office/drawing/2014/main" id="{F3E4D2B8-8218-480D-A0AA-56D77FEE7708}"/>
              </a:ext>
            </a:extLst>
          </p:cNvPr>
          <p:cNvSpPr txBox="1"/>
          <p:nvPr/>
        </p:nvSpPr>
        <p:spPr>
          <a:xfrm>
            <a:off x="1523999" y="3932857"/>
            <a:ext cx="6096000" cy="2308324"/>
          </a:xfrm>
          <a:prstGeom prst="rect">
            <a:avLst/>
          </a:prstGeom>
          <a:noFill/>
        </p:spPr>
        <p:txBody>
          <a:bodyPr wrap="square">
            <a:spAutoFit/>
          </a:bodyPr>
          <a:lstStyle/>
          <a:p>
            <a:r>
              <a:rPr lang="en-IN" dirty="0">
                <a:solidFill>
                  <a:srgbClr val="FF0000"/>
                </a:solidFill>
              </a:rPr>
              <a:t>Total Revenue</a:t>
            </a:r>
            <a:r>
              <a:rPr lang="en-IN" dirty="0"/>
              <a:t>: </a:t>
            </a:r>
            <a:r>
              <a:rPr lang="en-IN" b="1" dirty="0"/>
              <a:t>$61,716.91</a:t>
            </a:r>
          </a:p>
          <a:p>
            <a:r>
              <a:rPr lang="en-IN" dirty="0">
                <a:solidFill>
                  <a:srgbClr val="FF0000"/>
                </a:solidFill>
              </a:rPr>
              <a:t>Total Orders</a:t>
            </a:r>
            <a:r>
              <a:rPr lang="en-IN" dirty="0"/>
              <a:t>: </a:t>
            </a:r>
            <a:r>
              <a:rPr lang="en-IN" b="1" dirty="0"/>
              <a:t>5,370</a:t>
            </a:r>
          </a:p>
          <a:p>
            <a:r>
              <a:rPr lang="en-IN" dirty="0">
                <a:solidFill>
                  <a:srgbClr val="FF0000"/>
                </a:solidFill>
              </a:rPr>
              <a:t>Average Items Per Order</a:t>
            </a:r>
            <a:r>
              <a:rPr lang="en-IN" dirty="0"/>
              <a:t>: Varies across categories, ranging between </a:t>
            </a:r>
            <a:r>
              <a:rPr lang="en-IN" b="1" dirty="0"/>
              <a:t>1.03 to 2.28</a:t>
            </a:r>
          </a:p>
          <a:p>
            <a:r>
              <a:rPr lang="en-IN" dirty="0">
                <a:solidFill>
                  <a:srgbClr val="FF0000"/>
                </a:solidFill>
              </a:rPr>
              <a:t>Top-Selling Item </a:t>
            </a:r>
            <a:r>
              <a:rPr lang="en-IN" dirty="0"/>
              <a:t>(</a:t>
            </a:r>
            <a:r>
              <a:rPr lang="en-IN" b="1" dirty="0"/>
              <a:t>Most Frequent</a:t>
            </a:r>
            <a:r>
              <a:rPr lang="en-IN" dirty="0"/>
              <a:t>):</a:t>
            </a:r>
          </a:p>
          <a:p>
            <a:r>
              <a:rPr lang="en-IN" dirty="0"/>
              <a:t>- Breakfast Burrito (</a:t>
            </a:r>
            <a:r>
              <a:rPr lang="en-IN" b="1" dirty="0"/>
              <a:t>in breakfast category</a:t>
            </a:r>
            <a:r>
              <a:rPr lang="en-IN" dirty="0"/>
              <a:t>)</a:t>
            </a:r>
          </a:p>
          <a:p>
            <a:r>
              <a:rPr lang="en-IN" dirty="0"/>
              <a:t>- Teriyaki Chicken Sandwich (</a:t>
            </a:r>
            <a:r>
              <a:rPr lang="en-IN" b="1" dirty="0"/>
              <a:t>in chicken category</a:t>
            </a:r>
            <a:r>
              <a:rPr lang="en-IN" dirty="0"/>
              <a:t>)</a:t>
            </a:r>
          </a:p>
          <a:p>
            <a:r>
              <a:rPr lang="en-IN" dirty="0"/>
              <a:t>- Big Mac (</a:t>
            </a:r>
            <a:r>
              <a:rPr lang="en-IN" b="1" dirty="0"/>
              <a:t>overall most frequent item</a:t>
            </a:r>
            <a:r>
              <a:rPr lang="en-IN" dirty="0"/>
              <a:t>)</a:t>
            </a:r>
          </a:p>
        </p:txBody>
      </p:sp>
      <p:pic>
        <p:nvPicPr>
          <p:cNvPr id="17" name="Picture 16" descr="A fast food meal with chicken nuggets and a drink">
            <a:extLst>
              <a:ext uri="{FF2B5EF4-FFF2-40B4-BE49-F238E27FC236}">
                <a16:creationId xmlns:a16="http://schemas.microsoft.com/office/drawing/2014/main" id="{79DFBE8C-515E-B294-CC4C-8E18435A2F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3019" y="3293807"/>
            <a:ext cx="4326193" cy="3124705"/>
          </a:xfrm>
          <a:prstGeom prst="rect">
            <a:avLst/>
          </a:prstGeom>
        </p:spPr>
      </p:pic>
      <p:sp>
        <p:nvSpPr>
          <p:cNvPr id="18" name="TextBox 17">
            <a:extLst>
              <a:ext uri="{FF2B5EF4-FFF2-40B4-BE49-F238E27FC236}">
                <a16:creationId xmlns:a16="http://schemas.microsoft.com/office/drawing/2014/main" id="{CCB601E2-33FA-3357-1D94-795EC7A6594E}"/>
              </a:ext>
            </a:extLst>
          </p:cNvPr>
          <p:cNvSpPr txBox="1"/>
          <p:nvPr/>
        </p:nvSpPr>
        <p:spPr>
          <a:xfrm>
            <a:off x="1523999" y="3251971"/>
            <a:ext cx="4660491" cy="523220"/>
          </a:xfrm>
          <a:prstGeom prst="rect">
            <a:avLst/>
          </a:prstGeom>
          <a:solidFill>
            <a:srgbClr val="FFC000"/>
          </a:solidFill>
        </p:spPr>
        <p:txBody>
          <a:bodyPr wrap="square" rtlCol="0">
            <a:spAutoFit/>
          </a:bodyPr>
          <a:lstStyle/>
          <a:p>
            <a:pPr algn="ctr"/>
            <a:r>
              <a:rPr lang="en-IN" sz="2800" b="1" dirty="0">
                <a:solidFill>
                  <a:schemeClr val="tx1">
                    <a:lumMod val="95000"/>
                    <a:lumOff val="5000"/>
                  </a:schemeClr>
                </a:solidFill>
              </a:rPr>
              <a:t>Overall Performance</a:t>
            </a:r>
          </a:p>
        </p:txBody>
      </p:sp>
      <p:pic>
        <p:nvPicPr>
          <p:cNvPr id="19" name="Picture 18">
            <a:extLst>
              <a:ext uri="{FF2B5EF4-FFF2-40B4-BE49-F238E27FC236}">
                <a16:creationId xmlns:a16="http://schemas.microsoft.com/office/drawing/2014/main" id="{4BA28CE5-BB96-AB3F-1937-BE7B116B32AE}"/>
              </a:ext>
            </a:extLst>
          </p:cNvPr>
          <p:cNvPicPr>
            <a:picLocks noChangeAspect="1"/>
          </p:cNvPicPr>
          <p:nvPr/>
        </p:nvPicPr>
        <p:blipFill>
          <a:blip r:embed="rId3"/>
          <a:stretch>
            <a:fillRect/>
          </a:stretch>
        </p:blipFill>
        <p:spPr>
          <a:xfrm>
            <a:off x="-181529" y="-120666"/>
            <a:ext cx="1611361" cy="1480160"/>
          </a:xfrm>
          <a:prstGeom prst="rect">
            <a:avLst/>
          </a:prstGeom>
        </p:spPr>
      </p:pic>
    </p:spTree>
    <p:extLst>
      <p:ext uri="{BB962C8B-B14F-4D97-AF65-F5344CB8AC3E}">
        <p14:creationId xmlns:p14="http://schemas.microsoft.com/office/powerpoint/2010/main" val="374564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4F49-A92A-D163-DB87-CE2533B04288}"/>
              </a:ext>
            </a:extLst>
          </p:cNvPr>
          <p:cNvSpPr>
            <a:spLocks noGrp="1"/>
          </p:cNvSpPr>
          <p:nvPr>
            <p:ph type="title"/>
          </p:nvPr>
        </p:nvSpPr>
        <p:spPr>
          <a:xfrm>
            <a:off x="0" y="365125"/>
            <a:ext cx="12192000" cy="854075"/>
          </a:xfrm>
          <a:solidFill>
            <a:srgbClr val="FFC000"/>
          </a:solidFill>
        </p:spPr>
        <p:txBody>
          <a:bodyPr>
            <a:normAutofit/>
          </a:bodyPr>
          <a:lstStyle/>
          <a:p>
            <a:pPr algn="r"/>
            <a:r>
              <a:rPr lang="en-IN" sz="3200" b="1" dirty="0"/>
              <a:t>Sales Performance And Customer Ordering Behaviour Analysis</a:t>
            </a:r>
          </a:p>
        </p:txBody>
      </p:sp>
      <p:sp>
        <p:nvSpPr>
          <p:cNvPr id="3" name="Content Placeholder 2">
            <a:extLst>
              <a:ext uri="{FF2B5EF4-FFF2-40B4-BE49-F238E27FC236}">
                <a16:creationId xmlns:a16="http://schemas.microsoft.com/office/drawing/2014/main" id="{E1B8EBD7-E4D5-7408-CF14-26BC3A3DFDAD}"/>
              </a:ext>
            </a:extLst>
          </p:cNvPr>
          <p:cNvSpPr>
            <a:spLocks noGrp="1"/>
          </p:cNvSpPr>
          <p:nvPr>
            <p:ph idx="1"/>
          </p:nvPr>
        </p:nvSpPr>
        <p:spPr>
          <a:xfrm>
            <a:off x="432619" y="1533832"/>
            <a:ext cx="10559845" cy="5083278"/>
          </a:xfrm>
        </p:spPr>
        <p:txBody>
          <a:bodyPr>
            <a:normAutofit fontScale="92500" lnSpcReduction="20000"/>
          </a:bodyPr>
          <a:lstStyle/>
          <a:p>
            <a:r>
              <a:rPr lang="en-US" sz="2400" b="1" dirty="0">
                <a:solidFill>
                  <a:srgbClr val="C00000"/>
                </a:solidFill>
              </a:rPr>
              <a:t>Sales by Category:</a:t>
            </a:r>
          </a:p>
          <a:p>
            <a:r>
              <a:rPr lang="en-US" sz="2400" u="sng" dirty="0"/>
              <a:t>Burgers</a:t>
            </a:r>
            <a:r>
              <a:rPr lang="en-US" sz="2400" dirty="0"/>
              <a:t> generate the </a:t>
            </a:r>
            <a:r>
              <a:rPr lang="en-US" sz="2400" b="1" dirty="0"/>
              <a:t>highest revenue</a:t>
            </a:r>
            <a:r>
              <a:rPr lang="en-US" sz="2400" dirty="0"/>
              <a:t>, followed by Chicken, Pasta, and Sandwiches.</a:t>
            </a:r>
          </a:p>
          <a:p>
            <a:r>
              <a:rPr lang="en-US" sz="2400" dirty="0"/>
              <a:t>The </a:t>
            </a:r>
            <a:r>
              <a:rPr lang="en-US" sz="2400" u="sng" dirty="0"/>
              <a:t>Breakfast</a:t>
            </a:r>
            <a:r>
              <a:rPr lang="en-US" sz="2400" b="1" dirty="0"/>
              <a:t> </a:t>
            </a:r>
            <a:r>
              <a:rPr lang="en-US" sz="2400" dirty="0"/>
              <a:t>category has relatively </a:t>
            </a:r>
            <a:r>
              <a:rPr lang="en-US" sz="2400" b="1" dirty="0"/>
              <a:t>lower sales </a:t>
            </a:r>
            <a:r>
              <a:rPr lang="en-US" sz="2400" dirty="0"/>
              <a:t>compared to other segments.</a:t>
            </a:r>
          </a:p>
          <a:p>
            <a:r>
              <a:rPr lang="en-US" sz="2400" b="1" dirty="0">
                <a:solidFill>
                  <a:srgbClr val="C00000"/>
                </a:solidFill>
              </a:rPr>
              <a:t>Sales by Month:</a:t>
            </a:r>
          </a:p>
          <a:p>
            <a:r>
              <a:rPr lang="en-US" sz="2400" u="sng" dirty="0"/>
              <a:t>January, February, and March </a:t>
            </a:r>
            <a:r>
              <a:rPr lang="en-US" sz="2400" dirty="0"/>
              <a:t>contribute significantly to revenue.</a:t>
            </a:r>
          </a:p>
          <a:p>
            <a:r>
              <a:rPr lang="en-US" sz="2400" u="sng" dirty="0"/>
              <a:t>Burgers maintain strong sales </a:t>
            </a:r>
            <a:r>
              <a:rPr lang="en-US" sz="2400" dirty="0"/>
              <a:t>performance across all months.</a:t>
            </a:r>
          </a:p>
          <a:p>
            <a:r>
              <a:rPr lang="en-US" sz="2400" b="1" dirty="0">
                <a:solidFill>
                  <a:srgbClr val="C00000"/>
                </a:solidFill>
              </a:rPr>
              <a:t>Sales by Day of the Week:</a:t>
            </a:r>
          </a:p>
          <a:p>
            <a:r>
              <a:rPr lang="en-US" sz="2400" u="sng" dirty="0"/>
              <a:t>Weekends</a:t>
            </a:r>
            <a:r>
              <a:rPr lang="en-US" sz="2400" dirty="0"/>
              <a:t> show </a:t>
            </a:r>
            <a:r>
              <a:rPr lang="en-US" sz="2400" b="1" dirty="0"/>
              <a:t>higher sales volume</a:t>
            </a:r>
            <a:r>
              <a:rPr lang="en-US" sz="2400" dirty="0"/>
              <a:t>, suggesting increased customer traffic.</a:t>
            </a:r>
          </a:p>
          <a:p>
            <a:r>
              <a:rPr lang="en-US" sz="2400" b="1" dirty="0">
                <a:solidFill>
                  <a:srgbClr val="C00000"/>
                </a:solidFill>
              </a:rPr>
              <a:t>Sales by Hour:</a:t>
            </a:r>
          </a:p>
          <a:p>
            <a:r>
              <a:rPr lang="en-US" sz="2400" u="sng" dirty="0"/>
              <a:t>Peak ordering times </a:t>
            </a:r>
            <a:r>
              <a:rPr lang="en-US" sz="2400" dirty="0"/>
              <a:t>are between </a:t>
            </a:r>
            <a:r>
              <a:rPr lang="en-US" sz="2400" b="1" dirty="0"/>
              <a:t>11 AM - 2 PM and 5 PM - 8 PM.</a:t>
            </a:r>
          </a:p>
          <a:p>
            <a:r>
              <a:rPr lang="en-US" sz="2400" u="sng" dirty="0"/>
              <a:t>Sales drop </a:t>
            </a:r>
            <a:r>
              <a:rPr lang="en-US" sz="2400" dirty="0"/>
              <a:t>significantly after </a:t>
            </a:r>
            <a:r>
              <a:rPr lang="en-US" sz="2400" b="1" dirty="0"/>
              <a:t>9 PM.</a:t>
            </a:r>
          </a:p>
          <a:p>
            <a:r>
              <a:rPr lang="en-US" sz="2400" b="1" dirty="0">
                <a:solidFill>
                  <a:srgbClr val="C00000"/>
                </a:solidFill>
              </a:rPr>
              <a:t>Order Trends by Type of Day:</a:t>
            </a:r>
          </a:p>
          <a:p>
            <a:r>
              <a:rPr lang="en-US" sz="2400" u="sng" dirty="0"/>
              <a:t>Weekdays </a:t>
            </a:r>
            <a:r>
              <a:rPr lang="en-US" sz="2400" dirty="0"/>
              <a:t>account for a </a:t>
            </a:r>
            <a:r>
              <a:rPr lang="en-US" sz="2400" b="1" dirty="0"/>
              <a:t>larger share of sales revenue </a:t>
            </a:r>
            <a:r>
              <a:rPr lang="en-US" sz="2400" dirty="0"/>
              <a:t>compared to weekends.</a:t>
            </a:r>
            <a:endParaRPr lang="en-IN" sz="2400" dirty="0"/>
          </a:p>
        </p:txBody>
      </p:sp>
      <p:pic>
        <p:nvPicPr>
          <p:cNvPr id="16" name="Picture 15" descr="A burger and french fries next to a red and white box&#10;&#10;Description automatically generated">
            <a:extLst>
              <a:ext uri="{FF2B5EF4-FFF2-40B4-BE49-F238E27FC236}">
                <a16:creationId xmlns:a16="http://schemas.microsoft.com/office/drawing/2014/main" id="{3D357B39-0E2B-65ED-F0C7-3618CB352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0204" y="2507225"/>
            <a:ext cx="2481796" cy="3261003"/>
          </a:xfrm>
          <a:prstGeom prst="rect">
            <a:avLst/>
          </a:prstGeom>
        </p:spPr>
      </p:pic>
      <p:pic>
        <p:nvPicPr>
          <p:cNvPr id="4" name="Picture 3">
            <a:extLst>
              <a:ext uri="{FF2B5EF4-FFF2-40B4-BE49-F238E27FC236}">
                <a16:creationId xmlns:a16="http://schemas.microsoft.com/office/drawing/2014/main" id="{DDFF6870-2D21-E2A5-6867-9E3709728AD4}"/>
              </a:ext>
            </a:extLst>
          </p:cNvPr>
          <p:cNvPicPr>
            <a:picLocks noChangeAspect="1"/>
          </p:cNvPicPr>
          <p:nvPr/>
        </p:nvPicPr>
        <p:blipFill>
          <a:blip r:embed="rId3"/>
          <a:stretch>
            <a:fillRect/>
          </a:stretch>
        </p:blipFill>
        <p:spPr>
          <a:xfrm>
            <a:off x="-166020" y="34007"/>
            <a:ext cx="1611361" cy="1480160"/>
          </a:xfrm>
          <a:prstGeom prst="rect">
            <a:avLst/>
          </a:prstGeom>
        </p:spPr>
      </p:pic>
    </p:spTree>
    <p:extLst>
      <p:ext uri="{BB962C8B-B14F-4D97-AF65-F5344CB8AC3E}">
        <p14:creationId xmlns:p14="http://schemas.microsoft.com/office/powerpoint/2010/main" val="3255576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4CA3701-D414-7C3E-5CE5-BEC924E6B085}"/>
              </a:ext>
            </a:extLst>
          </p:cNvPr>
          <p:cNvSpPr/>
          <p:nvPr/>
        </p:nvSpPr>
        <p:spPr>
          <a:xfrm>
            <a:off x="5729766" y="6253702"/>
            <a:ext cx="83588" cy="83588"/>
          </a:xfrm>
          <a:custGeom>
            <a:avLst/>
            <a:gdLst>
              <a:gd name="connsiteX0" fmla="*/ 83589 w 83588"/>
              <a:gd name="connsiteY0" fmla="*/ 41794 h 83588"/>
              <a:gd name="connsiteX1" fmla="*/ 41795 w 83588"/>
              <a:gd name="connsiteY1" fmla="*/ 83588 h 83588"/>
              <a:gd name="connsiteX2" fmla="*/ 0 w 83588"/>
              <a:gd name="connsiteY2" fmla="*/ 41794 h 83588"/>
              <a:gd name="connsiteX3" fmla="*/ 41795 w 83588"/>
              <a:gd name="connsiteY3" fmla="*/ 0 h 83588"/>
              <a:gd name="connsiteX4" fmla="*/ 83589 w 83588"/>
              <a:gd name="connsiteY4" fmla="*/ 41794 h 835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 h="83588">
                <a:moveTo>
                  <a:pt x="83589" y="41794"/>
                </a:moveTo>
                <a:cubicBezTo>
                  <a:pt x="83589" y="64876"/>
                  <a:pt x="64877" y="83588"/>
                  <a:pt x="41795" y="83588"/>
                </a:cubicBezTo>
                <a:cubicBezTo>
                  <a:pt x="18712" y="83588"/>
                  <a:pt x="0" y="64876"/>
                  <a:pt x="0" y="41794"/>
                </a:cubicBezTo>
                <a:cubicBezTo>
                  <a:pt x="0" y="18712"/>
                  <a:pt x="18712" y="0"/>
                  <a:pt x="41795" y="0"/>
                </a:cubicBezTo>
                <a:cubicBezTo>
                  <a:pt x="64877" y="0"/>
                  <a:pt x="83589" y="18712"/>
                  <a:pt x="83589" y="41794"/>
                </a:cubicBezTo>
                <a:close/>
              </a:path>
            </a:pathLst>
          </a:custGeom>
          <a:solidFill>
            <a:schemeClr val="accent6"/>
          </a:solidFill>
          <a:ln w="3429" cap="flat">
            <a:noFill/>
            <a:prstDash val="solid"/>
            <a:miter/>
          </a:ln>
        </p:spPr>
        <p:txBody>
          <a:bodyPr rtlCol="0" anchor="ctr"/>
          <a:lstStyle/>
          <a:p>
            <a:endParaRPr lang="en-IN"/>
          </a:p>
        </p:txBody>
      </p:sp>
      <p:sp>
        <p:nvSpPr>
          <p:cNvPr id="3" name="Title 2">
            <a:extLst>
              <a:ext uri="{FF2B5EF4-FFF2-40B4-BE49-F238E27FC236}">
                <a16:creationId xmlns:a16="http://schemas.microsoft.com/office/drawing/2014/main" id="{295F5F35-859F-F6DD-4A5D-1939EF63EAD3}"/>
              </a:ext>
            </a:extLst>
          </p:cNvPr>
          <p:cNvSpPr>
            <a:spLocks noGrp="1"/>
          </p:cNvSpPr>
          <p:nvPr>
            <p:ph type="title"/>
          </p:nvPr>
        </p:nvSpPr>
        <p:spPr>
          <a:xfrm>
            <a:off x="0" y="365126"/>
            <a:ext cx="12192000" cy="824577"/>
          </a:xfrm>
          <a:solidFill>
            <a:srgbClr val="FFC000"/>
          </a:solidFill>
        </p:spPr>
        <p:txBody>
          <a:bodyPr>
            <a:normAutofit/>
          </a:bodyPr>
          <a:lstStyle/>
          <a:p>
            <a:pPr algn="ctr"/>
            <a:r>
              <a:rPr lang="en-US" sz="4000" b="1" dirty="0"/>
              <a:t>Key Business Insights &amp; Recommendations</a:t>
            </a:r>
            <a:endParaRPr lang="en-IN" sz="4000" b="1" dirty="0"/>
          </a:p>
        </p:txBody>
      </p:sp>
      <p:sp>
        <p:nvSpPr>
          <p:cNvPr id="4" name="Content Placeholder 3">
            <a:extLst>
              <a:ext uri="{FF2B5EF4-FFF2-40B4-BE49-F238E27FC236}">
                <a16:creationId xmlns:a16="http://schemas.microsoft.com/office/drawing/2014/main" id="{1D2409C3-5F93-475F-8608-FD66ECD85F88}"/>
              </a:ext>
            </a:extLst>
          </p:cNvPr>
          <p:cNvSpPr>
            <a:spLocks noGrp="1"/>
          </p:cNvSpPr>
          <p:nvPr>
            <p:ph idx="1"/>
          </p:nvPr>
        </p:nvSpPr>
        <p:spPr>
          <a:xfrm>
            <a:off x="245806" y="1902364"/>
            <a:ext cx="8849033" cy="4351338"/>
          </a:xfrm>
        </p:spPr>
        <p:txBody>
          <a:bodyPr>
            <a:normAutofit/>
          </a:bodyPr>
          <a:lstStyle/>
          <a:p>
            <a:r>
              <a:rPr lang="en-US" sz="2400" dirty="0"/>
              <a:t>✔ </a:t>
            </a:r>
            <a:r>
              <a:rPr lang="en-US" sz="2400" b="1" dirty="0"/>
              <a:t>Leverage Peak Hours: </a:t>
            </a:r>
            <a:r>
              <a:rPr lang="en-US" sz="2400" dirty="0"/>
              <a:t>Optimize staff allocation during </a:t>
            </a:r>
            <a:r>
              <a:rPr lang="en-US" sz="2400" u="sng" dirty="0"/>
              <a:t>lunch (11 AM - 2 PM) and dinner (5 PM - 8 PM) </a:t>
            </a:r>
            <a:r>
              <a:rPr lang="en-US" sz="2400" dirty="0"/>
              <a:t>to maximize efficiency.</a:t>
            </a:r>
          </a:p>
          <a:p>
            <a:r>
              <a:rPr lang="en-US" sz="2400" dirty="0"/>
              <a:t>✔ </a:t>
            </a:r>
            <a:r>
              <a:rPr lang="en-US" sz="2400" b="1" dirty="0"/>
              <a:t>Weekend Promotions: </a:t>
            </a:r>
            <a:r>
              <a:rPr lang="en-US" sz="2400" dirty="0"/>
              <a:t>Since </a:t>
            </a:r>
            <a:r>
              <a:rPr lang="en-US" sz="2400" u="sng" dirty="0"/>
              <a:t>weekends drive higher sales</a:t>
            </a:r>
            <a:r>
              <a:rPr lang="en-US" sz="2400" dirty="0"/>
              <a:t>, McDonald's can implement targeted promotions for </a:t>
            </a:r>
            <a:r>
              <a:rPr lang="en-US" sz="2400" u="sng" dirty="0"/>
              <a:t>Fridays and Saturdays.</a:t>
            </a:r>
          </a:p>
          <a:p>
            <a:r>
              <a:rPr lang="en-US" sz="2400" dirty="0"/>
              <a:t>✔ </a:t>
            </a:r>
            <a:r>
              <a:rPr lang="en-US" sz="2400" b="1" dirty="0"/>
              <a:t>Menu Optimization: </a:t>
            </a:r>
            <a:r>
              <a:rPr lang="en-US" sz="2400" dirty="0"/>
              <a:t>Focus marketing efforts on </a:t>
            </a:r>
            <a:r>
              <a:rPr lang="en-US" sz="2400" u="sng" dirty="0"/>
              <a:t>high-selling items like burgers</a:t>
            </a:r>
            <a:r>
              <a:rPr lang="en-US" sz="2400" dirty="0"/>
              <a:t> while enhancing visibility for underperforming categories like breakfast.</a:t>
            </a:r>
          </a:p>
          <a:p>
            <a:r>
              <a:rPr lang="en-US" sz="2400" dirty="0"/>
              <a:t>✔ </a:t>
            </a:r>
            <a:r>
              <a:rPr lang="en-US" sz="2400" b="1" dirty="0"/>
              <a:t>Data-Driven Decision Making: </a:t>
            </a:r>
            <a:r>
              <a:rPr lang="en-US" sz="2400" dirty="0"/>
              <a:t>Utilize this data to introduce customized </a:t>
            </a:r>
            <a:r>
              <a:rPr lang="en-US" sz="2400" u="sng" dirty="0"/>
              <a:t>meal combos, discounts, and loyalty programs </a:t>
            </a:r>
            <a:r>
              <a:rPr lang="en-US" sz="2400" dirty="0"/>
              <a:t>to further boost sales.</a:t>
            </a:r>
            <a:endParaRPr lang="en-IN" sz="2400" dirty="0"/>
          </a:p>
        </p:txBody>
      </p:sp>
      <p:pic>
        <p:nvPicPr>
          <p:cNvPr id="8" name="Picture 7">
            <a:extLst>
              <a:ext uri="{FF2B5EF4-FFF2-40B4-BE49-F238E27FC236}">
                <a16:creationId xmlns:a16="http://schemas.microsoft.com/office/drawing/2014/main" id="{F78074A2-7E48-C16C-F545-2951225BE436}"/>
              </a:ext>
            </a:extLst>
          </p:cNvPr>
          <p:cNvPicPr>
            <a:picLocks noChangeAspect="1"/>
          </p:cNvPicPr>
          <p:nvPr/>
        </p:nvPicPr>
        <p:blipFill>
          <a:blip r:embed="rId2"/>
          <a:stretch>
            <a:fillRect/>
          </a:stretch>
        </p:blipFill>
        <p:spPr>
          <a:xfrm>
            <a:off x="8305800" y="873382"/>
            <a:ext cx="3886200" cy="5829300"/>
          </a:xfrm>
          <a:prstGeom prst="rect">
            <a:avLst/>
          </a:prstGeom>
        </p:spPr>
      </p:pic>
      <p:pic>
        <p:nvPicPr>
          <p:cNvPr id="10" name="Picture 9">
            <a:extLst>
              <a:ext uri="{FF2B5EF4-FFF2-40B4-BE49-F238E27FC236}">
                <a16:creationId xmlns:a16="http://schemas.microsoft.com/office/drawing/2014/main" id="{3BBD2AC1-3279-7357-B38F-3E0AB1016700}"/>
              </a:ext>
            </a:extLst>
          </p:cNvPr>
          <p:cNvPicPr>
            <a:picLocks noChangeAspect="1"/>
          </p:cNvPicPr>
          <p:nvPr/>
        </p:nvPicPr>
        <p:blipFill>
          <a:blip r:embed="rId3"/>
          <a:stretch>
            <a:fillRect/>
          </a:stretch>
        </p:blipFill>
        <p:spPr>
          <a:xfrm>
            <a:off x="-181530" y="37334"/>
            <a:ext cx="1611361" cy="1480160"/>
          </a:xfrm>
          <a:prstGeom prst="rect">
            <a:avLst/>
          </a:prstGeom>
        </p:spPr>
      </p:pic>
    </p:spTree>
    <p:extLst>
      <p:ext uri="{BB962C8B-B14F-4D97-AF65-F5344CB8AC3E}">
        <p14:creationId xmlns:p14="http://schemas.microsoft.com/office/powerpoint/2010/main" val="1106243316"/>
      </p:ext>
    </p:extLst>
  </p:cSld>
  <p:clrMapOvr>
    <a:masterClrMapping/>
  </p:clrMapOvr>
</p:sld>
</file>

<file path=ppt/theme/theme1.xml><?xml version="1.0" encoding="utf-8"?>
<a:theme xmlns:a="http://schemas.openxmlformats.org/drawingml/2006/main" name="Office Theme">
  <a:themeElements>
    <a:clrScheme name="Custom 96">
      <a:dk1>
        <a:srgbClr val="000000"/>
      </a:dk1>
      <a:lt1>
        <a:srgbClr val="FFFFFF"/>
      </a:lt1>
      <a:dk2>
        <a:srgbClr val="92D050"/>
      </a:dk2>
      <a:lt2>
        <a:srgbClr val="EEEEEE"/>
      </a:lt2>
      <a:accent1>
        <a:srgbClr val="FAC016"/>
      </a:accent1>
      <a:accent2>
        <a:srgbClr val="02BBD6"/>
      </a:accent2>
      <a:accent3>
        <a:srgbClr val="5151AB"/>
      </a:accent3>
      <a:accent4>
        <a:srgbClr val="F76927"/>
      </a:accent4>
      <a:accent5>
        <a:srgbClr val="CE609C"/>
      </a:accent5>
      <a:accent6>
        <a:srgbClr val="EC3E35"/>
      </a:accent6>
      <a:hlink>
        <a:srgbClr val="0097A7"/>
      </a:hlink>
      <a:folHlink>
        <a:srgbClr val="0097A7"/>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606</Words>
  <Application>Microsoft Office PowerPoint</Application>
  <PresentationFormat>Widescreen</PresentationFormat>
  <Paragraphs>50</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Calibri</vt:lpstr>
      <vt:lpstr>Calibri Light</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Sales Performance And Customer Ordering Behaviour Analysis</vt:lpstr>
      <vt:lpstr>Key Business Insights &amp; Recommendations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Govind Patel</dc:creator>
  <cp:lastModifiedBy>Govind Patel</cp:lastModifiedBy>
  <cp:revision>1</cp:revision>
  <dcterms:modified xsi:type="dcterms:W3CDTF">2025-07-14T18:33:16Z</dcterms:modified>
</cp:coreProperties>
</file>