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5" r:id="rId11"/>
    <p:sldId id="2146847060" r:id="rId12"/>
    <p:sldId id="2146847064" r:id="rId13"/>
    <p:sldId id="2146847063"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p:scale>
          <a:sx n="50" d="100"/>
          <a:sy n="50" d="100"/>
        </p:scale>
        <p:origin x="-1566" y="-57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2/20/2025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2/20/2025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2/20/2025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2/20/2025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2/20/2025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hruti-2611/Steganography-Project-by-AICTE.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622570" y="1821635"/>
            <a:ext cx="10758792" cy="977778"/>
          </a:xfrm>
        </p:spPr>
        <p:txBody>
          <a:bodyPr anchor="ctr">
            <a:normAutofit/>
          </a:bodyPr>
          <a:lstStyle/>
          <a:p>
            <a:pPr algn="ctr"/>
            <a:r>
              <a:rPr lang="en-IN" sz="2800" b="1" dirty="0" smtClean="0">
                <a:solidFill>
                  <a:schemeClr val="accent1"/>
                </a:solidFill>
                <a:latin typeface="Arial" panose="020B0604020202020204" pitchFamily="34" charset="0"/>
                <a:cs typeface="Arial" panose="020B0604020202020204" pitchFamily="34" charset="0"/>
              </a:rPr>
              <a:t>Secure data hiding in images using </a:t>
            </a:r>
            <a:r>
              <a:rPr lang="en-IN" sz="2800" b="1" dirty="0" err="1" smtClean="0">
                <a:solidFill>
                  <a:schemeClr val="accent1"/>
                </a:solidFill>
                <a:latin typeface="Arial" panose="020B0604020202020204" pitchFamily="34" charset="0"/>
                <a:cs typeface="Arial" panose="020B0604020202020204" pitchFamily="34" charset="0"/>
              </a:rPr>
              <a:t>steganography</a:t>
            </a:r>
            <a:endParaRPr lang="en-US" sz="2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Shrutikana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Patra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Shrutikana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Patra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JIS College of Engineering, CST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Results</a:t>
            </a:r>
          </a:p>
        </p:txBody>
      </p:sp>
      <p:pic>
        <p:nvPicPr>
          <p:cNvPr id="8" name="Content Placeholder 7" descr="Screenshot (11).png"/>
          <p:cNvPicPr>
            <a:picLocks noGrp="1" noChangeAspect="1"/>
          </p:cNvPicPr>
          <p:nvPr>
            <p:ph idx="1"/>
          </p:nvPr>
        </p:nvPicPr>
        <p:blipFill>
          <a:blip r:embed="rId2"/>
          <a:stretch>
            <a:fillRect/>
          </a:stretch>
        </p:blipFill>
        <p:spPr>
          <a:xfrm>
            <a:off x="1536559" y="1301750"/>
            <a:ext cx="9403672" cy="4997450"/>
          </a:xfrm>
        </p:spPr>
      </p:pic>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28184" y="1523999"/>
            <a:ext cx="10550634" cy="5009323"/>
          </a:xfrm>
        </p:spPr>
        <p:txBody>
          <a:bodyPr anchor="t">
            <a:normAutofit/>
          </a:bodyPr>
          <a:lstStyle/>
          <a:p>
            <a:pPr>
              <a:buNone/>
            </a:pPr>
            <a:r>
              <a:rPr lang="en-US" sz="2200" dirty="0" smtClean="0">
                <a:latin typeface="Arial" pitchFamily="34" charset="0"/>
                <a:cs typeface="Arial" pitchFamily="34" charset="0"/>
              </a:rPr>
              <a:t>    This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project effectively hides secret messages within an image using Python and </a:t>
            </a:r>
            <a:r>
              <a:rPr lang="en-US" sz="2200" dirty="0" err="1" smtClean="0">
                <a:latin typeface="Arial" pitchFamily="34" charset="0"/>
                <a:cs typeface="Arial" pitchFamily="34" charset="0"/>
              </a:rPr>
              <a:t>OpenCV</a:t>
            </a:r>
            <a:r>
              <a:rPr lang="en-US" sz="2200" dirty="0" smtClean="0">
                <a:latin typeface="Arial" pitchFamily="34" charset="0"/>
                <a:cs typeface="Arial" pitchFamily="34" charset="0"/>
              </a:rPr>
              <a:t>, ensuring secure communication. Password protection adds an extra security layer, making data retrieval restricted. The approach is simple yet powerful, demonstrating digital confidentiality techniques. Future enhancements, such as stronger encryption and improved embedding algorithms, can further strengthen its security and resistance against detection.</a:t>
            </a:r>
            <a:endParaRPr lang="en-IN" sz="2200" dirty="0">
              <a:latin typeface="Arial" pitchFamily="34" charset="0"/>
              <a:cs typeface="Arial" pitchFamily="34" charset="0"/>
            </a:endParaRPr>
          </a:p>
        </p:txBody>
      </p:sp>
    </p:spTree>
    <p:extLst>
      <p:ext uri="{BB962C8B-B14F-4D97-AF65-F5344CB8AC3E}">
        <p14:creationId xmlns="" xmlns:p14="http://schemas.microsoft.com/office/powerpoint/2010/main" val="423388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687209" y="1510747"/>
            <a:ext cx="11029615" cy="2741820"/>
          </a:xfrm>
        </p:spPr>
        <p:txBody>
          <a:bodyPr anchor="t"/>
          <a:lstStyle/>
          <a:p>
            <a:pPr>
              <a:buNone/>
            </a:pPr>
            <a:r>
              <a:rPr lang="en-IN" dirty="0" smtClean="0"/>
              <a:t> </a:t>
            </a:r>
            <a:r>
              <a:rPr lang="en-IN" sz="2100" b="1" dirty="0" smtClean="0">
                <a:latin typeface="Arial" pitchFamily="34" charset="0"/>
                <a:cs typeface="Arial" pitchFamily="34" charset="0"/>
              </a:rPr>
              <a:t>Project </a:t>
            </a:r>
            <a:r>
              <a:rPr lang="en-IN" sz="2100" b="1" dirty="0" err="1" smtClean="0">
                <a:latin typeface="Arial" pitchFamily="34" charset="0"/>
                <a:cs typeface="Arial" pitchFamily="34" charset="0"/>
              </a:rPr>
              <a:t>github</a:t>
            </a:r>
            <a:r>
              <a:rPr lang="en-IN" sz="2100" b="1" dirty="0" smtClean="0">
                <a:latin typeface="Arial" pitchFamily="34" charset="0"/>
                <a:cs typeface="Arial" pitchFamily="34" charset="0"/>
              </a:rPr>
              <a:t> link</a:t>
            </a:r>
            <a:r>
              <a:rPr lang="en-IN" sz="2100" b="1" dirty="0" smtClean="0">
                <a:latin typeface="Arial" pitchFamily="34" charset="0"/>
                <a:cs typeface="Arial" pitchFamily="34" charset="0"/>
              </a:rPr>
              <a:t>: </a:t>
            </a:r>
            <a:r>
              <a:rPr lang="en-IN" sz="2100" dirty="0" smtClean="0">
                <a:latin typeface="Arial" pitchFamily="34" charset="0"/>
                <a:cs typeface="Arial" pitchFamily="34" charset="0"/>
                <a:hlinkClick r:id="rId2"/>
              </a:rPr>
              <a:t>https://github.com/Shruti-2611/Steganography-Project-by-AICTE.git</a:t>
            </a:r>
            <a:endParaRPr lang="en-IN" sz="2100" dirty="0" smtClean="0">
              <a:latin typeface="Arial" pitchFamily="34" charset="0"/>
              <a:cs typeface="Arial" pitchFamily="34" charset="0"/>
            </a:endParaRPr>
          </a:p>
        </p:txBody>
      </p:sp>
    </p:spTree>
    <p:extLst>
      <p:ext uri="{BB962C8B-B14F-4D97-AF65-F5344CB8AC3E}">
        <p14:creationId xmlns="" xmlns:p14="http://schemas.microsoft.com/office/powerpoint/2010/main" val="223066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793227" y="1553816"/>
            <a:ext cx="11029615" cy="4673324"/>
          </a:xfrm>
        </p:spPr>
        <p:txBody>
          <a:bodyPr anchor="t">
            <a:normAutofit/>
          </a:bodyPr>
          <a:lstStyle/>
          <a:p>
            <a:pPr>
              <a:buClrTx/>
            </a:pPr>
            <a:r>
              <a:rPr lang="en-US" sz="2200" b="1" dirty="0" smtClean="0">
                <a:latin typeface="Arial" pitchFamily="34" charset="0"/>
                <a:cs typeface="Arial" pitchFamily="34" charset="0"/>
              </a:rPr>
              <a:t>Enhanced Security with Encryption</a:t>
            </a:r>
            <a:r>
              <a:rPr lang="en-US" sz="2200" dirty="0" smtClean="0">
                <a:latin typeface="Arial" pitchFamily="34" charset="0"/>
                <a:cs typeface="Arial" pitchFamily="34" charset="0"/>
              </a:rPr>
              <a:t> – Integrating AES or RSA encryption alongside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for double-layered security.</a:t>
            </a:r>
          </a:p>
          <a:p>
            <a:pPr>
              <a:buClrTx/>
            </a:pPr>
            <a:r>
              <a:rPr lang="en-US" sz="2200" b="1" dirty="0" smtClean="0">
                <a:latin typeface="Arial" pitchFamily="34" charset="0"/>
                <a:cs typeface="Arial" pitchFamily="34" charset="0"/>
              </a:rPr>
              <a:t>AI-Powered </a:t>
            </a:r>
            <a:r>
              <a:rPr lang="en-US" sz="2200" b="1" dirty="0" err="1" smtClean="0">
                <a:latin typeface="Arial" pitchFamily="34" charset="0"/>
                <a:cs typeface="Arial" pitchFamily="34" charset="0"/>
              </a:rPr>
              <a:t>Steganography</a:t>
            </a:r>
            <a:r>
              <a:rPr lang="en-US" sz="2200" dirty="0" smtClean="0">
                <a:latin typeface="Arial" pitchFamily="34" charset="0"/>
                <a:cs typeface="Arial" pitchFamily="34" charset="0"/>
              </a:rPr>
              <a:t> – Implementing machine learning models to optimize data hiding and make detection nearly impossible.</a:t>
            </a:r>
          </a:p>
          <a:p>
            <a:pPr>
              <a:buClrTx/>
            </a:pPr>
            <a:r>
              <a:rPr lang="en-US" sz="2200" b="1" dirty="0" smtClean="0">
                <a:latin typeface="Arial" pitchFamily="34" charset="0"/>
                <a:cs typeface="Arial" pitchFamily="34" charset="0"/>
              </a:rPr>
              <a:t>Improved Image Processing Techniques</a:t>
            </a:r>
            <a:r>
              <a:rPr lang="en-US" sz="2200" dirty="0" smtClean="0">
                <a:latin typeface="Arial" pitchFamily="34" charset="0"/>
                <a:cs typeface="Arial" pitchFamily="34" charset="0"/>
              </a:rPr>
              <a:t> – Using more advanced image manipulation methods to embed data more efficiently.</a:t>
            </a:r>
          </a:p>
          <a:p>
            <a:pPr>
              <a:buClrTx/>
            </a:pPr>
            <a:r>
              <a:rPr lang="en-US" sz="2200" b="1" dirty="0" smtClean="0">
                <a:latin typeface="Arial" pitchFamily="34" charset="0"/>
                <a:cs typeface="Arial" pitchFamily="34" charset="0"/>
              </a:rPr>
              <a:t>Support for Multiple File Formats</a:t>
            </a:r>
            <a:r>
              <a:rPr lang="en-US" sz="2200" dirty="0" smtClean="0">
                <a:latin typeface="Arial" pitchFamily="34" charset="0"/>
                <a:cs typeface="Arial" pitchFamily="34" charset="0"/>
              </a:rPr>
              <a:t> – Expanding functionality to hide messages in videos, audio files, and PDFs.</a:t>
            </a:r>
          </a:p>
          <a:p>
            <a:pPr>
              <a:buClrTx/>
            </a:pPr>
            <a:r>
              <a:rPr lang="en-US" sz="2200" b="1" dirty="0" smtClean="0">
                <a:latin typeface="Arial" pitchFamily="34" charset="0"/>
                <a:cs typeface="Arial" pitchFamily="34" charset="0"/>
              </a:rPr>
              <a:t>Cloud-Based Secure Communication</a:t>
            </a:r>
            <a:r>
              <a:rPr lang="en-US" sz="2200" dirty="0" smtClean="0">
                <a:latin typeface="Arial" pitchFamily="34" charset="0"/>
                <a:cs typeface="Arial" pitchFamily="34" charset="0"/>
              </a:rPr>
              <a:t> – Developing a web-based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service for encrypted message exchange.</a:t>
            </a:r>
            <a:endParaRPr lang="en-US" sz="2200" dirty="0">
              <a:latin typeface="Arial" pitchFamily="34" charset="0"/>
              <a:cs typeface="Arial"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58241" y="2501174"/>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597782" y="-159026"/>
            <a:ext cx="10515600" cy="1325563"/>
          </a:xfrm>
        </p:spPr>
        <p:txBody>
          <a:bodyPr>
            <a:normAutofit/>
          </a:bodyPr>
          <a:lstStyle/>
          <a:p>
            <a:r>
              <a:rPr lang="en-US" sz="3600" b="1" dirty="0">
                <a:solidFill>
                  <a:schemeClr val="accent2">
                    <a:lumMod val="60000"/>
                    <a:lumOff val="4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987449" y="1261130"/>
            <a:ext cx="11019020" cy="5239062"/>
          </a:xfrm>
        </p:spPr>
        <p:txBody>
          <a:bodyPr vert="horz" lIns="91440" tIns="45720" rIns="91440" bIns="45720" rtlCol="0" anchor="t">
            <a:noAutofit/>
          </a:bodyPr>
          <a:lstStyle/>
          <a:p>
            <a:pPr marL="305435" indent="-305435">
              <a:buClrTx/>
            </a:pPr>
            <a:r>
              <a:rPr lang="en-US" sz="2200" b="1" dirty="0" smtClean="0">
                <a:latin typeface="Arial"/>
                <a:ea typeface="+mn-lt"/>
                <a:cs typeface="Arial"/>
              </a:rPr>
              <a:t>Problem </a:t>
            </a:r>
            <a:r>
              <a:rPr lang="en-US" sz="2200" b="1" dirty="0">
                <a:latin typeface="Arial"/>
                <a:ea typeface="+mn-lt"/>
                <a:cs typeface="Arial"/>
              </a:rPr>
              <a:t>Statement </a:t>
            </a:r>
          </a:p>
          <a:p>
            <a:pPr marL="305435" indent="-305435">
              <a:buClrTx/>
            </a:pPr>
            <a:r>
              <a:rPr lang="en-US" sz="2200" b="1" dirty="0">
                <a:latin typeface="Arial"/>
                <a:ea typeface="+mn-lt"/>
                <a:cs typeface="Arial"/>
              </a:rPr>
              <a:t>Technology used</a:t>
            </a:r>
            <a:endParaRPr lang="en-US" sz="2200" dirty="0">
              <a:latin typeface="Arial"/>
              <a:cs typeface="Arial"/>
            </a:endParaRPr>
          </a:p>
          <a:p>
            <a:pPr marL="305435" indent="-305435">
              <a:buClrTx/>
            </a:pPr>
            <a:r>
              <a:rPr lang="en-US" sz="2200" b="1" dirty="0">
                <a:latin typeface="Arial"/>
                <a:ea typeface="+mn-lt"/>
                <a:cs typeface="+mn-lt"/>
              </a:rPr>
              <a:t>Wow factor </a:t>
            </a:r>
            <a:endParaRPr lang="en-US" sz="2200" dirty="0">
              <a:latin typeface="Arial"/>
              <a:ea typeface="+mn-lt"/>
              <a:cs typeface="+mn-lt"/>
            </a:endParaRPr>
          </a:p>
          <a:p>
            <a:pPr marL="305435" indent="-305435">
              <a:buClrTx/>
            </a:pPr>
            <a:r>
              <a:rPr lang="en-US" sz="2200" b="1" dirty="0">
                <a:latin typeface="Arial"/>
                <a:ea typeface="+mn-lt"/>
                <a:cs typeface="+mn-lt"/>
              </a:rPr>
              <a:t>End users</a:t>
            </a:r>
          </a:p>
          <a:p>
            <a:pPr marL="305435" indent="-305435">
              <a:buClrTx/>
            </a:pPr>
            <a:r>
              <a:rPr lang="en-US" sz="2200" b="1" dirty="0">
                <a:latin typeface="Arial"/>
                <a:ea typeface="+mn-lt"/>
                <a:cs typeface="+mn-lt"/>
              </a:rPr>
              <a:t>Result</a:t>
            </a:r>
          </a:p>
          <a:p>
            <a:pPr marL="305435" indent="-305435">
              <a:buClrTx/>
            </a:pPr>
            <a:r>
              <a:rPr lang="en-US" sz="2200" b="1" dirty="0">
                <a:latin typeface="Arial"/>
                <a:ea typeface="+mn-lt"/>
                <a:cs typeface="+mn-lt"/>
              </a:rPr>
              <a:t>Conclusion</a:t>
            </a:r>
          </a:p>
          <a:p>
            <a:pPr marL="305435" indent="-305435">
              <a:buClrTx/>
            </a:pPr>
            <a:r>
              <a:rPr lang="en-US" sz="2200" b="1" dirty="0">
                <a:latin typeface="Arial"/>
                <a:ea typeface="+mn-lt"/>
                <a:cs typeface="+mn-lt"/>
              </a:rPr>
              <a:t>Git-hub Link</a:t>
            </a:r>
          </a:p>
          <a:p>
            <a:pPr marL="305435" indent="-305435">
              <a:buClrTx/>
            </a:pPr>
            <a:r>
              <a:rPr lang="en-US" sz="22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783708" y="1396659"/>
            <a:ext cx="11029615" cy="4673324"/>
          </a:xfrm>
        </p:spPr>
        <p:txBody>
          <a:bodyPr anchor="t">
            <a:normAutofit/>
          </a:bodyPr>
          <a:lstStyle/>
          <a:p>
            <a:pPr marL="0" indent="0">
              <a:buNone/>
            </a:pPr>
            <a:r>
              <a:rPr lang="en-US" sz="2200" dirty="0" smtClean="0">
                <a:latin typeface="Arial" pitchFamily="34" charset="0"/>
                <a:cs typeface="Arial" pitchFamily="34" charset="0"/>
              </a:rPr>
              <a:t>Traditional encryption methods make confidential data easily detectable, increasing the risk of interception. Existing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techniques often suffer from low capacity, poor imperceptibility, or vulnerability to attacks. This project aims to develop a robust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system that securely embeds information within digital media while remaining undetectable. The goal is to enhance covert communication by ensuring high security, imperceptibility, and resistance to </a:t>
            </a:r>
            <a:r>
              <a:rPr lang="en-US" sz="2200" dirty="0" err="1" smtClean="0">
                <a:latin typeface="Arial" pitchFamily="34" charset="0"/>
                <a:cs typeface="Arial" pitchFamily="34" charset="0"/>
              </a:rPr>
              <a:t>steganalysis</a:t>
            </a:r>
            <a:r>
              <a:rPr lang="en-US" sz="2200" dirty="0" smtClean="0">
                <a:latin typeface="Arial" pitchFamily="34" charset="0"/>
                <a:cs typeface="Arial" pitchFamily="34" charset="0"/>
              </a:rPr>
              <a:t>.</a:t>
            </a:r>
            <a:endParaRPr lang="en-IN" sz="2200" dirty="0">
              <a:latin typeface="Arial" pitchFamily="34" charset="0"/>
              <a:cs typeface="Arial" pitchFamily="34" charset="0"/>
            </a:endParaRPr>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011514" y="1431235"/>
            <a:ext cx="10955199" cy="4452730"/>
          </a:xfrm>
        </p:spPr>
        <p:txBody>
          <a:bodyPr vert="horz" lIns="91440" tIns="45720" rIns="91440" bIns="45720" rtlCol="0" anchor="t">
            <a:noAutofit/>
          </a:bodyPr>
          <a:lstStyle/>
          <a:p>
            <a:pPr>
              <a:lnSpc>
                <a:spcPct val="100000"/>
              </a:lnSpc>
              <a:buClrTx/>
            </a:pPr>
            <a:r>
              <a:rPr lang="en-US" sz="2200" b="1" dirty="0" smtClean="0">
                <a:latin typeface="Arial" pitchFamily="34" charset="0"/>
                <a:cs typeface="Arial" pitchFamily="34" charset="0"/>
              </a:rPr>
              <a:t>Python</a:t>
            </a:r>
            <a:r>
              <a:rPr lang="en-US" sz="2200" dirty="0" smtClean="0">
                <a:latin typeface="Arial" pitchFamily="34" charset="0"/>
                <a:cs typeface="Arial" pitchFamily="34" charset="0"/>
              </a:rPr>
              <a:t> – The main programming language for implementing the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logic</a:t>
            </a:r>
            <a:r>
              <a:rPr lang="en-US" sz="2200" dirty="0" smtClean="0">
                <a:latin typeface="Arial" pitchFamily="34" charset="0"/>
                <a:cs typeface="Arial" pitchFamily="34" charset="0"/>
              </a:rPr>
              <a:t>. </a:t>
            </a:r>
          </a:p>
          <a:p>
            <a:pPr>
              <a:lnSpc>
                <a:spcPct val="100000"/>
              </a:lnSpc>
              <a:buClrTx/>
            </a:pPr>
            <a:r>
              <a:rPr lang="en-IN" sz="2200" b="1" dirty="0" smtClean="0">
                <a:latin typeface="Arial" pitchFamily="34" charset="0"/>
                <a:cs typeface="Arial" pitchFamily="34" charset="0"/>
              </a:rPr>
              <a:t>Idle</a:t>
            </a:r>
            <a:r>
              <a:rPr lang="en-US" sz="2200" dirty="0" smtClean="0">
                <a:latin typeface="Arial" pitchFamily="34" charset="0"/>
                <a:cs typeface="Arial" pitchFamily="34" charset="0"/>
              </a:rPr>
              <a:t> </a:t>
            </a:r>
            <a:r>
              <a:rPr lang="en-US" sz="2200" dirty="0" smtClean="0">
                <a:latin typeface="Arial" pitchFamily="34" charset="0"/>
                <a:cs typeface="Arial" pitchFamily="34" charset="0"/>
              </a:rPr>
              <a:t>– The version of </a:t>
            </a:r>
            <a:r>
              <a:rPr lang="en-US" sz="2200" dirty="0" smtClean="0">
                <a:latin typeface="Arial" pitchFamily="34" charset="0"/>
                <a:cs typeface="Arial" pitchFamily="34" charset="0"/>
              </a:rPr>
              <a:t>python idle is Python </a:t>
            </a:r>
            <a:r>
              <a:rPr lang="en-US" sz="2200" dirty="0" smtClean="0">
                <a:latin typeface="Arial" pitchFamily="34" charset="0"/>
                <a:cs typeface="Arial" pitchFamily="34" charset="0"/>
              </a:rPr>
              <a:t>3.10.5 for 64-bit machine.</a:t>
            </a:r>
            <a:endParaRPr lang="en-US" sz="2200" b="1" dirty="0" smtClean="0">
              <a:latin typeface="Arial" pitchFamily="34" charset="0"/>
              <a:cs typeface="Arial" pitchFamily="34" charset="0"/>
            </a:endParaRPr>
          </a:p>
          <a:p>
            <a:pPr>
              <a:lnSpc>
                <a:spcPct val="100000"/>
              </a:lnSpc>
              <a:buClrTx/>
            </a:pPr>
            <a:r>
              <a:rPr lang="en-US" sz="2200" b="1" dirty="0" err="1" smtClean="0">
                <a:latin typeface="Arial" pitchFamily="34" charset="0"/>
                <a:cs typeface="Arial" pitchFamily="34" charset="0"/>
              </a:rPr>
              <a:t>OpenCV</a:t>
            </a:r>
            <a:r>
              <a:rPr lang="en-US" sz="2200" b="1" dirty="0" smtClean="0">
                <a:latin typeface="Arial" pitchFamily="34" charset="0"/>
                <a:cs typeface="Arial" pitchFamily="34" charset="0"/>
              </a:rPr>
              <a:t> (cv2)</a:t>
            </a:r>
            <a:r>
              <a:rPr lang="en-US" sz="2200" dirty="0" smtClean="0">
                <a:latin typeface="Arial" pitchFamily="34" charset="0"/>
                <a:cs typeface="Arial" pitchFamily="34" charset="0"/>
              </a:rPr>
              <a:t> – Used for image processing, reading, modifying, and saving images.</a:t>
            </a:r>
          </a:p>
          <a:p>
            <a:pPr>
              <a:lnSpc>
                <a:spcPct val="100000"/>
              </a:lnSpc>
              <a:buClrTx/>
            </a:pPr>
            <a:r>
              <a:rPr lang="en-US" sz="2200" b="1" dirty="0" smtClean="0">
                <a:latin typeface="Arial" pitchFamily="34" charset="0"/>
                <a:cs typeface="Arial" pitchFamily="34" charset="0"/>
              </a:rPr>
              <a:t>File Handling (</a:t>
            </a:r>
            <a:r>
              <a:rPr lang="en-US" sz="2200" b="1" dirty="0" err="1" smtClean="0">
                <a:latin typeface="Arial" pitchFamily="34" charset="0"/>
                <a:cs typeface="Arial" pitchFamily="34" charset="0"/>
              </a:rPr>
              <a:t>os</a:t>
            </a:r>
            <a:r>
              <a:rPr lang="en-US" sz="2200" b="1" dirty="0" smtClean="0">
                <a:latin typeface="Arial" pitchFamily="34" charset="0"/>
                <a:cs typeface="Arial" pitchFamily="34" charset="0"/>
              </a:rPr>
              <a:t> module)</a:t>
            </a:r>
            <a:r>
              <a:rPr lang="en-US" sz="2200" dirty="0" smtClean="0">
                <a:latin typeface="Arial" pitchFamily="34" charset="0"/>
                <a:cs typeface="Arial" pitchFamily="34" charset="0"/>
              </a:rPr>
              <a:t> – Manages file operations like opening and saving encrypted images.</a:t>
            </a:r>
          </a:p>
          <a:p>
            <a:pPr>
              <a:lnSpc>
                <a:spcPct val="100000"/>
              </a:lnSpc>
              <a:buClrTx/>
            </a:pPr>
            <a:r>
              <a:rPr lang="en-US" sz="2200" b="1" dirty="0" smtClean="0">
                <a:latin typeface="Arial" pitchFamily="34" charset="0"/>
                <a:cs typeface="Arial" pitchFamily="34" charset="0"/>
              </a:rPr>
              <a:t>Character Encoding (ASCII Mapping)</a:t>
            </a:r>
            <a:r>
              <a:rPr lang="en-US" sz="2200" dirty="0" smtClean="0">
                <a:latin typeface="Arial" pitchFamily="34" charset="0"/>
                <a:cs typeface="Arial" pitchFamily="34" charset="0"/>
              </a:rPr>
              <a:t> – Converts characters to numerical values and vice versa for embedding and extracting the message.</a:t>
            </a:r>
          </a:p>
          <a:p>
            <a:pPr>
              <a:lnSpc>
                <a:spcPct val="100000"/>
              </a:lnSpc>
              <a:buClrTx/>
            </a:pPr>
            <a:r>
              <a:rPr lang="en-US" sz="2200" b="1" dirty="0" smtClean="0">
                <a:latin typeface="Arial" pitchFamily="34" charset="0"/>
                <a:cs typeface="Arial" pitchFamily="34" charset="0"/>
              </a:rPr>
              <a:t>Basic Cryptography (Password Protection)</a:t>
            </a:r>
            <a:r>
              <a:rPr lang="en-US" sz="2200" dirty="0" smtClean="0">
                <a:latin typeface="Arial" pitchFamily="34" charset="0"/>
                <a:cs typeface="Arial" pitchFamily="34" charset="0"/>
              </a:rPr>
              <a:t> – Implements password-based access control for decryption.</a:t>
            </a:r>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859488" y="1474306"/>
            <a:ext cx="11029615" cy="4673324"/>
          </a:xfrm>
        </p:spPr>
        <p:txBody>
          <a:bodyPr anchor="t">
            <a:normAutofit/>
          </a:bodyPr>
          <a:lstStyle/>
          <a:p>
            <a:pPr>
              <a:buClrTx/>
            </a:pPr>
            <a:r>
              <a:rPr lang="en-US" sz="2200" b="1" dirty="0" smtClean="0">
                <a:latin typeface="Arial" pitchFamily="34" charset="0"/>
                <a:cs typeface="Arial" pitchFamily="34" charset="0"/>
              </a:rPr>
              <a:t>Secret Message Hiding in Images</a:t>
            </a:r>
            <a:r>
              <a:rPr lang="en-US" sz="2200" dirty="0" smtClean="0">
                <a:latin typeface="Arial" pitchFamily="34" charset="0"/>
                <a:cs typeface="Arial" pitchFamily="34" charset="0"/>
              </a:rPr>
              <a:t> – The ability to conceal data within an image without noticeable changes makes this project intriguing.</a:t>
            </a:r>
          </a:p>
          <a:p>
            <a:pPr>
              <a:buClrTx/>
            </a:pPr>
            <a:r>
              <a:rPr lang="en-US" sz="2200" b="1" dirty="0" smtClean="0">
                <a:latin typeface="Arial" pitchFamily="34" charset="0"/>
                <a:cs typeface="Arial" pitchFamily="34" charset="0"/>
              </a:rPr>
              <a:t>Password-Protected Decryption</a:t>
            </a:r>
            <a:r>
              <a:rPr lang="en-US" sz="2200" dirty="0" smtClean="0">
                <a:latin typeface="Arial" pitchFamily="34" charset="0"/>
                <a:cs typeface="Arial" pitchFamily="34" charset="0"/>
              </a:rPr>
              <a:t> – Adds an extra layer of security, ensuring that only authorized users can access hidden information.</a:t>
            </a:r>
          </a:p>
          <a:p>
            <a:pPr>
              <a:buClrTx/>
            </a:pPr>
            <a:r>
              <a:rPr lang="en-US" sz="2200" b="1" dirty="0" smtClean="0">
                <a:latin typeface="Arial" pitchFamily="34" charset="0"/>
                <a:cs typeface="Arial" pitchFamily="34" charset="0"/>
              </a:rPr>
              <a:t>Real-Time Encoding &amp; Decoding</a:t>
            </a:r>
            <a:r>
              <a:rPr lang="en-US" sz="2200" dirty="0" smtClean="0">
                <a:latin typeface="Arial" pitchFamily="34" charset="0"/>
                <a:cs typeface="Arial" pitchFamily="34" charset="0"/>
              </a:rPr>
              <a:t> – Instantly embeds and extracts messages, making it practical for secure communication.</a:t>
            </a:r>
          </a:p>
          <a:p>
            <a:pPr>
              <a:buClrTx/>
            </a:pPr>
            <a:r>
              <a:rPr lang="en-US" sz="2200" b="1" dirty="0" smtClean="0">
                <a:latin typeface="Arial" pitchFamily="34" charset="0"/>
                <a:cs typeface="Arial" pitchFamily="34" charset="0"/>
              </a:rPr>
              <a:t>Minimal Image Distortion</a:t>
            </a:r>
            <a:r>
              <a:rPr lang="en-US" sz="2200" dirty="0" smtClean="0">
                <a:latin typeface="Arial" pitchFamily="34" charset="0"/>
                <a:cs typeface="Arial" pitchFamily="34" charset="0"/>
              </a:rPr>
              <a:t> – The hidden message does not significantly alter the visual appearance of the image.</a:t>
            </a:r>
            <a:endParaRPr lang="en-US" sz="2200" dirty="0">
              <a:latin typeface="Arial" pitchFamily="34" charset="0"/>
              <a:cs typeface="Arial" pitchFamily="34" charset="0"/>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832984" y="1355035"/>
            <a:ext cx="11029615" cy="4673324"/>
          </a:xfrm>
        </p:spPr>
        <p:txBody>
          <a:bodyPr anchor="t"/>
          <a:lstStyle/>
          <a:p>
            <a:pPr>
              <a:buClrTx/>
            </a:pPr>
            <a:r>
              <a:rPr lang="en-US" sz="2200" b="1" dirty="0" err="1" smtClean="0">
                <a:latin typeface="Arial" pitchFamily="34" charset="0"/>
                <a:cs typeface="Arial" pitchFamily="34" charset="0"/>
              </a:rPr>
              <a:t>Cybersecurity</a:t>
            </a:r>
            <a:r>
              <a:rPr lang="en-US" sz="2200" b="1" dirty="0" smtClean="0">
                <a:latin typeface="Arial" pitchFamily="34" charset="0"/>
                <a:cs typeface="Arial" pitchFamily="34" charset="0"/>
              </a:rPr>
              <a:t> Professionals</a:t>
            </a:r>
            <a:r>
              <a:rPr lang="en-US" sz="2200" dirty="0" smtClean="0">
                <a:latin typeface="Arial" pitchFamily="34" charset="0"/>
                <a:cs typeface="Arial" pitchFamily="34" charset="0"/>
              </a:rPr>
              <a:t> – Use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to protect sensitive data and secure communication from cyber threats.</a:t>
            </a:r>
          </a:p>
          <a:p>
            <a:pPr>
              <a:buClrTx/>
            </a:pPr>
            <a:r>
              <a:rPr lang="en-US" sz="2200" b="1" dirty="0" smtClean="0">
                <a:latin typeface="Arial" pitchFamily="34" charset="0"/>
                <a:cs typeface="Arial" pitchFamily="34" charset="0"/>
              </a:rPr>
              <a:t>Government &amp; Intelligence Agencies</a:t>
            </a:r>
            <a:r>
              <a:rPr lang="en-US" sz="2200" dirty="0" smtClean="0">
                <a:latin typeface="Arial" pitchFamily="34" charset="0"/>
                <a:cs typeface="Arial" pitchFamily="34" charset="0"/>
              </a:rPr>
              <a:t> – Employ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for covert communication, secure data exchange, and espionage activities.</a:t>
            </a:r>
          </a:p>
          <a:p>
            <a:pPr>
              <a:buClrTx/>
            </a:pPr>
            <a:r>
              <a:rPr lang="en-US" sz="2200" b="1" dirty="0" smtClean="0">
                <a:latin typeface="Arial" pitchFamily="34" charset="0"/>
                <a:cs typeface="Arial" pitchFamily="34" charset="0"/>
              </a:rPr>
              <a:t>Military &amp; Defense Organizations</a:t>
            </a:r>
            <a:r>
              <a:rPr lang="en-US" sz="2200" dirty="0" smtClean="0">
                <a:latin typeface="Arial" pitchFamily="34" charset="0"/>
                <a:cs typeface="Arial" pitchFamily="34" charset="0"/>
              </a:rPr>
              <a:t> – Utilize it for confidential information transfer, preventing interception by adversaries.</a:t>
            </a:r>
          </a:p>
          <a:p>
            <a:pPr>
              <a:buClrTx/>
            </a:pPr>
            <a:r>
              <a:rPr lang="en-US" sz="2200" b="1" dirty="0" smtClean="0">
                <a:latin typeface="Arial" pitchFamily="34" charset="0"/>
                <a:cs typeface="Arial" pitchFamily="34" charset="0"/>
              </a:rPr>
              <a:t>Journalists &amp; Whistleblowers</a:t>
            </a:r>
            <a:r>
              <a:rPr lang="en-US" sz="2200" dirty="0" smtClean="0">
                <a:latin typeface="Arial" pitchFamily="34" charset="0"/>
                <a:cs typeface="Arial" pitchFamily="34" charset="0"/>
              </a:rPr>
              <a:t> – Use </a:t>
            </a:r>
            <a:r>
              <a:rPr lang="en-US" sz="2200" dirty="0" err="1" smtClean="0">
                <a:latin typeface="Arial" pitchFamily="34" charset="0"/>
                <a:cs typeface="Arial" pitchFamily="34" charset="0"/>
              </a:rPr>
              <a:t>steganography</a:t>
            </a:r>
            <a:r>
              <a:rPr lang="en-US" sz="2200" dirty="0" smtClean="0">
                <a:latin typeface="Arial" pitchFamily="34" charset="0"/>
                <a:cs typeface="Arial" pitchFamily="34" charset="0"/>
              </a:rPr>
              <a:t> to securely share sensitive information while avoiding detection.</a:t>
            </a:r>
          </a:p>
          <a:p>
            <a:pPr>
              <a:buNone/>
            </a:pPr>
            <a:endParaRPr lang="en-IN" dirty="0"/>
          </a:p>
        </p:txBody>
      </p:sp>
    </p:spTree>
    <p:extLst>
      <p:ext uri="{BB962C8B-B14F-4D97-AF65-F5344CB8AC3E}">
        <p14:creationId xmlns=""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Results</a:t>
            </a:r>
          </a:p>
        </p:txBody>
      </p:sp>
      <p:pic>
        <p:nvPicPr>
          <p:cNvPr id="8" name="Content Placeholder 7" descr="Screenshot (11).png"/>
          <p:cNvPicPr>
            <a:picLocks noGrp="1" noChangeAspect="1"/>
          </p:cNvPicPr>
          <p:nvPr>
            <p:ph idx="1"/>
          </p:nvPr>
        </p:nvPicPr>
        <p:blipFill>
          <a:blip r:embed="rId2"/>
          <a:stretch>
            <a:fillRect/>
          </a:stretch>
        </p:blipFill>
        <p:spPr>
          <a:xfrm>
            <a:off x="1131278" y="1301750"/>
            <a:ext cx="9549974" cy="4913520"/>
          </a:xfrm>
        </p:spPr>
      </p:pic>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Results</a:t>
            </a:r>
          </a:p>
        </p:txBody>
      </p:sp>
      <p:pic>
        <p:nvPicPr>
          <p:cNvPr id="8" name="Content Placeholder 7" descr="Screenshot (11).png"/>
          <p:cNvPicPr>
            <a:picLocks noGrp="1" noChangeAspect="1"/>
          </p:cNvPicPr>
          <p:nvPr>
            <p:ph idx="1"/>
          </p:nvPr>
        </p:nvPicPr>
        <p:blipFill>
          <a:blip r:embed="rId2"/>
          <a:stretch>
            <a:fillRect/>
          </a:stretch>
        </p:blipFill>
        <p:spPr>
          <a:xfrm>
            <a:off x="1536559" y="1301750"/>
            <a:ext cx="8739411" cy="4913520"/>
          </a:xfrm>
        </p:spPr>
      </p:pic>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b="1" dirty="0">
                <a:solidFill>
                  <a:schemeClr val="accent1"/>
                </a:solidFill>
                <a:latin typeface="Arial" pitchFamily="34" charset="0"/>
                <a:cs typeface="Arial" pitchFamily="34" charset="0"/>
              </a:rPr>
              <a:t>Results</a:t>
            </a:r>
          </a:p>
        </p:txBody>
      </p:sp>
      <p:pic>
        <p:nvPicPr>
          <p:cNvPr id="5" name="Content Placeholder 4" descr="Screenshot (12).png"/>
          <p:cNvPicPr>
            <a:picLocks noGrp="1" noChangeAspect="1"/>
          </p:cNvPicPr>
          <p:nvPr>
            <p:ph idx="1"/>
          </p:nvPr>
        </p:nvPicPr>
        <p:blipFill>
          <a:blip r:embed="rId2"/>
          <a:stretch>
            <a:fillRect/>
          </a:stretch>
        </p:blipFill>
        <p:spPr>
          <a:xfrm>
            <a:off x="1939660" y="1301750"/>
            <a:ext cx="8312679" cy="4673599"/>
          </a:xfrm>
        </p:spPr>
      </p:pic>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194</TotalTime>
  <Words>536</Words>
  <Application>Microsoft Office PowerPoint</Application>
  <PresentationFormat>Custom</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cp:lastModifiedBy>
  <cp:revision>36</cp:revision>
  <dcterms:created xsi:type="dcterms:W3CDTF">2021-05-26T16:50:10Z</dcterms:created>
  <dcterms:modified xsi:type="dcterms:W3CDTF">2025-02-20T17:40:18Z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