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77" r:id="rId6"/>
    <p:sldId id="293" r:id="rId7"/>
    <p:sldId id="299" r:id="rId8"/>
    <p:sldId id="264" r:id="rId9"/>
    <p:sldId id="300" r:id="rId10"/>
    <p:sldId id="301"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D96FD-7ECC-480D-9AD2-B0EFEC2AB1BD}" v="6" dt="2024-12-04T03:58:22.553"/>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204" autoAdjust="0"/>
  </p:normalViewPr>
  <p:slideViewPr>
    <p:cSldViewPr snapToGrid="0">
      <p:cViewPr varScale="1">
        <p:scale>
          <a:sx n="60" d="100"/>
          <a:sy n="60" d="100"/>
        </p:scale>
        <p:origin x="908" y="40"/>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avya Devata" userId="d8076fc7b8bc5db7" providerId="LiveId" clId="{154D96FD-7ECC-480D-9AD2-B0EFEC2AB1BD}"/>
    <pc:docChg chg="undo custSel addSld delSld modSld">
      <pc:chgData name="Shravya Devata" userId="d8076fc7b8bc5db7" providerId="LiveId" clId="{154D96FD-7ECC-480D-9AD2-B0EFEC2AB1BD}" dt="2024-12-04T03:59:23.244" v="117" actId="21"/>
      <pc:docMkLst>
        <pc:docMk/>
      </pc:docMkLst>
      <pc:sldChg chg="modSp mod">
        <pc:chgData name="Shravya Devata" userId="d8076fc7b8bc5db7" providerId="LiveId" clId="{154D96FD-7ECC-480D-9AD2-B0EFEC2AB1BD}" dt="2024-12-04T03:57:00.502" v="79" actId="404"/>
        <pc:sldMkLst>
          <pc:docMk/>
          <pc:sldMk cId="1642425379" sldId="256"/>
        </pc:sldMkLst>
        <pc:spChg chg="mod">
          <ac:chgData name="Shravya Devata" userId="d8076fc7b8bc5db7" providerId="LiveId" clId="{154D96FD-7ECC-480D-9AD2-B0EFEC2AB1BD}" dt="2024-12-04T03:57:00.502" v="79" actId="404"/>
          <ac:spMkLst>
            <pc:docMk/>
            <pc:sldMk cId="1642425379" sldId="256"/>
            <ac:spMk id="2" creationId="{216815C6-3AD0-46E6-A74A-1967BD91AF50}"/>
          </ac:spMkLst>
        </pc:spChg>
      </pc:sldChg>
      <pc:sldChg chg="del">
        <pc:chgData name="Shravya Devata" userId="d8076fc7b8bc5db7" providerId="LiveId" clId="{154D96FD-7ECC-480D-9AD2-B0EFEC2AB1BD}" dt="2024-12-04T03:59:10.526" v="112" actId="47"/>
        <pc:sldMkLst>
          <pc:docMk/>
          <pc:sldMk cId="566997565" sldId="260"/>
        </pc:sldMkLst>
      </pc:sldChg>
      <pc:sldChg chg="del">
        <pc:chgData name="Shravya Devata" userId="d8076fc7b8bc5db7" providerId="LiveId" clId="{154D96FD-7ECC-480D-9AD2-B0EFEC2AB1BD}" dt="2024-12-04T03:59:07.953" v="109" actId="47"/>
        <pc:sldMkLst>
          <pc:docMk/>
          <pc:sldMk cId="1593920805" sldId="262"/>
        </pc:sldMkLst>
      </pc:sldChg>
      <pc:sldChg chg="del">
        <pc:chgData name="Shravya Devata" userId="d8076fc7b8bc5db7" providerId="LiveId" clId="{154D96FD-7ECC-480D-9AD2-B0EFEC2AB1BD}" dt="2024-12-04T03:59:06.110" v="107" actId="47"/>
        <pc:sldMkLst>
          <pc:docMk/>
          <pc:sldMk cId="4151694508" sldId="268"/>
        </pc:sldMkLst>
      </pc:sldChg>
      <pc:sldChg chg="delSp modSp add del mod">
        <pc:chgData name="Shravya Devata" userId="d8076fc7b8bc5db7" providerId="LiveId" clId="{154D96FD-7ECC-480D-9AD2-B0EFEC2AB1BD}" dt="2024-12-04T03:59:23.244" v="117" actId="21"/>
        <pc:sldMkLst>
          <pc:docMk/>
          <pc:sldMk cId="2436493926" sldId="276"/>
        </pc:sldMkLst>
        <pc:spChg chg="del mod">
          <ac:chgData name="Shravya Devata" userId="d8076fc7b8bc5db7" providerId="LiveId" clId="{154D96FD-7ECC-480D-9AD2-B0EFEC2AB1BD}" dt="2024-12-04T03:59:23.244" v="117" actId="21"/>
          <ac:spMkLst>
            <pc:docMk/>
            <pc:sldMk cId="2436493926" sldId="276"/>
            <ac:spMk id="3" creationId="{24AFFC60-19C3-4901-93F7-7AAF4C09F8C6}"/>
          </ac:spMkLst>
        </pc:spChg>
      </pc:sldChg>
      <pc:sldChg chg="del">
        <pc:chgData name="Shravya Devata" userId="d8076fc7b8bc5db7" providerId="LiveId" clId="{154D96FD-7ECC-480D-9AD2-B0EFEC2AB1BD}" dt="2024-12-04T03:59:09.925" v="111" actId="47"/>
        <pc:sldMkLst>
          <pc:docMk/>
          <pc:sldMk cId="4252466045" sldId="279"/>
        </pc:sldMkLst>
      </pc:sldChg>
      <pc:sldChg chg="del">
        <pc:chgData name="Shravya Devata" userId="d8076fc7b8bc5db7" providerId="LiveId" clId="{154D96FD-7ECC-480D-9AD2-B0EFEC2AB1BD}" dt="2024-12-04T03:59:07.082" v="108" actId="47"/>
        <pc:sldMkLst>
          <pc:docMk/>
          <pc:sldMk cId="1418789964" sldId="286"/>
        </pc:sldMkLst>
      </pc:sldChg>
      <pc:sldChg chg="del">
        <pc:chgData name="Shravya Devata" userId="d8076fc7b8bc5db7" providerId="LiveId" clId="{154D96FD-7ECC-480D-9AD2-B0EFEC2AB1BD}" dt="2024-12-04T03:59:04.581" v="106" actId="47"/>
        <pc:sldMkLst>
          <pc:docMk/>
          <pc:sldMk cId="3003251909" sldId="291"/>
        </pc:sldMkLst>
      </pc:sldChg>
      <pc:sldChg chg="del">
        <pc:chgData name="Shravya Devata" userId="d8076fc7b8bc5db7" providerId="LiveId" clId="{154D96FD-7ECC-480D-9AD2-B0EFEC2AB1BD}" dt="2024-12-04T03:59:08.942" v="110" actId="47"/>
        <pc:sldMkLst>
          <pc:docMk/>
          <pc:sldMk cId="2390678392" sldId="292"/>
        </pc:sldMkLst>
      </pc:sldChg>
      <pc:sldChg chg="del">
        <pc:chgData name="Shravya Devata" userId="d8076fc7b8bc5db7" providerId="LiveId" clId="{154D96FD-7ECC-480D-9AD2-B0EFEC2AB1BD}" dt="2024-12-04T03:54:40.995" v="47" actId="47"/>
        <pc:sldMkLst>
          <pc:docMk/>
          <pc:sldMk cId="2834735921" sldId="295"/>
        </pc:sldMkLst>
      </pc:sldChg>
      <pc:sldChg chg="modSp del mod">
        <pc:chgData name="Shravya Devata" userId="d8076fc7b8bc5db7" providerId="LiveId" clId="{154D96FD-7ECC-480D-9AD2-B0EFEC2AB1BD}" dt="2024-12-04T03:52:27.617" v="23" actId="47"/>
        <pc:sldMkLst>
          <pc:docMk/>
          <pc:sldMk cId="1717240794" sldId="296"/>
        </pc:sldMkLst>
        <pc:spChg chg="mod">
          <ac:chgData name="Shravya Devata" userId="d8076fc7b8bc5db7" providerId="LiveId" clId="{154D96FD-7ECC-480D-9AD2-B0EFEC2AB1BD}" dt="2024-12-04T03:47:42.970" v="22" actId="27636"/>
          <ac:spMkLst>
            <pc:docMk/>
            <pc:sldMk cId="1717240794" sldId="296"/>
            <ac:spMk id="3" creationId="{A7A6B2B4-F1C9-390A-A323-84F236AD3685}"/>
          </ac:spMkLst>
        </pc:spChg>
      </pc:sldChg>
      <pc:sldChg chg="modSp new mod">
        <pc:chgData name="Shravya Devata" userId="d8076fc7b8bc5db7" providerId="LiveId" clId="{154D96FD-7ECC-480D-9AD2-B0EFEC2AB1BD}" dt="2024-12-04T03:54:29.966" v="46" actId="27636"/>
        <pc:sldMkLst>
          <pc:docMk/>
          <pc:sldMk cId="3468846765" sldId="299"/>
        </pc:sldMkLst>
        <pc:spChg chg="mod">
          <ac:chgData name="Shravya Devata" userId="d8076fc7b8bc5db7" providerId="LiveId" clId="{154D96FD-7ECC-480D-9AD2-B0EFEC2AB1BD}" dt="2024-12-04T03:53:50.767" v="37" actId="14100"/>
          <ac:spMkLst>
            <pc:docMk/>
            <pc:sldMk cId="3468846765" sldId="299"/>
            <ac:spMk id="2" creationId="{2B4FEF86-F91B-3173-3608-1584EB727350}"/>
          </ac:spMkLst>
        </pc:spChg>
        <pc:spChg chg="mod">
          <ac:chgData name="Shravya Devata" userId="d8076fc7b8bc5db7" providerId="LiveId" clId="{154D96FD-7ECC-480D-9AD2-B0EFEC2AB1BD}" dt="2024-12-04T03:54:29.966" v="46" actId="27636"/>
          <ac:spMkLst>
            <pc:docMk/>
            <pc:sldMk cId="3468846765" sldId="299"/>
            <ac:spMk id="3" creationId="{3F639257-D572-63F7-B814-2A189C83B018}"/>
          </ac:spMkLst>
        </pc:spChg>
      </pc:sldChg>
      <pc:sldChg chg="modSp new mod">
        <pc:chgData name="Shravya Devata" userId="d8076fc7b8bc5db7" providerId="LiveId" clId="{154D96FD-7ECC-480D-9AD2-B0EFEC2AB1BD}" dt="2024-12-04T03:56:18.809" v="62" actId="27636"/>
        <pc:sldMkLst>
          <pc:docMk/>
          <pc:sldMk cId="3594888722" sldId="300"/>
        </pc:sldMkLst>
        <pc:spChg chg="mod">
          <ac:chgData name="Shravya Devata" userId="d8076fc7b8bc5db7" providerId="LiveId" clId="{154D96FD-7ECC-480D-9AD2-B0EFEC2AB1BD}" dt="2024-12-04T03:56:06.441" v="56" actId="14100"/>
          <ac:spMkLst>
            <pc:docMk/>
            <pc:sldMk cId="3594888722" sldId="300"/>
            <ac:spMk id="2" creationId="{64D6BB91-CA33-D6DC-9608-AB6BB8395B02}"/>
          </ac:spMkLst>
        </pc:spChg>
        <pc:spChg chg="mod">
          <ac:chgData name="Shravya Devata" userId="d8076fc7b8bc5db7" providerId="LiveId" clId="{154D96FD-7ECC-480D-9AD2-B0EFEC2AB1BD}" dt="2024-12-04T03:56:18.809" v="62" actId="27636"/>
          <ac:spMkLst>
            <pc:docMk/>
            <pc:sldMk cId="3594888722" sldId="300"/>
            <ac:spMk id="3" creationId="{64010425-DC62-686D-1AF2-9E22AD182661}"/>
          </ac:spMkLst>
        </pc:spChg>
      </pc:sldChg>
      <pc:sldChg chg="addSp delSp modSp add mod">
        <pc:chgData name="Shravya Devata" userId="d8076fc7b8bc5db7" providerId="LiveId" clId="{154D96FD-7ECC-480D-9AD2-B0EFEC2AB1BD}" dt="2024-12-04T03:58:44.025" v="105" actId="5793"/>
        <pc:sldMkLst>
          <pc:docMk/>
          <pc:sldMk cId="1879026496" sldId="301"/>
        </pc:sldMkLst>
        <pc:spChg chg="del mod">
          <ac:chgData name="Shravya Devata" userId="d8076fc7b8bc5db7" providerId="LiveId" clId="{154D96FD-7ECC-480D-9AD2-B0EFEC2AB1BD}" dt="2024-12-04T03:57:59.386" v="87" actId="21"/>
          <ac:spMkLst>
            <pc:docMk/>
            <pc:sldMk cId="1879026496" sldId="301"/>
            <ac:spMk id="2" creationId="{91E8457F-B848-40A9-E61A-A5BD8B39B62E}"/>
          </ac:spMkLst>
        </pc:spChg>
        <pc:spChg chg="del mod">
          <ac:chgData name="Shravya Devata" userId="d8076fc7b8bc5db7" providerId="LiveId" clId="{154D96FD-7ECC-480D-9AD2-B0EFEC2AB1BD}" dt="2024-12-04T03:57:45.545" v="85"/>
          <ac:spMkLst>
            <pc:docMk/>
            <pc:sldMk cId="1879026496" sldId="301"/>
            <ac:spMk id="3" creationId="{68539E05-FD53-CCA3-E659-6C21E07D6E8C}"/>
          </ac:spMkLst>
        </pc:spChg>
        <pc:spChg chg="add mod">
          <ac:chgData name="Shravya Devata" userId="d8076fc7b8bc5db7" providerId="LiveId" clId="{154D96FD-7ECC-480D-9AD2-B0EFEC2AB1BD}" dt="2024-12-04T03:58:44.025" v="105" actId="5793"/>
          <ac:spMkLst>
            <pc:docMk/>
            <pc:sldMk cId="1879026496" sldId="301"/>
            <ac:spMk id="5" creationId="{F4CBAA9F-FCB3-291B-0DD4-A5E34D568BBB}"/>
          </ac:spMkLst>
        </pc:spChg>
        <pc:spChg chg="add del mod">
          <ac:chgData name="Shravya Devata" userId="d8076fc7b8bc5db7" providerId="LiveId" clId="{154D96FD-7ECC-480D-9AD2-B0EFEC2AB1BD}" dt="2024-12-04T03:58:03.915" v="88" actId="21"/>
          <ac:spMkLst>
            <pc:docMk/>
            <pc:sldMk cId="1879026496" sldId="301"/>
            <ac:spMk id="7" creationId="{0E329EB3-FCE5-8A5A-049C-35C31D53B176}"/>
          </ac:spMkLst>
        </pc:spChg>
      </pc:sldChg>
      <pc:sldChg chg="add del">
        <pc:chgData name="Shravya Devata" userId="d8076fc7b8bc5db7" providerId="LiveId" clId="{154D96FD-7ECC-480D-9AD2-B0EFEC2AB1BD}" dt="2024-12-04T03:57:26.940" v="82" actId="47"/>
        <pc:sldMkLst>
          <pc:docMk/>
          <pc:sldMk cId="420734546" sldId="30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12/10/2024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2769560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3607125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dirty="0"/>
              <a:t>12/11/2023</a:t>
            </a:r>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12/11/2023</a:t>
            </a:r>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Presentation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dirty="0"/>
              <a:t>12/11/2023</a:t>
            </a:r>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dirty="0"/>
              <a:t>Presentation title</a:t>
            </a:r>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dirty="0"/>
              <a:t>12/11/2023</a:t>
            </a:r>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dirty="0"/>
              <a:t>12/11/2023</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Presentation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dirty="0"/>
              <a:t>12/11/2023</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Presentation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dirty="0"/>
              <a:t>12/11/2023</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Presentation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dirty="0"/>
              <a:t>12/11/2023</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dirty="0"/>
              <a:t>Presentation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dirty="0"/>
              <a:t>12/11/2023</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dirty="0"/>
              <a:t>Presentation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12/11/2023</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171972" y="720447"/>
            <a:ext cx="6856292" cy="4170529"/>
          </a:xfrm>
        </p:spPr>
        <p:txBody>
          <a:bodyPr>
            <a:noAutofit/>
          </a:bodyPr>
          <a:lstStyle/>
          <a:p>
            <a:pPr algn="ctr"/>
            <a:r>
              <a:rPr lang="en-GB" sz="4800" dirty="0"/>
              <a:t>analysing the Financial Performance of the top 12 German Companies BETWEEN 2017-2024</a:t>
            </a:r>
            <a:endParaRPr lang="en-US" sz="4800" dirty="0"/>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1"/>
            <a:ext cx="6343650" cy="2668463"/>
          </a:xfrm>
        </p:spPr>
        <p:txBody>
          <a:bodyPr>
            <a:normAutofit/>
          </a:bodyPr>
          <a:lstStyle/>
          <a:p>
            <a:r>
              <a:rPr lang="en-US" dirty="0"/>
              <a:t>Group 4</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38713" y="3300413"/>
            <a:ext cx="6338887" cy="2668587"/>
          </a:xfrm>
        </p:spPr>
        <p:txBody>
          <a:bodyPr>
            <a:normAutofit fontScale="92500"/>
          </a:bodyPr>
          <a:lstStyle/>
          <a:p>
            <a:pPr marL="342900" indent="-342900">
              <a:buFont typeface="Arial" panose="020B0604020202020204" pitchFamily="34" charset="0"/>
              <a:buChar char="•"/>
            </a:pPr>
            <a:r>
              <a:rPr lang="en-US" dirty="0"/>
              <a:t>Devata Shravya – 2023JULB01107</a:t>
            </a:r>
          </a:p>
          <a:p>
            <a:pPr marL="342900" indent="-342900">
              <a:buFont typeface="Arial" panose="020B0604020202020204" pitchFamily="34" charset="0"/>
              <a:buChar char="•"/>
            </a:pPr>
            <a:r>
              <a:rPr lang="en-US" dirty="0"/>
              <a:t>Bidisha Gogoi – 2023JULB01242</a:t>
            </a:r>
          </a:p>
          <a:p>
            <a:pPr marL="342900" indent="-342900">
              <a:buFont typeface="Arial" panose="020B0604020202020204" pitchFamily="34" charset="0"/>
              <a:buChar char="•"/>
            </a:pPr>
            <a:r>
              <a:rPr lang="en-US" dirty="0"/>
              <a:t>Shreya Parekh – 2023JULB1169</a:t>
            </a:r>
          </a:p>
          <a:p>
            <a:pPr marL="342900" indent="-342900">
              <a:buFont typeface="Arial" panose="020B0604020202020204" pitchFamily="34" charset="0"/>
              <a:buChar char="•"/>
            </a:pPr>
            <a:r>
              <a:rPr lang="en-US" dirty="0"/>
              <a:t>Shakshi Choudhary – 2023AUGVPGP0002</a:t>
            </a:r>
          </a:p>
          <a:p>
            <a:pPr marL="342900" indent="-342900">
              <a:buFont typeface="Arial" panose="020B0604020202020204" pitchFamily="34" charset="0"/>
              <a:buChar char="•"/>
            </a:pPr>
            <a:r>
              <a:rPr lang="en-US" dirty="0"/>
              <a:t>Shruti Jain – 2023JULB01306</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2ACDA9-BDD5-44A7-3DC4-5F6638545169}"/>
              </a:ext>
            </a:extLst>
          </p:cNvPr>
          <p:cNvPicPr>
            <a:picLocks noChangeAspect="1"/>
          </p:cNvPicPr>
          <p:nvPr/>
        </p:nvPicPr>
        <p:blipFill>
          <a:blip r:embed="rId2"/>
          <a:stretch>
            <a:fillRect/>
          </a:stretch>
        </p:blipFill>
        <p:spPr>
          <a:xfrm>
            <a:off x="0" y="6470"/>
            <a:ext cx="12192000" cy="6845059"/>
          </a:xfrm>
          <a:prstGeom prst="rect">
            <a:avLst/>
          </a:prstGeom>
        </p:spPr>
      </p:pic>
    </p:spTree>
    <p:extLst>
      <p:ext uri="{BB962C8B-B14F-4D97-AF65-F5344CB8AC3E}">
        <p14:creationId xmlns:p14="http://schemas.microsoft.com/office/powerpoint/2010/main" val="3379347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FEF86-F91B-3173-3608-1584EB727350}"/>
              </a:ext>
            </a:extLst>
          </p:cNvPr>
          <p:cNvSpPr>
            <a:spLocks noGrp="1"/>
          </p:cNvSpPr>
          <p:nvPr>
            <p:ph type="title"/>
          </p:nvPr>
        </p:nvSpPr>
        <p:spPr>
          <a:xfrm>
            <a:off x="2200940" y="14792"/>
            <a:ext cx="9991059" cy="1909701"/>
          </a:xfrm>
        </p:spPr>
        <p:txBody>
          <a:bodyPr>
            <a:normAutofit/>
          </a:bodyPr>
          <a:lstStyle/>
          <a:p>
            <a:r>
              <a:rPr lang="en-US" sz="2700" dirty="0"/>
              <a:t>The dashboard presents financial performance metrics for various companies over the </a:t>
            </a:r>
            <a:r>
              <a:rPr lang="en-US" sz="2400" dirty="0"/>
              <a:t>years 2018 to 2024. The metrics include Return on Assets (ROA), Return on Equity (ROE), Net Income, Debt to Equity, and Liabilities and Equity.</a:t>
            </a:r>
          </a:p>
        </p:txBody>
      </p:sp>
      <p:sp>
        <p:nvSpPr>
          <p:cNvPr id="3" name="Content Placeholder 2">
            <a:extLst>
              <a:ext uri="{FF2B5EF4-FFF2-40B4-BE49-F238E27FC236}">
                <a16:creationId xmlns:a16="http://schemas.microsoft.com/office/drawing/2014/main" id="{3F639257-D572-63F7-B814-2A189C83B018}"/>
              </a:ext>
            </a:extLst>
          </p:cNvPr>
          <p:cNvSpPr>
            <a:spLocks noGrp="1"/>
          </p:cNvSpPr>
          <p:nvPr>
            <p:ph sz="half" idx="14"/>
          </p:nvPr>
        </p:nvSpPr>
        <p:spPr>
          <a:xfrm>
            <a:off x="4327451" y="2158409"/>
            <a:ext cx="7623543" cy="4563066"/>
          </a:xfrm>
        </p:spPr>
        <p:txBody>
          <a:bodyPr>
            <a:normAutofit fontScale="47500" lnSpcReduction="20000"/>
          </a:bodyPr>
          <a:lstStyle/>
          <a:p>
            <a:pPr>
              <a:buFont typeface="+mj-lt"/>
              <a:buAutoNum type="arabicPeriod"/>
            </a:pPr>
            <a:r>
              <a:rPr lang="en-US" sz="2900" b="1" dirty="0"/>
              <a:t>Top ROA Performers</a:t>
            </a:r>
            <a:r>
              <a:rPr lang="en-US" sz="2900" dirty="0"/>
              <a:t>:</a:t>
            </a:r>
            <a:br>
              <a:rPr lang="en-US" sz="2900" dirty="0"/>
            </a:br>
            <a:r>
              <a:rPr lang="en-US" sz="2900" dirty="0"/>
              <a:t>Volkswagen AG leads in ROA (85.65%), showcasing efficient asset utilization. Allianz SE and Bayer AG also perform strongly, indicating good operational efficiency.</a:t>
            </a:r>
          </a:p>
          <a:p>
            <a:pPr>
              <a:buFont typeface="+mj-lt"/>
              <a:buAutoNum type="arabicPeriod"/>
            </a:pPr>
            <a:r>
              <a:rPr lang="en-US" sz="2900" b="1" dirty="0"/>
              <a:t>ROE Leaders</a:t>
            </a:r>
            <a:r>
              <a:rPr lang="en-US" sz="2900" dirty="0"/>
              <a:t>:</a:t>
            </a:r>
            <a:br>
              <a:rPr lang="en-US" sz="2900" dirty="0"/>
            </a:br>
            <a:r>
              <a:rPr lang="en-US" sz="2900" dirty="0"/>
              <a:t>Daimler AG and Volkswagen AG exhibit the highest ROE (180.57% and 180.21%, respectively), demonstrating effective shareholder fund utilization.</a:t>
            </a:r>
          </a:p>
          <a:p>
            <a:pPr>
              <a:buFont typeface="+mj-lt"/>
              <a:buAutoNum type="arabicPeriod"/>
            </a:pPr>
            <a:r>
              <a:rPr lang="en-US" sz="2900" b="1" dirty="0"/>
              <a:t>Leverage Overview</a:t>
            </a:r>
            <a:r>
              <a:rPr lang="en-US" sz="2900" dirty="0"/>
              <a:t>:</a:t>
            </a:r>
            <a:br>
              <a:rPr lang="en-US" sz="2900" dirty="0"/>
            </a:br>
            <a:r>
              <a:rPr lang="en-US" sz="2900" dirty="0"/>
              <a:t>Debt-to-equity ratios are consistent across companies, but firms like Daimler AG and Merck KGaA demonstrate balanced liabilities relative to equity, signaling robust financial management.</a:t>
            </a:r>
          </a:p>
          <a:p>
            <a:pPr>
              <a:buFont typeface="+mj-lt"/>
              <a:buAutoNum type="arabicPeriod"/>
            </a:pPr>
            <a:r>
              <a:rPr lang="en-US" sz="2900" b="1" dirty="0"/>
              <a:t>Net Income Trends</a:t>
            </a:r>
            <a:r>
              <a:rPr lang="en-US" sz="2900" dirty="0"/>
              <a:t>:</a:t>
            </a:r>
            <a:br>
              <a:rPr lang="en-US" sz="2900" dirty="0"/>
            </a:br>
            <a:r>
              <a:rPr lang="en-US" sz="2900" dirty="0"/>
              <a:t>Net income shows variability across years for all companies, with steady growth visible for certain firms like Allianz SE and Bayer AG.</a:t>
            </a:r>
          </a:p>
          <a:p>
            <a:pPr>
              <a:buFont typeface="+mj-lt"/>
              <a:buAutoNum type="arabicPeriod"/>
            </a:pPr>
            <a:r>
              <a:rPr lang="en-US" sz="2900" b="1" dirty="0"/>
              <a:t>Liabilities vs. Equity</a:t>
            </a:r>
            <a:r>
              <a:rPr lang="en-US" sz="2900" dirty="0"/>
              <a:t>:</a:t>
            </a:r>
            <a:br>
              <a:rPr lang="en-US" sz="2900" dirty="0"/>
            </a:br>
            <a:r>
              <a:rPr lang="en-US" sz="2900" dirty="0"/>
              <a:t>Companies like Merck KGaA and Daimler AG maintain relatively higher equity proportions, suggesting lower risk from excessive leverage.</a:t>
            </a:r>
          </a:p>
          <a:p>
            <a:endParaRPr lang="en-US" dirty="0"/>
          </a:p>
        </p:txBody>
      </p:sp>
      <p:sp>
        <p:nvSpPr>
          <p:cNvPr id="4" name="Slide Number Placeholder 3">
            <a:extLst>
              <a:ext uri="{FF2B5EF4-FFF2-40B4-BE49-F238E27FC236}">
                <a16:creationId xmlns:a16="http://schemas.microsoft.com/office/drawing/2014/main" id="{309514FA-0595-1863-878E-DC12AD4434F6}"/>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3468846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graph&#10;&#10;Description automatically generated">
            <a:extLst>
              <a:ext uri="{FF2B5EF4-FFF2-40B4-BE49-F238E27FC236}">
                <a16:creationId xmlns:a16="http://schemas.microsoft.com/office/drawing/2014/main" id="{68D643A8-72D8-4E24-0E4B-0A78CFAA7049}"/>
              </a:ext>
            </a:extLst>
          </p:cNvPr>
          <p:cNvPicPr>
            <a:picLocks noChangeAspect="1"/>
          </p:cNvPicPr>
          <p:nvPr/>
        </p:nvPicPr>
        <p:blipFill>
          <a:blip r:embed="rId3"/>
          <a:srcRect t="881"/>
          <a:stretch/>
        </p:blipFill>
        <p:spPr>
          <a:xfrm>
            <a:off x="19" y="10"/>
            <a:ext cx="12280585" cy="6857990"/>
          </a:xfrm>
          <a:prstGeom prst="rect">
            <a:avLst/>
          </a:prstGeom>
          <a:noFill/>
        </p:spPr>
      </p:pic>
      <p:sp>
        <p:nvSpPr>
          <p:cNvPr id="6" name="Slide Number Placeholder 5" hidden="1">
            <a:extLst>
              <a:ext uri="{FF2B5EF4-FFF2-40B4-BE49-F238E27FC236}">
                <a16:creationId xmlns:a16="http://schemas.microsoft.com/office/drawing/2014/main" id="{A4AC050D-BAF4-C23C-F8EC-24DEC4293002}"/>
              </a:ext>
            </a:extLst>
          </p:cNvPr>
          <p:cNvSpPr>
            <a:spLocks noGrp="1"/>
          </p:cNvSpPr>
          <p:nvPr>
            <p:ph type="sldNum" sz="quarter" idx="12"/>
          </p:nvPr>
        </p:nvSpPr>
        <p:spPr/>
        <p:txBody>
          <a:bodyPr/>
          <a:lstStyle/>
          <a:p>
            <a:pPr>
              <a:spcAft>
                <a:spcPts val="600"/>
              </a:spcAft>
            </a:pPr>
            <a:fld id="{B5CEABB6-07DC-46E8-9B57-56EC44A396E5}" type="slidenum">
              <a:rPr lang="en-US" smtClean="0"/>
              <a:pPr>
                <a:spcAft>
                  <a:spcPts val="600"/>
                </a:spcAft>
              </a:pPr>
              <a:t>5</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BB91-CA33-D6DC-9608-AB6BB8395B02}"/>
              </a:ext>
            </a:extLst>
          </p:cNvPr>
          <p:cNvSpPr>
            <a:spLocks noGrp="1"/>
          </p:cNvSpPr>
          <p:nvPr>
            <p:ph type="title"/>
          </p:nvPr>
        </p:nvSpPr>
        <p:spPr>
          <a:xfrm>
            <a:off x="3604437" y="161950"/>
            <a:ext cx="7673163" cy="1645586"/>
          </a:xfrm>
        </p:spPr>
        <p:txBody>
          <a:bodyPr/>
          <a:lstStyle/>
          <a:p>
            <a:r>
              <a:rPr lang="en-US" b="1" dirty="0"/>
              <a:t>Net Income Trends</a:t>
            </a:r>
            <a:r>
              <a:rPr lang="en-US" dirty="0"/>
              <a:t>:</a:t>
            </a:r>
            <a:br>
              <a:rPr lang="en-US" dirty="0"/>
            </a:br>
            <a:endParaRPr lang="en-US" dirty="0"/>
          </a:p>
        </p:txBody>
      </p:sp>
      <p:sp>
        <p:nvSpPr>
          <p:cNvPr id="3" name="Content Placeholder 2">
            <a:extLst>
              <a:ext uri="{FF2B5EF4-FFF2-40B4-BE49-F238E27FC236}">
                <a16:creationId xmlns:a16="http://schemas.microsoft.com/office/drawing/2014/main" id="{64010425-DC62-686D-1AF2-9E22AD182661}"/>
              </a:ext>
            </a:extLst>
          </p:cNvPr>
          <p:cNvSpPr>
            <a:spLocks noGrp="1"/>
          </p:cNvSpPr>
          <p:nvPr>
            <p:ph sz="half" idx="14"/>
          </p:nvPr>
        </p:nvSpPr>
        <p:spPr>
          <a:xfrm>
            <a:off x="4938712" y="1807537"/>
            <a:ext cx="6338888" cy="4548813"/>
          </a:xfrm>
        </p:spPr>
        <p:txBody>
          <a:bodyPr>
            <a:normAutofit fontScale="92500" lnSpcReduction="10000"/>
          </a:bodyPr>
          <a:lstStyle/>
          <a:p>
            <a:pPr>
              <a:buFont typeface="Arial" panose="020B0604020202020204" pitchFamily="34" charset="0"/>
              <a:buChar char="•"/>
            </a:pPr>
            <a:r>
              <a:rPr lang="en-US" b="1" dirty="0"/>
              <a:t>Allianz SE</a:t>
            </a:r>
            <a:r>
              <a:rPr lang="en-US" dirty="0"/>
              <a:t> and </a:t>
            </a:r>
            <a:r>
              <a:rPr lang="en-US" b="1" dirty="0"/>
              <a:t>Deutsche Bank AG</a:t>
            </a:r>
            <a:r>
              <a:rPr lang="en-US" dirty="0"/>
              <a:t> show steady growth in net income, with Allianz SE achieving consistent performance.</a:t>
            </a:r>
          </a:p>
          <a:p>
            <a:pPr>
              <a:buFont typeface="Arial" panose="020B0604020202020204" pitchFamily="34" charset="0"/>
              <a:buChar char="•"/>
            </a:pPr>
            <a:r>
              <a:rPr lang="en-US" b="1" dirty="0"/>
              <a:t>BMW AG</a:t>
            </a:r>
            <a:r>
              <a:rPr lang="en-US" dirty="0"/>
              <a:t>, </a:t>
            </a:r>
            <a:r>
              <a:rPr lang="en-US" b="1" dirty="0"/>
              <a:t>Daimler AG</a:t>
            </a:r>
            <a:r>
              <a:rPr lang="en-US" dirty="0"/>
              <a:t>, and </a:t>
            </a:r>
            <a:r>
              <a:rPr lang="en-US" b="1" dirty="0"/>
              <a:t>Volkswagen AG</a:t>
            </a:r>
            <a:r>
              <a:rPr lang="en-US" dirty="0"/>
              <a:t> exhibit growth in net income, with Volkswagen AG outperforming in recent years.</a:t>
            </a:r>
          </a:p>
          <a:p>
            <a:pPr>
              <a:buFont typeface="Arial" panose="020B0604020202020204" pitchFamily="34" charset="0"/>
              <a:buChar char="•"/>
            </a:pPr>
            <a:r>
              <a:rPr lang="en-US" b="1" dirty="0"/>
              <a:t>Bayer AG</a:t>
            </a:r>
            <a:r>
              <a:rPr lang="en-US" dirty="0"/>
              <a:t> and </a:t>
            </a:r>
            <a:r>
              <a:rPr lang="en-US" b="1" dirty="0"/>
              <a:t>Merck KGaA</a:t>
            </a:r>
            <a:r>
              <a:rPr lang="en-US" dirty="0"/>
              <a:t> show contrasting net income trends, with Merck KGaA achieving a significant surge by 2024.</a:t>
            </a:r>
          </a:p>
          <a:p>
            <a:endParaRPr lang="en-US" dirty="0"/>
          </a:p>
        </p:txBody>
      </p:sp>
      <p:sp>
        <p:nvSpPr>
          <p:cNvPr id="4" name="Slide Number Placeholder 3">
            <a:extLst>
              <a:ext uri="{FF2B5EF4-FFF2-40B4-BE49-F238E27FC236}">
                <a16:creationId xmlns:a16="http://schemas.microsoft.com/office/drawing/2014/main" id="{EDCE3ED5-311D-8F4F-6CF9-A22D1F87FDBA}"/>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3594888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B9BCA-519E-F1C3-E09C-48BCFF7FA6F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0C9E663-A369-3471-E8C0-CAB0EE41C134}"/>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
        <p:nvSpPr>
          <p:cNvPr id="5" name="Rectangle 1">
            <a:extLst>
              <a:ext uri="{FF2B5EF4-FFF2-40B4-BE49-F238E27FC236}">
                <a16:creationId xmlns:a16="http://schemas.microsoft.com/office/drawing/2014/main" id="{F4CBAA9F-FCB3-291B-0DD4-A5E34D568BBB}"/>
              </a:ext>
            </a:extLst>
          </p:cNvPr>
          <p:cNvSpPr>
            <a:spLocks noGrp="1" noChangeArrowheads="1"/>
          </p:cNvSpPr>
          <p:nvPr>
            <p:ph sz="half" idx="14"/>
          </p:nvPr>
        </p:nvSpPr>
        <p:spPr bwMode="auto">
          <a:xfrm>
            <a:off x="4481513" y="513219"/>
            <a:ext cx="7054813"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1. Liabilities and Assets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Deutsche Bank AG</a:t>
            </a:r>
            <a:r>
              <a:rPr kumimoji="0" lang="en-US" altLang="en-US" b="0" i="0" u="none" strike="noStrike" cap="none" normalizeH="0" baseline="0" dirty="0">
                <a:ln>
                  <a:noFill/>
                </a:ln>
                <a:solidFill>
                  <a:schemeClr val="tx1"/>
                </a:solidFill>
                <a:effectLst/>
                <a:latin typeface="Arial" panose="020B0604020202020204" pitchFamily="34" charset="0"/>
              </a:rPr>
              <a:t> has fluctuating liabilities, indicating potential financial restructuring efforts.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Allianz SE</a:t>
            </a:r>
            <a:r>
              <a:rPr kumimoji="0" lang="en-US" altLang="en-US" b="0" i="0" u="none" strike="noStrike" cap="none" normalizeH="0" baseline="0" dirty="0">
                <a:ln>
                  <a:noFill/>
                </a:ln>
                <a:solidFill>
                  <a:schemeClr val="tx1"/>
                </a:solidFill>
                <a:effectLst/>
                <a:latin typeface="Arial" panose="020B0604020202020204" pitchFamily="34" charset="0"/>
              </a:rPr>
              <a:t> demonstrates steady growth in assets, reflecting a robust and expanding financial base.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2. Sectoral Strengths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automotive sector (Volkswagen AG, Daimler AG) shows resilience in net income despite economic challenges.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Pharmaceutical companies (Bayer AG, Merck KGaA) display diverse trends, signaling varying operational efficiency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902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900245" y="544285"/>
            <a:ext cx="5528217" cy="2685383"/>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2.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{842AB3F5-0BB7-4A81-988D-67EABF9BBE5E}tf33968143_win32</Template>
  <TotalTime>76</TotalTime>
  <Words>378</Words>
  <Application>Microsoft Office PowerPoint</Application>
  <PresentationFormat>Widescreen</PresentationFormat>
  <Paragraphs>34</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Avenir Next LT Pro</vt:lpstr>
      <vt:lpstr>Calibri</vt:lpstr>
      <vt:lpstr>Custom</vt:lpstr>
      <vt:lpstr>analysing the Financial Performance of the top 12 German Companies BETWEEN 2017-2024</vt:lpstr>
      <vt:lpstr>Group 4</vt:lpstr>
      <vt:lpstr>PowerPoint Presentation</vt:lpstr>
      <vt:lpstr>The dashboard presents financial performance metrics for various companies over the years 2018 to 2024. The metrics include Return on Assets (ROA), Return on Equity (ROE), Net Income, Debt to Equity, and Liabilities and Equity.</vt:lpstr>
      <vt:lpstr>PowerPoint Presentation</vt:lpstr>
      <vt:lpstr>Net Income Trends: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Shravya Devata</dc:creator>
  <cp:lastModifiedBy>Shravya Devata</cp:lastModifiedBy>
  <cp:revision>5</cp:revision>
  <dcterms:created xsi:type="dcterms:W3CDTF">2024-12-03T08:58:05Z</dcterms:created>
  <dcterms:modified xsi:type="dcterms:W3CDTF">2024-12-10T12:54:44Z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