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29F29-1C8B-44A5-A4F4-16C6D865261B}" v="760" dt="2023-04-28T09:32:28.230"/>
    <p1510:client id="{C3A6F19A-212C-407E-8516-92A50CE5D386}" v="203" dt="2023-04-28T11:17:33.547"/>
    <p1510:client id="{F3672CA0-20B9-404B-8C6D-E4CF19831A14}" v="1" dt="2023-04-28T10:31:5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F2DC8-34BD-454F-9BEB-59C1769F9C3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A2AD4F-C332-4D76-B807-198C37F95305}">
      <dgm:prSet/>
      <dgm:spPr/>
      <dgm:t>
        <a:bodyPr/>
        <a:lstStyle/>
        <a:p>
          <a:r>
            <a:rPr lang="en-GB" b="1"/>
            <a:t>Privacy concerns: Facial recognition technology can raise privacy concerns, as users may not want their facial features to be captured or stored by a website.</a:t>
          </a:r>
          <a:endParaRPr lang="en-US"/>
        </a:p>
      </dgm:t>
    </dgm:pt>
    <dgm:pt modelId="{556C204D-A528-42BB-8068-C76076681CFF}" type="parTrans" cxnId="{0F2B2BE0-474A-433E-AFDC-86E44CC5DFCF}">
      <dgm:prSet/>
      <dgm:spPr/>
      <dgm:t>
        <a:bodyPr/>
        <a:lstStyle/>
        <a:p>
          <a:endParaRPr lang="en-US"/>
        </a:p>
      </dgm:t>
    </dgm:pt>
    <dgm:pt modelId="{C26C936F-76B3-4D3D-9937-83EA0CD2A176}" type="sibTrans" cxnId="{0F2B2BE0-474A-433E-AFDC-86E44CC5DFCF}">
      <dgm:prSet/>
      <dgm:spPr/>
      <dgm:t>
        <a:bodyPr/>
        <a:lstStyle/>
        <a:p>
          <a:endParaRPr lang="en-US"/>
        </a:p>
      </dgm:t>
    </dgm:pt>
    <dgm:pt modelId="{7F656BAC-8A60-45C5-981C-266B63A5974A}">
      <dgm:prSet/>
      <dgm:spPr/>
      <dgm:t>
        <a:bodyPr/>
        <a:lstStyle/>
        <a:p>
          <a:r>
            <a:rPr lang="en-GB" b="1"/>
            <a:t>This can be addressed by implementing clear policies around data collection and storage and providing users with the option to opt-out of facial recognition.</a:t>
          </a:r>
          <a:endParaRPr lang="en-US"/>
        </a:p>
      </dgm:t>
    </dgm:pt>
    <dgm:pt modelId="{922EA389-973C-4947-8B5E-2DF43F1C6BC9}" type="parTrans" cxnId="{CC585129-BEBF-4C99-BEC1-B27C17EFB786}">
      <dgm:prSet/>
      <dgm:spPr/>
      <dgm:t>
        <a:bodyPr/>
        <a:lstStyle/>
        <a:p>
          <a:endParaRPr lang="en-US"/>
        </a:p>
      </dgm:t>
    </dgm:pt>
    <dgm:pt modelId="{E8824D65-C3EB-4E33-A0F5-84A3E58C9071}" type="sibTrans" cxnId="{CC585129-BEBF-4C99-BEC1-B27C17EFB786}">
      <dgm:prSet/>
      <dgm:spPr/>
      <dgm:t>
        <a:bodyPr/>
        <a:lstStyle/>
        <a:p>
          <a:endParaRPr lang="en-US"/>
        </a:p>
      </dgm:t>
    </dgm:pt>
    <dgm:pt modelId="{EE56F2C0-CB72-49DD-9FC4-DB752D9282FF}">
      <dgm:prSet/>
      <dgm:spPr/>
      <dgm:t>
        <a:bodyPr/>
        <a:lstStyle/>
        <a:p>
          <a:r>
            <a:rPr lang="en-GB" b="1"/>
            <a:t>Identity verification: Facial recognition technology can be used to verify the identity of the user during transactions. </a:t>
          </a:r>
          <a:endParaRPr lang="en-US"/>
        </a:p>
      </dgm:t>
    </dgm:pt>
    <dgm:pt modelId="{8F52F52B-8ED7-4BFC-AEC2-EA98B42D0A90}" type="parTrans" cxnId="{1FC16986-AD65-4D99-BAB2-346E48CBDDEA}">
      <dgm:prSet/>
      <dgm:spPr/>
      <dgm:t>
        <a:bodyPr/>
        <a:lstStyle/>
        <a:p>
          <a:endParaRPr lang="en-US"/>
        </a:p>
      </dgm:t>
    </dgm:pt>
    <dgm:pt modelId="{C1DDA5E1-B876-4F0F-9046-94D3D00DAA88}" type="sibTrans" cxnId="{1FC16986-AD65-4D99-BAB2-346E48CBDDEA}">
      <dgm:prSet/>
      <dgm:spPr/>
      <dgm:t>
        <a:bodyPr/>
        <a:lstStyle/>
        <a:p>
          <a:endParaRPr lang="en-US"/>
        </a:p>
      </dgm:t>
    </dgm:pt>
    <dgm:pt modelId="{880A4EF1-6E89-4DEA-8B69-128F3F3CFAF6}">
      <dgm:prSet/>
      <dgm:spPr/>
      <dgm:t>
        <a:bodyPr/>
        <a:lstStyle/>
        <a:p>
          <a:r>
            <a:rPr lang="en-GB" b="1"/>
            <a:t>Users can upload a photo of their face, which can be compared with a stored database of facial images to ensure that the user is who they claim to be.</a:t>
          </a:r>
          <a:endParaRPr lang="en-US"/>
        </a:p>
      </dgm:t>
    </dgm:pt>
    <dgm:pt modelId="{C7AE93C3-43D4-4CB3-ABD3-13741FB35511}" type="parTrans" cxnId="{0A0B4D03-F278-4674-8F7D-CC8075B2E938}">
      <dgm:prSet/>
      <dgm:spPr/>
      <dgm:t>
        <a:bodyPr/>
        <a:lstStyle/>
        <a:p>
          <a:endParaRPr lang="en-US"/>
        </a:p>
      </dgm:t>
    </dgm:pt>
    <dgm:pt modelId="{15D03A8F-28DC-414C-BD1E-97BAD0B8E84D}" type="sibTrans" cxnId="{0A0B4D03-F278-4674-8F7D-CC8075B2E938}">
      <dgm:prSet/>
      <dgm:spPr/>
      <dgm:t>
        <a:bodyPr/>
        <a:lstStyle/>
        <a:p>
          <a:endParaRPr lang="en-US"/>
        </a:p>
      </dgm:t>
    </dgm:pt>
    <dgm:pt modelId="{457AEDB9-1152-4F0D-A98E-00C5DBEFA50F}">
      <dgm:prSet/>
      <dgm:spPr/>
      <dgm:t>
        <a:bodyPr/>
        <a:lstStyle/>
        <a:p>
          <a:r>
            <a:rPr lang="en-GB" b="1"/>
            <a:t>Fraud prevention: Facial recognition technology can be used to prevent fraudulent activities such as identity theft, credit card fraud, or chargebacks.</a:t>
          </a:r>
          <a:endParaRPr lang="en-US"/>
        </a:p>
      </dgm:t>
    </dgm:pt>
    <dgm:pt modelId="{432528DF-237F-4407-AB1E-6D4512D533AF}" type="parTrans" cxnId="{5A3F2994-C254-466C-A4C1-EC9C1622C2BC}">
      <dgm:prSet/>
      <dgm:spPr/>
      <dgm:t>
        <a:bodyPr/>
        <a:lstStyle/>
        <a:p>
          <a:endParaRPr lang="en-US"/>
        </a:p>
      </dgm:t>
    </dgm:pt>
    <dgm:pt modelId="{B14ACD0B-CC31-4B53-A695-82531D8A5D70}" type="sibTrans" cxnId="{5A3F2994-C254-466C-A4C1-EC9C1622C2BC}">
      <dgm:prSet/>
      <dgm:spPr/>
      <dgm:t>
        <a:bodyPr/>
        <a:lstStyle/>
        <a:p>
          <a:endParaRPr lang="en-US"/>
        </a:p>
      </dgm:t>
    </dgm:pt>
    <dgm:pt modelId="{82F78645-34B4-400A-9762-86E4BAAE564F}">
      <dgm:prSet/>
      <dgm:spPr/>
      <dgm:t>
        <a:bodyPr/>
        <a:lstStyle/>
        <a:p>
          <a:r>
            <a:rPr lang="en-GB" b="1"/>
            <a:t>By verifying the user's identity using biometric authentication, it makes it harder for unauthorized individuals to gain access to the user's account or make fraudulent transactions.</a:t>
          </a:r>
          <a:endParaRPr lang="en-US"/>
        </a:p>
      </dgm:t>
    </dgm:pt>
    <dgm:pt modelId="{739DDFE9-BB9B-42D4-93BE-DB382A3F8183}" type="parTrans" cxnId="{0D41E8DD-2903-4F47-97A4-745CF96265A7}">
      <dgm:prSet/>
      <dgm:spPr/>
      <dgm:t>
        <a:bodyPr/>
        <a:lstStyle/>
        <a:p>
          <a:endParaRPr lang="en-US"/>
        </a:p>
      </dgm:t>
    </dgm:pt>
    <dgm:pt modelId="{02D46E2F-A0CB-454D-8235-F7EDD5887339}" type="sibTrans" cxnId="{0D41E8DD-2903-4F47-97A4-745CF96265A7}">
      <dgm:prSet/>
      <dgm:spPr/>
      <dgm:t>
        <a:bodyPr/>
        <a:lstStyle/>
        <a:p>
          <a:endParaRPr lang="en-US"/>
        </a:p>
      </dgm:t>
    </dgm:pt>
    <dgm:pt modelId="{9594FC7C-4C8D-4352-9447-E3A48DEBF1B1}" type="pres">
      <dgm:prSet presAssocID="{B2CF2DC8-34BD-454F-9BEB-59C1769F9C33}" presName="diagram" presStyleCnt="0">
        <dgm:presLayoutVars>
          <dgm:dir/>
          <dgm:resizeHandles val="exact"/>
        </dgm:presLayoutVars>
      </dgm:prSet>
      <dgm:spPr/>
    </dgm:pt>
    <dgm:pt modelId="{591A4F54-F3D9-405E-B630-2FC4A497174D}" type="pres">
      <dgm:prSet presAssocID="{9FA2AD4F-C332-4D76-B807-198C37F95305}" presName="node" presStyleLbl="node1" presStyleIdx="0" presStyleCnt="6">
        <dgm:presLayoutVars>
          <dgm:bulletEnabled val="1"/>
        </dgm:presLayoutVars>
      </dgm:prSet>
      <dgm:spPr/>
    </dgm:pt>
    <dgm:pt modelId="{FF750A96-8DE3-43BF-A5D3-6515C3338FBB}" type="pres">
      <dgm:prSet presAssocID="{C26C936F-76B3-4D3D-9937-83EA0CD2A176}" presName="sibTrans" presStyleCnt="0"/>
      <dgm:spPr/>
    </dgm:pt>
    <dgm:pt modelId="{EC3C3CFC-1E43-4C5D-A676-14961FB556D0}" type="pres">
      <dgm:prSet presAssocID="{7F656BAC-8A60-45C5-981C-266B63A5974A}" presName="node" presStyleLbl="node1" presStyleIdx="1" presStyleCnt="6">
        <dgm:presLayoutVars>
          <dgm:bulletEnabled val="1"/>
        </dgm:presLayoutVars>
      </dgm:prSet>
      <dgm:spPr/>
    </dgm:pt>
    <dgm:pt modelId="{E4BDB18E-0FE4-484B-B31B-6489FA586035}" type="pres">
      <dgm:prSet presAssocID="{E8824D65-C3EB-4E33-A0F5-84A3E58C9071}" presName="sibTrans" presStyleCnt="0"/>
      <dgm:spPr/>
    </dgm:pt>
    <dgm:pt modelId="{2EF67D8F-D8F5-4FF4-927F-B1467EDC7CAC}" type="pres">
      <dgm:prSet presAssocID="{EE56F2C0-CB72-49DD-9FC4-DB752D9282FF}" presName="node" presStyleLbl="node1" presStyleIdx="2" presStyleCnt="6">
        <dgm:presLayoutVars>
          <dgm:bulletEnabled val="1"/>
        </dgm:presLayoutVars>
      </dgm:prSet>
      <dgm:spPr/>
    </dgm:pt>
    <dgm:pt modelId="{F9BEBCE8-891F-4465-A157-E3CB954B8AA0}" type="pres">
      <dgm:prSet presAssocID="{C1DDA5E1-B876-4F0F-9046-94D3D00DAA88}" presName="sibTrans" presStyleCnt="0"/>
      <dgm:spPr/>
    </dgm:pt>
    <dgm:pt modelId="{02324567-C715-4EFB-A458-8706DE31D6B9}" type="pres">
      <dgm:prSet presAssocID="{880A4EF1-6E89-4DEA-8B69-128F3F3CFAF6}" presName="node" presStyleLbl="node1" presStyleIdx="3" presStyleCnt="6">
        <dgm:presLayoutVars>
          <dgm:bulletEnabled val="1"/>
        </dgm:presLayoutVars>
      </dgm:prSet>
      <dgm:spPr/>
    </dgm:pt>
    <dgm:pt modelId="{38518CD4-A096-40C4-A60D-3B0785D292BE}" type="pres">
      <dgm:prSet presAssocID="{15D03A8F-28DC-414C-BD1E-97BAD0B8E84D}" presName="sibTrans" presStyleCnt="0"/>
      <dgm:spPr/>
    </dgm:pt>
    <dgm:pt modelId="{8284913B-6F58-482D-B4B9-3B43A6A217CC}" type="pres">
      <dgm:prSet presAssocID="{457AEDB9-1152-4F0D-A98E-00C5DBEFA50F}" presName="node" presStyleLbl="node1" presStyleIdx="4" presStyleCnt="6">
        <dgm:presLayoutVars>
          <dgm:bulletEnabled val="1"/>
        </dgm:presLayoutVars>
      </dgm:prSet>
      <dgm:spPr/>
    </dgm:pt>
    <dgm:pt modelId="{0CF516E5-33D7-4AB2-8FB7-F542273A4F77}" type="pres">
      <dgm:prSet presAssocID="{B14ACD0B-CC31-4B53-A695-82531D8A5D70}" presName="sibTrans" presStyleCnt="0"/>
      <dgm:spPr/>
    </dgm:pt>
    <dgm:pt modelId="{7F567154-FC3D-4FAC-A8E3-C6B5814C2CF5}" type="pres">
      <dgm:prSet presAssocID="{82F78645-34B4-400A-9762-86E4BAAE564F}" presName="node" presStyleLbl="node1" presStyleIdx="5" presStyleCnt="6">
        <dgm:presLayoutVars>
          <dgm:bulletEnabled val="1"/>
        </dgm:presLayoutVars>
      </dgm:prSet>
      <dgm:spPr/>
    </dgm:pt>
  </dgm:ptLst>
  <dgm:cxnLst>
    <dgm:cxn modelId="{0A0B4D03-F278-4674-8F7D-CC8075B2E938}" srcId="{B2CF2DC8-34BD-454F-9BEB-59C1769F9C33}" destId="{880A4EF1-6E89-4DEA-8B69-128F3F3CFAF6}" srcOrd="3" destOrd="0" parTransId="{C7AE93C3-43D4-4CB3-ABD3-13741FB35511}" sibTransId="{15D03A8F-28DC-414C-BD1E-97BAD0B8E84D}"/>
    <dgm:cxn modelId="{CC585129-BEBF-4C99-BEC1-B27C17EFB786}" srcId="{B2CF2DC8-34BD-454F-9BEB-59C1769F9C33}" destId="{7F656BAC-8A60-45C5-981C-266B63A5974A}" srcOrd="1" destOrd="0" parTransId="{922EA389-973C-4947-8B5E-2DF43F1C6BC9}" sibTransId="{E8824D65-C3EB-4E33-A0F5-84A3E58C9071}"/>
    <dgm:cxn modelId="{8D9FE72B-04DC-4576-9B6D-3832A3137F1F}" type="presOf" srcId="{82F78645-34B4-400A-9762-86E4BAAE564F}" destId="{7F567154-FC3D-4FAC-A8E3-C6B5814C2CF5}" srcOrd="0" destOrd="0" presId="urn:microsoft.com/office/officeart/2005/8/layout/default"/>
    <dgm:cxn modelId="{B6D3D55E-0F5C-45EE-ADDF-502FD9888D56}" type="presOf" srcId="{457AEDB9-1152-4F0D-A98E-00C5DBEFA50F}" destId="{8284913B-6F58-482D-B4B9-3B43A6A217CC}" srcOrd="0" destOrd="0" presId="urn:microsoft.com/office/officeart/2005/8/layout/default"/>
    <dgm:cxn modelId="{F3E7DD6B-50C9-444F-B58E-9FB768088B25}" type="presOf" srcId="{7F656BAC-8A60-45C5-981C-266B63A5974A}" destId="{EC3C3CFC-1E43-4C5D-A676-14961FB556D0}" srcOrd="0" destOrd="0" presId="urn:microsoft.com/office/officeart/2005/8/layout/default"/>
    <dgm:cxn modelId="{58EE7655-F6F8-4B74-952C-FA1F6641C97F}" type="presOf" srcId="{9FA2AD4F-C332-4D76-B807-198C37F95305}" destId="{591A4F54-F3D9-405E-B630-2FC4A497174D}" srcOrd="0" destOrd="0" presId="urn:microsoft.com/office/officeart/2005/8/layout/default"/>
    <dgm:cxn modelId="{1FC16986-AD65-4D99-BAB2-346E48CBDDEA}" srcId="{B2CF2DC8-34BD-454F-9BEB-59C1769F9C33}" destId="{EE56F2C0-CB72-49DD-9FC4-DB752D9282FF}" srcOrd="2" destOrd="0" parTransId="{8F52F52B-8ED7-4BFC-AEC2-EA98B42D0A90}" sibTransId="{C1DDA5E1-B876-4F0F-9046-94D3D00DAA88}"/>
    <dgm:cxn modelId="{5A3F2994-C254-466C-A4C1-EC9C1622C2BC}" srcId="{B2CF2DC8-34BD-454F-9BEB-59C1769F9C33}" destId="{457AEDB9-1152-4F0D-A98E-00C5DBEFA50F}" srcOrd="4" destOrd="0" parTransId="{432528DF-237F-4407-AB1E-6D4512D533AF}" sibTransId="{B14ACD0B-CC31-4B53-A695-82531D8A5D70}"/>
    <dgm:cxn modelId="{893673A4-DD24-48CE-9929-22991A2F1E1F}" type="presOf" srcId="{B2CF2DC8-34BD-454F-9BEB-59C1769F9C33}" destId="{9594FC7C-4C8D-4352-9447-E3A48DEBF1B1}" srcOrd="0" destOrd="0" presId="urn:microsoft.com/office/officeart/2005/8/layout/default"/>
    <dgm:cxn modelId="{5A4E4BB2-95D7-4383-93E0-E335B837C32E}" type="presOf" srcId="{880A4EF1-6E89-4DEA-8B69-128F3F3CFAF6}" destId="{02324567-C715-4EFB-A458-8706DE31D6B9}" srcOrd="0" destOrd="0" presId="urn:microsoft.com/office/officeart/2005/8/layout/default"/>
    <dgm:cxn modelId="{B6B975B3-F6DB-446B-BF60-318511C98F9C}" type="presOf" srcId="{EE56F2C0-CB72-49DD-9FC4-DB752D9282FF}" destId="{2EF67D8F-D8F5-4FF4-927F-B1467EDC7CAC}" srcOrd="0" destOrd="0" presId="urn:microsoft.com/office/officeart/2005/8/layout/default"/>
    <dgm:cxn modelId="{0D41E8DD-2903-4F47-97A4-745CF96265A7}" srcId="{B2CF2DC8-34BD-454F-9BEB-59C1769F9C33}" destId="{82F78645-34B4-400A-9762-86E4BAAE564F}" srcOrd="5" destOrd="0" parTransId="{739DDFE9-BB9B-42D4-93BE-DB382A3F8183}" sibTransId="{02D46E2F-A0CB-454D-8235-F7EDD5887339}"/>
    <dgm:cxn modelId="{0F2B2BE0-474A-433E-AFDC-86E44CC5DFCF}" srcId="{B2CF2DC8-34BD-454F-9BEB-59C1769F9C33}" destId="{9FA2AD4F-C332-4D76-B807-198C37F95305}" srcOrd="0" destOrd="0" parTransId="{556C204D-A528-42BB-8068-C76076681CFF}" sibTransId="{C26C936F-76B3-4D3D-9937-83EA0CD2A176}"/>
    <dgm:cxn modelId="{86BC8B31-9298-48BE-A10E-1781D176182A}" type="presParOf" srcId="{9594FC7C-4C8D-4352-9447-E3A48DEBF1B1}" destId="{591A4F54-F3D9-405E-B630-2FC4A497174D}" srcOrd="0" destOrd="0" presId="urn:microsoft.com/office/officeart/2005/8/layout/default"/>
    <dgm:cxn modelId="{780E459B-2586-4FAE-B9E5-38556A8CED26}" type="presParOf" srcId="{9594FC7C-4C8D-4352-9447-E3A48DEBF1B1}" destId="{FF750A96-8DE3-43BF-A5D3-6515C3338FBB}" srcOrd="1" destOrd="0" presId="urn:microsoft.com/office/officeart/2005/8/layout/default"/>
    <dgm:cxn modelId="{C7DACA35-8FA0-4F5A-8A27-765EAEB2A4F0}" type="presParOf" srcId="{9594FC7C-4C8D-4352-9447-E3A48DEBF1B1}" destId="{EC3C3CFC-1E43-4C5D-A676-14961FB556D0}" srcOrd="2" destOrd="0" presId="urn:microsoft.com/office/officeart/2005/8/layout/default"/>
    <dgm:cxn modelId="{22B3DDE5-7CA5-4EBE-9541-196FAFBD7F41}" type="presParOf" srcId="{9594FC7C-4C8D-4352-9447-E3A48DEBF1B1}" destId="{E4BDB18E-0FE4-484B-B31B-6489FA586035}" srcOrd="3" destOrd="0" presId="urn:microsoft.com/office/officeart/2005/8/layout/default"/>
    <dgm:cxn modelId="{F248845D-27F4-4CDA-AA91-F49D9906455F}" type="presParOf" srcId="{9594FC7C-4C8D-4352-9447-E3A48DEBF1B1}" destId="{2EF67D8F-D8F5-4FF4-927F-B1467EDC7CAC}" srcOrd="4" destOrd="0" presId="urn:microsoft.com/office/officeart/2005/8/layout/default"/>
    <dgm:cxn modelId="{E8BEFA6A-7863-4A33-844C-7A80DB6FF7C9}" type="presParOf" srcId="{9594FC7C-4C8D-4352-9447-E3A48DEBF1B1}" destId="{F9BEBCE8-891F-4465-A157-E3CB954B8AA0}" srcOrd="5" destOrd="0" presId="urn:microsoft.com/office/officeart/2005/8/layout/default"/>
    <dgm:cxn modelId="{180B158E-D4C0-4CC9-A99A-E12D0AB5FF7D}" type="presParOf" srcId="{9594FC7C-4C8D-4352-9447-E3A48DEBF1B1}" destId="{02324567-C715-4EFB-A458-8706DE31D6B9}" srcOrd="6" destOrd="0" presId="urn:microsoft.com/office/officeart/2005/8/layout/default"/>
    <dgm:cxn modelId="{EA2BBCF7-7638-462D-B468-AED1A8CEF7D3}" type="presParOf" srcId="{9594FC7C-4C8D-4352-9447-E3A48DEBF1B1}" destId="{38518CD4-A096-40C4-A60D-3B0785D292BE}" srcOrd="7" destOrd="0" presId="urn:microsoft.com/office/officeart/2005/8/layout/default"/>
    <dgm:cxn modelId="{F2881987-5BD2-41D9-BEE8-416608D6815C}" type="presParOf" srcId="{9594FC7C-4C8D-4352-9447-E3A48DEBF1B1}" destId="{8284913B-6F58-482D-B4B9-3B43A6A217CC}" srcOrd="8" destOrd="0" presId="urn:microsoft.com/office/officeart/2005/8/layout/default"/>
    <dgm:cxn modelId="{47B68C24-4367-4A6A-B59C-9DB6AB7A9EFE}" type="presParOf" srcId="{9594FC7C-4C8D-4352-9447-E3A48DEBF1B1}" destId="{0CF516E5-33D7-4AB2-8FB7-F542273A4F77}" srcOrd="9" destOrd="0" presId="urn:microsoft.com/office/officeart/2005/8/layout/default"/>
    <dgm:cxn modelId="{343A7A8A-1C28-451E-B359-368DAACE27A1}" type="presParOf" srcId="{9594FC7C-4C8D-4352-9447-E3A48DEBF1B1}" destId="{7F567154-FC3D-4FAC-A8E3-C6B5814C2C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A4F54-F3D9-405E-B630-2FC4A497174D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Privacy concerns: Facial recognition technology can raise privacy concerns, as users may not want their facial features to be captured or stored by a website.</a:t>
          </a:r>
          <a:endParaRPr lang="en-US" sz="1800" kern="1200"/>
        </a:p>
      </dsp:txBody>
      <dsp:txXfrm>
        <a:off x="0" y="40290"/>
        <a:ext cx="3286125" cy="1971675"/>
      </dsp:txXfrm>
    </dsp:sp>
    <dsp:sp modelId="{EC3C3CFC-1E43-4C5D-A676-14961FB556D0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This can be addressed by implementing clear policies around data collection and storage and providing users with the option to opt-out of facial recognition.</a:t>
          </a:r>
          <a:endParaRPr lang="en-US" sz="1800" kern="1200"/>
        </a:p>
      </dsp:txBody>
      <dsp:txXfrm>
        <a:off x="3614737" y="40290"/>
        <a:ext cx="3286125" cy="1971675"/>
      </dsp:txXfrm>
    </dsp:sp>
    <dsp:sp modelId="{2EF67D8F-D8F5-4FF4-927F-B1467EDC7CAC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Identity verification: Facial recognition technology can be used to verify the identity of the user during transactions. </a:t>
          </a:r>
          <a:endParaRPr lang="en-US" sz="1800" kern="1200"/>
        </a:p>
      </dsp:txBody>
      <dsp:txXfrm>
        <a:off x="7229475" y="40290"/>
        <a:ext cx="3286125" cy="1971675"/>
      </dsp:txXfrm>
    </dsp:sp>
    <dsp:sp modelId="{02324567-C715-4EFB-A458-8706DE31D6B9}">
      <dsp:nvSpPr>
        <dsp:cNvPr id="0" name=""/>
        <dsp:cNvSpPr/>
      </dsp:nvSpPr>
      <dsp:spPr>
        <a:xfrm>
          <a:off x="0" y="2340578"/>
          <a:ext cx="3286125" cy="197167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Users can upload a photo of their face, which can be compared with a stored database of facial images to ensure that the user is who they claim to be.</a:t>
          </a:r>
          <a:endParaRPr lang="en-US" sz="1800" kern="1200"/>
        </a:p>
      </dsp:txBody>
      <dsp:txXfrm>
        <a:off x="0" y="2340578"/>
        <a:ext cx="3286125" cy="1971675"/>
      </dsp:txXfrm>
    </dsp:sp>
    <dsp:sp modelId="{8284913B-6F58-482D-B4B9-3B43A6A217CC}">
      <dsp:nvSpPr>
        <dsp:cNvPr id="0" name=""/>
        <dsp:cNvSpPr/>
      </dsp:nvSpPr>
      <dsp:spPr>
        <a:xfrm>
          <a:off x="3614737" y="2340578"/>
          <a:ext cx="3286125" cy="197167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Fraud prevention: Facial recognition technology can be used to prevent fraudulent activities such as identity theft, credit card fraud, or chargebacks.</a:t>
          </a:r>
          <a:endParaRPr lang="en-US" sz="1800" kern="1200"/>
        </a:p>
      </dsp:txBody>
      <dsp:txXfrm>
        <a:off x="3614737" y="2340578"/>
        <a:ext cx="3286125" cy="1971675"/>
      </dsp:txXfrm>
    </dsp:sp>
    <dsp:sp modelId="{7F567154-FC3D-4FAC-A8E3-C6B5814C2CF5}">
      <dsp:nvSpPr>
        <dsp:cNvPr id="0" name=""/>
        <dsp:cNvSpPr/>
      </dsp:nvSpPr>
      <dsp:spPr>
        <a:xfrm>
          <a:off x="7229475" y="2340578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By verifying the user's identity using biometric authentication, it makes it harder for unauthorized individuals to gain access to the user's account or make fraudulent transactions.</a:t>
          </a:r>
          <a:endParaRPr lang="en-US" sz="1800" kern="1200"/>
        </a:p>
      </dsp:txBody>
      <dsp:txXfrm>
        <a:off x="7229475" y="234057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1" i="1">
                <a:latin typeface="Calibri"/>
                <a:cs typeface="Calibri Light"/>
              </a:rPr>
              <a:t>MAKEATHON 2023</a:t>
            </a:r>
            <a:endParaRPr lang="en-GB" b="1" i="1"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800" b="1" dirty="0">
              <a:cs typeface="Calibri"/>
            </a:endParaRPr>
          </a:p>
          <a:p>
            <a:r>
              <a:rPr lang="en-GB" sz="2800" b="1" dirty="0">
                <a:latin typeface="Calibri Light"/>
                <a:cs typeface="Calibri"/>
              </a:rPr>
              <a:t>Idea  Submission</a:t>
            </a:r>
            <a:endParaRPr lang="en-GB" sz="2800" dirty="0">
              <a:latin typeface="Calibri Light"/>
              <a:cs typeface="Calibri"/>
            </a:endParaRPr>
          </a:p>
          <a:p>
            <a:br>
              <a:rPr lang="en-US" sz="2000" b="1" i="1" dirty="0"/>
            </a:br>
            <a:r>
              <a:rPr lang="en-GB" sz="2800" b="1" i="1" dirty="0">
                <a:solidFill>
                  <a:srgbClr val="46535E"/>
                </a:solidFill>
                <a:ea typeface="+mn-lt"/>
                <a:cs typeface="+mn-lt"/>
              </a:rPr>
              <a:t>Facial Recognition for Transactions</a:t>
            </a:r>
            <a:endParaRPr lang="en-GB" sz="2800" i="1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6" descr="A picture containing text, electronics, control panel&#10;&#10;Description automatically generated">
            <a:extLst>
              <a:ext uri="{FF2B5EF4-FFF2-40B4-BE49-F238E27FC236}">
                <a16:creationId xmlns:a16="http://schemas.microsoft.com/office/drawing/2014/main" id="{FAB485D8-C1F3-DD7C-4087-9E624F9A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1" r="12116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5668EBB-731D-469D-2FED-B76D27FC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 b="92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33EE6-2BC2-247F-015B-21562BF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 b="1">
                <a:latin typeface="Calibri"/>
                <a:ea typeface="+mj-lt"/>
                <a:cs typeface="+mj-lt"/>
              </a:rPr>
              <a:t>   TEAM EXPLORER :</a:t>
            </a:r>
            <a:endParaRPr lang="en-US" sz="3600" b="1">
              <a:latin typeface="Calibri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23EA-4192-A1D4-301F-4632A155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cs typeface="Calibri"/>
              </a:rPr>
              <a:t> SHRUTI MISHRA (TEAM LEADER)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shrutim.ug21.cs@nitp.ac.in</a:t>
            </a:r>
          </a:p>
          <a:p>
            <a:r>
              <a:rPr lang="en-GB" sz="2000" dirty="0">
                <a:cs typeface="Calibri"/>
              </a:rPr>
              <a:t>SHALINI.BHUKYA 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bhukyas.ug21.cs@nitp.ac.in</a:t>
            </a:r>
          </a:p>
          <a:p>
            <a:pPr marL="0" indent="0">
              <a:buNone/>
            </a:pPr>
            <a:endParaRPr lang="en-GB" sz="2000" b="1" i="1" dirty="0">
              <a:cs typeface="Calibri"/>
            </a:endParaRPr>
          </a:p>
          <a:p>
            <a:pPr marL="0" indent="0">
              <a:buNone/>
            </a:pPr>
            <a:r>
              <a:rPr lang="en-GB" sz="2000" b="1" i="1" dirty="0">
                <a:cs typeface="Calibri"/>
              </a:rPr>
              <a:t>THEME  NAME:</a:t>
            </a:r>
          </a:p>
          <a:p>
            <a:pPr marL="0" indent="0">
              <a:buNone/>
            </a:pPr>
            <a:r>
              <a:rPr lang="en-GB" sz="2000" i="1" dirty="0">
                <a:cs typeface="Calibri"/>
              </a:rPr>
              <a:t>     </a:t>
            </a:r>
            <a:r>
              <a:rPr lang="en-GB" sz="2000" b="1" i="1" dirty="0">
                <a:cs typeface="Calibri"/>
              </a:rPr>
              <a:t>Facial Recognition for Transactions</a:t>
            </a:r>
            <a:r>
              <a:rPr lang="en-GB" sz="2000" i="1" dirty="0">
                <a:cs typeface="Calibri"/>
              </a:rPr>
              <a:t>  </a:t>
            </a:r>
            <a:endParaRPr lang="en-GB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8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14B4B5A-D391-D9DA-14C4-7A18E7D70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57529" y="-3786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42D2E-95DE-9555-32A1-45A5652C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928" y="591344"/>
            <a:ext cx="6794739" cy="2250072"/>
          </a:xfrm>
        </p:spPr>
        <p:txBody>
          <a:bodyPr>
            <a:normAutofit/>
          </a:bodyPr>
          <a:lstStyle/>
          <a:p>
            <a:r>
              <a:rPr lang="en-GB" sz="3700" b="1" dirty="0">
                <a:solidFill>
                  <a:srgbClr val="FFFFFF"/>
                </a:solidFill>
                <a:latin typeface="Arial"/>
                <a:cs typeface="Arial"/>
              </a:rPr>
              <a:t>PROBLEM STATEMENT:</a:t>
            </a:r>
            <a:endParaRPr lang="en-US" sz="37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E50C-51D2-83F1-05D3-8C98C161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02" y="2762325"/>
            <a:ext cx="9638188" cy="207754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i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Develop a system that balances the need for security with the user's convenience and privacy while ensuring the technology's accuracy and reliability.</a:t>
            </a:r>
            <a:endParaRPr lang="en-GB" b="1" i="1">
              <a:solidFill>
                <a:srgbClr val="FFFFFF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CC4-8A3A-3AE9-9D1E-FF3D26DA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b="1">
                <a:latin typeface="Calibri"/>
                <a:cs typeface="Calibri Light"/>
              </a:rPr>
              <a:t>SOLUTIONS:</a:t>
            </a:r>
            <a:endParaRPr lang="en-GB" sz="5200" b="1">
              <a:latin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56D0A-B4B0-7A78-AADC-2ABB90AB8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16767"/>
              </p:ext>
            </p:extLst>
          </p:nvPr>
        </p:nvGraphicFramePr>
        <p:xfrm>
          <a:off x="692524" y="14253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6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9A43E-C47E-FB8C-2403-7009DC1D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21" y="163964"/>
            <a:ext cx="3602736" cy="943891"/>
          </a:xfrm>
        </p:spPr>
        <p:txBody>
          <a:bodyPr>
            <a:normAutofit/>
          </a:bodyPr>
          <a:lstStyle/>
          <a:p>
            <a:r>
              <a:rPr lang="en-GB" sz="3700" b="1">
                <a:latin typeface="Calibri"/>
                <a:cs typeface="Arial"/>
              </a:rPr>
              <a:t>METHODOLOGY:</a:t>
            </a:r>
            <a:endParaRPr lang="en-US" sz="3700" b="1">
              <a:latin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6EB872-0D74-C443-E198-C9534DDE590E}"/>
              </a:ext>
            </a:extLst>
          </p:cNvPr>
          <p:cNvSpPr/>
          <p:nvPr/>
        </p:nvSpPr>
        <p:spPr>
          <a:xfrm flipH="1" flipV="1">
            <a:off x="8524609" y="2322682"/>
            <a:ext cx="45782" cy="26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664FFEA-C918-C8C7-57C0-9665679BCF48}"/>
              </a:ext>
            </a:extLst>
          </p:cNvPr>
          <p:cNvSpPr/>
          <p:nvPr/>
        </p:nvSpPr>
        <p:spPr>
          <a:xfrm>
            <a:off x="9298766" y="2978866"/>
            <a:ext cx="405502" cy="5755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BE1F5F-7EEE-675C-3160-8EBB8522BD7B}"/>
              </a:ext>
            </a:extLst>
          </p:cNvPr>
          <p:cNvSpPr/>
          <p:nvPr/>
        </p:nvSpPr>
        <p:spPr>
          <a:xfrm>
            <a:off x="4116689" y="3999369"/>
            <a:ext cx="706359" cy="3924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DA9DC-E5CA-CC1B-7BB7-D601255833C1}"/>
              </a:ext>
            </a:extLst>
          </p:cNvPr>
          <p:cNvSpPr/>
          <p:nvPr/>
        </p:nvSpPr>
        <p:spPr>
          <a:xfrm>
            <a:off x="3814592" y="2204161"/>
            <a:ext cx="673656" cy="392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0465EC-F902-7C4C-E4FB-D6FD4098F0F4}"/>
              </a:ext>
            </a:extLst>
          </p:cNvPr>
          <p:cNvSpPr/>
          <p:nvPr/>
        </p:nvSpPr>
        <p:spPr>
          <a:xfrm>
            <a:off x="7280989" y="2148133"/>
            <a:ext cx="719439" cy="385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5546A-61E9-55D2-1D94-782962A65ED4}"/>
              </a:ext>
            </a:extLst>
          </p:cNvPr>
          <p:cNvSpPr/>
          <p:nvPr/>
        </p:nvSpPr>
        <p:spPr>
          <a:xfrm>
            <a:off x="1448696" y="1720661"/>
            <a:ext cx="2152176" cy="12704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Sign 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171B9-CF0C-1CEB-3D19-182F80A79C4E}"/>
              </a:ext>
            </a:extLst>
          </p:cNvPr>
          <p:cNvSpPr/>
          <p:nvPr/>
        </p:nvSpPr>
        <p:spPr>
          <a:xfrm>
            <a:off x="4813913" y="1718449"/>
            <a:ext cx="2367049" cy="1157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Image</a:t>
            </a:r>
            <a:r>
              <a:rPr lang="en-GB" b="1" kern="1200" dirty="0">
                <a:latin typeface="+mn-lt"/>
                <a:ea typeface="+mn-ea"/>
                <a:cs typeface="Calibri"/>
              </a:rPr>
              <a:t> </a:t>
            </a: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upload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58263C-CEA0-79A5-E829-8C172B1BDFBD}"/>
              </a:ext>
            </a:extLst>
          </p:cNvPr>
          <p:cNvSpPr/>
          <p:nvPr/>
        </p:nvSpPr>
        <p:spPr>
          <a:xfrm>
            <a:off x="8312358" y="1712825"/>
            <a:ext cx="2302032" cy="1074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+mn-cs"/>
              </a:rPr>
              <a:t>Login (email , face Id, phone no)</a:t>
            </a: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Calibri"/>
              </a:rPr>
              <a:t>​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185B6E-86CE-55B8-BF48-D72BE76223E9}"/>
              </a:ext>
            </a:extLst>
          </p:cNvPr>
          <p:cNvSpPr/>
          <p:nvPr/>
        </p:nvSpPr>
        <p:spPr>
          <a:xfrm>
            <a:off x="1386843" y="3609310"/>
            <a:ext cx="2272865" cy="1234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successful</a:t>
            </a:r>
            <a:endParaRPr lang="en-US" b="1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A5DE920-751F-380E-8D2A-F365091D48B4}"/>
              </a:ext>
            </a:extLst>
          </p:cNvPr>
          <p:cNvSpPr/>
          <p:nvPr/>
        </p:nvSpPr>
        <p:spPr>
          <a:xfrm>
            <a:off x="4975980" y="3687754"/>
            <a:ext cx="2037283" cy="115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Face detection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BBFEA7-DB9C-F4CC-A353-8C8B794B433A}"/>
              </a:ext>
            </a:extLst>
          </p:cNvPr>
          <p:cNvSpPr/>
          <p:nvPr/>
        </p:nvSpPr>
        <p:spPr>
          <a:xfrm>
            <a:off x="8223099" y="3676547"/>
            <a:ext cx="2631195" cy="1156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endParaRPr lang="en-GB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amount</a:t>
            </a:r>
            <a:endParaRPr lang="en-GB" dirty="0">
              <a:solidFill>
                <a:schemeClr val="accent6">
                  <a:lumMod val="50000"/>
                </a:schemeClr>
              </a:solidFill>
              <a:ea typeface="+mn-ea"/>
            </a:endParaRPr>
          </a:p>
          <a:p>
            <a:pPr algn="ctr">
              <a:spcAft>
                <a:spcPts val="600"/>
              </a:spcAft>
            </a:pPr>
            <a:endParaRPr lang="en-GB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00D3322-C243-9AFB-659F-44D71EBC9627}"/>
              </a:ext>
            </a:extLst>
          </p:cNvPr>
          <p:cNvSpPr/>
          <p:nvPr/>
        </p:nvSpPr>
        <p:spPr>
          <a:xfrm>
            <a:off x="7173481" y="4117587"/>
            <a:ext cx="752141" cy="4055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1A53E0FF-C873-B821-4599-3E9E552EF23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14934" y="5650287"/>
            <a:ext cx="2103614" cy="6456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1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5CEDCE2D-2084-A81A-1277-23402034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11" r="1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DE5D5-A144-F85D-26C1-1AC681CE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ea typeface="+mj-lt"/>
                <a:cs typeface="+mj-lt"/>
              </a:rPr>
              <a:t>SOCIETAL IMPACT/ NOVELTY::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39D7-3F4F-CE64-D8F8-6674792A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Improved security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Increased convenience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Personalization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Ethical concerns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Legal and regulatory issues</a:t>
            </a:r>
          </a:p>
        </p:txBody>
      </p:sp>
    </p:spTree>
    <p:extLst>
      <p:ext uri="{BB962C8B-B14F-4D97-AF65-F5344CB8AC3E}">
        <p14:creationId xmlns:p14="http://schemas.microsoft.com/office/powerpoint/2010/main" val="339926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B0F04F-C00F-5CDD-B02B-7F057CD6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2" y="643467"/>
            <a:ext cx="104620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MAKEATHON 2023</vt:lpstr>
      <vt:lpstr>   TEAM EXPLORER :</vt:lpstr>
      <vt:lpstr>PROBLEM STATEMENT:</vt:lpstr>
      <vt:lpstr>SOLUTIONS:</vt:lpstr>
      <vt:lpstr>METHODOLOGY:</vt:lpstr>
      <vt:lpstr>SOCIETAL IMPACT/ NOVELTY::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455</cp:revision>
  <dcterms:created xsi:type="dcterms:W3CDTF">2023-04-28T08:05:56Z</dcterms:created>
  <dcterms:modified xsi:type="dcterms:W3CDTF">2023-04-28T11:18:31Z</dcterms:modified>
</cp:coreProperties>
</file>