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4" r:id="rId4"/>
    <p:sldId id="275" r:id="rId5"/>
    <p:sldId id="276" r:id="rId6"/>
    <p:sldId id="277" r:id="rId7"/>
    <p:sldId id="278" r:id="rId8"/>
    <p:sldId id="304" r:id="rId9"/>
    <p:sldId id="282" r:id="rId10"/>
    <p:sldId id="280" r:id="rId11"/>
    <p:sldId id="283" r:id="rId12"/>
    <p:sldId id="281" r:id="rId13"/>
    <p:sldId id="266" r:id="rId14"/>
    <p:sldId id="284" r:id="rId15"/>
    <p:sldId id="286" r:id="rId16"/>
    <p:sldId id="287" r:id="rId17"/>
    <p:sldId id="303" r:id="rId18"/>
    <p:sldId id="288" r:id="rId19"/>
    <p:sldId id="290" r:id="rId20"/>
    <p:sldId id="302" r:id="rId21"/>
    <p:sldId id="289" r:id="rId22"/>
    <p:sldId id="291" r:id="rId23"/>
    <p:sldId id="295" r:id="rId24"/>
    <p:sldId id="297" r:id="rId25"/>
    <p:sldId id="296" r:id="rId26"/>
    <p:sldId id="292" r:id="rId27"/>
    <p:sldId id="298" r:id="rId28"/>
    <p:sldId id="299" r:id="rId29"/>
    <p:sldId id="300" r:id="rId30"/>
    <p:sldId id="301" r:id="rId31"/>
    <p:sldId id="294" r:id="rId32"/>
    <p:sldId id="30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B357A-C49B-4C19-9382-D3F6E1E6979D}" type="doc">
      <dgm:prSet loTypeId="urn:microsoft.com/office/officeart/2005/8/layout/process2" loCatId="process" qsTypeId="urn:microsoft.com/office/officeart/2005/8/quickstyle/simple1" qsCatId="simple" csTypeId="urn:microsoft.com/office/officeart/2005/8/colors/accent0_1" csCatId="mainScheme" phldr="1"/>
      <dgm:spPr/>
    </dgm:pt>
    <dgm:pt modelId="{BAEF2697-18F0-433B-8A0A-22500B3A8833}">
      <dgm:prSet phldrT="[Text]"/>
      <dgm:spPr/>
      <dgm:t>
        <a:bodyPr/>
        <a:lstStyle/>
        <a:p>
          <a:r>
            <a:rPr lang="en-US" b="1" dirty="0" smtClean="0"/>
            <a:t>Data Acquition </a:t>
          </a:r>
          <a:endParaRPr lang="en-US" b="1" dirty="0"/>
        </a:p>
      </dgm:t>
    </dgm:pt>
    <dgm:pt modelId="{54E07879-EC82-4CFA-8996-2E4E191E43B9}" type="parTrans" cxnId="{212CDAAA-0EE2-4FDC-9965-9908ED3A6E22}">
      <dgm:prSet/>
      <dgm:spPr/>
      <dgm:t>
        <a:bodyPr/>
        <a:lstStyle/>
        <a:p>
          <a:endParaRPr lang="en-US">
            <a:solidFill>
              <a:schemeClr val="tx1"/>
            </a:solidFill>
          </a:endParaRPr>
        </a:p>
      </dgm:t>
    </dgm:pt>
    <dgm:pt modelId="{E374FE32-DA85-4299-9BD7-F277B0CB39EB}" type="sibTrans" cxnId="{212CDAAA-0EE2-4FDC-9965-9908ED3A6E22}">
      <dgm:prSet/>
      <dgm:spPr/>
      <dgm:t>
        <a:bodyPr/>
        <a:lstStyle/>
        <a:p>
          <a:endParaRPr lang="en-US" dirty="0">
            <a:solidFill>
              <a:schemeClr val="tx1"/>
            </a:solidFill>
          </a:endParaRPr>
        </a:p>
      </dgm:t>
    </dgm:pt>
    <dgm:pt modelId="{AFC8F8BC-0EAE-4626-AAB1-1FF1C6ACA608}">
      <dgm:prSet phldrT="[Text]"/>
      <dgm:spPr/>
      <dgm:t>
        <a:bodyPr/>
        <a:lstStyle/>
        <a:p>
          <a:r>
            <a:rPr lang="en-US" b="1" dirty="0" smtClean="0"/>
            <a:t>Data Preprocessing </a:t>
          </a:r>
          <a:endParaRPr lang="en-US" b="1" dirty="0"/>
        </a:p>
      </dgm:t>
    </dgm:pt>
    <dgm:pt modelId="{B1A48774-6FE2-44B3-9EA8-C43C8920A568}" type="parTrans" cxnId="{F799EE4F-5E92-423B-A465-DC4BC0B38452}">
      <dgm:prSet/>
      <dgm:spPr/>
      <dgm:t>
        <a:bodyPr/>
        <a:lstStyle/>
        <a:p>
          <a:endParaRPr lang="en-US">
            <a:solidFill>
              <a:schemeClr val="tx1"/>
            </a:solidFill>
          </a:endParaRPr>
        </a:p>
      </dgm:t>
    </dgm:pt>
    <dgm:pt modelId="{5D287511-9A07-4BCF-BD5C-739806E6009A}" type="sibTrans" cxnId="{F799EE4F-5E92-423B-A465-DC4BC0B38452}">
      <dgm:prSet/>
      <dgm:spPr/>
      <dgm:t>
        <a:bodyPr/>
        <a:lstStyle/>
        <a:p>
          <a:endParaRPr lang="en-US" dirty="0">
            <a:solidFill>
              <a:schemeClr val="tx1"/>
            </a:solidFill>
          </a:endParaRPr>
        </a:p>
      </dgm:t>
    </dgm:pt>
    <dgm:pt modelId="{1D250DB2-A77A-4BE0-A91A-05B0515C5CDC}">
      <dgm:prSet phldrT="[Text]"/>
      <dgm:spPr/>
      <dgm:t>
        <a:bodyPr/>
        <a:lstStyle/>
        <a:p>
          <a:r>
            <a:rPr lang="en-US" b="1" dirty="0" smtClean="0"/>
            <a:t>Functional Connectivity Analysis </a:t>
          </a:r>
          <a:endParaRPr lang="en-US" b="1" dirty="0"/>
        </a:p>
      </dgm:t>
    </dgm:pt>
    <dgm:pt modelId="{FDE9DBCA-2002-4A33-A49E-EDBCF5BF1DCC}" type="parTrans" cxnId="{531302C7-7218-4347-99BA-3248F504354E}">
      <dgm:prSet/>
      <dgm:spPr/>
      <dgm:t>
        <a:bodyPr/>
        <a:lstStyle/>
        <a:p>
          <a:endParaRPr lang="en-US">
            <a:solidFill>
              <a:schemeClr val="tx1"/>
            </a:solidFill>
          </a:endParaRPr>
        </a:p>
      </dgm:t>
    </dgm:pt>
    <dgm:pt modelId="{65FF91D5-BE24-4D4F-98EC-AF7D94E7EB6A}" type="sibTrans" cxnId="{531302C7-7218-4347-99BA-3248F504354E}">
      <dgm:prSet/>
      <dgm:spPr/>
      <dgm:t>
        <a:bodyPr/>
        <a:lstStyle/>
        <a:p>
          <a:endParaRPr lang="en-US" dirty="0">
            <a:solidFill>
              <a:schemeClr val="tx1"/>
            </a:solidFill>
          </a:endParaRPr>
        </a:p>
      </dgm:t>
    </dgm:pt>
    <dgm:pt modelId="{50A3FF8E-F325-41D5-9400-F872F9619723}">
      <dgm:prSet phldrT="[Text]"/>
      <dgm:spPr/>
      <dgm:t>
        <a:bodyPr/>
        <a:lstStyle/>
        <a:p>
          <a:r>
            <a:rPr lang="en-US" b="1" dirty="0" smtClean="0"/>
            <a:t>Brain Network Visualization</a:t>
          </a:r>
          <a:endParaRPr lang="en-US" b="1" dirty="0"/>
        </a:p>
      </dgm:t>
    </dgm:pt>
    <dgm:pt modelId="{374E0FAB-C946-4EF1-A042-79DCC0569219}" type="parTrans" cxnId="{5586980B-3948-42A3-8AF7-F71B6725D80A}">
      <dgm:prSet/>
      <dgm:spPr/>
      <dgm:t>
        <a:bodyPr/>
        <a:lstStyle/>
        <a:p>
          <a:endParaRPr lang="en-US">
            <a:solidFill>
              <a:schemeClr val="tx1"/>
            </a:solidFill>
          </a:endParaRPr>
        </a:p>
      </dgm:t>
    </dgm:pt>
    <dgm:pt modelId="{D5D616E0-0D21-4C14-A984-772EB46C17FA}" type="sibTrans" cxnId="{5586980B-3948-42A3-8AF7-F71B6725D80A}">
      <dgm:prSet/>
      <dgm:spPr/>
      <dgm:t>
        <a:bodyPr/>
        <a:lstStyle/>
        <a:p>
          <a:endParaRPr lang="en-US">
            <a:solidFill>
              <a:schemeClr val="tx1"/>
            </a:solidFill>
          </a:endParaRPr>
        </a:p>
      </dgm:t>
    </dgm:pt>
    <dgm:pt modelId="{7639F02B-9CCB-4D7D-99ED-09541BF700A1}">
      <dgm:prSet/>
      <dgm:spPr/>
      <dgm:t>
        <a:bodyPr/>
        <a:lstStyle/>
        <a:p>
          <a:r>
            <a:rPr lang="en-US" b="1" dirty="0" smtClean="0"/>
            <a:t>Network Metric Analysis</a:t>
          </a:r>
          <a:endParaRPr lang="en-US" dirty="0"/>
        </a:p>
      </dgm:t>
    </dgm:pt>
    <dgm:pt modelId="{A5595964-EA16-4617-96EF-79B693F6879F}" type="parTrans" cxnId="{2F6FC1C4-79FC-4C48-BD24-15BFA5578239}">
      <dgm:prSet/>
      <dgm:spPr/>
      <dgm:t>
        <a:bodyPr/>
        <a:lstStyle/>
        <a:p>
          <a:endParaRPr lang="en-US">
            <a:solidFill>
              <a:schemeClr val="tx1"/>
            </a:solidFill>
          </a:endParaRPr>
        </a:p>
      </dgm:t>
    </dgm:pt>
    <dgm:pt modelId="{33D58690-E35B-4043-BAED-90ED310EF99E}" type="sibTrans" cxnId="{2F6FC1C4-79FC-4C48-BD24-15BFA5578239}">
      <dgm:prSet/>
      <dgm:spPr/>
      <dgm:t>
        <a:bodyPr/>
        <a:lstStyle/>
        <a:p>
          <a:endParaRPr lang="en-US" dirty="0">
            <a:solidFill>
              <a:schemeClr val="tx1"/>
            </a:solidFill>
          </a:endParaRPr>
        </a:p>
      </dgm:t>
    </dgm:pt>
    <dgm:pt modelId="{D7E8DC1B-C3F4-4E8C-8D46-961F38FEC720}" type="pres">
      <dgm:prSet presAssocID="{804B357A-C49B-4C19-9382-D3F6E1E6979D}" presName="linearFlow" presStyleCnt="0">
        <dgm:presLayoutVars>
          <dgm:resizeHandles val="exact"/>
        </dgm:presLayoutVars>
      </dgm:prSet>
      <dgm:spPr/>
    </dgm:pt>
    <dgm:pt modelId="{97A16DF6-1538-491E-92B4-A15EFC01D2CF}" type="pres">
      <dgm:prSet presAssocID="{BAEF2697-18F0-433B-8A0A-22500B3A8833}" presName="node" presStyleLbl="node1" presStyleIdx="0" presStyleCnt="5">
        <dgm:presLayoutVars>
          <dgm:bulletEnabled val="1"/>
        </dgm:presLayoutVars>
      </dgm:prSet>
      <dgm:spPr/>
      <dgm:t>
        <a:bodyPr/>
        <a:lstStyle/>
        <a:p>
          <a:endParaRPr lang="en-US"/>
        </a:p>
      </dgm:t>
    </dgm:pt>
    <dgm:pt modelId="{FF233DD1-D8A0-48CC-9B3A-81A9D36C5467}" type="pres">
      <dgm:prSet presAssocID="{E374FE32-DA85-4299-9BD7-F277B0CB39EB}" presName="sibTrans" presStyleLbl="sibTrans2D1" presStyleIdx="0" presStyleCnt="4"/>
      <dgm:spPr/>
      <dgm:t>
        <a:bodyPr/>
        <a:lstStyle/>
        <a:p>
          <a:endParaRPr lang="en-US"/>
        </a:p>
      </dgm:t>
    </dgm:pt>
    <dgm:pt modelId="{B94B6204-3AFB-4392-80CB-C6CBDF7B1A71}" type="pres">
      <dgm:prSet presAssocID="{E374FE32-DA85-4299-9BD7-F277B0CB39EB}" presName="connectorText" presStyleLbl="sibTrans2D1" presStyleIdx="0" presStyleCnt="4"/>
      <dgm:spPr/>
      <dgm:t>
        <a:bodyPr/>
        <a:lstStyle/>
        <a:p>
          <a:endParaRPr lang="en-US"/>
        </a:p>
      </dgm:t>
    </dgm:pt>
    <dgm:pt modelId="{5FC84DEC-0039-4C82-83EE-279298E80FDC}" type="pres">
      <dgm:prSet presAssocID="{AFC8F8BC-0EAE-4626-AAB1-1FF1C6ACA608}" presName="node" presStyleLbl="node1" presStyleIdx="1" presStyleCnt="5">
        <dgm:presLayoutVars>
          <dgm:bulletEnabled val="1"/>
        </dgm:presLayoutVars>
      </dgm:prSet>
      <dgm:spPr/>
      <dgm:t>
        <a:bodyPr/>
        <a:lstStyle/>
        <a:p>
          <a:endParaRPr lang="en-US"/>
        </a:p>
      </dgm:t>
    </dgm:pt>
    <dgm:pt modelId="{D83BBB86-E832-40D6-9831-753C4DA087F6}" type="pres">
      <dgm:prSet presAssocID="{5D287511-9A07-4BCF-BD5C-739806E6009A}" presName="sibTrans" presStyleLbl="sibTrans2D1" presStyleIdx="1" presStyleCnt="4"/>
      <dgm:spPr/>
      <dgm:t>
        <a:bodyPr/>
        <a:lstStyle/>
        <a:p>
          <a:endParaRPr lang="en-US"/>
        </a:p>
      </dgm:t>
    </dgm:pt>
    <dgm:pt modelId="{C1BBF741-0B02-4116-A8AC-1F6F671D5998}" type="pres">
      <dgm:prSet presAssocID="{5D287511-9A07-4BCF-BD5C-739806E6009A}" presName="connectorText" presStyleLbl="sibTrans2D1" presStyleIdx="1" presStyleCnt="4"/>
      <dgm:spPr/>
      <dgm:t>
        <a:bodyPr/>
        <a:lstStyle/>
        <a:p>
          <a:endParaRPr lang="en-US"/>
        </a:p>
      </dgm:t>
    </dgm:pt>
    <dgm:pt modelId="{9F6893CC-FD2C-4CC2-B6BF-8F5D10E76776}" type="pres">
      <dgm:prSet presAssocID="{1D250DB2-A77A-4BE0-A91A-05B0515C5CDC}" presName="node" presStyleLbl="node1" presStyleIdx="2" presStyleCnt="5">
        <dgm:presLayoutVars>
          <dgm:bulletEnabled val="1"/>
        </dgm:presLayoutVars>
      </dgm:prSet>
      <dgm:spPr/>
      <dgm:t>
        <a:bodyPr/>
        <a:lstStyle/>
        <a:p>
          <a:endParaRPr lang="en-US"/>
        </a:p>
      </dgm:t>
    </dgm:pt>
    <dgm:pt modelId="{7F68A762-ACFC-4120-B4D3-5D96039FB588}" type="pres">
      <dgm:prSet presAssocID="{65FF91D5-BE24-4D4F-98EC-AF7D94E7EB6A}" presName="sibTrans" presStyleLbl="sibTrans2D1" presStyleIdx="2" presStyleCnt="4"/>
      <dgm:spPr/>
      <dgm:t>
        <a:bodyPr/>
        <a:lstStyle/>
        <a:p>
          <a:endParaRPr lang="en-US"/>
        </a:p>
      </dgm:t>
    </dgm:pt>
    <dgm:pt modelId="{C205BBAA-A25D-4D9A-A0C3-C3B1EE5E5026}" type="pres">
      <dgm:prSet presAssocID="{65FF91D5-BE24-4D4F-98EC-AF7D94E7EB6A}" presName="connectorText" presStyleLbl="sibTrans2D1" presStyleIdx="2" presStyleCnt="4"/>
      <dgm:spPr/>
      <dgm:t>
        <a:bodyPr/>
        <a:lstStyle/>
        <a:p>
          <a:endParaRPr lang="en-US"/>
        </a:p>
      </dgm:t>
    </dgm:pt>
    <dgm:pt modelId="{1BF79D4C-FFD5-4E43-B1AE-1C9B8AE16F5F}" type="pres">
      <dgm:prSet presAssocID="{7639F02B-9CCB-4D7D-99ED-09541BF700A1}" presName="node" presStyleLbl="node1" presStyleIdx="3" presStyleCnt="5">
        <dgm:presLayoutVars>
          <dgm:bulletEnabled val="1"/>
        </dgm:presLayoutVars>
      </dgm:prSet>
      <dgm:spPr/>
      <dgm:t>
        <a:bodyPr/>
        <a:lstStyle/>
        <a:p>
          <a:endParaRPr lang="en-US"/>
        </a:p>
      </dgm:t>
    </dgm:pt>
    <dgm:pt modelId="{E112CDB1-FBC8-40C0-A0C2-1AAB72AB19C4}" type="pres">
      <dgm:prSet presAssocID="{33D58690-E35B-4043-BAED-90ED310EF99E}" presName="sibTrans" presStyleLbl="sibTrans2D1" presStyleIdx="3" presStyleCnt="4"/>
      <dgm:spPr/>
      <dgm:t>
        <a:bodyPr/>
        <a:lstStyle/>
        <a:p>
          <a:endParaRPr lang="en-US"/>
        </a:p>
      </dgm:t>
    </dgm:pt>
    <dgm:pt modelId="{FD72B034-818D-4078-8194-F4E77120C633}" type="pres">
      <dgm:prSet presAssocID="{33D58690-E35B-4043-BAED-90ED310EF99E}" presName="connectorText" presStyleLbl="sibTrans2D1" presStyleIdx="3" presStyleCnt="4"/>
      <dgm:spPr/>
      <dgm:t>
        <a:bodyPr/>
        <a:lstStyle/>
        <a:p>
          <a:endParaRPr lang="en-US"/>
        </a:p>
      </dgm:t>
    </dgm:pt>
    <dgm:pt modelId="{B0AF29FB-5685-44B6-A059-6F8F8A1977A1}" type="pres">
      <dgm:prSet presAssocID="{50A3FF8E-F325-41D5-9400-F872F9619723}" presName="node" presStyleLbl="node1" presStyleIdx="4" presStyleCnt="5">
        <dgm:presLayoutVars>
          <dgm:bulletEnabled val="1"/>
        </dgm:presLayoutVars>
      </dgm:prSet>
      <dgm:spPr/>
      <dgm:t>
        <a:bodyPr/>
        <a:lstStyle/>
        <a:p>
          <a:endParaRPr lang="en-US"/>
        </a:p>
      </dgm:t>
    </dgm:pt>
  </dgm:ptLst>
  <dgm:cxnLst>
    <dgm:cxn modelId="{7BEAA9A6-557C-4605-8A49-1D638473C5EE}" type="presOf" srcId="{65FF91D5-BE24-4D4F-98EC-AF7D94E7EB6A}" destId="{C205BBAA-A25D-4D9A-A0C3-C3B1EE5E5026}" srcOrd="1" destOrd="0" presId="urn:microsoft.com/office/officeart/2005/8/layout/process2"/>
    <dgm:cxn modelId="{CFFE132C-B0EE-4B04-A58C-D1F18C56C9EE}" type="presOf" srcId="{5D287511-9A07-4BCF-BD5C-739806E6009A}" destId="{C1BBF741-0B02-4116-A8AC-1F6F671D5998}" srcOrd="1" destOrd="0" presId="urn:microsoft.com/office/officeart/2005/8/layout/process2"/>
    <dgm:cxn modelId="{362F13C1-6F32-4BBA-9AEE-560F0AC51415}" type="presOf" srcId="{7639F02B-9CCB-4D7D-99ED-09541BF700A1}" destId="{1BF79D4C-FFD5-4E43-B1AE-1C9B8AE16F5F}" srcOrd="0" destOrd="0" presId="urn:microsoft.com/office/officeart/2005/8/layout/process2"/>
    <dgm:cxn modelId="{DEDCC02A-A413-40A6-B8EB-36F7783940A4}" type="presOf" srcId="{65FF91D5-BE24-4D4F-98EC-AF7D94E7EB6A}" destId="{7F68A762-ACFC-4120-B4D3-5D96039FB588}" srcOrd="0" destOrd="0" presId="urn:microsoft.com/office/officeart/2005/8/layout/process2"/>
    <dgm:cxn modelId="{531302C7-7218-4347-99BA-3248F504354E}" srcId="{804B357A-C49B-4C19-9382-D3F6E1E6979D}" destId="{1D250DB2-A77A-4BE0-A91A-05B0515C5CDC}" srcOrd="2" destOrd="0" parTransId="{FDE9DBCA-2002-4A33-A49E-EDBCF5BF1DCC}" sibTransId="{65FF91D5-BE24-4D4F-98EC-AF7D94E7EB6A}"/>
    <dgm:cxn modelId="{8F02A7C1-C575-4153-B536-FF2E310D9A99}" type="presOf" srcId="{1D250DB2-A77A-4BE0-A91A-05B0515C5CDC}" destId="{9F6893CC-FD2C-4CC2-B6BF-8F5D10E76776}" srcOrd="0" destOrd="0" presId="urn:microsoft.com/office/officeart/2005/8/layout/process2"/>
    <dgm:cxn modelId="{07A14FE0-5F0F-4A86-ABCA-44908A04DFDF}" type="presOf" srcId="{33D58690-E35B-4043-BAED-90ED310EF99E}" destId="{FD72B034-818D-4078-8194-F4E77120C633}" srcOrd="1" destOrd="0" presId="urn:microsoft.com/office/officeart/2005/8/layout/process2"/>
    <dgm:cxn modelId="{5E968B1E-900C-4429-9C64-47F03C068B81}" type="presOf" srcId="{E374FE32-DA85-4299-9BD7-F277B0CB39EB}" destId="{FF233DD1-D8A0-48CC-9B3A-81A9D36C5467}" srcOrd="0" destOrd="0" presId="urn:microsoft.com/office/officeart/2005/8/layout/process2"/>
    <dgm:cxn modelId="{5586980B-3948-42A3-8AF7-F71B6725D80A}" srcId="{804B357A-C49B-4C19-9382-D3F6E1E6979D}" destId="{50A3FF8E-F325-41D5-9400-F872F9619723}" srcOrd="4" destOrd="0" parTransId="{374E0FAB-C946-4EF1-A042-79DCC0569219}" sibTransId="{D5D616E0-0D21-4C14-A984-772EB46C17FA}"/>
    <dgm:cxn modelId="{A0E0FD77-E582-4E1D-87A9-AE1DFDB89CA7}" type="presOf" srcId="{33D58690-E35B-4043-BAED-90ED310EF99E}" destId="{E112CDB1-FBC8-40C0-A0C2-1AAB72AB19C4}" srcOrd="0" destOrd="0" presId="urn:microsoft.com/office/officeart/2005/8/layout/process2"/>
    <dgm:cxn modelId="{21BC8705-749E-4BB3-A8C0-A46EB115ACAC}" type="presOf" srcId="{AFC8F8BC-0EAE-4626-AAB1-1FF1C6ACA608}" destId="{5FC84DEC-0039-4C82-83EE-279298E80FDC}" srcOrd="0" destOrd="0" presId="urn:microsoft.com/office/officeart/2005/8/layout/process2"/>
    <dgm:cxn modelId="{FFB211EA-B23F-43EE-8E93-BFA0A8C9527A}" type="presOf" srcId="{5D287511-9A07-4BCF-BD5C-739806E6009A}" destId="{D83BBB86-E832-40D6-9831-753C4DA087F6}" srcOrd="0" destOrd="0" presId="urn:microsoft.com/office/officeart/2005/8/layout/process2"/>
    <dgm:cxn modelId="{212CDAAA-0EE2-4FDC-9965-9908ED3A6E22}" srcId="{804B357A-C49B-4C19-9382-D3F6E1E6979D}" destId="{BAEF2697-18F0-433B-8A0A-22500B3A8833}" srcOrd="0" destOrd="0" parTransId="{54E07879-EC82-4CFA-8996-2E4E191E43B9}" sibTransId="{E374FE32-DA85-4299-9BD7-F277B0CB39EB}"/>
    <dgm:cxn modelId="{F799EE4F-5E92-423B-A465-DC4BC0B38452}" srcId="{804B357A-C49B-4C19-9382-D3F6E1E6979D}" destId="{AFC8F8BC-0EAE-4626-AAB1-1FF1C6ACA608}" srcOrd="1" destOrd="0" parTransId="{B1A48774-6FE2-44B3-9EA8-C43C8920A568}" sibTransId="{5D287511-9A07-4BCF-BD5C-739806E6009A}"/>
    <dgm:cxn modelId="{37460676-AD66-4E2C-B39B-0F233853F38F}" type="presOf" srcId="{BAEF2697-18F0-433B-8A0A-22500B3A8833}" destId="{97A16DF6-1538-491E-92B4-A15EFC01D2CF}" srcOrd="0" destOrd="0" presId="urn:microsoft.com/office/officeart/2005/8/layout/process2"/>
    <dgm:cxn modelId="{1F7FA118-1DED-4076-A305-D1DD193BB729}" type="presOf" srcId="{E374FE32-DA85-4299-9BD7-F277B0CB39EB}" destId="{B94B6204-3AFB-4392-80CB-C6CBDF7B1A71}" srcOrd="1" destOrd="0" presId="urn:microsoft.com/office/officeart/2005/8/layout/process2"/>
    <dgm:cxn modelId="{43968C20-950A-400C-A5C1-C693F28436FA}" type="presOf" srcId="{50A3FF8E-F325-41D5-9400-F872F9619723}" destId="{B0AF29FB-5685-44B6-A059-6F8F8A1977A1}" srcOrd="0" destOrd="0" presId="urn:microsoft.com/office/officeart/2005/8/layout/process2"/>
    <dgm:cxn modelId="{2F6FC1C4-79FC-4C48-BD24-15BFA5578239}" srcId="{804B357A-C49B-4C19-9382-D3F6E1E6979D}" destId="{7639F02B-9CCB-4D7D-99ED-09541BF700A1}" srcOrd="3" destOrd="0" parTransId="{A5595964-EA16-4617-96EF-79B693F6879F}" sibTransId="{33D58690-E35B-4043-BAED-90ED310EF99E}"/>
    <dgm:cxn modelId="{FDC7D7DF-F79F-4346-84E3-1FF08FEEF541}" type="presOf" srcId="{804B357A-C49B-4C19-9382-D3F6E1E6979D}" destId="{D7E8DC1B-C3F4-4E8C-8D46-961F38FEC720}" srcOrd="0" destOrd="0" presId="urn:microsoft.com/office/officeart/2005/8/layout/process2"/>
    <dgm:cxn modelId="{FF36E2C7-0630-4F09-AC1A-A975F28C7E30}" type="presParOf" srcId="{D7E8DC1B-C3F4-4E8C-8D46-961F38FEC720}" destId="{97A16DF6-1538-491E-92B4-A15EFC01D2CF}" srcOrd="0" destOrd="0" presId="urn:microsoft.com/office/officeart/2005/8/layout/process2"/>
    <dgm:cxn modelId="{894B2990-97C0-4F7D-93E3-86824673302E}" type="presParOf" srcId="{D7E8DC1B-C3F4-4E8C-8D46-961F38FEC720}" destId="{FF233DD1-D8A0-48CC-9B3A-81A9D36C5467}" srcOrd="1" destOrd="0" presId="urn:microsoft.com/office/officeart/2005/8/layout/process2"/>
    <dgm:cxn modelId="{77DEC56C-7E89-42BC-BF6A-000A05C5B1B9}" type="presParOf" srcId="{FF233DD1-D8A0-48CC-9B3A-81A9D36C5467}" destId="{B94B6204-3AFB-4392-80CB-C6CBDF7B1A71}" srcOrd="0" destOrd="0" presId="urn:microsoft.com/office/officeart/2005/8/layout/process2"/>
    <dgm:cxn modelId="{72491CE1-CC5E-4121-BE8A-4E12D82A571B}" type="presParOf" srcId="{D7E8DC1B-C3F4-4E8C-8D46-961F38FEC720}" destId="{5FC84DEC-0039-4C82-83EE-279298E80FDC}" srcOrd="2" destOrd="0" presId="urn:microsoft.com/office/officeart/2005/8/layout/process2"/>
    <dgm:cxn modelId="{DCE600DC-D3D1-41A5-A79F-20753EA91684}" type="presParOf" srcId="{D7E8DC1B-C3F4-4E8C-8D46-961F38FEC720}" destId="{D83BBB86-E832-40D6-9831-753C4DA087F6}" srcOrd="3" destOrd="0" presId="urn:microsoft.com/office/officeart/2005/8/layout/process2"/>
    <dgm:cxn modelId="{CA2C4513-6DB2-4A71-9E22-5EB294BE2247}" type="presParOf" srcId="{D83BBB86-E832-40D6-9831-753C4DA087F6}" destId="{C1BBF741-0B02-4116-A8AC-1F6F671D5998}" srcOrd="0" destOrd="0" presId="urn:microsoft.com/office/officeart/2005/8/layout/process2"/>
    <dgm:cxn modelId="{A10306F5-9841-4973-94F2-85AE4C01E03D}" type="presParOf" srcId="{D7E8DC1B-C3F4-4E8C-8D46-961F38FEC720}" destId="{9F6893CC-FD2C-4CC2-B6BF-8F5D10E76776}" srcOrd="4" destOrd="0" presId="urn:microsoft.com/office/officeart/2005/8/layout/process2"/>
    <dgm:cxn modelId="{D158473A-67E1-4122-B516-292D31F5C3C9}" type="presParOf" srcId="{D7E8DC1B-C3F4-4E8C-8D46-961F38FEC720}" destId="{7F68A762-ACFC-4120-B4D3-5D96039FB588}" srcOrd="5" destOrd="0" presId="urn:microsoft.com/office/officeart/2005/8/layout/process2"/>
    <dgm:cxn modelId="{E55C72DB-E803-40E0-8C75-39BBC439B95D}" type="presParOf" srcId="{7F68A762-ACFC-4120-B4D3-5D96039FB588}" destId="{C205BBAA-A25D-4D9A-A0C3-C3B1EE5E5026}" srcOrd="0" destOrd="0" presId="urn:microsoft.com/office/officeart/2005/8/layout/process2"/>
    <dgm:cxn modelId="{C49DFFBA-A2D6-469B-AC35-9BC85C97F642}" type="presParOf" srcId="{D7E8DC1B-C3F4-4E8C-8D46-961F38FEC720}" destId="{1BF79D4C-FFD5-4E43-B1AE-1C9B8AE16F5F}" srcOrd="6" destOrd="0" presId="urn:microsoft.com/office/officeart/2005/8/layout/process2"/>
    <dgm:cxn modelId="{74A54217-284F-49A0-A7C4-23F67BB806DF}" type="presParOf" srcId="{D7E8DC1B-C3F4-4E8C-8D46-961F38FEC720}" destId="{E112CDB1-FBC8-40C0-A0C2-1AAB72AB19C4}" srcOrd="7" destOrd="0" presId="urn:microsoft.com/office/officeart/2005/8/layout/process2"/>
    <dgm:cxn modelId="{0B95FD8A-12AD-4220-89F2-93E244474195}" type="presParOf" srcId="{E112CDB1-FBC8-40C0-A0C2-1AAB72AB19C4}" destId="{FD72B034-818D-4078-8194-F4E77120C633}" srcOrd="0" destOrd="0" presId="urn:microsoft.com/office/officeart/2005/8/layout/process2"/>
    <dgm:cxn modelId="{7FB33F49-B22B-42B3-B0F4-284408C93BDA}" type="presParOf" srcId="{D7E8DC1B-C3F4-4E8C-8D46-961F38FEC720}" destId="{B0AF29FB-5685-44B6-A059-6F8F8A1977A1}" srcOrd="8" destOrd="0" presId="urn:microsoft.com/office/officeart/2005/8/layout/process2"/>
  </dgm:cxnLst>
  <dgm:bg>
    <a:solidFill>
      <a:schemeClr val="bg1"/>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1ACDD1-C855-4A9C-9E8F-4F367CFC9F14}" type="datetimeFigureOut">
              <a:rPr lang="en-US" smtClean="0"/>
              <a:pPr/>
              <a:t>7/5/2019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64C844-4030-4079-8952-287114E2088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ACDD1-C855-4A9C-9E8F-4F367CFC9F14}" type="datetimeFigureOut">
              <a:rPr lang="en-US" smtClean="0"/>
              <a:pPr/>
              <a:t>7/5/2019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4C844-4030-4079-8952-287114E2088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43000"/>
            <a:ext cx="8643841" cy="3170099"/>
          </a:xfrm>
          <a:prstGeom prst="rect">
            <a:avLst/>
          </a:prstGeom>
          <a:noFill/>
        </p:spPr>
        <p:txBody>
          <a:bodyPr wrap="none" rtlCol="0">
            <a:spAutoFit/>
          </a:bodyPr>
          <a:lstStyle/>
          <a:p>
            <a:pPr algn="ctr"/>
            <a:r>
              <a:rPr lang="en-US" sz="4000" b="1" dirty="0" smtClean="0"/>
              <a:t>Brain functional network analysis using </a:t>
            </a:r>
          </a:p>
          <a:p>
            <a:pPr algn="ctr"/>
            <a:r>
              <a:rPr lang="en-US" sz="4000" b="1" dirty="0" smtClean="0"/>
              <a:t>Electroencephalographic (EEG) data </a:t>
            </a:r>
          </a:p>
          <a:p>
            <a:pPr algn="ctr"/>
            <a:r>
              <a:rPr lang="en-US" sz="4000" b="1" dirty="0" smtClean="0"/>
              <a:t>and </a:t>
            </a:r>
          </a:p>
          <a:p>
            <a:pPr algn="ctr"/>
            <a:r>
              <a:rPr lang="en-US" sz="4000" b="1" dirty="0"/>
              <a:t>G</a:t>
            </a:r>
            <a:r>
              <a:rPr lang="en-US" sz="4000" b="1" dirty="0" smtClean="0"/>
              <a:t>raph </a:t>
            </a:r>
            <a:r>
              <a:rPr lang="en-US" sz="4000" b="1" dirty="0"/>
              <a:t>T</a:t>
            </a:r>
            <a:r>
              <a:rPr lang="en-US" sz="4000" b="1" dirty="0" smtClean="0"/>
              <a:t>heory</a:t>
            </a:r>
          </a:p>
          <a:p>
            <a:pPr algn="ctr"/>
            <a:r>
              <a:rPr lang="en-US" sz="4000" b="1" dirty="0" smtClean="0"/>
              <a:t> in long term meditators</a:t>
            </a:r>
            <a:endParaRPr lang="en-US" sz="4000" b="1" dirty="0"/>
          </a:p>
        </p:txBody>
      </p:sp>
      <p:sp>
        <p:nvSpPr>
          <p:cNvPr id="3" name="TextBox 2"/>
          <p:cNvSpPr txBox="1"/>
          <p:nvPr/>
        </p:nvSpPr>
        <p:spPr>
          <a:xfrm>
            <a:off x="2667000" y="5410200"/>
            <a:ext cx="4187300" cy="461665"/>
          </a:xfrm>
          <a:prstGeom prst="rect">
            <a:avLst/>
          </a:prstGeom>
          <a:noFill/>
        </p:spPr>
        <p:txBody>
          <a:bodyPr wrap="none" rtlCol="0">
            <a:spAutoFit/>
          </a:bodyPr>
          <a:lstStyle/>
          <a:p>
            <a:r>
              <a:rPr lang="en-US" sz="2400" b="1" dirty="0" smtClean="0"/>
              <a:t>Presented by : Shruti Pattajoshi</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Different types of networks</a:t>
            </a:r>
            <a:endParaRPr lang="en-US" b="1" dirty="0"/>
          </a:p>
        </p:txBody>
      </p:sp>
      <p:sp>
        <p:nvSpPr>
          <p:cNvPr id="3" name="Rectangle 2"/>
          <p:cNvSpPr/>
          <p:nvPr/>
        </p:nvSpPr>
        <p:spPr>
          <a:xfrm>
            <a:off x="304800" y="1676400"/>
            <a:ext cx="8534400" cy="4524315"/>
          </a:xfrm>
          <a:prstGeom prst="rect">
            <a:avLst/>
          </a:prstGeom>
        </p:spPr>
        <p:txBody>
          <a:bodyPr wrap="square">
            <a:spAutoFit/>
          </a:bodyPr>
          <a:lstStyle/>
          <a:p>
            <a:r>
              <a:rPr lang="en-US" dirty="0" smtClean="0"/>
              <a:t>1. </a:t>
            </a:r>
            <a:r>
              <a:rPr lang="en-US" b="1" dirty="0" smtClean="0"/>
              <a:t>Random Network</a:t>
            </a:r>
            <a:endParaRPr lang="en-US" dirty="0" smtClean="0"/>
          </a:p>
          <a:p>
            <a:r>
              <a:rPr lang="en-US" b="1" dirty="0" smtClean="0"/>
              <a:t> </a:t>
            </a:r>
            <a:r>
              <a:rPr lang="en-US" dirty="0" smtClean="0"/>
              <a:t>This kind of network consists of a set of nodes and the edges between them are totally random. If suppose the probability of an edge existing between a pair of vertices is ’p’, which will be same for all pair of vertices of the network. Therefore this type of network has low clustering coefficient and low average shortest path.</a:t>
            </a:r>
          </a:p>
          <a:p>
            <a:r>
              <a:rPr lang="en-US" dirty="0" smtClean="0"/>
              <a:t>2. </a:t>
            </a:r>
            <a:r>
              <a:rPr lang="en-US" b="1" dirty="0" smtClean="0"/>
              <a:t>Regular Network</a:t>
            </a:r>
            <a:endParaRPr lang="en-US" dirty="0" smtClean="0"/>
          </a:p>
          <a:p>
            <a:r>
              <a:rPr lang="en-US" b="1" dirty="0" smtClean="0"/>
              <a:t> </a:t>
            </a:r>
            <a:r>
              <a:rPr lang="en-US" dirty="0" smtClean="0"/>
              <a:t>If starting with a set of nodes represented on a circular ring and each node is only connected to its nearest neighbours. So if the node has total k neighboring vertices then symmetrically it will have k/2 on each side of the node on the ring. In this type of network clustering coefficient is high and path length is also high.</a:t>
            </a:r>
          </a:p>
          <a:p>
            <a:r>
              <a:rPr lang="en-US" dirty="0" smtClean="0"/>
              <a:t>3. </a:t>
            </a:r>
            <a:r>
              <a:rPr lang="en-US" b="1" dirty="0" smtClean="0"/>
              <a:t>Small World Network</a:t>
            </a:r>
            <a:endParaRPr lang="en-US" dirty="0" smtClean="0"/>
          </a:p>
          <a:p>
            <a:r>
              <a:rPr lang="en-US" dirty="0" smtClean="0"/>
              <a:t> If on the regular network with probability ‘p’ a few random connections are rewired. This would though keep the clustering coefficient high but the path length would reduce giving rise to a distinct small world topology comprising of both high clustering (compatible with segregated or modular processing) and short path length (compatible with distributed or integrated processing).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5562600"/>
            <a:ext cx="7467600" cy="923330"/>
          </a:xfrm>
          <a:prstGeom prst="rect">
            <a:avLst/>
          </a:prstGeom>
        </p:spPr>
        <p:txBody>
          <a:bodyPr wrap="square">
            <a:spAutoFit/>
          </a:bodyPr>
          <a:lstStyle/>
          <a:p>
            <a:r>
              <a:rPr lang="en-US" dirty="0" smtClean="0"/>
              <a:t>Fig: The three different types of network models with different values of clustering coefficient and shortest path length value namely: Ordered/Regular Network, Small ordered Network and Random Network</a:t>
            </a:r>
            <a:endParaRPr lang="en-US" dirty="0"/>
          </a:p>
        </p:txBody>
      </p:sp>
      <p:sp>
        <p:nvSpPr>
          <p:cNvPr id="4" name="Title 1"/>
          <p:cNvSpPr>
            <a:spLocks noGrp="1"/>
          </p:cNvSpPr>
          <p:nvPr>
            <p:ph type="title"/>
          </p:nvPr>
        </p:nvSpPr>
        <p:spPr/>
        <p:txBody>
          <a:bodyPr>
            <a:normAutofit/>
          </a:bodyPr>
          <a:lstStyle/>
          <a:p>
            <a:r>
              <a:rPr lang="en-US" dirty="0" smtClean="0"/>
              <a:t>Different types of networks</a:t>
            </a:r>
            <a:endParaRPr lang="en-US" b="1" dirty="0"/>
          </a:p>
        </p:txBody>
      </p:sp>
      <p:pic>
        <p:nvPicPr>
          <p:cNvPr id="5" name="Picture 4" descr="Screenshot (213).png"/>
          <p:cNvPicPr>
            <a:picLocks noChangeAspect="1"/>
          </p:cNvPicPr>
          <p:nvPr/>
        </p:nvPicPr>
        <p:blipFill>
          <a:blip r:embed="rId2" cstate="print"/>
          <a:stretch>
            <a:fillRect/>
          </a:stretch>
        </p:blipFill>
        <p:spPr>
          <a:xfrm>
            <a:off x="1275890" y="2057208"/>
            <a:ext cx="6592220" cy="27435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a:t>
            </a:r>
            <a:r>
              <a:rPr lang="en-US" dirty="0"/>
              <a:t>W</a:t>
            </a:r>
            <a:r>
              <a:rPr lang="en-US" dirty="0" smtClean="0"/>
              <a:t>orld </a:t>
            </a:r>
            <a:r>
              <a:rPr lang="en-US" dirty="0"/>
              <a:t>N</a:t>
            </a:r>
            <a:r>
              <a:rPr lang="en-US" dirty="0" smtClean="0"/>
              <a:t>etwork </a:t>
            </a:r>
            <a:endParaRPr lang="en-US" dirty="0"/>
          </a:p>
        </p:txBody>
      </p:sp>
      <p:sp>
        <p:nvSpPr>
          <p:cNvPr id="3" name="Rectangle 2"/>
          <p:cNvSpPr/>
          <p:nvPr/>
        </p:nvSpPr>
        <p:spPr>
          <a:xfrm>
            <a:off x="762000" y="1524000"/>
            <a:ext cx="7543800" cy="5170646"/>
          </a:xfrm>
          <a:prstGeom prst="rect">
            <a:avLst/>
          </a:prstGeom>
        </p:spPr>
        <p:txBody>
          <a:bodyPr wrap="square">
            <a:spAutoFit/>
          </a:bodyPr>
          <a:lstStyle/>
          <a:p>
            <a:r>
              <a:rPr lang="en-US" sz="2200" dirty="0" smtClean="0"/>
              <a:t>A network with small-world property needs to meet two conditions:</a:t>
            </a:r>
          </a:p>
          <a:p>
            <a:r>
              <a:rPr lang="en-US" sz="2200" dirty="0" smtClean="0"/>
              <a:t>i)  </a:t>
            </a:r>
            <a:r>
              <a:rPr lang="en-US" sz="2200" b="1" dirty="0" smtClean="0"/>
              <a:t>Normalized Clustering Coefficient (ϒ) &gt;&gt; 1</a:t>
            </a:r>
            <a:endParaRPr lang="en-US" sz="2200" dirty="0" smtClean="0"/>
          </a:p>
          <a:p>
            <a:r>
              <a:rPr lang="en-US" sz="2200" dirty="0" smtClean="0"/>
              <a:t>ii) </a:t>
            </a:r>
            <a:r>
              <a:rPr lang="en-US" sz="2200" b="1" dirty="0" smtClean="0"/>
              <a:t>Normalized path length of the network (λ)~1 </a:t>
            </a:r>
            <a:r>
              <a:rPr lang="en-US" sz="2200" dirty="0" smtClean="0"/>
              <a:t>, where ‘rand’ stands for random graph</a:t>
            </a:r>
            <a:br>
              <a:rPr lang="en-US" sz="2200" dirty="0" smtClean="0"/>
            </a:br>
            <a:endParaRPr lang="en-US" sz="2200" dirty="0" smtClean="0"/>
          </a:p>
          <a:p>
            <a:r>
              <a:rPr lang="en-US" sz="2200" dirty="0" smtClean="0"/>
              <a:t>Thus, the </a:t>
            </a:r>
            <a:r>
              <a:rPr lang="en-US" sz="2200" b="1" dirty="0" smtClean="0"/>
              <a:t>small-worldness index (σ) comes &gt; 1</a:t>
            </a:r>
            <a:r>
              <a:rPr lang="en-US" sz="2200" dirty="0" smtClean="0"/>
              <a:t>; the human brain functional network satisfies this criterion.</a:t>
            </a:r>
          </a:p>
          <a:p>
            <a:r>
              <a:rPr lang="en-US" sz="2200" dirty="0" smtClean="0"/>
              <a:t>Thus, the brain supports both segregated and integrated information processing. Small-world topology comprises both high clustering (compatible with segregated processing) and short path length (compatible with integrated processing). Therefore, for a given brain network, if the brain network is found to have small-world property, it shows that the brain has better information processing performance.</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228600"/>
          <a:ext cx="86868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1295400" y="152400"/>
            <a:ext cx="6629400" cy="769441"/>
          </a:xfrm>
          <a:prstGeom prst="rect">
            <a:avLst/>
          </a:prstGeom>
          <a:noFill/>
        </p:spPr>
        <p:txBody>
          <a:bodyPr wrap="square" rtlCol="0">
            <a:spAutoFit/>
          </a:bodyPr>
          <a:lstStyle/>
          <a:p>
            <a:r>
              <a:rPr lang="en-US" dirty="0" smtClean="0"/>
              <a:t>Data Acquition </a:t>
            </a:r>
            <a:endParaRPr lang="en-US" dirty="0"/>
          </a:p>
        </p:txBody>
      </p:sp>
      <p:sp>
        <p:nvSpPr>
          <p:cNvPr id="4" name="Rectangle 3"/>
          <p:cNvSpPr/>
          <p:nvPr/>
        </p:nvSpPr>
        <p:spPr>
          <a:xfrm>
            <a:off x="228600" y="838200"/>
            <a:ext cx="4953000" cy="5847755"/>
          </a:xfrm>
          <a:prstGeom prst="rect">
            <a:avLst/>
          </a:prstGeom>
        </p:spPr>
        <p:txBody>
          <a:bodyPr wrap="square">
            <a:spAutoFit/>
          </a:bodyPr>
          <a:lstStyle/>
          <a:p>
            <a:pPr>
              <a:buFont typeface="Arial" pitchFamily="34" charset="0"/>
              <a:buChar char="•"/>
            </a:pPr>
            <a:r>
              <a:rPr lang="en-US" sz="2200" dirty="0" smtClean="0"/>
              <a:t> EEG data was collected from experienced long- term meditators with average practice period ranging from 5-20 years.</a:t>
            </a:r>
          </a:p>
          <a:p>
            <a:pPr>
              <a:buFont typeface="Arial" pitchFamily="34" charset="0"/>
              <a:buChar char="•"/>
            </a:pPr>
            <a:endParaRPr lang="en-US" sz="2200" dirty="0" smtClean="0"/>
          </a:p>
          <a:p>
            <a:pPr>
              <a:buFont typeface="Arial" pitchFamily="34" charset="0"/>
              <a:buChar char="•"/>
            </a:pPr>
            <a:r>
              <a:rPr lang="en-US" sz="2200" dirty="0" smtClean="0"/>
              <a:t> EEG data were recorded with a high- density EEG system using a Waveguard</a:t>
            </a:r>
            <a:r>
              <a:rPr lang="en-US" sz="2200" baseline="30000" dirty="0" smtClean="0"/>
              <a:t>R</a:t>
            </a:r>
            <a:r>
              <a:rPr lang="en-US" sz="2200" dirty="0" smtClean="0"/>
              <a:t> EEG cap with 64 active electrodes. </a:t>
            </a:r>
          </a:p>
          <a:p>
            <a:pPr>
              <a:buFont typeface="Arial" pitchFamily="34" charset="0"/>
              <a:buChar char="•"/>
            </a:pPr>
            <a:endParaRPr lang="en-US" sz="2200" dirty="0" smtClean="0"/>
          </a:p>
          <a:p>
            <a:pPr>
              <a:buFont typeface="Arial" pitchFamily="34" charset="0"/>
              <a:buChar char="•"/>
            </a:pPr>
            <a:r>
              <a:rPr lang="en-US" sz="2200" dirty="0" smtClean="0"/>
              <a:t>The channel location (electrode locations) of the EEG system is as shown in the figure following the 10-20 system. </a:t>
            </a:r>
          </a:p>
          <a:p>
            <a:pPr>
              <a:buFont typeface="Arial" pitchFamily="34" charset="0"/>
              <a:buChar char="•"/>
            </a:pPr>
            <a:endParaRPr lang="en-US" sz="2200" dirty="0" smtClean="0"/>
          </a:p>
          <a:p>
            <a:pPr>
              <a:buFont typeface="Arial" pitchFamily="34" charset="0"/>
              <a:buChar char="•"/>
            </a:pPr>
            <a:r>
              <a:rPr lang="en-US" sz="2200" dirty="0" smtClean="0"/>
              <a:t>The data collected was divided into 3 major divisions namely: Before meditation during meditation, after meditation.</a:t>
            </a:r>
            <a:endParaRPr lang="en-US" sz="2200" dirty="0"/>
          </a:p>
        </p:txBody>
      </p:sp>
      <p:pic>
        <p:nvPicPr>
          <p:cNvPr id="5" name="Picture 4" descr="CHANNEL_LOCATIONSMAP.jpg"/>
          <p:cNvPicPr>
            <a:picLocks noChangeAspect="1"/>
          </p:cNvPicPr>
          <p:nvPr/>
        </p:nvPicPr>
        <p:blipFill>
          <a:blip r:embed="rId2" cstate="print"/>
          <a:stretch>
            <a:fillRect/>
          </a:stretch>
        </p:blipFill>
        <p:spPr>
          <a:xfrm>
            <a:off x="5105400" y="2133600"/>
            <a:ext cx="3886200" cy="4000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Types of artifacts :</a:t>
            </a:r>
          </a:p>
          <a:p>
            <a:pPr>
              <a:buNone/>
            </a:pPr>
            <a:endParaRPr lang="en-US" dirty="0" smtClean="0"/>
          </a:p>
          <a:p>
            <a:r>
              <a:rPr lang="en-US" dirty="0" smtClean="0"/>
              <a:t> Line noise (50 Hz- and higher harmonics)</a:t>
            </a:r>
          </a:p>
          <a:p>
            <a:r>
              <a:rPr lang="en-US" dirty="0" smtClean="0"/>
              <a:t>Eye Artifact (Lateral Movement or Eye Blinks- EOG)</a:t>
            </a:r>
          </a:p>
          <a:p>
            <a:r>
              <a:rPr lang="en-US" dirty="0" smtClean="0"/>
              <a:t>Muscle Artifact</a:t>
            </a:r>
          </a:p>
          <a:p>
            <a:r>
              <a:rPr lang="en-US" dirty="0" smtClean="0"/>
              <a:t>Head Movement Artifact</a:t>
            </a:r>
          </a:p>
          <a:p>
            <a:r>
              <a:rPr lang="en-US" dirty="0" smtClean="0"/>
              <a:t>Electrode Popping</a:t>
            </a:r>
          </a:p>
          <a:p>
            <a:r>
              <a:rPr lang="en-US" dirty="0" smtClean="0"/>
              <a:t>DC removal ( ~0 Hz)</a:t>
            </a:r>
          </a:p>
          <a:p>
            <a:endParaRPr lang="en-US" dirty="0" smtClean="0"/>
          </a:p>
          <a:p>
            <a:pPr>
              <a:buNone/>
            </a:pPr>
            <a:endParaRPr lang="en-US" dirty="0" smtClean="0"/>
          </a:p>
        </p:txBody>
      </p:sp>
      <p:sp>
        <p:nvSpPr>
          <p:cNvPr id="4" name="Title 2"/>
          <p:cNvSpPr txBox="1">
            <a:spLocks noGrp="1"/>
          </p:cNvSpPr>
          <p:nvPr>
            <p:ph type="title"/>
          </p:nvPr>
        </p:nvSpPr>
        <p:spPr>
          <a:prstGeom prst="rect">
            <a:avLst/>
          </a:prstGeom>
          <a:noFill/>
        </p:spPr>
        <p:txBody>
          <a:bodyPr wrap="none" rtlCol="0">
            <a:spAutoFit/>
          </a:bodyPr>
          <a:lstStyle/>
          <a:p>
            <a:r>
              <a:rPr lang="en-US" dirty="0" smtClean="0"/>
              <a:t>Preprocessing the EEG data</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US" dirty="0" smtClean="0"/>
              <a:t>Removed the artifacts using the following measure:</a:t>
            </a:r>
          </a:p>
          <a:p>
            <a:r>
              <a:rPr lang="en-US" dirty="0" smtClean="0"/>
              <a:t> Band pass Filter (0.05-45 Hz) – For required frequency band and removing DC Noise</a:t>
            </a:r>
          </a:p>
          <a:p>
            <a:r>
              <a:rPr lang="en-US" dirty="0" smtClean="0"/>
              <a:t>Notch Filter (50 Hz,100Hz)- For removal of line noise</a:t>
            </a:r>
          </a:p>
          <a:p>
            <a:r>
              <a:rPr lang="en-US" dirty="0" smtClean="0"/>
              <a:t>Run Independent Component Analysis and removal of components when identified with eye/muscle artifact</a:t>
            </a:r>
          </a:p>
          <a:p>
            <a:r>
              <a:rPr lang="en-US" dirty="0" smtClean="0"/>
              <a:t>Automatic removal of bad channels and artifact effected data</a:t>
            </a:r>
          </a:p>
          <a:p>
            <a:r>
              <a:rPr lang="en-US" dirty="0" smtClean="0"/>
              <a:t>Reject data manually – by setting a particular threshold and visual inspection</a:t>
            </a:r>
          </a:p>
          <a:p>
            <a:endParaRPr lang="en-US" dirty="0"/>
          </a:p>
        </p:txBody>
      </p:sp>
      <p:sp>
        <p:nvSpPr>
          <p:cNvPr id="4" name="Title 2"/>
          <p:cNvSpPr txBox="1">
            <a:spLocks noGrp="1"/>
          </p:cNvSpPr>
          <p:nvPr>
            <p:ph type="title"/>
          </p:nvPr>
        </p:nvSpPr>
        <p:spPr>
          <a:prstGeom prst="rect">
            <a:avLst/>
          </a:prstGeom>
          <a:noFill/>
        </p:spPr>
        <p:txBody>
          <a:bodyPr wrap="none" rtlCol="0">
            <a:spAutoFit/>
          </a:bodyPr>
          <a:lstStyle/>
          <a:p>
            <a:r>
              <a:rPr lang="en-US" dirty="0" smtClean="0"/>
              <a:t>Preprocessing the EEG data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pPr algn="l"/>
            <a:r>
              <a:rPr lang="en-US" dirty="0" smtClean="0"/>
              <a:t>        ARTIFACT IDENTIFICATION : ICA</a:t>
            </a:r>
            <a:br>
              <a:rPr lang="en-US" dirty="0" smtClean="0"/>
            </a:br>
            <a:r>
              <a:rPr lang="en-US" dirty="0" smtClean="0"/>
              <a:t/>
            </a:r>
            <a:br>
              <a:rPr lang="en-US" dirty="0" smtClean="0"/>
            </a:br>
            <a:r>
              <a:rPr lang="en-US" sz="3100" dirty="0" smtClean="0"/>
              <a:t>1         2      3        4       5        6      7</a:t>
            </a:r>
            <a:endParaRPr lang="en-US" dirty="0"/>
          </a:p>
        </p:txBody>
      </p:sp>
      <p:pic>
        <p:nvPicPr>
          <p:cNvPr id="1026" name="Picture 2"/>
          <p:cNvPicPr>
            <a:picLocks noChangeAspect="1" noChangeArrowheads="1"/>
          </p:cNvPicPr>
          <p:nvPr/>
        </p:nvPicPr>
        <p:blipFill>
          <a:blip r:embed="rId2" cstate="print"/>
          <a:srcRect l="17570" t="16667" r="36749" b="28125"/>
          <a:stretch>
            <a:fillRect/>
          </a:stretch>
        </p:blipFill>
        <p:spPr bwMode="auto">
          <a:xfrm>
            <a:off x="457200" y="2209800"/>
            <a:ext cx="5257800" cy="3657600"/>
          </a:xfrm>
          <a:prstGeom prst="rect">
            <a:avLst/>
          </a:prstGeom>
          <a:noFill/>
          <a:ln w="9525">
            <a:noFill/>
            <a:miter lim="800000"/>
            <a:headEnd/>
            <a:tailEnd/>
          </a:ln>
        </p:spPr>
      </p:pic>
      <p:sp>
        <p:nvSpPr>
          <p:cNvPr id="4" name="TextBox 3"/>
          <p:cNvSpPr txBox="1"/>
          <p:nvPr/>
        </p:nvSpPr>
        <p:spPr>
          <a:xfrm>
            <a:off x="6172200" y="1676400"/>
            <a:ext cx="2438400" cy="4770537"/>
          </a:xfrm>
          <a:prstGeom prst="rect">
            <a:avLst/>
          </a:prstGeom>
          <a:noFill/>
        </p:spPr>
        <p:txBody>
          <a:bodyPr wrap="square" rtlCol="0">
            <a:spAutoFit/>
          </a:bodyPr>
          <a:lstStyle/>
          <a:p>
            <a:r>
              <a:rPr lang="en-US" sz="2200" dirty="0" smtClean="0"/>
              <a:t>Artifacts detected using the ICA run:</a:t>
            </a:r>
          </a:p>
          <a:p>
            <a:endParaRPr lang="en-US" sz="2200" dirty="0" smtClean="0"/>
          </a:p>
          <a:p>
            <a:r>
              <a:rPr lang="en-US" sz="2200" dirty="0" smtClean="0"/>
              <a:t>1 - Eye Lateral Movement</a:t>
            </a:r>
          </a:p>
          <a:p>
            <a:r>
              <a:rPr lang="en-US" sz="2200" dirty="0" smtClean="0"/>
              <a:t>2 - Eye Lateral Movement</a:t>
            </a:r>
          </a:p>
          <a:p>
            <a:r>
              <a:rPr lang="en-US" sz="2200" dirty="0" smtClean="0"/>
              <a:t/>
            </a:r>
            <a:br>
              <a:rPr lang="en-US" sz="2200" dirty="0" smtClean="0"/>
            </a:br>
            <a:r>
              <a:rPr lang="en-US" sz="2200" dirty="0" smtClean="0"/>
              <a:t>4 - Eye Blink </a:t>
            </a:r>
            <a:br>
              <a:rPr lang="en-US" sz="2200" dirty="0" smtClean="0"/>
            </a:br>
            <a:r>
              <a:rPr lang="en-US" sz="2200" dirty="0" smtClean="0"/>
              <a:t>5 - Eye Blink</a:t>
            </a:r>
          </a:p>
          <a:p>
            <a:endParaRPr lang="en-US" sz="2200" dirty="0" smtClean="0"/>
          </a:p>
          <a:p>
            <a:r>
              <a:rPr lang="en-US" sz="2200" dirty="0" smtClean="0"/>
              <a:t>6 – Channel pop-up / Line Noise</a:t>
            </a:r>
            <a:r>
              <a:rPr lang="en-US" dirty="0" smtClean="0"/>
              <a:t/>
            </a:r>
            <a:br>
              <a:rPr lang="en-US" dirty="0" smtClean="0"/>
            </a:b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ONENT_MAPS.jpg"/>
          <p:cNvPicPr>
            <a:picLocks noGrp="1" noChangeAspect="1"/>
          </p:cNvPicPr>
          <p:nvPr>
            <p:ph idx="1"/>
          </p:nvPr>
        </p:nvPicPr>
        <p:blipFill>
          <a:blip r:embed="rId2" cstate="print"/>
          <a:srcRect l="14518" r="9946"/>
          <a:stretch>
            <a:fillRect/>
          </a:stretch>
        </p:blipFill>
        <p:spPr>
          <a:xfrm>
            <a:off x="152400" y="1219201"/>
            <a:ext cx="8610600" cy="5181600"/>
          </a:xfrm>
        </p:spPr>
      </p:pic>
      <p:sp>
        <p:nvSpPr>
          <p:cNvPr id="4" name="Title 2"/>
          <p:cNvSpPr txBox="1">
            <a:spLocks noGrp="1"/>
          </p:cNvSpPr>
          <p:nvPr>
            <p:ph type="title"/>
          </p:nvPr>
        </p:nvSpPr>
        <p:spPr>
          <a:prstGeom prst="rect">
            <a:avLst/>
          </a:prstGeom>
          <a:noFill/>
        </p:spPr>
        <p:txBody>
          <a:bodyPr wrap="none" rtlCol="0">
            <a:spAutoFit/>
          </a:bodyPr>
          <a:lstStyle/>
          <a:p>
            <a:r>
              <a:rPr lang="en-US" dirty="0" smtClean="0"/>
              <a:t>Preprocessing the EEG data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Connectivity Analysis</a:t>
            </a:r>
            <a:endParaRPr lang="en-US" dirty="0"/>
          </a:p>
        </p:txBody>
      </p:sp>
      <p:sp>
        <p:nvSpPr>
          <p:cNvPr id="3" name="Content Placeholder 2"/>
          <p:cNvSpPr>
            <a:spLocks noGrp="1"/>
          </p:cNvSpPr>
          <p:nvPr>
            <p:ph idx="1"/>
          </p:nvPr>
        </p:nvSpPr>
        <p:spPr>
          <a:xfrm>
            <a:off x="457200" y="1600200"/>
            <a:ext cx="4343400" cy="4495799"/>
          </a:xfrm>
        </p:spPr>
        <p:txBody>
          <a:bodyPr>
            <a:normAutofit/>
          </a:bodyPr>
          <a:lstStyle/>
          <a:p>
            <a:r>
              <a:rPr lang="en-US" sz="2200" dirty="0" smtClean="0"/>
              <a:t>Used EEGNET plug-in of MATLAB </a:t>
            </a:r>
          </a:p>
          <a:p>
            <a:r>
              <a:rPr lang="en-US" sz="2200" dirty="0" smtClean="0"/>
              <a:t>This pipeline includes:</a:t>
            </a:r>
          </a:p>
          <a:p>
            <a:pPr>
              <a:buNone/>
            </a:pPr>
            <a:r>
              <a:rPr lang="en-US" sz="2200" dirty="0" smtClean="0"/>
              <a:t>1) Loading and filtering the EEG signals </a:t>
            </a:r>
          </a:p>
          <a:p>
            <a:pPr>
              <a:buNone/>
            </a:pPr>
            <a:r>
              <a:rPr lang="en-US" sz="2200" dirty="0" smtClean="0"/>
              <a:t>2) </a:t>
            </a:r>
            <a:r>
              <a:rPr lang="en-US" sz="2200" dirty="0"/>
              <a:t>C</a:t>
            </a:r>
            <a:r>
              <a:rPr lang="en-US" sz="2200" dirty="0" smtClean="0"/>
              <a:t>omputation of the functional connectivity</a:t>
            </a:r>
          </a:p>
          <a:p>
            <a:pPr>
              <a:buNone/>
            </a:pPr>
            <a:r>
              <a:rPr lang="en-US" sz="2200" dirty="0" smtClean="0"/>
              <a:t>3) </a:t>
            </a:r>
            <a:r>
              <a:rPr lang="en-US" sz="2200" dirty="0"/>
              <a:t>C</a:t>
            </a:r>
            <a:r>
              <a:rPr lang="en-US" sz="2200" dirty="0" smtClean="0"/>
              <a:t>alculation of the network measures </a:t>
            </a:r>
          </a:p>
          <a:p>
            <a:pPr>
              <a:buNone/>
            </a:pPr>
            <a:r>
              <a:rPr lang="en-US" sz="2200" dirty="0" smtClean="0"/>
              <a:t>4) The visualization of 2D (scalp level) and 3D (cortex level) brain networks and associated measures.</a:t>
            </a:r>
            <a:endParaRPr lang="en-US" sz="2200" dirty="0"/>
          </a:p>
        </p:txBody>
      </p:sp>
      <p:sp>
        <p:nvSpPr>
          <p:cNvPr id="4" name="Rectangle 3"/>
          <p:cNvSpPr/>
          <p:nvPr/>
        </p:nvSpPr>
        <p:spPr>
          <a:xfrm>
            <a:off x="5029200" y="1676400"/>
            <a:ext cx="3733800" cy="3816429"/>
          </a:xfrm>
          <a:prstGeom prst="rect">
            <a:avLst/>
          </a:prstGeom>
        </p:spPr>
        <p:txBody>
          <a:bodyPr wrap="square">
            <a:spAutoFit/>
          </a:bodyPr>
          <a:lstStyle/>
          <a:p>
            <a:r>
              <a:rPr lang="en-US" sz="2200" dirty="0" smtClean="0"/>
              <a:t>The connectivity values can be computed over scalp signals (generating 2D networks) according to the method chosen in EEGNET.</a:t>
            </a:r>
          </a:p>
          <a:p>
            <a:endParaRPr lang="en-US" sz="2200" dirty="0" smtClean="0"/>
          </a:p>
          <a:p>
            <a:r>
              <a:rPr lang="en-US" sz="2200" dirty="0" smtClean="0"/>
              <a:t>Here, the Phase Locking Value (PLV) was computed between scalp electrodes as well as between sources as the connectivity measure. </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The Human Brain</a:t>
            </a:r>
            <a:endParaRPr lang="en-US" dirty="0"/>
          </a:p>
        </p:txBody>
      </p:sp>
      <p:sp>
        <p:nvSpPr>
          <p:cNvPr id="4" name="Rectangle 3"/>
          <p:cNvSpPr/>
          <p:nvPr/>
        </p:nvSpPr>
        <p:spPr>
          <a:xfrm>
            <a:off x="533400" y="1219200"/>
            <a:ext cx="8153400" cy="5262979"/>
          </a:xfrm>
          <a:prstGeom prst="rect">
            <a:avLst/>
          </a:prstGeom>
        </p:spPr>
        <p:txBody>
          <a:bodyPr wrap="square">
            <a:spAutoFit/>
          </a:bodyPr>
          <a:lstStyle/>
          <a:p>
            <a:r>
              <a:rPr lang="en-US" sz="2400" dirty="0"/>
              <a:t>A</a:t>
            </a:r>
            <a:r>
              <a:rPr lang="en-US" sz="2400" dirty="0" smtClean="0"/>
              <a:t>n arrangement of a vast network of billions of neurons.</a:t>
            </a:r>
          </a:p>
          <a:p>
            <a:r>
              <a:rPr lang="en-US" sz="2400" dirty="0" smtClean="0"/>
              <a:t>Bunch of neurons collectively bundled to form nuclei or brain region while their axonal processes collect together to be called as nerves. </a:t>
            </a:r>
            <a:br>
              <a:rPr lang="en-US" sz="2400" dirty="0" smtClean="0"/>
            </a:br>
            <a:endParaRPr lang="en-US" sz="2400" dirty="0" smtClean="0"/>
          </a:p>
          <a:p>
            <a:r>
              <a:rPr lang="en-US" sz="2400" dirty="0" smtClean="0"/>
              <a:t>These nerves pass information in the form of electrical impulses i.e. excitation from one neuron to another neuron. Basically our brain forms the “Natural Neural Network”.</a:t>
            </a:r>
            <a:br>
              <a:rPr lang="en-US" sz="2400" dirty="0" smtClean="0"/>
            </a:br>
            <a:endParaRPr lang="en-US" sz="2400" dirty="0" smtClean="0"/>
          </a:p>
          <a:p>
            <a:r>
              <a:rPr lang="en-US" sz="2400" dirty="0" smtClean="0"/>
              <a:t>The studies are conducted by obtaining information from the brain in the form of EEG/MEG signals or PET/fMRI scans.</a:t>
            </a:r>
          </a:p>
          <a:p>
            <a:r>
              <a:rPr lang="en-US" sz="2400" dirty="0" smtClean="0"/>
              <a:t>The analysis of the EEG data and drawing important conclusions about the Brain’s functional network can be done with the help of Graph Theory and use of Graph Algorithms.</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PLV</a:t>
            </a:r>
            <a:endParaRPr lang="en-US" dirty="0"/>
          </a:p>
        </p:txBody>
      </p:sp>
      <p:pic>
        <p:nvPicPr>
          <p:cNvPr id="13314" name="Picture 2"/>
          <p:cNvPicPr>
            <a:picLocks noChangeAspect="1" noChangeArrowheads="1"/>
          </p:cNvPicPr>
          <p:nvPr/>
        </p:nvPicPr>
        <p:blipFill>
          <a:blip r:embed="rId2" cstate="print"/>
          <a:srcRect l="17570" t="9375" r="40263" b="11458"/>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40).png"/>
          <p:cNvPicPr>
            <a:picLocks noGrp="1" noChangeAspect="1"/>
          </p:cNvPicPr>
          <p:nvPr>
            <p:ph idx="1"/>
          </p:nvPr>
        </p:nvPicPr>
        <p:blipFill>
          <a:blip r:embed="rId2" cstate="print"/>
          <a:srcRect l="778" t="21887" r="77451" b="10768"/>
          <a:stretch>
            <a:fillRect/>
          </a:stretch>
        </p:blipFill>
        <p:spPr>
          <a:xfrm>
            <a:off x="381000" y="629478"/>
            <a:ext cx="3581400" cy="6228522"/>
          </a:xfrm>
        </p:spPr>
      </p:pic>
      <p:sp>
        <p:nvSpPr>
          <p:cNvPr id="2" name="Title 1"/>
          <p:cNvSpPr>
            <a:spLocks noGrp="1"/>
          </p:cNvSpPr>
          <p:nvPr>
            <p:ph type="title"/>
          </p:nvPr>
        </p:nvSpPr>
        <p:spPr>
          <a:xfrm>
            <a:off x="1219200" y="0"/>
            <a:ext cx="7010400" cy="792162"/>
          </a:xfrm>
        </p:spPr>
        <p:txBody>
          <a:bodyPr>
            <a:normAutofit/>
          </a:bodyPr>
          <a:lstStyle/>
          <a:p>
            <a:r>
              <a:rPr lang="en-US" dirty="0" smtClean="0"/>
              <a:t>Network Metric Analysis </a:t>
            </a:r>
            <a:endParaRPr lang="en-US" b="1" dirty="0"/>
          </a:p>
        </p:txBody>
      </p:sp>
      <p:pic>
        <p:nvPicPr>
          <p:cNvPr id="5" name="Picture 4" descr="Screenshot (238).png"/>
          <p:cNvPicPr>
            <a:picLocks noChangeAspect="1"/>
          </p:cNvPicPr>
          <p:nvPr/>
        </p:nvPicPr>
        <p:blipFill>
          <a:blip r:embed="rId3" cstate="print"/>
          <a:stretch>
            <a:fillRect/>
          </a:stretch>
        </p:blipFill>
        <p:spPr>
          <a:xfrm>
            <a:off x="5181600" y="609600"/>
            <a:ext cx="3394799" cy="6248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dirty="0" smtClean="0"/>
              <a:t>Observations</a:t>
            </a:r>
            <a:endParaRPr lang="en-US" dirty="0"/>
          </a:p>
        </p:txBody>
      </p:sp>
      <p:pic>
        <p:nvPicPr>
          <p:cNvPr id="1026" name="Picture 2"/>
          <p:cNvPicPr>
            <a:picLocks noChangeAspect="1" noChangeArrowheads="1"/>
          </p:cNvPicPr>
          <p:nvPr/>
        </p:nvPicPr>
        <p:blipFill>
          <a:blip r:embed="rId2" cstate="print"/>
          <a:srcRect l="19885" t="28567" r="20459" b="19740"/>
          <a:stretch>
            <a:fillRect/>
          </a:stretch>
        </p:blipFill>
        <p:spPr bwMode="auto">
          <a:xfrm>
            <a:off x="360947" y="1905000"/>
            <a:ext cx="8783053" cy="427892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28).png"/>
          <p:cNvPicPr>
            <a:picLocks noChangeAspect="1"/>
          </p:cNvPicPr>
          <p:nvPr/>
        </p:nvPicPr>
        <p:blipFill>
          <a:blip r:embed="rId2" cstate="print"/>
          <a:stretch>
            <a:fillRect/>
          </a:stretch>
        </p:blipFill>
        <p:spPr>
          <a:xfrm>
            <a:off x="611910" y="1066801"/>
            <a:ext cx="7922490" cy="480806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1295400"/>
          <a:ext cx="7315201" cy="4064002"/>
        </p:xfrm>
        <a:graphic>
          <a:graphicData uri="http://schemas.openxmlformats.org/drawingml/2006/table">
            <a:tbl>
              <a:tblPr/>
              <a:tblGrid>
                <a:gridCol w="1890299"/>
                <a:gridCol w="1538701"/>
                <a:gridCol w="1970006"/>
                <a:gridCol w="1916195"/>
              </a:tblGrid>
              <a:tr h="1642894">
                <a:tc>
                  <a:txBody>
                    <a:bodyPr/>
                    <a:lstStyle/>
                    <a:p>
                      <a:r>
                        <a:rPr lang="en-US" sz="1700" dirty="0"/>
                        <a:t>Clustering </a:t>
                      </a:r>
                      <a:endParaRPr lang="en-US" sz="1700" dirty="0" smtClean="0"/>
                    </a:p>
                    <a:p>
                      <a:r>
                        <a:rPr lang="en-US" sz="1700" dirty="0" smtClean="0"/>
                        <a:t>Coefficient</a:t>
                      </a:r>
                      <a:r>
                        <a:rPr lang="en-US" sz="1700" dirty="0"/>
                        <a:t>  </a:t>
                      </a:r>
                    </a:p>
                  </a:txBody>
                  <a:tcPr marL="86468" marR="86468" marT="43234" marB="43234" anchor="ctr">
                    <a:lnL>
                      <a:noFill/>
                    </a:lnL>
                    <a:lnR>
                      <a:noFill/>
                    </a:lnR>
                    <a:lnT>
                      <a:noFill/>
                    </a:lnT>
                    <a:lnB>
                      <a:noFill/>
                    </a:lnB>
                  </a:tcPr>
                </a:tc>
                <a:tc>
                  <a:txBody>
                    <a:bodyPr/>
                    <a:lstStyle/>
                    <a:p>
                      <a:r>
                        <a:rPr lang="en-US" sz="1700" dirty="0"/>
                        <a:t>Before </a:t>
                      </a:r>
                      <a:endParaRPr lang="en-US" sz="1700" dirty="0" smtClean="0"/>
                    </a:p>
                    <a:p>
                      <a:r>
                        <a:rPr lang="en-US" sz="1700" dirty="0" smtClean="0"/>
                        <a:t>Meditation</a:t>
                      </a:r>
                      <a:r>
                        <a:rPr lang="en-US" sz="1700" dirty="0"/>
                        <a:t> </a:t>
                      </a:r>
                    </a:p>
                  </a:txBody>
                  <a:tcPr marL="86468" marR="86468" marT="43234" marB="43234" anchor="ctr">
                    <a:lnL>
                      <a:noFill/>
                    </a:lnL>
                    <a:lnR>
                      <a:noFill/>
                    </a:lnR>
                    <a:lnT>
                      <a:noFill/>
                    </a:lnT>
                    <a:lnB>
                      <a:noFill/>
                    </a:lnB>
                  </a:tcPr>
                </a:tc>
                <a:tc>
                  <a:txBody>
                    <a:bodyPr/>
                    <a:lstStyle/>
                    <a:p>
                      <a:r>
                        <a:rPr lang="en-US" sz="1700" dirty="0"/>
                        <a:t>During Meditation </a:t>
                      </a:r>
                    </a:p>
                  </a:txBody>
                  <a:tcPr marL="86468" marR="86468" marT="43234" marB="43234" anchor="ctr">
                    <a:lnL>
                      <a:noFill/>
                    </a:lnL>
                    <a:lnR>
                      <a:noFill/>
                    </a:lnR>
                    <a:lnT>
                      <a:noFill/>
                    </a:lnT>
                    <a:lnB>
                      <a:noFill/>
                    </a:lnB>
                  </a:tcPr>
                </a:tc>
                <a:tc>
                  <a:txBody>
                    <a:bodyPr/>
                    <a:lstStyle/>
                    <a:p>
                      <a:r>
                        <a:rPr lang="en-US" sz="1700" dirty="0" smtClean="0"/>
                        <a:t>After</a:t>
                      </a:r>
                    </a:p>
                    <a:p>
                      <a:r>
                        <a:rPr lang="en-US" sz="1700" dirty="0"/>
                        <a:t> </a:t>
                      </a:r>
                      <a:r>
                        <a:rPr lang="en-US" sz="1700" dirty="0" smtClean="0"/>
                        <a:t>Meditation</a:t>
                      </a:r>
                      <a:endParaRPr lang="en-US" sz="1700" dirty="0"/>
                    </a:p>
                  </a:txBody>
                  <a:tcPr marL="86468" marR="86468" marT="43234" marB="43234" anchor="ctr">
                    <a:lnL>
                      <a:noFill/>
                    </a:lnL>
                    <a:lnR>
                      <a:noFill/>
                    </a:lnR>
                    <a:lnT>
                      <a:noFill/>
                    </a:lnT>
                    <a:lnB>
                      <a:noFill/>
                    </a:lnB>
                  </a:tcPr>
                </a:tc>
              </a:tr>
              <a:tr h="605277">
                <a:tc>
                  <a:txBody>
                    <a:bodyPr/>
                    <a:lstStyle/>
                    <a:p>
                      <a:r>
                        <a:rPr lang="en-US" sz="1700" dirty="0"/>
                        <a:t>1</a:t>
                      </a:r>
                    </a:p>
                  </a:txBody>
                  <a:tcPr marL="86468" marR="86468" marT="43234" marB="43234" anchor="ctr">
                    <a:lnL>
                      <a:noFill/>
                    </a:lnL>
                    <a:lnR>
                      <a:noFill/>
                    </a:lnR>
                    <a:lnT>
                      <a:noFill/>
                    </a:lnT>
                    <a:lnB>
                      <a:noFill/>
                    </a:lnB>
                  </a:tcPr>
                </a:tc>
                <a:tc>
                  <a:txBody>
                    <a:bodyPr/>
                    <a:lstStyle/>
                    <a:p>
                      <a:r>
                        <a:rPr lang="en-US" sz="1700" dirty="0" smtClean="0"/>
                        <a:t>0.735</a:t>
                      </a:r>
                      <a:endParaRPr lang="en-US" sz="1700" dirty="0"/>
                    </a:p>
                  </a:txBody>
                  <a:tcPr marL="86468" marR="86468" marT="43234" marB="43234" anchor="ctr">
                    <a:lnL>
                      <a:noFill/>
                    </a:lnL>
                    <a:lnR>
                      <a:noFill/>
                    </a:lnR>
                    <a:lnT>
                      <a:noFill/>
                    </a:lnT>
                    <a:lnB>
                      <a:noFill/>
                    </a:lnB>
                  </a:tcPr>
                </a:tc>
                <a:tc>
                  <a:txBody>
                    <a:bodyPr/>
                    <a:lstStyle/>
                    <a:p>
                      <a:r>
                        <a:rPr lang="en-US" sz="1700" dirty="0" smtClean="0"/>
                        <a:t>0.725</a:t>
                      </a:r>
                      <a:endParaRPr lang="en-US" sz="1700" dirty="0"/>
                    </a:p>
                  </a:txBody>
                  <a:tcPr marL="86468" marR="86468" marT="43234" marB="43234" anchor="ctr">
                    <a:lnL>
                      <a:noFill/>
                    </a:lnL>
                    <a:lnR>
                      <a:noFill/>
                    </a:lnR>
                    <a:lnT>
                      <a:noFill/>
                    </a:lnT>
                    <a:lnB>
                      <a:noFill/>
                    </a:lnB>
                  </a:tcPr>
                </a:tc>
                <a:tc>
                  <a:txBody>
                    <a:bodyPr/>
                    <a:lstStyle/>
                    <a:p>
                      <a:r>
                        <a:rPr lang="en-US" sz="1700" dirty="0" smtClean="0"/>
                        <a:t>0.727</a:t>
                      </a:r>
                      <a:endParaRPr lang="en-US" sz="1700" dirty="0"/>
                    </a:p>
                  </a:txBody>
                  <a:tcPr marL="86468" marR="86468" marT="43234" marB="43234" anchor="ctr">
                    <a:lnL>
                      <a:noFill/>
                    </a:lnL>
                    <a:lnR>
                      <a:noFill/>
                    </a:lnR>
                    <a:lnT>
                      <a:noFill/>
                    </a:lnT>
                    <a:lnB>
                      <a:noFill/>
                    </a:lnB>
                  </a:tcPr>
                </a:tc>
              </a:tr>
              <a:tr h="605277">
                <a:tc>
                  <a:txBody>
                    <a:bodyPr/>
                    <a:lstStyle/>
                    <a:p>
                      <a:r>
                        <a:rPr lang="en-US" sz="1700" dirty="0"/>
                        <a:t>2</a:t>
                      </a:r>
                    </a:p>
                  </a:txBody>
                  <a:tcPr marL="86468" marR="86468" marT="43234" marB="43234" anchor="ctr">
                    <a:lnL>
                      <a:noFill/>
                    </a:lnL>
                    <a:lnR>
                      <a:noFill/>
                    </a:lnR>
                    <a:lnT>
                      <a:noFill/>
                    </a:lnT>
                    <a:lnB>
                      <a:noFill/>
                    </a:lnB>
                  </a:tcPr>
                </a:tc>
                <a:tc>
                  <a:txBody>
                    <a:bodyPr/>
                    <a:lstStyle/>
                    <a:p>
                      <a:r>
                        <a:rPr lang="en-US" sz="1700" dirty="0" smtClean="0"/>
                        <a:t>0.708</a:t>
                      </a:r>
                      <a:endParaRPr lang="en-US" sz="1700" dirty="0"/>
                    </a:p>
                  </a:txBody>
                  <a:tcPr marL="86468" marR="86468" marT="43234" marB="43234" anchor="ctr">
                    <a:lnL>
                      <a:noFill/>
                    </a:lnL>
                    <a:lnR>
                      <a:noFill/>
                    </a:lnR>
                    <a:lnT>
                      <a:noFill/>
                    </a:lnT>
                    <a:lnB>
                      <a:noFill/>
                    </a:lnB>
                  </a:tcPr>
                </a:tc>
                <a:tc>
                  <a:txBody>
                    <a:bodyPr/>
                    <a:lstStyle/>
                    <a:p>
                      <a:r>
                        <a:rPr lang="en-US" sz="1700" dirty="0" smtClean="0"/>
                        <a:t>0.742</a:t>
                      </a:r>
                      <a:endParaRPr lang="en-US" sz="1700" dirty="0"/>
                    </a:p>
                  </a:txBody>
                  <a:tcPr marL="86468" marR="86468" marT="43234" marB="43234" anchor="ctr">
                    <a:lnL>
                      <a:noFill/>
                    </a:lnL>
                    <a:lnR>
                      <a:noFill/>
                    </a:lnR>
                    <a:lnT>
                      <a:noFill/>
                    </a:lnT>
                    <a:lnB>
                      <a:noFill/>
                    </a:lnB>
                  </a:tcPr>
                </a:tc>
                <a:tc>
                  <a:txBody>
                    <a:bodyPr/>
                    <a:lstStyle/>
                    <a:p>
                      <a:r>
                        <a:rPr lang="en-US" sz="1700" dirty="0" smtClean="0"/>
                        <a:t>0.738</a:t>
                      </a:r>
                      <a:endParaRPr lang="en-US" sz="1700" dirty="0"/>
                    </a:p>
                  </a:txBody>
                  <a:tcPr marL="86468" marR="86468" marT="43234" marB="43234" anchor="ctr">
                    <a:lnL>
                      <a:noFill/>
                    </a:lnL>
                    <a:lnR>
                      <a:noFill/>
                    </a:lnR>
                    <a:lnT>
                      <a:noFill/>
                    </a:lnT>
                    <a:lnB>
                      <a:noFill/>
                    </a:lnB>
                  </a:tcPr>
                </a:tc>
              </a:tr>
              <a:tr h="605277">
                <a:tc>
                  <a:txBody>
                    <a:bodyPr/>
                    <a:lstStyle/>
                    <a:p>
                      <a:r>
                        <a:rPr lang="en-US" sz="1700" dirty="0"/>
                        <a:t>3</a:t>
                      </a:r>
                    </a:p>
                  </a:txBody>
                  <a:tcPr marL="86468" marR="86468" marT="43234" marB="43234" anchor="ctr">
                    <a:lnL>
                      <a:noFill/>
                    </a:lnL>
                    <a:lnR>
                      <a:noFill/>
                    </a:lnR>
                    <a:lnT>
                      <a:noFill/>
                    </a:lnT>
                    <a:lnB>
                      <a:noFill/>
                    </a:lnB>
                  </a:tcPr>
                </a:tc>
                <a:tc>
                  <a:txBody>
                    <a:bodyPr/>
                    <a:lstStyle/>
                    <a:p>
                      <a:r>
                        <a:rPr lang="en-US" sz="1700" dirty="0" smtClean="0"/>
                        <a:t>0.724</a:t>
                      </a:r>
                      <a:endParaRPr lang="en-US" sz="1700" dirty="0"/>
                    </a:p>
                  </a:txBody>
                  <a:tcPr marL="86468" marR="86468" marT="43234" marB="43234" anchor="ctr">
                    <a:lnL>
                      <a:noFill/>
                    </a:lnL>
                    <a:lnR>
                      <a:noFill/>
                    </a:lnR>
                    <a:lnT>
                      <a:noFill/>
                    </a:lnT>
                    <a:lnB>
                      <a:noFill/>
                    </a:lnB>
                  </a:tcPr>
                </a:tc>
                <a:tc>
                  <a:txBody>
                    <a:bodyPr/>
                    <a:lstStyle/>
                    <a:p>
                      <a:r>
                        <a:rPr lang="en-US" sz="1700" dirty="0" smtClean="0"/>
                        <a:t>0.745</a:t>
                      </a:r>
                      <a:endParaRPr lang="en-US" sz="1700" dirty="0"/>
                    </a:p>
                  </a:txBody>
                  <a:tcPr marL="86468" marR="86468" marT="43234" marB="43234" anchor="ctr">
                    <a:lnL>
                      <a:noFill/>
                    </a:lnL>
                    <a:lnR>
                      <a:noFill/>
                    </a:lnR>
                    <a:lnT>
                      <a:noFill/>
                    </a:lnT>
                    <a:lnB>
                      <a:noFill/>
                    </a:lnB>
                  </a:tcPr>
                </a:tc>
                <a:tc>
                  <a:txBody>
                    <a:bodyPr/>
                    <a:lstStyle/>
                    <a:p>
                      <a:r>
                        <a:rPr lang="en-US" sz="1700" dirty="0" smtClean="0"/>
                        <a:t>0.725</a:t>
                      </a:r>
                      <a:endParaRPr lang="en-US" sz="1700" dirty="0"/>
                    </a:p>
                  </a:txBody>
                  <a:tcPr marL="86468" marR="86468" marT="43234" marB="43234" anchor="ctr">
                    <a:lnL>
                      <a:noFill/>
                    </a:lnL>
                    <a:lnR>
                      <a:noFill/>
                    </a:lnR>
                    <a:lnT>
                      <a:noFill/>
                    </a:lnT>
                    <a:lnB>
                      <a:noFill/>
                    </a:lnB>
                  </a:tcPr>
                </a:tc>
              </a:tr>
              <a:tr h="605277">
                <a:tc>
                  <a:txBody>
                    <a:bodyPr/>
                    <a:lstStyle/>
                    <a:p>
                      <a:r>
                        <a:rPr lang="en-US" sz="1700" dirty="0"/>
                        <a:t>5</a:t>
                      </a:r>
                    </a:p>
                  </a:txBody>
                  <a:tcPr marL="86468" marR="86468" marT="43234" marB="43234" anchor="ctr">
                    <a:lnL>
                      <a:noFill/>
                    </a:lnL>
                    <a:lnR>
                      <a:noFill/>
                    </a:lnR>
                    <a:lnT>
                      <a:noFill/>
                    </a:lnT>
                    <a:lnB>
                      <a:noFill/>
                    </a:lnB>
                  </a:tcPr>
                </a:tc>
                <a:tc>
                  <a:txBody>
                    <a:bodyPr/>
                    <a:lstStyle/>
                    <a:p>
                      <a:r>
                        <a:rPr lang="en-US" sz="1700" dirty="0" smtClean="0"/>
                        <a:t>0.737</a:t>
                      </a:r>
                      <a:endParaRPr lang="en-US" sz="1700" dirty="0"/>
                    </a:p>
                  </a:txBody>
                  <a:tcPr marL="86468" marR="86468" marT="43234" marB="43234" anchor="ctr">
                    <a:lnL>
                      <a:noFill/>
                    </a:lnL>
                    <a:lnR>
                      <a:noFill/>
                    </a:lnR>
                    <a:lnT>
                      <a:noFill/>
                    </a:lnT>
                    <a:lnB>
                      <a:noFill/>
                    </a:lnB>
                  </a:tcPr>
                </a:tc>
                <a:tc>
                  <a:txBody>
                    <a:bodyPr/>
                    <a:lstStyle/>
                    <a:p>
                      <a:r>
                        <a:rPr lang="en-US" sz="1700" dirty="0" smtClean="0"/>
                        <a:t>0.747</a:t>
                      </a:r>
                      <a:endParaRPr lang="en-US" sz="1700" dirty="0"/>
                    </a:p>
                  </a:txBody>
                  <a:tcPr marL="86468" marR="86468" marT="43234" marB="43234" anchor="ctr">
                    <a:lnL>
                      <a:noFill/>
                    </a:lnL>
                    <a:lnR>
                      <a:noFill/>
                    </a:lnR>
                    <a:lnT>
                      <a:noFill/>
                    </a:lnT>
                    <a:lnB>
                      <a:noFill/>
                    </a:lnB>
                  </a:tcPr>
                </a:tc>
                <a:tc>
                  <a:txBody>
                    <a:bodyPr/>
                    <a:lstStyle/>
                    <a:p>
                      <a:r>
                        <a:rPr lang="en-US" sz="1700" dirty="0" smtClean="0"/>
                        <a:t>0.729</a:t>
                      </a:r>
                      <a:endParaRPr lang="en-US" sz="1700" dirty="0"/>
                    </a:p>
                  </a:txBody>
                  <a:tcPr marL="86468" marR="86468" marT="43234" marB="43234" anchor="ctr">
                    <a:lnL>
                      <a:noFill/>
                    </a:lnL>
                    <a:lnR>
                      <a:noFill/>
                    </a:lnR>
                    <a:lnT>
                      <a:noFill/>
                    </a:lnT>
                    <a:lnB>
                      <a:noFill/>
                    </a:lnB>
                  </a:tcPr>
                </a:tc>
              </a:tr>
            </a:tbl>
          </a:graphicData>
        </a:graphic>
      </p:graphicFrame>
      <p:sp>
        <p:nvSpPr>
          <p:cNvPr id="4" name="Rectangle 3"/>
          <p:cNvSpPr/>
          <p:nvPr/>
        </p:nvSpPr>
        <p:spPr>
          <a:xfrm>
            <a:off x="762000" y="457200"/>
            <a:ext cx="7467600" cy="923330"/>
          </a:xfrm>
          <a:prstGeom prst="rect">
            <a:avLst/>
          </a:prstGeom>
        </p:spPr>
        <p:txBody>
          <a:bodyPr wrap="square">
            <a:spAutoFit/>
          </a:bodyPr>
          <a:lstStyle/>
          <a:p>
            <a:pPr lvl="0" fontAlgn="base">
              <a:spcBef>
                <a:spcPct val="0"/>
              </a:spcBef>
              <a:spcAft>
                <a:spcPct val="0"/>
              </a:spcAft>
            </a:pPr>
            <a:r>
              <a:rPr lang="en-US" dirty="0">
                <a:latin typeface="Arial" charset="0"/>
                <a:cs typeface="Arial" charset="0"/>
              </a:rPr>
              <a:t>Observations of the clustering coefficients of the four meditating subjects (after elimination of the 4th subject)</a:t>
            </a:r>
          </a:p>
          <a:p>
            <a:pPr lvl="0" eaLnBrk="0" fontAlgn="base" hangingPunct="0">
              <a:spcBef>
                <a:spcPct val="0"/>
              </a:spcBef>
              <a:spcAft>
                <a:spcPct val="0"/>
              </a:spcAft>
            </a:pPr>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27).png"/>
          <p:cNvPicPr>
            <a:picLocks noChangeAspect="1"/>
          </p:cNvPicPr>
          <p:nvPr/>
        </p:nvPicPr>
        <p:blipFill>
          <a:blip r:embed="rId2" cstate="print"/>
          <a:stretch>
            <a:fillRect/>
          </a:stretch>
        </p:blipFill>
        <p:spPr>
          <a:xfrm>
            <a:off x="428142" y="1066800"/>
            <a:ext cx="8106258" cy="462095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smtClean="0"/>
              <a:t>Calculations of metrics for random graphs</a:t>
            </a:r>
            <a:endParaRPr lang="en-US" dirty="0"/>
          </a:p>
        </p:txBody>
      </p:sp>
      <p:sp>
        <p:nvSpPr>
          <p:cNvPr id="5" name="Text Placeholder 4"/>
          <p:cNvSpPr>
            <a:spLocks noGrp="1"/>
          </p:cNvSpPr>
          <p:nvPr>
            <p:ph type="body" sz="quarter" idx="3"/>
          </p:nvPr>
        </p:nvSpPr>
        <p:spPr/>
        <p:txBody>
          <a:bodyPr>
            <a:normAutofit fontScale="92500" lnSpcReduction="20000"/>
          </a:bodyPr>
          <a:lstStyle/>
          <a:p>
            <a:r>
              <a:rPr lang="en-US" dirty="0" smtClean="0"/>
              <a:t>Calculations of normalized values:</a:t>
            </a:r>
            <a:endParaRPr lang="en-US" dirty="0"/>
          </a:p>
        </p:txBody>
      </p:sp>
      <p:pic>
        <p:nvPicPr>
          <p:cNvPr id="7" name="Picture 2"/>
          <p:cNvPicPr>
            <a:picLocks noGrp="1" noChangeAspect="1" noChangeArrowheads="1"/>
          </p:cNvPicPr>
          <p:nvPr>
            <p:ph sz="half" idx="2"/>
          </p:nvPr>
        </p:nvPicPr>
        <p:blipFill>
          <a:blip r:embed="rId2" cstate="print"/>
          <a:srcRect l="19912" t="30208" r="53148" b="30208"/>
          <a:stretch>
            <a:fillRect/>
          </a:stretch>
        </p:blipFill>
        <p:spPr bwMode="auto">
          <a:xfrm>
            <a:off x="724692" y="2702694"/>
            <a:ext cx="3505204" cy="2895649"/>
          </a:xfrm>
          <a:prstGeom prst="rect">
            <a:avLst/>
          </a:prstGeom>
          <a:noFill/>
          <a:ln w="9525">
            <a:noFill/>
            <a:miter lim="800000"/>
            <a:headEnd/>
            <a:tailEnd/>
          </a:ln>
        </p:spPr>
      </p:pic>
      <p:pic>
        <p:nvPicPr>
          <p:cNvPr id="7169" name="Picture 1"/>
          <p:cNvPicPr>
            <a:picLocks noGrp="1" noChangeAspect="1" noChangeArrowheads="1"/>
          </p:cNvPicPr>
          <p:nvPr>
            <p:ph sz="quarter" idx="4"/>
          </p:nvPr>
        </p:nvPicPr>
        <p:blipFill>
          <a:blip r:embed="rId3" cstate="print"/>
          <a:srcRect l="20817" t="41722" r="52789" b="28099"/>
          <a:stretch>
            <a:fillRect/>
          </a:stretch>
        </p:blipFill>
        <p:spPr bwMode="auto">
          <a:xfrm>
            <a:off x="4267200" y="2667000"/>
            <a:ext cx="4445000" cy="3200400"/>
          </a:xfrm>
          <a:prstGeom prst="rect">
            <a:avLst/>
          </a:prstGeom>
          <a:noFill/>
          <a:ln w="9525">
            <a:noFill/>
            <a:miter lim="800000"/>
            <a:headEnd/>
            <a:tailEnd/>
          </a:ln>
        </p:spPr>
      </p:pic>
      <p:pic>
        <p:nvPicPr>
          <p:cNvPr id="7170" name="Picture 2"/>
          <p:cNvPicPr>
            <a:picLocks noChangeAspect="1" noChangeArrowheads="1"/>
          </p:cNvPicPr>
          <p:nvPr/>
        </p:nvPicPr>
        <p:blipFill>
          <a:blip r:embed="rId4" cstate="print"/>
          <a:srcRect l="18741" t="22917" r="70718" b="65987"/>
          <a:stretch>
            <a:fillRect/>
          </a:stretch>
        </p:blipFill>
        <p:spPr bwMode="auto">
          <a:xfrm>
            <a:off x="3429000" y="5820833"/>
            <a:ext cx="1752600" cy="1037167"/>
          </a:xfrm>
          <a:prstGeom prst="rect">
            <a:avLst/>
          </a:prstGeom>
          <a:noFill/>
          <a:ln w="9525">
            <a:noFill/>
            <a:miter lim="800000"/>
            <a:headEnd/>
            <a:tailEnd/>
          </a:ln>
        </p:spPr>
      </p:pic>
      <p:sp>
        <p:nvSpPr>
          <p:cNvPr id="10" name="Text Placeholder 2"/>
          <p:cNvSpPr txBox="1">
            <a:spLocks/>
          </p:cNvSpPr>
          <p:nvPr/>
        </p:nvSpPr>
        <p:spPr>
          <a:xfrm>
            <a:off x="457200" y="5943600"/>
            <a:ext cx="2971800" cy="639762"/>
          </a:xfrm>
          <a:prstGeom prst="rect">
            <a:avLst/>
          </a:prstGeom>
        </p:spPr>
        <p:txBody>
          <a:bodyPr vert="horz" lIns="91440" tIns="45720" rIns="91440" bIns="45720" rtlCol="0" anchor="b">
            <a:normAutofit fontScale="9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Calculations of</a:t>
            </a:r>
            <a:r>
              <a:rPr kumimoji="0" lang="en-US" sz="2400" b="1" i="0" u="none" strike="noStrike" kern="1200" cap="none" spc="0" normalizeH="0" noProof="0" dirty="0" smtClean="0">
                <a:ln>
                  <a:noFill/>
                </a:ln>
                <a:solidFill>
                  <a:schemeClr val="tx1"/>
                </a:solidFill>
                <a:effectLst/>
                <a:uLnTx/>
                <a:uFillTx/>
                <a:latin typeface="+mn-lt"/>
                <a:ea typeface="+mn-ea"/>
                <a:cs typeface="+mn-cs"/>
              </a:rPr>
              <a:t> the small worldness index</a:t>
            </a:r>
            <a:endParaRPr kumimoji="0" lang="en-US" sz="24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905000"/>
          <a:ext cx="8686799" cy="4064002"/>
        </p:xfrm>
        <a:graphic>
          <a:graphicData uri="http://schemas.openxmlformats.org/drawingml/2006/table">
            <a:tbl>
              <a:tblPr/>
              <a:tblGrid>
                <a:gridCol w="1676400"/>
                <a:gridCol w="2209800"/>
                <a:gridCol w="2525118"/>
                <a:gridCol w="2275481"/>
              </a:tblGrid>
              <a:tr h="1642894">
                <a:tc>
                  <a:txBody>
                    <a:bodyPr/>
                    <a:lstStyle/>
                    <a:p>
                      <a:r>
                        <a:rPr lang="en-US" sz="1700" dirty="0"/>
                        <a:t>Value of ratio of  C and Crand </a:t>
                      </a:r>
                    </a:p>
                  </a:txBody>
                  <a:tcPr marL="86468" marR="86468" marT="43234" marB="43234" anchor="ctr">
                    <a:lnL>
                      <a:noFill/>
                    </a:lnL>
                    <a:lnR>
                      <a:noFill/>
                    </a:lnR>
                    <a:lnT>
                      <a:noFill/>
                    </a:lnT>
                    <a:lnB>
                      <a:noFill/>
                    </a:lnB>
                  </a:tcPr>
                </a:tc>
                <a:tc>
                  <a:txBody>
                    <a:bodyPr/>
                    <a:lstStyle/>
                    <a:p>
                      <a:r>
                        <a:rPr lang="en-US" sz="1700" dirty="0"/>
                        <a:t>Before Meditation </a:t>
                      </a:r>
                    </a:p>
                  </a:txBody>
                  <a:tcPr marL="86468" marR="86468" marT="43234" marB="43234" anchor="ctr">
                    <a:lnL>
                      <a:noFill/>
                    </a:lnL>
                    <a:lnR>
                      <a:noFill/>
                    </a:lnR>
                    <a:lnT>
                      <a:noFill/>
                    </a:lnT>
                    <a:lnB>
                      <a:noFill/>
                    </a:lnB>
                  </a:tcPr>
                </a:tc>
                <a:tc>
                  <a:txBody>
                    <a:bodyPr/>
                    <a:lstStyle/>
                    <a:p>
                      <a:r>
                        <a:rPr lang="en-US" sz="1700" dirty="0"/>
                        <a:t>During Meditation </a:t>
                      </a:r>
                    </a:p>
                  </a:txBody>
                  <a:tcPr marL="86468" marR="86468" marT="43234" marB="43234" anchor="ctr">
                    <a:lnL>
                      <a:noFill/>
                    </a:lnL>
                    <a:lnR>
                      <a:noFill/>
                    </a:lnR>
                    <a:lnT>
                      <a:noFill/>
                    </a:lnT>
                    <a:lnB>
                      <a:noFill/>
                    </a:lnB>
                  </a:tcPr>
                </a:tc>
                <a:tc>
                  <a:txBody>
                    <a:bodyPr/>
                    <a:lstStyle/>
                    <a:p>
                      <a:r>
                        <a:rPr lang="en-US" sz="1700" dirty="0"/>
                        <a:t>After </a:t>
                      </a:r>
                      <a:r>
                        <a:rPr lang="en-US" sz="1700" dirty="0" smtClean="0"/>
                        <a:t>Meditation</a:t>
                      </a:r>
                      <a:endParaRPr lang="en-US" sz="1700" dirty="0"/>
                    </a:p>
                  </a:txBody>
                  <a:tcPr marL="86468" marR="86468" marT="43234" marB="43234" anchor="ctr">
                    <a:lnL>
                      <a:noFill/>
                    </a:lnL>
                    <a:lnR>
                      <a:noFill/>
                    </a:lnR>
                    <a:lnT>
                      <a:noFill/>
                    </a:lnT>
                    <a:lnB>
                      <a:noFill/>
                    </a:lnB>
                  </a:tcPr>
                </a:tc>
              </a:tr>
              <a:tr h="605277">
                <a:tc>
                  <a:txBody>
                    <a:bodyPr/>
                    <a:lstStyle/>
                    <a:p>
                      <a:r>
                        <a:rPr lang="en-US" sz="1700" dirty="0"/>
                        <a:t>1</a:t>
                      </a:r>
                    </a:p>
                  </a:txBody>
                  <a:tcPr marL="86468" marR="86468" marT="43234" marB="43234" anchor="ctr">
                    <a:lnL>
                      <a:noFill/>
                    </a:lnL>
                    <a:lnR>
                      <a:noFill/>
                    </a:lnR>
                    <a:lnT>
                      <a:noFill/>
                    </a:lnT>
                    <a:lnB>
                      <a:noFill/>
                    </a:lnB>
                  </a:tcPr>
                </a:tc>
                <a:tc>
                  <a:txBody>
                    <a:bodyPr/>
                    <a:lstStyle/>
                    <a:p>
                      <a:r>
                        <a:rPr lang="en-US" sz="1700" dirty="0" smtClean="0"/>
                        <a:t>45.6102</a:t>
                      </a:r>
                      <a:endParaRPr lang="en-US" sz="1700" dirty="0"/>
                    </a:p>
                  </a:txBody>
                  <a:tcPr marL="86468" marR="86468" marT="43234" marB="43234" anchor="ctr">
                    <a:lnL>
                      <a:noFill/>
                    </a:lnL>
                    <a:lnR>
                      <a:noFill/>
                    </a:lnR>
                    <a:lnT>
                      <a:noFill/>
                    </a:lnT>
                    <a:lnB>
                      <a:noFill/>
                    </a:lnB>
                  </a:tcPr>
                </a:tc>
                <a:tc>
                  <a:txBody>
                    <a:bodyPr/>
                    <a:lstStyle/>
                    <a:p>
                      <a:r>
                        <a:rPr lang="en-US" sz="1700" dirty="0" smtClean="0"/>
                        <a:t>44.9365</a:t>
                      </a:r>
                      <a:endParaRPr lang="en-US" sz="1700" dirty="0"/>
                    </a:p>
                  </a:txBody>
                  <a:tcPr marL="86468" marR="86468" marT="43234" marB="43234" anchor="ctr">
                    <a:lnL>
                      <a:noFill/>
                    </a:lnL>
                    <a:lnR>
                      <a:noFill/>
                    </a:lnR>
                    <a:lnT>
                      <a:noFill/>
                    </a:lnT>
                    <a:lnB>
                      <a:noFill/>
                    </a:lnB>
                  </a:tcPr>
                </a:tc>
                <a:tc>
                  <a:txBody>
                    <a:bodyPr/>
                    <a:lstStyle/>
                    <a:p>
                      <a:r>
                        <a:rPr lang="en-US" sz="1700" dirty="0" smtClean="0"/>
                        <a:t>45.1080</a:t>
                      </a:r>
                      <a:endParaRPr lang="en-US" sz="1700" dirty="0"/>
                    </a:p>
                  </a:txBody>
                  <a:tcPr marL="86468" marR="86468" marT="43234" marB="43234" anchor="ctr">
                    <a:lnL>
                      <a:noFill/>
                    </a:lnL>
                    <a:lnR>
                      <a:noFill/>
                    </a:lnR>
                    <a:lnT>
                      <a:noFill/>
                    </a:lnT>
                    <a:lnB>
                      <a:noFill/>
                    </a:lnB>
                  </a:tcPr>
                </a:tc>
              </a:tr>
              <a:tr h="605277">
                <a:tc>
                  <a:txBody>
                    <a:bodyPr/>
                    <a:lstStyle/>
                    <a:p>
                      <a:r>
                        <a:rPr lang="en-US" sz="1700" dirty="0"/>
                        <a:t>2</a:t>
                      </a:r>
                    </a:p>
                  </a:txBody>
                  <a:tcPr marL="86468" marR="86468" marT="43234" marB="43234" anchor="ctr">
                    <a:lnL>
                      <a:noFill/>
                    </a:lnL>
                    <a:lnR>
                      <a:noFill/>
                    </a:lnR>
                    <a:lnT>
                      <a:noFill/>
                    </a:lnT>
                    <a:lnB>
                      <a:noFill/>
                    </a:lnB>
                  </a:tcPr>
                </a:tc>
                <a:tc>
                  <a:txBody>
                    <a:bodyPr/>
                    <a:lstStyle/>
                    <a:p>
                      <a:r>
                        <a:rPr lang="en-US" sz="1700" dirty="0" smtClean="0"/>
                        <a:t>43.9359</a:t>
                      </a:r>
                      <a:endParaRPr lang="en-US" sz="1700" dirty="0"/>
                    </a:p>
                  </a:txBody>
                  <a:tcPr marL="86468" marR="86468" marT="43234" marB="43234" anchor="ctr">
                    <a:lnL>
                      <a:noFill/>
                    </a:lnL>
                    <a:lnR>
                      <a:noFill/>
                    </a:lnR>
                    <a:lnT>
                      <a:noFill/>
                    </a:lnT>
                    <a:lnB>
                      <a:noFill/>
                    </a:lnB>
                  </a:tcPr>
                </a:tc>
                <a:tc>
                  <a:txBody>
                    <a:bodyPr/>
                    <a:lstStyle/>
                    <a:p>
                      <a:r>
                        <a:rPr lang="en-US" sz="1700" dirty="0" smtClean="0"/>
                        <a:t>46.0110</a:t>
                      </a:r>
                      <a:endParaRPr lang="en-US" sz="1700" dirty="0"/>
                    </a:p>
                  </a:txBody>
                  <a:tcPr marL="86468" marR="86468" marT="43234" marB="43234" anchor="ctr">
                    <a:lnL>
                      <a:noFill/>
                    </a:lnL>
                    <a:lnR>
                      <a:noFill/>
                    </a:lnR>
                    <a:lnT>
                      <a:noFill/>
                    </a:lnT>
                    <a:lnB>
                      <a:noFill/>
                    </a:lnB>
                  </a:tcPr>
                </a:tc>
                <a:tc>
                  <a:txBody>
                    <a:bodyPr/>
                    <a:lstStyle/>
                    <a:p>
                      <a:r>
                        <a:rPr lang="en-US" sz="1700" dirty="0" smtClean="0"/>
                        <a:t>45.7785</a:t>
                      </a:r>
                      <a:endParaRPr lang="en-US" sz="1700" dirty="0"/>
                    </a:p>
                  </a:txBody>
                  <a:tcPr marL="86468" marR="86468" marT="43234" marB="43234" anchor="ctr">
                    <a:lnL>
                      <a:noFill/>
                    </a:lnL>
                    <a:lnR>
                      <a:noFill/>
                    </a:lnR>
                    <a:lnT>
                      <a:noFill/>
                    </a:lnT>
                    <a:lnB>
                      <a:noFill/>
                    </a:lnB>
                  </a:tcPr>
                </a:tc>
              </a:tr>
              <a:tr h="605277">
                <a:tc>
                  <a:txBody>
                    <a:bodyPr/>
                    <a:lstStyle/>
                    <a:p>
                      <a:r>
                        <a:rPr lang="en-US" sz="1700" dirty="0"/>
                        <a:t>3</a:t>
                      </a:r>
                    </a:p>
                  </a:txBody>
                  <a:tcPr marL="86468" marR="86468" marT="43234" marB="43234" anchor="ctr">
                    <a:lnL>
                      <a:noFill/>
                    </a:lnL>
                    <a:lnR>
                      <a:noFill/>
                    </a:lnR>
                    <a:lnT>
                      <a:noFill/>
                    </a:lnT>
                    <a:lnB>
                      <a:noFill/>
                    </a:lnB>
                  </a:tcPr>
                </a:tc>
                <a:tc>
                  <a:txBody>
                    <a:bodyPr/>
                    <a:lstStyle/>
                    <a:p>
                      <a:r>
                        <a:rPr lang="en-US" sz="1700" dirty="0" smtClean="0"/>
                        <a:t>44.8767</a:t>
                      </a:r>
                      <a:endParaRPr lang="en-US" sz="1700" dirty="0"/>
                    </a:p>
                  </a:txBody>
                  <a:tcPr marL="86468" marR="86468" marT="43234" marB="43234" anchor="ctr">
                    <a:lnL>
                      <a:noFill/>
                    </a:lnL>
                    <a:lnR>
                      <a:noFill/>
                    </a:lnR>
                    <a:lnT>
                      <a:noFill/>
                    </a:lnT>
                    <a:lnB>
                      <a:noFill/>
                    </a:lnB>
                  </a:tcPr>
                </a:tc>
                <a:tc>
                  <a:txBody>
                    <a:bodyPr/>
                    <a:lstStyle/>
                    <a:p>
                      <a:r>
                        <a:rPr lang="en-US" sz="1700" dirty="0" smtClean="0"/>
                        <a:t>46.1824</a:t>
                      </a:r>
                      <a:endParaRPr lang="en-US" sz="1700" dirty="0"/>
                    </a:p>
                  </a:txBody>
                  <a:tcPr marL="86468" marR="86468" marT="43234" marB="43234" anchor="ctr">
                    <a:lnL>
                      <a:noFill/>
                    </a:lnL>
                    <a:lnR>
                      <a:noFill/>
                    </a:lnR>
                    <a:lnT>
                      <a:noFill/>
                    </a:lnT>
                    <a:lnB>
                      <a:noFill/>
                    </a:lnB>
                  </a:tcPr>
                </a:tc>
                <a:tc>
                  <a:txBody>
                    <a:bodyPr/>
                    <a:lstStyle/>
                    <a:p>
                      <a:r>
                        <a:rPr lang="en-US" sz="1700" dirty="0" smtClean="0"/>
                        <a:t>44.9833</a:t>
                      </a:r>
                      <a:endParaRPr lang="en-US" sz="1700" dirty="0"/>
                    </a:p>
                  </a:txBody>
                  <a:tcPr marL="86468" marR="86468" marT="43234" marB="43234" anchor="ctr">
                    <a:lnL>
                      <a:noFill/>
                    </a:lnL>
                    <a:lnR>
                      <a:noFill/>
                    </a:lnR>
                    <a:lnT>
                      <a:noFill/>
                    </a:lnT>
                    <a:lnB>
                      <a:noFill/>
                    </a:lnB>
                  </a:tcPr>
                </a:tc>
              </a:tr>
              <a:tr h="605277">
                <a:tc>
                  <a:txBody>
                    <a:bodyPr/>
                    <a:lstStyle/>
                    <a:p>
                      <a:r>
                        <a:rPr lang="en-US" sz="1700" dirty="0"/>
                        <a:t>5</a:t>
                      </a:r>
                    </a:p>
                  </a:txBody>
                  <a:tcPr marL="86468" marR="86468" marT="43234" marB="43234" anchor="ctr">
                    <a:lnL>
                      <a:noFill/>
                    </a:lnL>
                    <a:lnR>
                      <a:noFill/>
                    </a:lnR>
                    <a:lnT>
                      <a:noFill/>
                    </a:lnT>
                    <a:lnB>
                      <a:noFill/>
                    </a:lnB>
                  </a:tcPr>
                </a:tc>
                <a:tc>
                  <a:txBody>
                    <a:bodyPr/>
                    <a:lstStyle/>
                    <a:p>
                      <a:r>
                        <a:rPr lang="en-US" sz="1700" dirty="0" smtClean="0"/>
                        <a:t>45.7343</a:t>
                      </a:r>
                      <a:endParaRPr lang="en-US" sz="1700" dirty="0"/>
                    </a:p>
                  </a:txBody>
                  <a:tcPr marL="86468" marR="86468" marT="43234" marB="43234" anchor="ctr">
                    <a:lnL>
                      <a:noFill/>
                    </a:lnL>
                    <a:lnR>
                      <a:noFill/>
                    </a:lnR>
                    <a:lnT>
                      <a:noFill/>
                    </a:lnT>
                    <a:lnB>
                      <a:noFill/>
                    </a:lnB>
                  </a:tcPr>
                </a:tc>
                <a:tc>
                  <a:txBody>
                    <a:bodyPr/>
                    <a:lstStyle/>
                    <a:p>
                      <a:r>
                        <a:rPr lang="en-US" sz="1700" dirty="0" smtClean="0"/>
                        <a:t>46.2964</a:t>
                      </a:r>
                      <a:endParaRPr lang="en-US" sz="1700" dirty="0"/>
                    </a:p>
                  </a:txBody>
                  <a:tcPr marL="86468" marR="86468" marT="43234" marB="43234" anchor="ctr">
                    <a:lnL>
                      <a:noFill/>
                    </a:lnL>
                    <a:lnR>
                      <a:noFill/>
                    </a:lnR>
                    <a:lnT>
                      <a:noFill/>
                    </a:lnT>
                    <a:lnB>
                      <a:noFill/>
                    </a:lnB>
                  </a:tcPr>
                </a:tc>
                <a:tc>
                  <a:txBody>
                    <a:bodyPr/>
                    <a:lstStyle/>
                    <a:p>
                      <a:r>
                        <a:rPr lang="en-US" sz="1700" dirty="0" smtClean="0"/>
                        <a:t>45.2134</a:t>
                      </a:r>
                      <a:endParaRPr lang="en-US" sz="1700" dirty="0"/>
                    </a:p>
                  </a:txBody>
                  <a:tcPr marL="86468" marR="86468" marT="43234" marB="43234" anchor="ctr">
                    <a:lnL>
                      <a:noFill/>
                    </a:lnL>
                    <a:lnR>
                      <a:noFill/>
                    </a:lnR>
                    <a:lnT>
                      <a:noFill/>
                    </a:lnT>
                    <a:lnB>
                      <a:noFill/>
                    </a:lnB>
                  </a:tcPr>
                </a:tc>
              </a:tr>
            </a:tbl>
          </a:graphicData>
        </a:graphic>
      </p:graphicFrame>
      <p:sp>
        <p:nvSpPr>
          <p:cNvPr id="6" name="Rectangle 5"/>
          <p:cNvSpPr/>
          <p:nvPr/>
        </p:nvSpPr>
        <p:spPr>
          <a:xfrm>
            <a:off x="228600" y="1219200"/>
            <a:ext cx="8153400" cy="1200329"/>
          </a:xfrm>
          <a:prstGeom prst="rect">
            <a:avLst/>
          </a:prstGeom>
        </p:spPr>
        <p:txBody>
          <a:bodyPr wrap="square">
            <a:spAutoFit/>
          </a:bodyPr>
          <a:lstStyle/>
          <a:p>
            <a:pPr lvl="0" fontAlgn="base">
              <a:spcBef>
                <a:spcPct val="0"/>
              </a:spcBef>
              <a:spcAft>
                <a:spcPct val="0"/>
              </a:spcAft>
            </a:pPr>
            <a:r>
              <a:rPr lang="en-US" dirty="0">
                <a:latin typeface="Arial" charset="0"/>
                <a:cs typeface="Arial" charset="0"/>
              </a:rPr>
              <a:t>Calculated values </a:t>
            </a:r>
            <a:r>
              <a:rPr lang="en-US" dirty="0" smtClean="0">
                <a:latin typeface="Arial" charset="0"/>
                <a:cs typeface="Arial" charset="0"/>
              </a:rPr>
              <a:t>of</a:t>
            </a:r>
            <a:r>
              <a:rPr lang="en-US" dirty="0">
                <a:latin typeface="Arial" charset="0"/>
                <a:cs typeface="Arial" charset="0"/>
              </a:rPr>
              <a:t> ratio of Clustering Coefficient of the experimentally observed graph and a corresponding random graph</a:t>
            </a:r>
          </a:p>
          <a:p>
            <a:pPr lvl="0" eaLnBrk="0" fontAlgn="base" hangingPunct="0">
              <a:spcBef>
                <a:spcPct val="0"/>
              </a:spcBef>
              <a:spcAft>
                <a:spcPct val="0"/>
              </a:spcAft>
            </a:pPr>
            <a:endParaRPr lang="en-US" sz="1600" dirty="0">
              <a:latin typeface="Arial" charset="0"/>
              <a:cs typeface="Arial" charset="0"/>
            </a:endParaRPr>
          </a:p>
        </p:txBody>
      </p:sp>
      <p:sp>
        <p:nvSpPr>
          <p:cNvPr id="7" name="Title 1"/>
          <p:cNvSpPr>
            <a:spLocks noGrp="1"/>
          </p:cNvSpPr>
          <p:nvPr>
            <p:ph type="title"/>
          </p:nvPr>
        </p:nvSpPr>
        <p:spPr>
          <a:xfrm>
            <a:off x="381000" y="0"/>
            <a:ext cx="8229600" cy="1143000"/>
          </a:xfrm>
        </p:spPr>
        <p:txBody>
          <a:bodyPr/>
          <a:lstStyle/>
          <a:p>
            <a:r>
              <a:rPr lang="en-US" dirty="0" smtClean="0"/>
              <a:t>Observations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Clustering Coefficient :</a:t>
            </a:r>
            <a:endParaRPr lang="en-US" dirty="0"/>
          </a:p>
        </p:txBody>
      </p:sp>
      <p:pic>
        <p:nvPicPr>
          <p:cNvPr id="4" name="Content Placeholder 3" descr="Screenshot (230).png"/>
          <p:cNvPicPr>
            <a:picLocks noGrp="1" noChangeAspect="1"/>
          </p:cNvPicPr>
          <p:nvPr>
            <p:ph idx="1"/>
          </p:nvPr>
        </p:nvPicPr>
        <p:blipFill>
          <a:blip r:embed="rId2" cstate="print"/>
          <a:stretch>
            <a:fillRect/>
          </a:stretch>
        </p:blipFill>
        <p:spPr>
          <a:xfrm>
            <a:off x="1371600" y="2286000"/>
            <a:ext cx="6477000" cy="3748112"/>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Worldness Index Calculations</a:t>
            </a:r>
            <a:endParaRPr lang="en-US" dirty="0"/>
          </a:p>
        </p:txBody>
      </p:sp>
      <p:graphicFrame>
        <p:nvGraphicFramePr>
          <p:cNvPr id="5" name="Table 4"/>
          <p:cNvGraphicFramePr>
            <a:graphicFrameLocks noGrp="1"/>
          </p:cNvGraphicFramePr>
          <p:nvPr/>
        </p:nvGraphicFramePr>
        <p:xfrm>
          <a:off x="838200" y="2133600"/>
          <a:ext cx="7772400" cy="4318002"/>
        </p:xfrm>
        <a:graphic>
          <a:graphicData uri="http://schemas.openxmlformats.org/drawingml/2006/table">
            <a:tbl>
              <a:tblPr/>
              <a:tblGrid>
                <a:gridCol w="1676400"/>
                <a:gridCol w="1542611"/>
                <a:gridCol w="2114989"/>
                <a:gridCol w="2438400"/>
              </a:tblGrid>
              <a:tr h="1745574">
                <a:tc>
                  <a:txBody>
                    <a:bodyPr/>
                    <a:lstStyle/>
                    <a:p>
                      <a:r>
                        <a:rPr lang="en-US" sz="1700" dirty="0"/>
                        <a:t>Small </a:t>
                      </a:r>
                      <a:r>
                        <a:rPr lang="en-US" sz="1700" dirty="0" smtClean="0"/>
                        <a:t>Worldness</a:t>
                      </a:r>
                      <a:br>
                        <a:rPr lang="en-US" sz="1700" dirty="0" smtClean="0"/>
                      </a:br>
                      <a:r>
                        <a:rPr lang="en-US" sz="1700" dirty="0"/>
                        <a:t> Index</a:t>
                      </a:r>
                    </a:p>
                  </a:txBody>
                  <a:tcPr marL="86468" marR="86468" marT="43234" marB="43234" anchor="ctr">
                    <a:lnL>
                      <a:noFill/>
                    </a:lnL>
                    <a:lnR>
                      <a:noFill/>
                    </a:lnR>
                    <a:lnT>
                      <a:noFill/>
                    </a:lnT>
                    <a:lnB>
                      <a:noFill/>
                    </a:lnB>
                  </a:tcPr>
                </a:tc>
                <a:tc>
                  <a:txBody>
                    <a:bodyPr/>
                    <a:lstStyle/>
                    <a:p>
                      <a:r>
                        <a:rPr lang="en-US" sz="1700" dirty="0" smtClean="0"/>
                        <a:t>Before</a:t>
                      </a:r>
                    </a:p>
                    <a:p>
                      <a:r>
                        <a:rPr lang="en-US" sz="1700" dirty="0" smtClean="0"/>
                        <a:t>Meditation</a:t>
                      </a:r>
                      <a:endParaRPr lang="en-US" sz="1700" dirty="0"/>
                    </a:p>
                  </a:txBody>
                  <a:tcPr marL="86468" marR="86468" marT="43234" marB="43234" anchor="ctr">
                    <a:lnL>
                      <a:noFill/>
                    </a:lnL>
                    <a:lnR>
                      <a:noFill/>
                    </a:lnR>
                    <a:lnT>
                      <a:noFill/>
                    </a:lnT>
                    <a:lnB>
                      <a:noFill/>
                    </a:lnB>
                  </a:tcPr>
                </a:tc>
                <a:tc>
                  <a:txBody>
                    <a:bodyPr/>
                    <a:lstStyle/>
                    <a:p>
                      <a:r>
                        <a:rPr lang="en-US" sz="1700" dirty="0"/>
                        <a:t>During Meditation</a:t>
                      </a:r>
                    </a:p>
                  </a:txBody>
                  <a:tcPr marL="86468" marR="86468" marT="43234" marB="43234" anchor="ctr">
                    <a:lnL>
                      <a:noFill/>
                    </a:lnL>
                    <a:lnR>
                      <a:noFill/>
                    </a:lnR>
                    <a:lnT>
                      <a:noFill/>
                    </a:lnT>
                    <a:lnB>
                      <a:noFill/>
                    </a:lnB>
                  </a:tcPr>
                </a:tc>
                <a:tc>
                  <a:txBody>
                    <a:bodyPr/>
                    <a:lstStyle/>
                    <a:p>
                      <a:r>
                        <a:rPr lang="en-US" sz="1700" dirty="0"/>
                        <a:t>After </a:t>
                      </a:r>
                      <a:r>
                        <a:rPr lang="en-US" sz="1700" dirty="0" smtClean="0"/>
                        <a:t>Meditation</a:t>
                      </a:r>
                      <a:endParaRPr lang="en-US" sz="1700" dirty="0"/>
                    </a:p>
                  </a:txBody>
                  <a:tcPr marL="86468" marR="86468" marT="43234" marB="43234" anchor="ctr">
                    <a:lnL>
                      <a:noFill/>
                    </a:lnL>
                    <a:lnR>
                      <a:noFill/>
                    </a:lnR>
                    <a:lnT>
                      <a:noFill/>
                    </a:lnT>
                    <a:lnB>
                      <a:noFill/>
                    </a:lnB>
                  </a:tcPr>
                </a:tc>
              </a:tr>
              <a:tr h="643107">
                <a:tc>
                  <a:txBody>
                    <a:bodyPr/>
                    <a:lstStyle/>
                    <a:p>
                      <a:r>
                        <a:rPr lang="en-US" sz="1700" dirty="0"/>
                        <a:t>1</a:t>
                      </a:r>
                    </a:p>
                  </a:txBody>
                  <a:tcPr marL="86468" marR="86468" marT="43234" marB="43234" anchor="ctr">
                    <a:lnL>
                      <a:noFill/>
                    </a:lnL>
                    <a:lnR>
                      <a:noFill/>
                    </a:lnR>
                    <a:lnT>
                      <a:noFill/>
                    </a:lnT>
                    <a:lnB>
                      <a:noFill/>
                    </a:lnB>
                  </a:tcPr>
                </a:tc>
                <a:tc>
                  <a:txBody>
                    <a:bodyPr/>
                    <a:lstStyle/>
                    <a:p>
                      <a:r>
                        <a:rPr lang="en-US" sz="1700" dirty="0" smtClean="0"/>
                        <a:t>45.6102</a:t>
                      </a:r>
                      <a:endParaRPr lang="en-US" sz="1700" dirty="0"/>
                    </a:p>
                  </a:txBody>
                  <a:tcPr marL="86468" marR="86468" marT="43234" marB="43234" anchor="ctr">
                    <a:lnL>
                      <a:noFill/>
                    </a:lnL>
                    <a:lnR>
                      <a:noFill/>
                    </a:lnR>
                    <a:lnT>
                      <a:noFill/>
                    </a:lnT>
                    <a:lnB>
                      <a:noFill/>
                    </a:lnB>
                  </a:tcPr>
                </a:tc>
                <a:tc>
                  <a:txBody>
                    <a:bodyPr/>
                    <a:lstStyle/>
                    <a:p>
                      <a:r>
                        <a:rPr lang="en-US" sz="1700" dirty="0" smtClean="0"/>
                        <a:t>44.9365</a:t>
                      </a:r>
                      <a:endParaRPr lang="en-US" sz="1700" dirty="0"/>
                    </a:p>
                  </a:txBody>
                  <a:tcPr marL="86468" marR="86468" marT="43234" marB="43234" anchor="ctr">
                    <a:lnL>
                      <a:noFill/>
                    </a:lnL>
                    <a:lnR>
                      <a:noFill/>
                    </a:lnR>
                    <a:lnT>
                      <a:noFill/>
                    </a:lnT>
                    <a:lnB>
                      <a:noFill/>
                    </a:lnB>
                  </a:tcPr>
                </a:tc>
                <a:tc>
                  <a:txBody>
                    <a:bodyPr/>
                    <a:lstStyle/>
                    <a:p>
                      <a:r>
                        <a:rPr lang="en-US" sz="1700" dirty="0" smtClean="0"/>
                        <a:t>45.1080</a:t>
                      </a:r>
                      <a:endParaRPr lang="en-US" sz="1700" dirty="0"/>
                    </a:p>
                  </a:txBody>
                  <a:tcPr marL="86468" marR="86468" marT="43234" marB="43234" anchor="ctr">
                    <a:lnL>
                      <a:noFill/>
                    </a:lnL>
                    <a:lnR>
                      <a:noFill/>
                    </a:lnR>
                    <a:lnT>
                      <a:noFill/>
                    </a:lnT>
                    <a:lnB>
                      <a:noFill/>
                    </a:lnB>
                  </a:tcPr>
                </a:tc>
              </a:tr>
              <a:tr h="643107">
                <a:tc>
                  <a:txBody>
                    <a:bodyPr/>
                    <a:lstStyle/>
                    <a:p>
                      <a:r>
                        <a:rPr lang="en-US" sz="1700" dirty="0"/>
                        <a:t>2</a:t>
                      </a:r>
                    </a:p>
                  </a:txBody>
                  <a:tcPr marL="86468" marR="86468" marT="43234" marB="43234" anchor="ctr">
                    <a:lnL>
                      <a:noFill/>
                    </a:lnL>
                    <a:lnR>
                      <a:noFill/>
                    </a:lnR>
                    <a:lnT>
                      <a:noFill/>
                    </a:lnT>
                    <a:lnB>
                      <a:noFill/>
                    </a:lnB>
                  </a:tcPr>
                </a:tc>
                <a:tc>
                  <a:txBody>
                    <a:bodyPr/>
                    <a:lstStyle/>
                    <a:p>
                      <a:r>
                        <a:rPr lang="en-US" sz="1700" dirty="0" smtClean="0"/>
                        <a:t>43.9359</a:t>
                      </a:r>
                      <a:endParaRPr lang="en-US" sz="1700" dirty="0"/>
                    </a:p>
                  </a:txBody>
                  <a:tcPr marL="86468" marR="86468" marT="43234" marB="43234" anchor="ctr">
                    <a:lnL>
                      <a:noFill/>
                    </a:lnL>
                    <a:lnR>
                      <a:noFill/>
                    </a:lnR>
                    <a:lnT>
                      <a:noFill/>
                    </a:lnT>
                    <a:lnB>
                      <a:noFill/>
                    </a:lnB>
                  </a:tcPr>
                </a:tc>
                <a:tc>
                  <a:txBody>
                    <a:bodyPr/>
                    <a:lstStyle/>
                    <a:p>
                      <a:r>
                        <a:rPr lang="en-US" sz="1700" dirty="0" smtClean="0"/>
                        <a:t>46.0110</a:t>
                      </a:r>
                      <a:endParaRPr lang="en-US" sz="1700" dirty="0"/>
                    </a:p>
                  </a:txBody>
                  <a:tcPr marL="86468" marR="86468" marT="43234" marB="43234" anchor="ctr">
                    <a:lnL>
                      <a:noFill/>
                    </a:lnL>
                    <a:lnR>
                      <a:noFill/>
                    </a:lnR>
                    <a:lnT>
                      <a:noFill/>
                    </a:lnT>
                    <a:lnB>
                      <a:noFill/>
                    </a:lnB>
                  </a:tcPr>
                </a:tc>
                <a:tc>
                  <a:txBody>
                    <a:bodyPr/>
                    <a:lstStyle/>
                    <a:p>
                      <a:r>
                        <a:rPr lang="en-US" sz="1700" dirty="0" smtClean="0"/>
                        <a:t>45.7785</a:t>
                      </a:r>
                      <a:endParaRPr lang="en-US" sz="1700" dirty="0"/>
                    </a:p>
                  </a:txBody>
                  <a:tcPr marL="86468" marR="86468" marT="43234" marB="43234" anchor="ctr">
                    <a:lnL>
                      <a:noFill/>
                    </a:lnL>
                    <a:lnR>
                      <a:noFill/>
                    </a:lnR>
                    <a:lnT>
                      <a:noFill/>
                    </a:lnT>
                    <a:lnB>
                      <a:noFill/>
                    </a:lnB>
                  </a:tcPr>
                </a:tc>
              </a:tr>
              <a:tr h="643107">
                <a:tc>
                  <a:txBody>
                    <a:bodyPr/>
                    <a:lstStyle/>
                    <a:p>
                      <a:r>
                        <a:rPr lang="en-US" sz="1700" dirty="0"/>
                        <a:t>3</a:t>
                      </a:r>
                    </a:p>
                  </a:txBody>
                  <a:tcPr marL="86468" marR="86468" marT="43234" marB="43234" anchor="ctr">
                    <a:lnL>
                      <a:noFill/>
                    </a:lnL>
                    <a:lnR>
                      <a:noFill/>
                    </a:lnR>
                    <a:lnT>
                      <a:noFill/>
                    </a:lnT>
                    <a:lnB>
                      <a:noFill/>
                    </a:lnB>
                  </a:tcPr>
                </a:tc>
                <a:tc>
                  <a:txBody>
                    <a:bodyPr/>
                    <a:lstStyle/>
                    <a:p>
                      <a:r>
                        <a:rPr lang="en-US" sz="1700" dirty="0" smtClean="0"/>
                        <a:t>44.8767</a:t>
                      </a:r>
                      <a:endParaRPr lang="en-US" sz="1700" dirty="0"/>
                    </a:p>
                  </a:txBody>
                  <a:tcPr marL="86468" marR="86468" marT="43234" marB="43234" anchor="ctr">
                    <a:lnL>
                      <a:noFill/>
                    </a:lnL>
                    <a:lnR>
                      <a:noFill/>
                    </a:lnR>
                    <a:lnT>
                      <a:noFill/>
                    </a:lnT>
                    <a:lnB>
                      <a:noFill/>
                    </a:lnB>
                  </a:tcPr>
                </a:tc>
                <a:tc>
                  <a:txBody>
                    <a:bodyPr/>
                    <a:lstStyle/>
                    <a:p>
                      <a:r>
                        <a:rPr lang="en-US" sz="1700" dirty="0" smtClean="0"/>
                        <a:t>46.1824</a:t>
                      </a:r>
                      <a:endParaRPr lang="en-US" sz="1700" dirty="0"/>
                    </a:p>
                  </a:txBody>
                  <a:tcPr marL="86468" marR="86468" marT="43234" marB="43234" anchor="ctr">
                    <a:lnL>
                      <a:noFill/>
                    </a:lnL>
                    <a:lnR>
                      <a:noFill/>
                    </a:lnR>
                    <a:lnT>
                      <a:noFill/>
                    </a:lnT>
                    <a:lnB>
                      <a:noFill/>
                    </a:lnB>
                  </a:tcPr>
                </a:tc>
                <a:tc>
                  <a:txBody>
                    <a:bodyPr/>
                    <a:lstStyle/>
                    <a:p>
                      <a:r>
                        <a:rPr lang="en-US" sz="1700" dirty="0" smtClean="0"/>
                        <a:t>44.9833</a:t>
                      </a:r>
                      <a:endParaRPr lang="en-US" sz="1700" dirty="0"/>
                    </a:p>
                  </a:txBody>
                  <a:tcPr marL="86468" marR="86468" marT="43234" marB="43234" anchor="ctr">
                    <a:lnL>
                      <a:noFill/>
                    </a:lnL>
                    <a:lnR>
                      <a:noFill/>
                    </a:lnR>
                    <a:lnT>
                      <a:noFill/>
                    </a:lnT>
                    <a:lnB>
                      <a:noFill/>
                    </a:lnB>
                  </a:tcPr>
                </a:tc>
              </a:tr>
              <a:tr h="643107">
                <a:tc>
                  <a:txBody>
                    <a:bodyPr/>
                    <a:lstStyle/>
                    <a:p>
                      <a:r>
                        <a:rPr lang="en-US" sz="1700" dirty="0"/>
                        <a:t>5</a:t>
                      </a:r>
                    </a:p>
                  </a:txBody>
                  <a:tcPr marL="86468" marR="86468" marT="43234" marB="43234" anchor="ctr">
                    <a:lnL>
                      <a:noFill/>
                    </a:lnL>
                    <a:lnR>
                      <a:noFill/>
                    </a:lnR>
                    <a:lnT>
                      <a:noFill/>
                    </a:lnT>
                    <a:lnB>
                      <a:noFill/>
                    </a:lnB>
                  </a:tcPr>
                </a:tc>
                <a:tc>
                  <a:txBody>
                    <a:bodyPr/>
                    <a:lstStyle/>
                    <a:p>
                      <a:r>
                        <a:rPr lang="en-US" sz="1700" dirty="0" smtClean="0"/>
                        <a:t>45.7343</a:t>
                      </a:r>
                      <a:endParaRPr lang="en-US" sz="1700" dirty="0"/>
                    </a:p>
                  </a:txBody>
                  <a:tcPr marL="86468" marR="86468" marT="43234" marB="43234" anchor="ctr">
                    <a:lnL>
                      <a:noFill/>
                    </a:lnL>
                    <a:lnR>
                      <a:noFill/>
                    </a:lnR>
                    <a:lnT>
                      <a:noFill/>
                    </a:lnT>
                    <a:lnB>
                      <a:noFill/>
                    </a:lnB>
                  </a:tcPr>
                </a:tc>
                <a:tc>
                  <a:txBody>
                    <a:bodyPr/>
                    <a:lstStyle/>
                    <a:p>
                      <a:r>
                        <a:rPr lang="en-US" sz="1700" dirty="0" smtClean="0"/>
                        <a:t>46.2964</a:t>
                      </a:r>
                      <a:endParaRPr lang="en-US" sz="1700" dirty="0"/>
                    </a:p>
                  </a:txBody>
                  <a:tcPr marL="86468" marR="86468" marT="43234" marB="43234" anchor="ctr">
                    <a:lnL>
                      <a:noFill/>
                    </a:lnL>
                    <a:lnR>
                      <a:noFill/>
                    </a:lnR>
                    <a:lnT>
                      <a:noFill/>
                    </a:lnT>
                    <a:lnB>
                      <a:noFill/>
                    </a:lnB>
                  </a:tcPr>
                </a:tc>
                <a:tc>
                  <a:txBody>
                    <a:bodyPr/>
                    <a:lstStyle/>
                    <a:p>
                      <a:r>
                        <a:rPr lang="en-US" sz="1700" dirty="0" smtClean="0"/>
                        <a:t>45.2134</a:t>
                      </a:r>
                      <a:endParaRPr lang="en-US" sz="1700" dirty="0"/>
                    </a:p>
                  </a:txBody>
                  <a:tcPr marL="86468" marR="86468" marT="43234" marB="43234" anchor="ctr">
                    <a:lnL>
                      <a:noFill/>
                    </a:lnL>
                    <a:lnR>
                      <a:noFill/>
                    </a:lnR>
                    <a:lnT>
                      <a:noFill/>
                    </a:lnT>
                    <a:lnB>
                      <a:noFill/>
                    </a:lnB>
                  </a:tcPr>
                </a:tc>
              </a:tr>
            </a:tbl>
          </a:graphicData>
        </a:graphic>
      </p:graphicFrame>
      <p:sp>
        <p:nvSpPr>
          <p:cNvPr id="7" name="Rectangle 6"/>
          <p:cNvSpPr/>
          <p:nvPr/>
        </p:nvSpPr>
        <p:spPr>
          <a:xfrm>
            <a:off x="685800" y="1905000"/>
            <a:ext cx="7772400" cy="369332"/>
          </a:xfrm>
          <a:prstGeom prst="rect">
            <a:avLst/>
          </a:prstGeom>
        </p:spPr>
        <p:txBody>
          <a:bodyPr wrap="square">
            <a:spAutoFit/>
          </a:bodyPr>
          <a:lstStyle/>
          <a:p>
            <a:pPr lvl="0" fontAlgn="base">
              <a:spcBef>
                <a:spcPct val="0"/>
              </a:spcBef>
              <a:spcAft>
                <a:spcPct val="0"/>
              </a:spcAft>
            </a:pPr>
            <a:r>
              <a:rPr lang="en-US" dirty="0" smtClean="0">
                <a:latin typeface="Arial" charset="0"/>
                <a:cs typeface="Arial" charset="0"/>
              </a:rPr>
              <a:t>Calculated</a:t>
            </a:r>
            <a:r>
              <a:rPr lang="en-US" dirty="0">
                <a:latin typeface="Arial" charset="0"/>
                <a:cs typeface="Arial" charset="0"/>
              </a:rPr>
              <a:t> values of the small </a:t>
            </a:r>
            <a:r>
              <a:rPr lang="en-US" dirty="0" smtClean="0">
                <a:latin typeface="Arial" charset="0"/>
                <a:cs typeface="Arial" charset="0"/>
              </a:rPr>
              <a:t>worldness</a:t>
            </a:r>
            <a:r>
              <a:rPr lang="en-US" dirty="0">
                <a:latin typeface="Arial" charset="0"/>
                <a:cs typeface="Arial" charset="0"/>
              </a:rPr>
              <a:t> index for the four subjects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Objectives:</a:t>
            </a:r>
            <a:endParaRPr lang="en-US" dirty="0"/>
          </a:p>
        </p:txBody>
      </p:sp>
      <p:sp>
        <p:nvSpPr>
          <p:cNvPr id="3" name="TextBox 2"/>
          <p:cNvSpPr txBox="1"/>
          <p:nvPr/>
        </p:nvSpPr>
        <p:spPr>
          <a:xfrm>
            <a:off x="304800" y="1164134"/>
            <a:ext cx="8534400" cy="5693866"/>
          </a:xfrm>
          <a:prstGeom prst="rect">
            <a:avLst/>
          </a:prstGeom>
          <a:noFill/>
        </p:spPr>
        <p:txBody>
          <a:bodyPr wrap="square" rtlCol="0">
            <a:spAutoFit/>
          </a:bodyPr>
          <a:lstStyle/>
          <a:p>
            <a:r>
              <a:rPr lang="en-US" sz="2800" dirty="0" smtClean="0"/>
              <a:t>The objective is to:</a:t>
            </a:r>
            <a:br>
              <a:rPr lang="en-US" sz="2800" dirty="0" smtClean="0"/>
            </a:br>
            <a:endParaRPr lang="en-US" sz="2800" dirty="0" smtClean="0"/>
          </a:p>
          <a:p>
            <a:r>
              <a:rPr lang="en-US" sz="2800" dirty="0" smtClean="0"/>
              <a:t>1.      Preprocessing and cleaning of the EEG data from the subjects (long-term meditators)</a:t>
            </a:r>
            <a:br>
              <a:rPr lang="en-US" sz="2800" dirty="0" smtClean="0"/>
            </a:br>
            <a:endParaRPr lang="en-US" sz="2800" dirty="0" smtClean="0"/>
          </a:p>
          <a:p>
            <a:r>
              <a:rPr lang="en-US" sz="2800" dirty="0" smtClean="0"/>
              <a:t>2.      Brain functional network visualization </a:t>
            </a:r>
          </a:p>
          <a:p>
            <a:endParaRPr lang="en-US" sz="2800" dirty="0" smtClean="0"/>
          </a:p>
          <a:p>
            <a:r>
              <a:rPr lang="en-US" sz="2800" dirty="0" smtClean="0"/>
              <a:t>3.      Brain functional network metrics calculation and draw conclusions about the level of integration of the brain connectivity graph before and after meditation in the subjects using the graph theory parameters especially small worldness index.</a:t>
            </a:r>
          </a:p>
          <a:p>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Small Worldness Index</a:t>
            </a:r>
            <a:endParaRPr lang="en-US" dirty="0"/>
          </a:p>
        </p:txBody>
      </p:sp>
      <p:pic>
        <p:nvPicPr>
          <p:cNvPr id="4" name="Content Placeholder 3" descr="Screenshot (223).png"/>
          <p:cNvPicPr>
            <a:picLocks noGrp="1" noChangeAspect="1"/>
          </p:cNvPicPr>
          <p:nvPr>
            <p:ph idx="1"/>
          </p:nvPr>
        </p:nvPicPr>
        <p:blipFill>
          <a:blip r:embed="rId2" cstate="print"/>
          <a:stretch>
            <a:fillRect/>
          </a:stretch>
        </p:blipFill>
        <p:spPr>
          <a:xfrm>
            <a:off x="1676400" y="1905000"/>
            <a:ext cx="5943600" cy="4527626"/>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Conclusions</a:t>
            </a:r>
            <a:endParaRPr lang="en-US" dirty="0"/>
          </a:p>
        </p:txBody>
      </p:sp>
      <p:sp>
        <p:nvSpPr>
          <p:cNvPr id="3" name="Content Placeholder 2"/>
          <p:cNvSpPr>
            <a:spLocks noGrp="1"/>
          </p:cNvSpPr>
          <p:nvPr>
            <p:ph idx="1"/>
          </p:nvPr>
        </p:nvSpPr>
        <p:spPr>
          <a:xfrm>
            <a:off x="457200" y="685800"/>
            <a:ext cx="8229600" cy="4191000"/>
          </a:xfrm>
        </p:spPr>
        <p:txBody>
          <a:bodyPr>
            <a:noAutofit/>
          </a:bodyPr>
          <a:lstStyle/>
          <a:p>
            <a:r>
              <a:rPr lang="en-US" sz="2200" dirty="0"/>
              <a:t>T</a:t>
            </a:r>
            <a:r>
              <a:rPr lang="en-US" sz="2200" dirty="0" smtClean="0"/>
              <a:t>he </a:t>
            </a:r>
            <a:r>
              <a:rPr lang="en-US" sz="2200" b="1" dirty="0" smtClean="0"/>
              <a:t>clustering coefficient increases</a:t>
            </a:r>
            <a:r>
              <a:rPr lang="en-US" sz="2200" dirty="0" smtClean="0"/>
              <a:t> in the before meditation phase till the meditating phase followed by </a:t>
            </a:r>
            <a:r>
              <a:rPr lang="en-US" sz="2200" b="1" dirty="0" smtClean="0"/>
              <a:t>decrease in the after meditation phase.</a:t>
            </a:r>
          </a:p>
          <a:p>
            <a:r>
              <a:rPr lang="en-US" sz="2200" dirty="0" smtClean="0"/>
              <a:t>The </a:t>
            </a:r>
            <a:r>
              <a:rPr lang="en-US" sz="2200" b="1" dirty="0" smtClean="0"/>
              <a:t>clustering coefficient increased </a:t>
            </a:r>
            <a:r>
              <a:rPr lang="en-US" sz="2200" dirty="0" smtClean="0"/>
              <a:t>in brain networks due to meditation practice which means there is </a:t>
            </a:r>
            <a:r>
              <a:rPr lang="en-US" sz="2200" b="1" dirty="0" smtClean="0"/>
              <a:t>efficient parallel information transfer </a:t>
            </a:r>
            <a:r>
              <a:rPr lang="en-US" sz="2200" dirty="0" smtClean="0"/>
              <a:t>in the brain and that </a:t>
            </a:r>
            <a:r>
              <a:rPr lang="en-US" sz="2200" b="1" dirty="0" smtClean="0"/>
              <a:t>the different regions of brain being fired on together.</a:t>
            </a:r>
          </a:p>
          <a:p>
            <a:r>
              <a:rPr lang="en-US" sz="2200" dirty="0" smtClean="0"/>
              <a:t>The ratio of the above two normalized quantities, i.e. </a:t>
            </a:r>
            <a:r>
              <a:rPr lang="en-US" sz="2200" b="1" dirty="0" smtClean="0"/>
              <a:t>the small worldness index is much larger than 1</a:t>
            </a:r>
            <a:r>
              <a:rPr lang="en-US" sz="2200" dirty="0" smtClean="0"/>
              <a:t>, which was the criterion to be satisfied to possess the </a:t>
            </a:r>
            <a:r>
              <a:rPr lang="en-US" sz="2200" b="1" dirty="0" smtClean="0"/>
              <a:t>small-world property.</a:t>
            </a:r>
          </a:p>
          <a:p>
            <a:r>
              <a:rPr lang="en-US" sz="2200" dirty="0" smtClean="0"/>
              <a:t>The index is maximum at the time of meditation which signifies the </a:t>
            </a:r>
            <a:r>
              <a:rPr lang="en-US" sz="2200" b="1" dirty="0" smtClean="0"/>
              <a:t>perfect balance between the high segregation and integration property of the human brain </a:t>
            </a:r>
            <a:r>
              <a:rPr lang="en-US" sz="2200" dirty="0" smtClean="0"/>
              <a:t>i.e. following the small world topology.</a:t>
            </a:r>
          </a:p>
          <a:p>
            <a:r>
              <a:rPr lang="en-US" sz="2200" dirty="0"/>
              <a:t>W</a:t>
            </a:r>
            <a:r>
              <a:rPr lang="en-US" sz="2200" dirty="0" smtClean="0"/>
              <a:t>e can conclude that </a:t>
            </a:r>
            <a:r>
              <a:rPr lang="en-US" sz="2200" b="1" dirty="0" smtClean="0"/>
              <a:t>meditation very evidently has an impact on the human brain functional network in terms of connectivity strength and level of integration.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2438400"/>
            <a:ext cx="4195059" cy="1107996"/>
          </a:xfrm>
          <a:prstGeom prst="rect">
            <a:avLst/>
          </a:prstGeom>
          <a:noFill/>
        </p:spPr>
        <p:txBody>
          <a:bodyPr wrap="none" rtlCol="0">
            <a:spAutoFit/>
          </a:bodyPr>
          <a:lstStyle/>
          <a:p>
            <a:r>
              <a:rPr lang="en-US" sz="6600" dirty="0" smtClean="0"/>
              <a:t>Thank you !</a:t>
            </a:r>
            <a:endParaRPr lang="en-US" sz="6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TextBox 2"/>
          <p:cNvSpPr txBox="1"/>
          <p:nvPr/>
        </p:nvSpPr>
        <p:spPr>
          <a:xfrm>
            <a:off x="609600" y="2286000"/>
            <a:ext cx="8534400" cy="3046988"/>
          </a:xfrm>
          <a:prstGeom prst="rect">
            <a:avLst/>
          </a:prstGeom>
          <a:noFill/>
        </p:spPr>
        <p:txBody>
          <a:bodyPr wrap="square" rtlCol="0">
            <a:spAutoFit/>
          </a:bodyPr>
          <a:lstStyle/>
          <a:p>
            <a:pPr>
              <a:buFontTx/>
              <a:buChar char="-"/>
            </a:pPr>
            <a:r>
              <a:rPr lang="en-US" sz="3200" dirty="0" smtClean="0"/>
              <a:t> EEG</a:t>
            </a:r>
            <a:br>
              <a:rPr lang="en-US" sz="3200" dirty="0" smtClean="0"/>
            </a:br>
            <a:endParaRPr lang="en-US" sz="3200" dirty="0" smtClean="0"/>
          </a:p>
          <a:p>
            <a:pPr>
              <a:buFontTx/>
              <a:buChar char="-"/>
            </a:pPr>
            <a:r>
              <a:rPr lang="en-US" sz="3200" dirty="0" smtClean="0"/>
              <a:t> Study of the human brain functional network using EEG analysis</a:t>
            </a:r>
          </a:p>
          <a:p>
            <a:pPr>
              <a:buFontTx/>
              <a:buChar char="-"/>
            </a:pPr>
            <a:endParaRPr lang="en-US" sz="3200" dirty="0" smtClean="0"/>
          </a:p>
          <a:p>
            <a:pPr>
              <a:buFontTx/>
              <a:buChar char="-"/>
            </a:pPr>
            <a:r>
              <a:rPr lang="en-US" sz="3200" dirty="0" smtClean="0"/>
              <a:t> Small world network topology in human brains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t>
            </a:r>
            <a:endParaRPr lang="en-US" dirty="0"/>
          </a:p>
        </p:txBody>
      </p:sp>
      <p:sp>
        <p:nvSpPr>
          <p:cNvPr id="3" name="Content Placeholder 2"/>
          <p:cNvSpPr>
            <a:spLocks noGrp="1"/>
          </p:cNvSpPr>
          <p:nvPr>
            <p:ph idx="1"/>
          </p:nvPr>
        </p:nvSpPr>
        <p:spPr/>
        <p:txBody>
          <a:bodyPr/>
          <a:lstStyle/>
          <a:p>
            <a:r>
              <a:rPr lang="en-US" dirty="0" smtClean="0"/>
              <a:t>Electroencephalography</a:t>
            </a:r>
          </a:p>
          <a:p>
            <a:r>
              <a:rPr lang="en-US" dirty="0" smtClean="0"/>
              <a:t>Brain functional network construction from EEG</a:t>
            </a:r>
          </a:p>
          <a:p>
            <a:r>
              <a:rPr lang="en-US" dirty="0" smtClean="0"/>
              <a:t>Network Metrics Analysis </a:t>
            </a:r>
          </a:p>
          <a:p>
            <a:r>
              <a:rPr lang="en-US" dirty="0" smtClean="0"/>
              <a:t>Different types of networks</a:t>
            </a:r>
          </a:p>
          <a:p>
            <a:r>
              <a:rPr lang="en-US" dirty="0" smtClean="0"/>
              <a:t>Small World Networks</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Electroencephalography</a:t>
            </a:r>
            <a:endParaRPr lang="en-US" b="1" dirty="0"/>
          </a:p>
        </p:txBody>
      </p:sp>
      <p:sp>
        <p:nvSpPr>
          <p:cNvPr id="3" name="Content Placeholder 2"/>
          <p:cNvSpPr>
            <a:spLocks noGrp="1"/>
          </p:cNvSpPr>
          <p:nvPr>
            <p:ph idx="1"/>
          </p:nvPr>
        </p:nvSpPr>
        <p:spPr>
          <a:xfrm>
            <a:off x="381000" y="990600"/>
            <a:ext cx="8229600" cy="4525963"/>
          </a:xfrm>
        </p:spPr>
        <p:txBody>
          <a:bodyPr>
            <a:noAutofit/>
          </a:bodyPr>
          <a:lstStyle/>
          <a:p>
            <a:r>
              <a:rPr lang="en-US" sz="2200" dirty="0" smtClean="0"/>
              <a:t>Electroencephalography uses electrode leads placed all over the scalp in a defined placement system to measure the collective electrical activity of the cerebral cortex.</a:t>
            </a:r>
            <a:br>
              <a:rPr lang="en-US" sz="2200" dirty="0" smtClean="0"/>
            </a:br>
            <a:endParaRPr lang="en-US" sz="2200" dirty="0" smtClean="0"/>
          </a:p>
          <a:p>
            <a:r>
              <a:rPr lang="en-US" sz="2200" dirty="0" smtClean="0"/>
              <a:t>The activity in the cortex can be divided into four main classifications based on the frequency range:</a:t>
            </a:r>
            <a:br>
              <a:rPr lang="en-US" sz="2200" dirty="0" smtClean="0"/>
            </a:br>
            <a:endParaRPr lang="en-US" sz="2200" dirty="0" smtClean="0"/>
          </a:p>
          <a:p>
            <a:pPr>
              <a:buNone/>
            </a:pPr>
            <a:r>
              <a:rPr lang="en-US" sz="2200" dirty="0" smtClean="0"/>
              <a:t>1.  Delta Waves( &lt;4Hz): commonly found during sleep</a:t>
            </a:r>
          </a:p>
          <a:p>
            <a:pPr>
              <a:buNone/>
            </a:pPr>
            <a:r>
              <a:rPr lang="en-US" sz="2200" dirty="0" smtClean="0"/>
              <a:t>2.  Beta Waves(13–30 Hz): found during alert and awake brain</a:t>
            </a:r>
          </a:p>
          <a:p>
            <a:pPr>
              <a:buNone/>
            </a:pPr>
            <a:r>
              <a:rPr lang="en-US" sz="2200" dirty="0" smtClean="0"/>
              <a:t>3.  Theta Waves (4–8 Hz): important in memory formation process</a:t>
            </a:r>
          </a:p>
          <a:p>
            <a:pPr>
              <a:buNone/>
            </a:pPr>
            <a:r>
              <a:rPr lang="en-US" sz="2200" dirty="0" smtClean="0"/>
              <a:t>4.   Alpha Waves (8-12 Hz): prominent during attention disengagement</a:t>
            </a:r>
          </a:p>
          <a:p>
            <a:pPr>
              <a:buNone/>
            </a:pPr>
            <a:endParaRPr lang="en-US" sz="2200" dirty="0" smtClean="0"/>
          </a:p>
          <a:p>
            <a:r>
              <a:rPr lang="en-US" sz="2200" dirty="0" smtClean="0"/>
              <a:t>Though EEG does not have good spatial resolution but it can be more appropriately used to evaluate the running spontaneous activity of the cortex. </a:t>
            </a:r>
          </a:p>
          <a:p>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Brain functional network construction from EEG</a:t>
            </a:r>
          </a:p>
        </p:txBody>
      </p:sp>
      <p:sp>
        <p:nvSpPr>
          <p:cNvPr id="3" name="Rectangle 2"/>
          <p:cNvSpPr/>
          <p:nvPr/>
        </p:nvSpPr>
        <p:spPr>
          <a:xfrm>
            <a:off x="533400" y="1600200"/>
            <a:ext cx="8077200" cy="4678204"/>
          </a:xfrm>
          <a:prstGeom prst="rect">
            <a:avLst/>
          </a:prstGeom>
        </p:spPr>
        <p:txBody>
          <a:bodyPr wrap="square">
            <a:spAutoFit/>
          </a:bodyPr>
          <a:lstStyle/>
          <a:p>
            <a:r>
              <a:rPr lang="en-US" sz="2000" dirty="0" smtClean="0"/>
              <a:t>1. </a:t>
            </a:r>
            <a:r>
              <a:rPr lang="en-US" sz="2000" b="1" dirty="0" smtClean="0"/>
              <a:t>Nodes:</a:t>
            </a:r>
            <a:endParaRPr lang="en-US" sz="2000" dirty="0" smtClean="0"/>
          </a:p>
          <a:p>
            <a:r>
              <a:rPr lang="en-US" sz="2000" dirty="0" smtClean="0"/>
              <a:t>In order to construct a brain network, the first step is to define nodes of the brain network. The nodes represent different, functionally similar neurons (which are grouped together to perform the same function) or brain regions.</a:t>
            </a:r>
          </a:p>
          <a:p>
            <a:r>
              <a:rPr lang="en-US" sz="2000" dirty="0" smtClean="0"/>
              <a:t>The method followed was to consider each measurement point as a separate node i.e. different electrodes in EEG measurement correspond to different nodes in the brain graph. </a:t>
            </a:r>
          </a:p>
          <a:p>
            <a:endParaRPr lang="en-US" sz="2000" dirty="0"/>
          </a:p>
          <a:p>
            <a:r>
              <a:rPr lang="en-US" sz="2000" dirty="0" smtClean="0"/>
              <a:t>2. </a:t>
            </a:r>
            <a:r>
              <a:rPr lang="en-US" sz="2000" b="1" dirty="0" smtClean="0"/>
              <a:t>Edges:</a:t>
            </a:r>
            <a:endParaRPr lang="en-US" sz="2000" dirty="0" smtClean="0"/>
          </a:p>
          <a:p>
            <a:r>
              <a:rPr lang="en-US" sz="2000" dirty="0" smtClean="0"/>
              <a:t>The edges in the brain network refer to the connection link between two brain regions (nodes). The connectivity in the brain can be either structural or functional. The connectivity referred to here is functional connectivity which is basically statistical dependence between a pair of nodes or brain region.</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32211" t="17708" r="50219" b="6250"/>
          <a:stretch>
            <a:fillRect/>
          </a:stretch>
        </p:blipFill>
        <p:spPr bwMode="auto">
          <a:xfrm>
            <a:off x="304800" y="145473"/>
            <a:ext cx="2743200" cy="648392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33602" t="17708" r="50585" b="6250"/>
          <a:stretch>
            <a:fillRect/>
          </a:stretch>
        </p:blipFill>
        <p:spPr bwMode="auto">
          <a:xfrm>
            <a:off x="3429000" y="304800"/>
            <a:ext cx="2743200" cy="65532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l="34187" t="18750" r="52343" b="9375"/>
          <a:stretch>
            <a:fillRect/>
          </a:stretch>
        </p:blipFill>
        <p:spPr bwMode="auto">
          <a:xfrm>
            <a:off x="6781800" y="304800"/>
            <a:ext cx="2133600" cy="6400800"/>
          </a:xfrm>
          <a:prstGeom prst="rect">
            <a:avLst/>
          </a:prstGeom>
          <a:noFill/>
          <a:ln w="9525">
            <a:noFill/>
            <a:miter lim="800000"/>
            <a:headEnd/>
            <a:tailEnd/>
          </a:ln>
        </p:spPr>
      </p:pic>
      <p:sp>
        <p:nvSpPr>
          <p:cNvPr id="2" name="Title 1"/>
          <p:cNvSpPr>
            <a:spLocks noGrp="1"/>
          </p:cNvSpPr>
          <p:nvPr>
            <p:ph type="title"/>
          </p:nvPr>
        </p:nvSpPr>
        <p:spPr>
          <a:xfrm>
            <a:off x="457200" y="-152400"/>
            <a:ext cx="8229600" cy="792162"/>
          </a:xfrm>
        </p:spPr>
        <p:txBody>
          <a:bodyPr>
            <a:normAutofit/>
          </a:bodyPr>
          <a:lstStyle/>
          <a:p>
            <a:r>
              <a:rPr lang="en-US" sz="3200" dirty="0" smtClean="0"/>
              <a:t>Brain Functional </a:t>
            </a:r>
            <a:r>
              <a:rPr lang="en-US" sz="3200" dirty="0" smtClean="0"/>
              <a:t>N</a:t>
            </a:r>
            <a:r>
              <a:rPr lang="en-US" sz="3200" dirty="0" smtClean="0"/>
              <a:t>etwork Visualization</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r>
              <a:rPr lang="en-US" dirty="0" smtClean="0"/>
              <a:t>Degree</a:t>
            </a:r>
          </a:p>
          <a:p>
            <a:r>
              <a:rPr lang="en-US" dirty="0"/>
              <a:t>C</a:t>
            </a:r>
            <a:r>
              <a:rPr lang="en-US" dirty="0" smtClean="0"/>
              <a:t>haracteristic path length</a:t>
            </a:r>
          </a:p>
          <a:p>
            <a:r>
              <a:rPr lang="en-US" dirty="0" smtClean="0"/>
              <a:t>Clustering Coefficient</a:t>
            </a:r>
          </a:p>
          <a:p>
            <a:r>
              <a:rPr lang="en-US" dirty="0" smtClean="0"/>
              <a:t>Modularity</a:t>
            </a:r>
          </a:p>
          <a:p>
            <a:r>
              <a:rPr lang="en-US" dirty="0" smtClean="0"/>
              <a:t>Betweenness Centrality</a:t>
            </a:r>
            <a:br>
              <a:rPr lang="en-US" dirty="0" smtClean="0"/>
            </a:br>
            <a:r>
              <a:rPr lang="en-US" dirty="0" smtClean="0"/>
              <a:t>- Node </a:t>
            </a:r>
            <a:br>
              <a:rPr lang="en-US" dirty="0" smtClean="0"/>
            </a:br>
            <a:r>
              <a:rPr lang="en-US" dirty="0" smtClean="0"/>
              <a:t>- Edge</a:t>
            </a:r>
          </a:p>
          <a:p>
            <a:r>
              <a:rPr lang="en-US" dirty="0" smtClean="0"/>
              <a:t>Efficiency</a:t>
            </a:r>
          </a:p>
          <a:p>
            <a:r>
              <a:rPr lang="en-US" dirty="0" smtClean="0"/>
              <a:t>Density</a:t>
            </a:r>
            <a:endParaRPr lang="en-US" dirty="0"/>
          </a:p>
        </p:txBody>
      </p:sp>
      <p:sp>
        <p:nvSpPr>
          <p:cNvPr id="5" name="Title 1"/>
          <p:cNvSpPr>
            <a:spLocks noGrp="1"/>
          </p:cNvSpPr>
          <p:nvPr>
            <p:ph type="title"/>
          </p:nvPr>
        </p:nvSpPr>
        <p:spPr/>
        <p:txBody>
          <a:bodyPr>
            <a:normAutofit/>
          </a:bodyPr>
          <a:lstStyle/>
          <a:p>
            <a:r>
              <a:rPr lang="en-US" dirty="0" smtClean="0"/>
              <a:t>Network Metrics Analysis </a:t>
            </a:r>
            <a:endParaRPr lang="en-US" dirty="0"/>
          </a:p>
        </p:txBody>
      </p:sp>
      <p:pic>
        <p:nvPicPr>
          <p:cNvPr id="7" name="Content Placeholder 6" descr="Screenshot (212).png"/>
          <p:cNvPicPr>
            <a:picLocks noGrp="1" noChangeAspect="1"/>
          </p:cNvPicPr>
          <p:nvPr>
            <p:ph sz="half" idx="2"/>
          </p:nvPr>
        </p:nvPicPr>
        <p:blipFill>
          <a:blip r:embed="rId2" cstate="print"/>
          <a:stretch>
            <a:fillRect/>
          </a:stretch>
        </p:blipFill>
        <p:spPr>
          <a:xfrm>
            <a:off x="4648200" y="1524000"/>
            <a:ext cx="4038600" cy="49530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860</Words>
  <Application>Microsoft Office PowerPoint</Application>
  <PresentationFormat>On-screen Show (4:3)</PresentationFormat>
  <Paragraphs>202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The Human Brain</vt:lpstr>
      <vt:lpstr>Objectives:</vt:lpstr>
      <vt:lpstr>Literature Review</vt:lpstr>
      <vt:lpstr>Concepts </vt:lpstr>
      <vt:lpstr>Electroencephalography</vt:lpstr>
      <vt:lpstr>Brain functional network construction from EEG</vt:lpstr>
      <vt:lpstr>Brain Functional Network Visualization</vt:lpstr>
      <vt:lpstr>Network Metrics Analysis </vt:lpstr>
      <vt:lpstr>Different types of networks</vt:lpstr>
      <vt:lpstr>Different types of networks</vt:lpstr>
      <vt:lpstr>Small World Network </vt:lpstr>
      <vt:lpstr>Slide 13</vt:lpstr>
      <vt:lpstr>Data Acquition </vt:lpstr>
      <vt:lpstr>Preprocessing the EEG data</vt:lpstr>
      <vt:lpstr>Preprocessing the EEG data</vt:lpstr>
      <vt:lpstr>        ARTIFACT IDENTIFICATION : ICA  1         2      3        4       5        6      7</vt:lpstr>
      <vt:lpstr>Preprocessing the EEG data</vt:lpstr>
      <vt:lpstr>Functional Connectivity Analysis</vt:lpstr>
      <vt:lpstr>PLV</vt:lpstr>
      <vt:lpstr>Network Metric Analysis </vt:lpstr>
      <vt:lpstr>Observations</vt:lpstr>
      <vt:lpstr>Slide 23</vt:lpstr>
      <vt:lpstr>Slide 24</vt:lpstr>
      <vt:lpstr>Slide 25</vt:lpstr>
      <vt:lpstr>Calculations</vt:lpstr>
      <vt:lpstr>Observations</vt:lpstr>
      <vt:lpstr>Normalized Clustering Coefficient :</vt:lpstr>
      <vt:lpstr>Small Worldness Index Calculations</vt:lpstr>
      <vt:lpstr>Plotting Small Worldness Index</vt:lpstr>
      <vt:lpstr>Conclusions</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WORK</dc:creator>
  <cp:lastModifiedBy>WORK</cp:lastModifiedBy>
  <cp:revision>52</cp:revision>
  <dcterms:created xsi:type="dcterms:W3CDTF">2019-07-05T05:42:14Z</dcterms:created>
  <dcterms:modified xsi:type="dcterms:W3CDTF">2019-07-06T05:11:05Z</dcterms:modified>
</cp:coreProperties>
</file>