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80" r:id="rId3"/>
    <p:sldId id="281" r:id="rId4"/>
    <p:sldId id="283" r:id="rId5"/>
    <p:sldId id="284" r:id="rId6"/>
    <p:sldId id="294" r:id="rId7"/>
    <p:sldId id="297" r:id="rId8"/>
    <p:sldId id="296" r:id="rId9"/>
    <p:sldId id="295" r:id="rId10"/>
    <p:sldId id="298" r:id="rId11"/>
    <p:sldId id="28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-i-motion.com/lessons/customer-orders-analysi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Tiny Shop Sales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58993"/>
            <a:ext cx="3493008" cy="406818"/>
          </a:xfrm>
        </p:spPr>
        <p:txBody>
          <a:bodyPr/>
          <a:lstStyle/>
          <a:p>
            <a:r>
              <a:rPr lang="en-US" dirty="0"/>
              <a:t>SQL Case Study​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6B3B-1E6E-104F-D4DA-98A1504E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852" y="79248"/>
            <a:ext cx="898713" cy="898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60076-8209-7D53-2B75-14E721D02A83}"/>
              </a:ext>
            </a:extLst>
          </p:cNvPr>
          <p:cNvSpPr txBox="1"/>
          <p:nvPr/>
        </p:nvSpPr>
        <p:spPr>
          <a:xfrm>
            <a:off x="11087100" y="977961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In Motion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B5625-30BF-573B-B107-77E19FB934B4}"/>
              </a:ext>
            </a:extLst>
          </p:cNvPr>
          <p:cNvSpPr txBox="1"/>
          <p:nvPr/>
        </p:nvSpPr>
        <p:spPr>
          <a:xfrm>
            <a:off x="188259" y="6168153"/>
            <a:ext cx="120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2809001" cy="613545"/>
          </a:xfrm>
        </p:spPr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 </a:t>
            </a:r>
            <a:r>
              <a:rPr lang="en-IN" altLang="zh-CN" sz="1400" b="0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(cont.)</a:t>
            </a:r>
            <a:endParaRPr lang="en-US" sz="44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0E5EF-0A7E-FAB5-9B9B-E5897368FBD2}"/>
              </a:ext>
            </a:extLst>
          </p:cNvPr>
          <p:cNvSpPr txBox="1"/>
          <p:nvPr/>
        </p:nvSpPr>
        <p:spPr>
          <a:xfrm>
            <a:off x="10945368" y="6559924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99F04C-01AB-2308-8918-DD6CE71E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0" y="951605"/>
            <a:ext cx="4846320" cy="5044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27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3986" y="1155568"/>
            <a:ext cx="6627378" cy="5331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item with the highest price is Product 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John Doe, Jane Smith and Bob Johnson are the customers who have placed the most orders, in turn making them the most loyal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order generating the maximum revenue was placed by Sophia Thomas.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May 16, 2023 was recorded as the day that generated the highest revenue for the 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Ivy Jones and Sophia Thomas have placed the order for the products bearing the highest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 B has emerged as the most popular product among the shoppers.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median order total of $112.50 presents a central value, further helping us understand the typical transaction amounts.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60559" y="294132"/>
            <a:ext cx="2000853" cy="600456"/>
          </a:xfrm>
        </p:spPr>
        <p:txBody>
          <a:bodyPr/>
          <a:lstStyle/>
          <a:p>
            <a:r>
              <a:rPr lang="en-US" sz="3600" dirty="0"/>
              <a:t>Insights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F519D-0EF9-F579-8F3D-D7533C194FEA}"/>
              </a:ext>
            </a:extLst>
          </p:cNvPr>
          <p:cNvSpPr txBox="1"/>
          <p:nvPr/>
        </p:nvSpPr>
        <p:spPr>
          <a:xfrm>
            <a:off x="81041" y="6559924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70990-CA41-112B-3B4A-AF16C7DB063F}"/>
              </a:ext>
            </a:extLst>
          </p:cNvPr>
          <p:cNvSpPr txBox="1"/>
          <p:nvPr/>
        </p:nvSpPr>
        <p:spPr>
          <a:xfrm>
            <a:off x="2438400" y="3592176"/>
            <a:ext cx="2572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radley Hand ITC" panose="03070402050302030203" pitchFamily="66" charset="0"/>
              </a:rPr>
              <a:t>Happy</a:t>
            </a:r>
          </a:p>
          <a:p>
            <a:r>
              <a:rPr lang="en-IN" sz="3200" dirty="0">
                <a:latin typeface="Bradley Hand ITC" panose="03070402050302030203" pitchFamily="66" charset="0"/>
              </a:rPr>
              <a:t>SQL-</a:t>
            </a:r>
            <a:r>
              <a:rPr lang="en-IN" sz="3200" dirty="0" err="1">
                <a:latin typeface="Bradley Hand ITC" panose="03070402050302030203" pitchFamily="66" charset="0"/>
              </a:rPr>
              <a:t>ing</a:t>
            </a:r>
            <a:r>
              <a:rPr lang="en-IN" sz="3200" dirty="0">
                <a:latin typeface="Bradley Hand ITC" panose="03070402050302030203" pitchFamily="66" charset="0"/>
              </a:rPr>
              <a:t>!!!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C61A6-D812-375E-10CB-60548C1923D5}"/>
              </a:ext>
            </a:extLst>
          </p:cNvPr>
          <p:cNvSpPr txBox="1"/>
          <p:nvPr/>
        </p:nvSpPr>
        <p:spPr>
          <a:xfrm>
            <a:off x="10919371" y="6559924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269" y="45720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546351"/>
            <a:ext cx="6766560" cy="349181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today’s data-driven world, businesses rely on data analysis to gain insights and make informed decisions. </a:t>
            </a:r>
          </a:p>
          <a:p>
            <a:pPr algn="l"/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SQL is a powerful tool that enables us to extract, manipulate, and analyze data stored in relational databases. 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this case study, we’ll explore various SQL queries to analyze customer orders and gain valuable insights for Tiny Shop Sales . Let’s get started!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challenge is provided by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Data in Motion, LLC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and link to the dataset is here: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b="1" i="1" u="sng" dirty="0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SQL Case Study 1: Tiny Shop Sales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 .</a:t>
            </a:r>
          </a:p>
          <a:p>
            <a:pPr algn="l"/>
            <a:endParaRPr lang="en-US" b="1" i="1" dirty="0">
              <a:solidFill>
                <a:srgbClr val="292929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This case study uses MySQL.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FB2CD-1C15-C92B-6159-FFD5C9A5B7D2}"/>
              </a:ext>
            </a:extLst>
          </p:cNvPr>
          <p:cNvSpPr txBox="1"/>
          <p:nvPr/>
        </p:nvSpPr>
        <p:spPr>
          <a:xfrm>
            <a:off x="10802829" y="6517341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4731"/>
            <a:ext cx="6176682" cy="1055503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 Topics Required for solving all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1082" y="1813739"/>
            <a:ext cx="6400800" cy="350233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F UI Text"/>
              </a:rPr>
              <a:t> Basic aggregations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F UI Text"/>
              </a:rPr>
              <a:t> CASE WHEN statements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F UI Text"/>
              </a:rPr>
              <a:t> Window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F UI Text"/>
              </a:rPr>
              <a:t> Joins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F UI Text"/>
              </a:rPr>
              <a:t> LIMIT Clause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F UI Text"/>
              </a:rPr>
              <a:t> CTEs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SF UI Text"/>
              </a:rPr>
              <a:t> ROUND, FLOOR, CEIL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SF UI Text"/>
              </a:rPr>
              <a:t> GROUP BY &amp; ORDER BY clause</a:t>
            </a:r>
            <a:endParaRPr lang="en-US" sz="2800" b="0" i="0" dirty="0">
              <a:solidFill>
                <a:schemeClr val="accent6">
                  <a:lumMod val="75000"/>
                </a:schemeClr>
              </a:solidFill>
              <a:effectLst/>
              <a:latin typeface="SF UI Tex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496EA-8F08-37B7-E43C-111629300C02}"/>
              </a:ext>
            </a:extLst>
          </p:cNvPr>
          <p:cNvSpPr txBox="1"/>
          <p:nvPr/>
        </p:nvSpPr>
        <p:spPr>
          <a:xfrm>
            <a:off x="10802829" y="6517341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23" y="30298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3303B-3A55-3348-B9EB-B294211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9" y="872013"/>
            <a:ext cx="3337560" cy="232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63DDB9-5BCE-DCD7-F7B6-B62094E5C995}"/>
              </a:ext>
            </a:extLst>
          </p:cNvPr>
          <p:cNvSpPr txBox="1"/>
          <p:nvPr/>
        </p:nvSpPr>
        <p:spPr>
          <a:xfrm>
            <a:off x="1931872" y="3414407"/>
            <a:ext cx="1222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customers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415D5C-8E3A-F099-D079-2EDB16A0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64" y="1315394"/>
            <a:ext cx="1958340" cy="2804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2F6D6C-74FC-2B0F-388B-D9404A9F2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39" y="4119554"/>
            <a:ext cx="1882140" cy="2324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130CA3-B49A-0909-7F48-66EC26AC04B3}"/>
              </a:ext>
            </a:extLst>
          </p:cNvPr>
          <p:cNvSpPr txBox="1"/>
          <p:nvPr/>
        </p:nvSpPr>
        <p:spPr>
          <a:xfrm>
            <a:off x="3594374" y="4740697"/>
            <a:ext cx="1071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F559D-6785-293E-B6E4-DB7CC7091320}"/>
              </a:ext>
            </a:extLst>
          </p:cNvPr>
          <p:cNvSpPr txBox="1"/>
          <p:nvPr/>
        </p:nvSpPr>
        <p:spPr>
          <a:xfrm>
            <a:off x="6176591" y="4424067"/>
            <a:ext cx="853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orders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0B0249-3DC8-BFF7-F067-6931809DB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668" y="5383201"/>
            <a:ext cx="1790700" cy="8229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DD0A5B-DA08-776B-C55B-B5CD32613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668" y="795961"/>
            <a:ext cx="1790700" cy="45872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25E6A7-FF60-877E-0EE9-30F6E7A3CED3}"/>
              </a:ext>
            </a:extLst>
          </p:cNvPr>
          <p:cNvSpPr txBox="1"/>
          <p:nvPr/>
        </p:nvSpPr>
        <p:spPr>
          <a:xfrm>
            <a:off x="9154668" y="6348444"/>
            <a:ext cx="14156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order_items</a:t>
            </a:r>
            <a:endParaRPr lang="en-IN" dirty="0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4672FE96-E7F1-76E6-7CBB-D3EA2C9D60C1}"/>
              </a:ext>
            </a:extLst>
          </p:cNvPr>
          <p:cNvSpPr/>
          <p:nvPr/>
        </p:nvSpPr>
        <p:spPr>
          <a:xfrm>
            <a:off x="3630837" y="5213058"/>
            <a:ext cx="421341" cy="437878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839B9499-17E2-EC58-DD39-17B022107BBB}"/>
              </a:ext>
            </a:extLst>
          </p:cNvPr>
          <p:cNvSpPr/>
          <p:nvPr/>
        </p:nvSpPr>
        <p:spPr>
          <a:xfrm>
            <a:off x="3260508" y="3224010"/>
            <a:ext cx="421341" cy="437878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9B541E93-E25F-8715-1295-B289D0135C7C}"/>
              </a:ext>
            </a:extLst>
          </p:cNvPr>
          <p:cNvSpPr/>
          <p:nvPr/>
        </p:nvSpPr>
        <p:spPr>
          <a:xfrm>
            <a:off x="7180860" y="4205128"/>
            <a:ext cx="421341" cy="437878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5E084F6E-94C2-4D84-A272-147266C5EE6B}"/>
              </a:ext>
            </a:extLst>
          </p:cNvPr>
          <p:cNvSpPr/>
          <p:nvPr/>
        </p:nvSpPr>
        <p:spPr>
          <a:xfrm>
            <a:off x="10659035" y="6348444"/>
            <a:ext cx="286333" cy="249580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6B909-0864-FC36-528C-D1F015B34F20}"/>
              </a:ext>
            </a:extLst>
          </p:cNvPr>
          <p:cNvSpPr txBox="1"/>
          <p:nvPr/>
        </p:nvSpPr>
        <p:spPr>
          <a:xfrm>
            <a:off x="134829" y="6551039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83823"/>
            <a:ext cx="2199401" cy="768096"/>
          </a:xfrm>
        </p:spPr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E9348-9320-ADBA-4774-FD0514A3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7" y="1265303"/>
            <a:ext cx="531114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2762C-76C4-364E-9F17-4F7196F5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78" y="2122553"/>
            <a:ext cx="4549140" cy="4076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9E2602-D708-6009-873B-66ACC7F44592}"/>
              </a:ext>
            </a:extLst>
          </p:cNvPr>
          <p:cNvSpPr txBox="1"/>
          <p:nvPr/>
        </p:nvSpPr>
        <p:spPr>
          <a:xfrm>
            <a:off x="81041" y="6559924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83823"/>
            <a:ext cx="2907613" cy="768096"/>
          </a:xfrm>
        </p:spPr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 </a:t>
            </a:r>
            <a:r>
              <a:rPr lang="en-IN" altLang="zh-CN" sz="1400" b="0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(cont.)</a:t>
            </a:r>
            <a:endParaRPr lang="en-US" sz="44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D72B9-DF20-62CE-148F-5C33DA6D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1469943"/>
            <a:ext cx="48768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78827-B7EA-AFA4-165C-B8033A4E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00" y="2040546"/>
            <a:ext cx="5013960" cy="3817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3DA4EE-FDD3-0141-F361-140F2FE2BAED}"/>
              </a:ext>
            </a:extLst>
          </p:cNvPr>
          <p:cNvSpPr txBox="1"/>
          <p:nvPr/>
        </p:nvSpPr>
        <p:spPr>
          <a:xfrm>
            <a:off x="81041" y="6559924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15516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5" y="88392"/>
            <a:ext cx="2907613" cy="768096"/>
          </a:xfrm>
        </p:spPr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 </a:t>
            </a:r>
            <a:r>
              <a:rPr lang="en-IN" altLang="zh-CN" sz="1400" b="0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(cont.)</a:t>
            </a:r>
            <a:endParaRPr lang="en-US" sz="44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51EC5-5678-EF31-5329-675E862C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4" y="1018680"/>
            <a:ext cx="5448076" cy="5455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8AF91-7E72-0461-5E12-47AD66482B20}"/>
              </a:ext>
            </a:extLst>
          </p:cNvPr>
          <p:cNvSpPr txBox="1"/>
          <p:nvPr/>
        </p:nvSpPr>
        <p:spPr>
          <a:xfrm>
            <a:off x="10990730" y="6581001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C8F6B0-AD67-CED0-08C5-CCB3A486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983" y="1295293"/>
            <a:ext cx="4792412" cy="4721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84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"/>
            <a:ext cx="2907613" cy="768096"/>
          </a:xfrm>
        </p:spPr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 </a:t>
            </a:r>
            <a:r>
              <a:rPr lang="en-IN" altLang="zh-CN" sz="1400" b="0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(cont.)</a:t>
            </a:r>
            <a:endParaRPr lang="en-US" sz="44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C72F2-4E78-A72C-3188-51D92663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88" y="1939962"/>
            <a:ext cx="4798897" cy="431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84BC4-B223-DA73-9792-3E42739337CE}"/>
              </a:ext>
            </a:extLst>
          </p:cNvPr>
          <p:cNvSpPr txBox="1"/>
          <p:nvPr/>
        </p:nvSpPr>
        <p:spPr>
          <a:xfrm>
            <a:off x="10731650" y="6547826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BA1C46-E991-AF29-8F41-EA31A2A27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841248"/>
            <a:ext cx="5234940" cy="401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B11BF0-4CDA-0E59-4005-0E5EEF28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" y="4896456"/>
            <a:ext cx="2339340" cy="1699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56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83823"/>
            <a:ext cx="2907613" cy="768096"/>
          </a:xfrm>
        </p:spPr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 </a:t>
            </a:r>
            <a:r>
              <a:rPr lang="en-IN" altLang="zh-CN" sz="1400" b="0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(cont.)</a:t>
            </a:r>
            <a:endParaRPr lang="en-US" sz="44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823B9-ED00-7A85-5A61-BAA3426A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67" y="1168460"/>
            <a:ext cx="7654066" cy="532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432B4-1842-3E61-8448-EF3DED6C984F}"/>
              </a:ext>
            </a:extLst>
          </p:cNvPr>
          <p:cNvSpPr txBox="1"/>
          <p:nvPr/>
        </p:nvSpPr>
        <p:spPr>
          <a:xfrm>
            <a:off x="10945368" y="6581001"/>
            <a:ext cx="120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75000"/>
                  </a:schemeClr>
                </a:solidFill>
              </a:rPr>
              <a:t>Shruti Pradhan</a:t>
            </a:r>
          </a:p>
        </p:txBody>
      </p:sp>
    </p:spTree>
    <p:extLst>
      <p:ext uri="{BB962C8B-B14F-4D97-AF65-F5344CB8AC3E}">
        <p14:creationId xmlns:p14="http://schemas.microsoft.com/office/powerpoint/2010/main" val="224012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{17F0BF0C-8304-49CF-B376-DEDD6EE05C60}tf78438558_win32</Template>
  <TotalTime>227</TotalTime>
  <Words>335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Bradley Hand ITC</vt:lpstr>
      <vt:lpstr>Sabon Next LT</vt:lpstr>
      <vt:lpstr>SF UI Text</vt:lpstr>
      <vt:lpstr>source-serif-pro</vt:lpstr>
      <vt:lpstr>Office Theme</vt:lpstr>
      <vt:lpstr>Tiny Shop Sales </vt:lpstr>
      <vt:lpstr>Introduction</vt:lpstr>
      <vt:lpstr>SQL Topics Required for solving all questions</vt:lpstr>
      <vt:lpstr>DATASET</vt:lpstr>
      <vt:lpstr>CODE</vt:lpstr>
      <vt:lpstr>CODE (cont.)</vt:lpstr>
      <vt:lpstr>CODE (cont.)</vt:lpstr>
      <vt:lpstr>CODE (cont.)</vt:lpstr>
      <vt:lpstr>CODE (cont.)</vt:lpstr>
      <vt:lpstr>CODE (cont.)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Shop Sales </dc:title>
  <dc:subject/>
  <dc:creator>Shruti Pradhan</dc:creator>
  <cp:lastModifiedBy>Shruti Pradhan</cp:lastModifiedBy>
  <cp:revision>2</cp:revision>
  <dcterms:created xsi:type="dcterms:W3CDTF">2023-05-25T17:03:47Z</dcterms:created>
  <dcterms:modified xsi:type="dcterms:W3CDTF">2023-05-25T20:50:49Z</dcterms:modified>
</cp:coreProperties>
</file>