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Oswald Regular"/>
      <p:regular r:id="rId35"/>
      <p:bold r:id="rId36"/>
    </p:embeddedFont>
    <p:embeddedFont>
      <p:font typeface="Comfortaa Regular"/>
      <p:regular r:id="rId37"/>
      <p:bold r:id="rId38"/>
    </p:embeddedFont>
    <p:embeddedFont>
      <p:font typeface="Average"/>
      <p:regular r:id="rId39"/>
    </p:embeddedFont>
    <p:embeddedFont>
      <p:font typeface="Oswald"/>
      <p:regular r:id="rId40"/>
      <p:bold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Sanya Neg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2" Type="http://schemas.openxmlformats.org/officeDocument/2006/relationships/font" Target="fonts/Comfortaa-regular.fntdata"/><Relationship Id="rId41" Type="http://schemas.openxmlformats.org/officeDocument/2006/relationships/font" Target="fonts/Oswal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omfortaa-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swaldRegular-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mfortaaRegular-regular.fntdata"/><Relationship Id="rId14" Type="http://schemas.openxmlformats.org/officeDocument/2006/relationships/slide" Target="slides/slide8.xml"/><Relationship Id="rId36" Type="http://schemas.openxmlformats.org/officeDocument/2006/relationships/font" Target="fonts/OswaldRegular-bold.fntdata"/><Relationship Id="rId17" Type="http://schemas.openxmlformats.org/officeDocument/2006/relationships/slide" Target="slides/slide11.xml"/><Relationship Id="rId39" Type="http://schemas.openxmlformats.org/officeDocument/2006/relationships/font" Target="fonts/Average-regular.fntdata"/><Relationship Id="rId16" Type="http://schemas.openxmlformats.org/officeDocument/2006/relationships/slide" Target="slides/slide10.xml"/><Relationship Id="rId38" Type="http://schemas.openxmlformats.org/officeDocument/2006/relationships/font" Target="fonts/ComfortaaRegular-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28T16:15:38.492">
    <p:pos x="6000" y="0"/>
    <p:text>add the accuracy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1-28T16:21:43.940">
    <p:pos x="6000" y="0"/>
    <p:text>ACCURACY???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11-28T16:23:24.043">
    <p:pos x="6000" y="0"/>
    <p:text>ACCURACY?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1-28T16:36:51.581">
    <p:pos x="196" y="725"/>
    <p:text>accuracy????</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11-28T16:45:32.960">
    <p:pos x="196" y="725"/>
    <p:text>insert table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cfcc883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cfcc883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3cfcc883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3cfcc883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cfcc883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cfcc883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3cfcc883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3cfcc883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cfcc883f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3cfcc883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cfcc883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cfcc883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a5d08fb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a5d08fb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a5d08fb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a5d08fb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a5d08fb9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a5d08fb9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a5d08fb9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5d08fb9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c5f8fe0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c5f8fe0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5d08fb9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5d08fb9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a5d08fb9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5d08fb9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a5d08fb9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a5d08fb9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a5d08fb9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5d08fb9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a5d08fb9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a5d08fb9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a5d08fb9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5d08fb9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a5d08fb9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a5d08fb9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3d1359b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3d1359b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3d1359b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3d1359b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fc5f8fe0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fc5f8fe0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fc5f8fe0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c5f8fe0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c5f8fe0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c5f8fe0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3cfcc883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3cfcc883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3cfcc883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3cfcc883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3cfcc883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cfcc883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3cfcc883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3cfcc883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3.xml"/><Relationship Id="rId4" Type="http://schemas.openxmlformats.org/officeDocument/2006/relationships/hyperlink" Target="https://en.wikipedia.org/wiki/Ensemble_learning" TargetMode="External"/><Relationship Id="rId5" Type="http://schemas.openxmlformats.org/officeDocument/2006/relationships/hyperlink" Target="https://en.wikipedia.org/wiki/Ensemble_learning" TargetMode="External"/><Relationship Id="rId6"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MINI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DIABETES DETECTION USING MACHINE LEARNING</a:t>
            </a:r>
            <a:endParaRPr/>
          </a:p>
        </p:txBody>
      </p:sp>
      <p:sp>
        <p:nvSpPr>
          <p:cNvPr id="61" name="Google Shape;61;p13"/>
          <p:cNvSpPr txBox="1"/>
          <p:nvPr/>
        </p:nvSpPr>
        <p:spPr>
          <a:xfrm>
            <a:off x="6198325" y="4108775"/>
            <a:ext cx="3385500" cy="10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BY:</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SANYA NEGI 			17BCS046</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SHRUTI RAJ VASH SINGH     17BCS049</a:t>
            </a:r>
            <a:endParaRPr>
              <a:solidFill>
                <a:srgbClr val="FFFFFF"/>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28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a:t>
            </a:r>
            <a:endParaRPr/>
          </a:p>
        </p:txBody>
      </p:sp>
      <p:sp>
        <p:nvSpPr>
          <p:cNvPr id="134" name="Google Shape;134;p22"/>
          <p:cNvSpPr/>
          <p:nvPr/>
        </p:nvSpPr>
        <p:spPr>
          <a:xfrm>
            <a:off x="3635250" y="1017725"/>
            <a:ext cx="1873500" cy="77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1878150" y="2269650"/>
            <a:ext cx="1873500" cy="77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5647850" y="2269650"/>
            <a:ext cx="1873500" cy="77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144450" y="3565450"/>
            <a:ext cx="1873500" cy="77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2326200" y="3581050"/>
            <a:ext cx="1873500" cy="77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2"/>
          <p:cNvCxnSpPr>
            <a:stCxn id="134" idx="2"/>
            <a:endCxn id="135" idx="0"/>
          </p:cNvCxnSpPr>
          <p:nvPr/>
        </p:nvCxnSpPr>
        <p:spPr>
          <a:xfrm flipH="1">
            <a:off x="2814900" y="1793525"/>
            <a:ext cx="1757100" cy="476100"/>
          </a:xfrm>
          <a:prstGeom prst="straightConnector1">
            <a:avLst/>
          </a:prstGeom>
          <a:noFill/>
          <a:ln cap="flat" cmpd="sng" w="38100">
            <a:solidFill>
              <a:schemeClr val="dk2"/>
            </a:solidFill>
            <a:prstDash val="solid"/>
            <a:round/>
            <a:headEnd len="med" w="med" type="none"/>
            <a:tailEnd len="med" w="med" type="triangle"/>
          </a:ln>
        </p:spPr>
      </p:cxnSp>
      <p:cxnSp>
        <p:nvCxnSpPr>
          <p:cNvPr id="140" name="Google Shape;140;p22"/>
          <p:cNvCxnSpPr>
            <a:stCxn id="134" idx="2"/>
            <a:endCxn id="136" idx="0"/>
          </p:cNvCxnSpPr>
          <p:nvPr/>
        </p:nvCxnSpPr>
        <p:spPr>
          <a:xfrm>
            <a:off x="4572000" y="1793525"/>
            <a:ext cx="2012700" cy="476100"/>
          </a:xfrm>
          <a:prstGeom prst="straightConnector1">
            <a:avLst/>
          </a:prstGeom>
          <a:noFill/>
          <a:ln cap="flat" cmpd="sng" w="38100">
            <a:solidFill>
              <a:schemeClr val="dk2"/>
            </a:solidFill>
            <a:prstDash val="solid"/>
            <a:round/>
            <a:headEnd len="med" w="med" type="none"/>
            <a:tailEnd len="med" w="med" type="triangle"/>
          </a:ln>
        </p:spPr>
      </p:cxnSp>
      <p:cxnSp>
        <p:nvCxnSpPr>
          <p:cNvPr id="141" name="Google Shape;141;p22"/>
          <p:cNvCxnSpPr>
            <a:stCxn id="142" idx="2"/>
            <a:endCxn id="137" idx="0"/>
          </p:cNvCxnSpPr>
          <p:nvPr/>
        </p:nvCxnSpPr>
        <p:spPr>
          <a:xfrm flipH="1">
            <a:off x="1081200" y="3060938"/>
            <a:ext cx="1733700" cy="504600"/>
          </a:xfrm>
          <a:prstGeom prst="straightConnector1">
            <a:avLst/>
          </a:prstGeom>
          <a:noFill/>
          <a:ln cap="flat" cmpd="sng" w="38100">
            <a:solidFill>
              <a:schemeClr val="dk2"/>
            </a:solidFill>
            <a:prstDash val="solid"/>
            <a:round/>
            <a:headEnd len="med" w="med" type="none"/>
            <a:tailEnd len="med" w="med" type="triangle"/>
          </a:ln>
        </p:spPr>
      </p:cxnSp>
      <p:cxnSp>
        <p:nvCxnSpPr>
          <p:cNvPr id="143" name="Google Shape;143;p22"/>
          <p:cNvCxnSpPr>
            <a:stCxn id="135" idx="2"/>
            <a:endCxn id="138" idx="0"/>
          </p:cNvCxnSpPr>
          <p:nvPr/>
        </p:nvCxnSpPr>
        <p:spPr>
          <a:xfrm>
            <a:off x="2814900" y="3045450"/>
            <a:ext cx="448200" cy="535500"/>
          </a:xfrm>
          <a:prstGeom prst="straightConnector1">
            <a:avLst/>
          </a:prstGeom>
          <a:noFill/>
          <a:ln cap="flat" cmpd="sng" w="38100">
            <a:solidFill>
              <a:schemeClr val="dk2"/>
            </a:solidFill>
            <a:prstDash val="solid"/>
            <a:round/>
            <a:headEnd len="med" w="med" type="none"/>
            <a:tailEnd len="med" w="med" type="triangle"/>
          </a:ln>
        </p:spPr>
      </p:cxnSp>
      <p:sp>
        <p:nvSpPr>
          <p:cNvPr id="144" name="Google Shape;144;p22"/>
          <p:cNvSpPr txBox="1"/>
          <p:nvPr/>
        </p:nvSpPr>
        <p:spPr>
          <a:xfrm>
            <a:off x="3751650" y="1017725"/>
            <a:ext cx="16407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MACHINE LEARNING ALGORITHMS</a:t>
            </a:r>
            <a:endParaRPr>
              <a:latin typeface="Comfortaa"/>
              <a:ea typeface="Comfortaa"/>
              <a:cs typeface="Comfortaa"/>
              <a:sym typeface="Comfortaa"/>
            </a:endParaRPr>
          </a:p>
        </p:txBody>
      </p:sp>
      <p:sp>
        <p:nvSpPr>
          <p:cNvPr id="142" name="Google Shape;142;p22"/>
          <p:cNvSpPr txBox="1"/>
          <p:nvPr/>
        </p:nvSpPr>
        <p:spPr>
          <a:xfrm>
            <a:off x="1994550" y="2323538"/>
            <a:ext cx="16407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SUPERVISED LEARNING</a:t>
            </a:r>
            <a:endParaRPr>
              <a:latin typeface="Comfortaa"/>
              <a:ea typeface="Comfortaa"/>
              <a:cs typeface="Comfortaa"/>
              <a:sym typeface="Comfortaa"/>
            </a:endParaRPr>
          </a:p>
        </p:txBody>
      </p:sp>
      <p:sp>
        <p:nvSpPr>
          <p:cNvPr id="145" name="Google Shape;145;p22"/>
          <p:cNvSpPr txBox="1"/>
          <p:nvPr/>
        </p:nvSpPr>
        <p:spPr>
          <a:xfrm>
            <a:off x="5764250" y="2377475"/>
            <a:ext cx="16407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UNSUPERVISED LEARNING </a:t>
            </a:r>
            <a:endParaRPr>
              <a:latin typeface="Comfortaa"/>
              <a:ea typeface="Comfortaa"/>
              <a:cs typeface="Comfortaa"/>
              <a:sym typeface="Comfortaa"/>
            </a:endParaRPr>
          </a:p>
        </p:txBody>
      </p:sp>
      <p:sp>
        <p:nvSpPr>
          <p:cNvPr id="146" name="Google Shape;146;p22"/>
          <p:cNvSpPr txBox="1"/>
          <p:nvPr/>
        </p:nvSpPr>
        <p:spPr>
          <a:xfrm>
            <a:off x="167850" y="3565450"/>
            <a:ext cx="1826700" cy="77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Comfortaa"/>
                <a:ea typeface="Comfortaa"/>
                <a:cs typeface="Comfortaa"/>
                <a:sym typeface="Comfortaa"/>
              </a:rPr>
              <a:t>REGRESSION</a:t>
            </a:r>
            <a:endParaRPr>
              <a:latin typeface="Comfortaa"/>
              <a:ea typeface="Comfortaa"/>
              <a:cs typeface="Comfortaa"/>
              <a:sym typeface="Comfortaa"/>
            </a:endParaRPr>
          </a:p>
          <a:p>
            <a:pPr indent="0" lvl="0" marL="0" rtl="0" algn="ctr">
              <a:lnSpc>
                <a:spcPct val="115000"/>
              </a:lnSpc>
              <a:spcBef>
                <a:spcPts val="0"/>
              </a:spcBef>
              <a:spcAft>
                <a:spcPts val="0"/>
              </a:spcAft>
              <a:buNone/>
            </a:pPr>
            <a:r>
              <a:rPr lang="en" sz="1000">
                <a:solidFill>
                  <a:srgbClr val="666666"/>
                </a:solidFill>
                <a:latin typeface="Comfortaa"/>
                <a:ea typeface="Comfortaa"/>
                <a:cs typeface="Comfortaa"/>
                <a:sym typeface="Comfortaa"/>
              </a:rPr>
              <a:t>OUTPUT IS REAL OR CONTINUOUS </a:t>
            </a:r>
            <a:endParaRPr sz="1000">
              <a:solidFill>
                <a:srgbClr val="666666"/>
              </a:solidFill>
              <a:latin typeface="Comfortaa"/>
              <a:ea typeface="Comfortaa"/>
              <a:cs typeface="Comfortaa"/>
              <a:sym typeface="Comfortaa"/>
            </a:endParaRPr>
          </a:p>
        </p:txBody>
      </p:sp>
      <p:sp>
        <p:nvSpPr>
          <p:cNvPr id="147" name="Google Shape;147;p22"/>
          <p:cNvSpPr txBox="1"/>
          <p:nvPr/>
        </p:nvSpPr>
        <p:spPr>
          <a:xfrm>
            <a:off x="2255750" y="3581050"/>
            <a:ext cx="1873500" cy="77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Comfortaa"/>
                <a:ea typeface="Comfortaa"/>
                <a:cs typeface="Comfortaa"/>
                <a:sym typeface="Comfortaa"/>
              </a:rPr>
              <a:t>CLASSIFICATION</a:t>
            </a:r>
            <a:endParaRPr>
              <a:latin typeface="Comfortaa"/>
              <a:ea typeface="Comfortaa"/>
              <a:cs typeface="Comfortaa"/>
              <a:sym typeface="Comfortaa"/>
            </a:endParaRPr>
          </a:p>
          <a:p>
            <a:pPr indent="0" lvl="0" marL="0" rtl="0" algn="ctr">
              <a:lnSpc>
                <a:spcPct val="115000"/>
              </a:lnSpc>
              <a:spcBef>
                <a:spcPts val="0"/>
              </a:spcBef>
              <a:spcAft>
                <a:spcPts val="0"/>
              </a:spcAft>
              <a:buNone/>
            </a:pPr>
            <a:r>
              <a:rPr lang="en" sz="1000">
                <a:solidFill>
                  <a:srgbClr val="666666"/>
                </a:solidFill>
                <a:latin typeface="Comfortaa"/>
                <a:ea typeface="Comfortaa"/>
                <a:cs typeface="Comfortaa"/>
                <a:sym typeface="Comfortaa"/>
              </a:rPr>
              <a:t>OUTPUT VARIABLE IS A CATEGORY</a:t>
            </a:r>
            <a:endParaRPr sz="1000">
              <a:solidFill>
                <a:srgbClr val="666666"/>
              </a:solidFill>
              <a:latin typeface="Comfortaa"/>
              <a:ea typeface="Comfortaa"/>
              <a:cs typeface="Comfortaa"/>
              <a:sym typeface="Comfortaa"/>
            </a:endParaRPr>
          </a:p>
        </p:txBody>
      </p:sp>
      <p:sp>
        <p:nvSpPr>
          <p:cNvPr id="148" name="Google Shape;148;p22"/>
          <p:cNvSpPr/>
          <p:nvPr/>
        </p:nvSpPr>
        <p:spPr>
          <a:xfrm>
            <a:off x="4531350" y="3581050"/>
            <a:ext cx="1873500" cy="77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22"/>
          <p:cNvCxnSpPr>
            <a:stCxn id="142" idx="2"/>
            <a:endCxn id="148" idx="0"/>
          </p:cNvCxnSpPr>
          <p:nvPr/>
        </p:nvCxnSpPr>
        <p:spPr>
          <a:xfrm>
            <a:off x="2814900" y="3060938"/>
            <a:ext cx="2653200" cy="520200"/>
          </a:xfrm>
          <a:prstGeom prst="straightConnector1">
            <a:avLst/>
          </a:prstGeom>
          <a:noFill/>
          <a:ln cap="flat" cmpd="sng" w="38100">
            <a:solidFill>
              <a:schemeClr val="dk2"/>
            </a:solidFill>
            <a:prstDash val="solid"/>
            <a:round/>
            <a:headEnd len="med" w="med" type="none"/>
            <a:tailEnd len="med" w="med" type="triangle"/>
          </a:ln>
        </p:spPr>
      </p:cxnSp>
      <p:sp>
        <p:nvSpPr>
          <p:cNvPr id="150" name="Google Shape;150;p22"/>
          <p:cNvSpPr txBox="1"/>
          <p:nvPr/>
        </p:nvSpPr>
        <p:spPr>
          <a:xfrm>
            <a:off x="4610025" y="3597800"/>
            <a:ext cx="17571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omfortaa"/>
                <a:ea typeface="Comfortaa"/>
                <a:cs typeface="Comfortaa"/>
                <a:sym typeface="Comfortaa"/>
              </a:rPr>
              <a:t>CLUSTERING</a:t>
            </a:r>
            <a:endParaRPr>
              <a:latin typeface="Comfortaa"/>
              <a:ea typeface="Comfortaa"/>
              <a:cs typeface="Comfortaa"/>
              <a:sym typeface="Comfortaa"/>
            </a:endParaRPr>
          </a:p>
          <a:p>
            <a:pPr indent="0" lvl="0" marL="0" rtl="0" algn="l">
              <a:lnSpc>
                <a:spcPct val="115000"/>
              </a:lnSpc>
              <a:spcBef>
                <a:spcPts val="0"/>
              </a:spcBef>
              <a:spcAft>
                <a:spcPts val="0"/>
              </a:spcAft>
              <a:buNone/>
            </a:pPr>
            <a:r>
              <a:rPr lang="en" sz="1000">
                <a:solidFill>
                  <a:srgbClr val="666666"/>
                </a:solidFill>
                <a:latin typeface="Comfortaa"/>
                <a:ea typeface="Comfortaa"/>
                <a:cs typeface="Comfortaa"/>
                <a:sym typeface="Comfortaa"/>
              </a:rPr>
              <a:t>SEGREGATES GROUPS WITH SIMILAR DATA</a:t>
            </a:r>
            <a:endParaRPr sz="1000">
              <a:solidFill>
                <a:srgbClr val="666666"/>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ALGORITHMS:</a:t>
            </a:r>
            <a:endParaRPr/>
          </a:p>
        </p:txBody>
      </p:sp>
      <p:sp>
        <p:nvSpPr>
          <p:cNvPr id="156" name="Google Shape;15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Oswald"/>
              <a:buAutoNum type="arabicPeriod"/>
            </a:pPr>
            <a:r>
              <a:rPr lang="en" sz="2400">
                <a:solidFill>
                  <a:srgbClr val="000000"/>
                </a:solidFill>
                <a:highlight>
                  <a:srgbClr val="FFFFFF"/>
                </a:highlight>
                <a:latin typeface="Oswald"/>
                <a:ea typeface="Oswald"/>
                <a:cs typeface="Oswald"/>
                <a:sym typeface="Oswald"/>
              </a:rPr>
              <a:t>Logistic Regression</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AutoNum type="arabicPeriod"/>
            </a:pPr>
            <a:r>
              <a:rPr lang="en" sz="2400">
                <a:solidFill>
                  <a:srgbClr val="000000"/>
                </a:solidFill>
                <a:highlight>
                  <a:srgbClr val="FFFFFF"/>
                </a:highlight>
                <a:latin typeface="Oswald"/>
                <a:ea typeface="Oswald"/>
                <a:cs typeface="Oswald"/>
                <a:sym typeface="Oswald"/>
              </a:rPr>
              <a:t>Nearest Neighbor </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AutoNum type="arabicPeriod"/>
            </a:pPr>
            <a:r>
              <a:rPr lang="en" sz="2400">
                <a:solidFill>
                  <a:srgbClr val="000000"/>
                </a:solidFill>
                <a:highlight>
                  <a:srgbClr val="FFFFFF"/>
                </a:highlight>
                <a:latin typeface="Oswald"/>
                <a:ea typeface="Oswald"/>
                <a:cs typeface="Oswald"/>
                <a:sym typeface="Oswald"/>
              </a:rPr>
              <a:t>Support Vector Machine(SVM)</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AutoNum type="arabicPeriod"/>
            </a:pPr>
            <a:r>
              <a:rPr lang="en" sz="2400">
                <a:solidFill>
                  <a:srgbClr val="000000"/>
                </a:solidFill>
                <a:highlight>
                  <a:srgbClr val="FFFFFF"/>
                </a:highlight>
                <a:latin typeface="Oswald"/>
                <a:ea typeface="Oswald"/>
                <a:cs typeface="Oswald"/>
                <a:sym typeface="Oswald"/>
              </a:rPr>
              <a:t>Kernel Support Vector Machine</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AutoNum type="arabicPeriod"/>
            </a:pPr>
            <a:r>
              <a:rPr lang="en" sz="2400">
                <a:solidFill>
                  <a:srgbClr val="000000"/>
                </a:solidFill>
                <a:highlight>
                  <a:srgbClr val="FFFFFF"/>
                </a:highlight>
                <a:latin typeface="Oswald"/>
                <a:ea typeface="Oswald"/>
                <a:cs typeface="Oswald"/>
                <a:sym typeface="Oswald"/>
              </a:rPr>
              <a:t>Naïve Bayes</a:t>
            </a:r>
            <a:r>
              <a:rPr lang="en" sz="2400">
                <a:solidFill>
                  <a:srgbClr val="000000"/>
                </a:solidFill>
                <a:highlight>
                  <a:srgbClr val="FFFFFF"/>
                </a:highlight>
                <a:latin typeface="Oswald"/>
                <a:ea typeface="Oswald"/>
                <a:cs typeface="Oswald"/>
                <a:sym typeface="Oswald"/>
              </a:rPr>
              <a:t> </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AutoNum type="arabicPeriod"/>
            </a:pPr>
            <a:r>
              <a:rPr lang="en" sz="2400">
                <a:solidFill>
                  <a:srgbClr val="000000"/>
                </a:solidFill>
                <a:highlight>
                  <a:srgbClr val="FFFFFF"/>
                </a:highlight>
                <a:latin typeface="Oswald"/>
                <a:ea typeface="Oswald"/>
                <a:cs typeface="Oswald"/>
                <a:sym typeface="Oswald"/>
              </a:rPr>
              <a:t>Decision Tree Classification</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AutoNum type="arabicPeriod"/>
            </a:pPr>
            <a:r>
              <a:rPr lang="en" sz="2400">
                <a:solidFill>
                  <a:srgbClr val="000000"/>
                </a:solidFill>
                <a:highlight>
                  <a:srgbClr val="FFFFFF"/>
                </a:highlight>
                <a:latin typeface="Oswald"/>
                <a:ea typeface="Oswald"/>
                <a:cs typeface="Oswald"/>
                <a:sym typeface="Oswald"/>
              </a:rPr>
              <a:t>Random Forest Classification</a:t>
            </a:r>
            <a:endParaRPr sz="2400">
              <a:solidFill>
                <a:srgbClr val="000000"/>
              </a:solidFill>
              <a:highlight>
                <a:srgbClr val="FFFFFF"/>
              </a:highlight>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62" name="Google Shape;162;p24"/>
          <p:cNvSpPr txBox="1"/>
          <p:nvPr/>
        </p:nvSpPr>
        <p:spPr>
          <a:xfrm>
            <a:off x="311701" y="1478200"/>
            <a:ext cx="8112900" cy="27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highlight>
                  <a:srgbClr val="FFFFFF"/>
                </a:highlight>
                <a:latin typeface="Oswald"/>
                <a:ea typeface="Oswald"/>
                <a:cs typeface="Oswald"/>
                <a:sym typeface="Oswald"/>
              </a:rPr>
              <a:t>Logistic Regression algorithm measures the relationship between the categorical dependent variable and one or more independent variables by estimating probabilities using a logistic/sigmoid function. </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p:txBody>
      </p:sp>
      <p:pic>
        <p:nvPicPr>
          <p:cNvPr id="163" name="Google Shape;163;p24"/>
          <p:cNvPicPr preferRelativeResize="0"/>
          <p:nvPr/>
        </p:nvPicPr>
        <p:blipFill>
          <a:blip r:embed="rId3">
            <a:alphaModFix/>
          </a:blip>
          <a:stretch>
            <a:fillRect/>
          </a:stretch>
        </p:blipFill>
        <p:spPr>
          <a:xfrm>
            <a:off x="2646955" y="2669675"/>
            <a:ext cx="3690400" cy="210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NEIGHBORS :</a:t>
            </a:r>
            <a:endParaRPr/>
          </a:p>
        </p:txBody>
      </p:sp>
      <p:sp>
        <p:nvSpPr>
          <p:cNvPr id="169" name="Google Shape;169;p25"/>
          <p:cNvSpPr txBox="1"/>
          <p:nvPr/>
        </p:nvSpPr>
        <p:spPr>
          <a:xfrm>
            <a:off x="470775" y="1095900"/>
            <a:ext cx="7996500" cy="24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33333"/>
                </a:solidFill>
                <a:highlight>
                  <a:srgbClr val="FFFFFF"/>
                </a:highlight>
                <a:latin typeface="Oswald"/>
                <a:ea typeface="Oswald"/>
                <a:cs typeface="Oswald"/>
                <a:sym typeface="Oswald"/>
              </a:rPr>
              <a:t>In a KNN algorithm, a test sample is given as the class of majority of its nearest neighbours. In plain words, if you are similar to your neighbours, then you are one of them.</a:t>
            </a:r>
            <a:endParaRPr sz="1800">
              <a:solidFill>
                <a:srgbClr val="333333"/>
              </a:solidFill>
              <a:highlight>
                <a:srgbClr val="FFFFFF"/>
              </a:highlight>
              <a:latin typeface="Oswald"/>
              <a:ea typeface="Oswald"/>
              <a:cs typeface="Oswald"/>
              <a:sym typeface="Oswald"/>
            </a:endParaRPr>
          </a:p>
          <a:p>
            <a:pPr indent="0" lvl="0" marL="0" rtl="0" algn="l">
              <a:lnSpc>
                <a:spcPct val="115000"/>
              </a:lnSpc>
              <a:spcBef>
                <a:spcPts val="0"/>
              </a:spcBef>
              <a:spcAft>
                <a:spcPts val="0"/>
              </a:spcAft>
              <a:buNone/>
            </a:pPr>
            <a:r>
              <a:t/>
            </a:r>
            <a:endParaRPr sz="1800">
              <a:solidFill>
                <a:srgbClr val="333333"/>
              </a:solidFill>
              <a:highlight>
                <a:srgbClr val="FFFFFF"/>
              </a:highlight>
              <a:latin typeface="Oswald"/>
              <a:ea typeface="Oswald"/>
              <a:cs typeface="Oswald"/>
              <a:sym typeface="Oswald"/>
            </a:endParaRPr>
          </a:p>
        </p:txBody>
      </p:sp>
      <p:pic>
        <p:nvPicPr>
          <p:cNvPr id="170" name="Google Shape;170;p25"/>
          <p:cNvPicPr preferRelativeResize="0"/>
          <p:nvPr/>
        </p:nvPicPr>
        <p:blipFill>
          <a:blip r:embed="rId3">
            <a:alphaModFix/>
          </a:blip>
          <a:stretch>
            <a:fillRect/>
          </a:stretch>
        </p:blipFill>
        <p:spPr>
          <a:xfrm>
            <a:off x="2743300" y="2001400"/>
            <a:ext cx="3209751" cy="276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a:t>
            </a:r>
            <a:endParaRPr/>
          </a:p>
        </p:txBody>
      </p:sp>
      <p:sp>
        <p:nvSpPr>
          <p:cNvPr id="176" name="Google Shape;176;p26"/>
          <p:cNvSpPr txBox="1"/>
          <p:nvPr/>
        </p:nvSpPr>
        <p:spPr>
          <a:xfrm>
            <a:off x="461475" y="1200175"/>
            <a:ext cx="8307900" cy="16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highlight>
                  <a:srgbClr val="FFFFFF"/>
                </a:highlight>
                <a:latin typeface="Oswald"/>
                <a:ea typeface="Oswald"/>
                <a:cs typeface="Oswald"/>
                <a:sym typeface="Oswald"/>
              </a:rPr>
              <a:t> In this algorithm, we plot each data item as a point in n-dimensional space (where n is number of features we have) with the value of each feature being the value of a particular coordinate. Then, we perform classification by finding the hyper-plane that differentiate the two classes very well.</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p:txBody>
      </p:sp>
      <p:pic>
        <p:nvPicPr>
          <p:cNvPr id="177" name="Google Shape;177;p26"/>
          <p:cNvPicPr preferRelativeResize="0"/>
          <p:nvPr/>
        </p:nvPicPr>
        <p:blipFill>
          <a:blip r:embed="rId3">
            <a:alphaModFix/>
          </a:blip>
          <a:stretch>
            <a:fillRect/>
          </a:stretch>
        </p:blipFill>
        <p:spPr>
          <a:xfrm>
            <a:off x="2174274" y="2571750"/>
            <a:ext cx="4157374" cy="217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SVM :</a:t>
            </a:r>
            <a:endParaRPr/>
          </a:p>
        </p:txBody>
      </p:sp>
      <p:sp>
        <p:nvSpPr>
          <p:cNvPr id="183" name="Google Shape;183;p27"/>
          <p:cNvSpPr txBox="1"/>
          <p:nvPr/>
        </p:nvSpPr>
        <p:spPr>
          <a:xfrm>
            <a:off x="523675" y="1017725"/>
            <a:ext cx="8308500" cy="200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highlight>
                  <a:srgbClr val="FFFFFF"/>
                </a:highlight>
                <a:latin typeface="Oswald"/>
                <a:ea typeface="Oswald"/>
                <a:cs typeface="Oswald"/>
                <a:sym typeface="Oswald"/>
              </a:rPr>
              <a:t>Kernel is essentially a mapping function - one that transforms a given space into some other (usually very high dimensional) space. This algorithm does not  categorise the data linearly instead the kernel function of one of the following types is used - polynomial, </a:t>
            </a:r>
            <a:r>
              <a:rPr lang="en" sz="1800">
                <a:highlight>
                  <a:srgbClr val="FFFFFF"/>
                </a:highlight>
                <a:latin typeface="Oswald"/>
                <a:ea typeface="Oswald"/>
                <a:cs typeface="Oswald"/>
                <a:sym typeface="Oswald"/>
              </a:rPr>
              <a:t>Gaussian</a:t>
            </a:r>
            <a:r>
              <a:rPr lang="en" sz="1800">
                <a:highlight>
                  <a:srgbClr val="FFFFFF"/>
                </a:highlight>
                <a:latin typeface="Oswald"/>
                <a:ea typeface="Oswald"/>
                <a:cs typeface="Oswald"/>
                <a:sym typeface="Oswald"/>
              </a:rPr>
              <a:t> RBF, Sigmoidal</a:t>
            </a:r>
            <a:endParaRPr sz="1800">
              <a:highlight>
                <a:srgbClr val="FFFFFF"/>
              </a:highlight>
              <a:latin typeface="Oswald"/>
              <a:ea typeface="Oswald"/>
              <a:cs typeface="Oswald"/>
              <a:sym typeface="Oswald"/>
            </a:endParaRPr>
          </a:p>
        </p:txBody>
      </p:sp>
      <p:pic>
        <p:nvPicPr>
          <p:cNvPr id="184" name="Google Shape;184;p27"/>
          <p:cNvPicPr preferRelativeResize="0"/>
          <p:nvPr/>
        </p:nvPicPr>
        <p:blipFill>
          <a:blip r:embed="rId4">
            <a:alphaModFix/>
          </a:blip>
          <a:stretch>
            <a:fillRect/>
          </a:stretch>
        </p:blipFill>
        <p:spPr>
          <a:xfrm>
            <a:off x="2621475" y="2263675"/>
            <a:ext cx="3442475" cy="273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a:t>
            </a:r>
            <a:endParaRPr/>
          </a:p>
        </p:txBody>
      </p:sp>
      <p:sp>
        <p:nvSpPr>
          <p:cNvPr id="190" name="Google Shape;190;p28"/>
          <p:cNvSpPr txBox="1"/>
          <p:nvPr/>
        </p:nvSpPr>
        <p:spPr>
          <a:xfrm>
            <a:off x="418050" y="1017725"/>
            <a:ext cx="8307900" cy="16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highlight>
                  <a:srgbClr val="FFFFFF"/>
                </a:highlight>
                <a:latin typeface="Oswald"/>
                <a:ea typeface="Oswald"/>
                <a:cs typeface="Oswald"/>
                <a:sym typeface="Oswald"/>
              </a:rPr>
              <a:t> </a:t>
            </a:r>
            <a:r>
              <a:rPr lang="en" sz="1800">
                <a:highlight>
                  <a:srgbClr val="FFFFFF"/>
                </a:highlight>
                <a:latin typeface="Oswald"/>
                <a:ea typeface="Oswald"/>
                <a:cs typeface="Oswald"/>
                <a:sym typeface="Oswald"/>
              </a:rPr>
              <a:t>A decision tree is a tree-like graph with nodes representing the place where we pick an attribute and ask a question; edges represent the answers the to the question; and the leaves represent the actual output or class label. They are used in non-linear decision making with simple linear decision surface.</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p:txBody>
      </p:sp>
      <p:pic>
        <p:nvPicPr>
          <p:cNvPr id="191" name="Google Shape;191;p28"/>
          <p:cNvPicPr preferRelativeResize="0"/>
          <p:nvPr/>
        </p:nvPicPr>
        <p:blipFill>
          <a:blip r:embed="rId4">
            <a:alphaModFix/>
          </a:blip>
          <a:stretch>
            <a:fillRect/>
          </a:stretch>
        </p:blipFill>
        <p:spPr>
          <a:xfrm>
            <a:off x="2360550" y="2084550"/>
            <a:ext cx="4524850" cy="238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97" name="Google Shape;197;p29"/>
          <p:cNvSpPr txBox="1"/>
          <p:nvPr/>
        </p:nvSpPr>
        <p:spPr>
          <a:xfrm>
            <a:off x="418050" y="1017725"/>
            <a:ext cx="8307900" cy="16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highlight>
                  <a:srgbClr val="FFFFFF"/>
                </a:highlight>
                <a:latin typeface="Oswald"/>
                <a:ea typeface="Oswald"/>
                <a:cs typeface="Oswald"/>
                <a:sym typeface="Oswald"/>
              </a:rPr>
              <a:t> </a:t>
            </a:r>
            <a:r>
              <a:rPr lang="en" sz="1800">
                <a:highlight>
                  <a:srgbClr val="FFFFFF"/>
                </a:highlight>
                <a:latin typeface="Oswald"/>
                <a:ea typeface="Oswald"/>
                <a:cs typeface="Oswald"/>
                <a:sym typeface="Oswald"/>
              </a:rPr>
              <a:t>Random forest, like its name implies, consists of a large number of individual decision trees that operate as an</a:t>
            </a:r>
            <a:r>
              <a:rPr lang="en" sz="1800">
                <a:highlight>
                  <a:srgbClr val="FFFFFF"/>
                </a:highlight>
                <a:uFill>
                  <a:noFill/>
                </a:uFill>
                <a:latin typeface="Oswald"/>
                <a:ea typeface="Oswald"/>
                <a:cs typeface="Oswald"/>
                <a:sym typeface="Oswald"/>
                <a:hlinkClick r:id="rId4"/>
              </a:rPr>
              <a:t> </a:t>
            </a:r>
            <a:r>
              <a:rPr lang="en" sz="1800" u="sng">
                <a:highlight>
                  <a:srgbClr val="FFFFFF"/>
                </a:highlight>
                <a:latin typeface="Oswald"/>
                <a:ea typeface="Oswald"/>
                <a:cs typeface="Oswald"/>
                <a:sym typeface="Oswald"/>
                <a:hlinkClick r:id="rId5"/>
              </a:rPr>
              <a:t>ensemble</a:t>
            </a:r>
            <a:r>
              <a:rPr lang="en" sz="1800">
                <a:highlight>
                  <a:srgbClr val="FFFFFF"/>
                </a:highlight>
                <a:latin typeface="Oswald"/>
                <a:ea typeface="Oswald"/>
                <a:cs typeface="Oswald"/>
                <a:sym typeface="Oswald"/>
              </a:rPr>
              <a:t>. Each individual tree in the random forest spits out a class prediction and the class with the most votes becomes our model’s prediction (see figure below).</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a:p>
            <a:pPr indent="0" lvl="0" marL="0" rtl="0" algn="just">
              <a:lnSpc>
                <a:spcPct val="115000"/>
              </a:lnSpc>
              <a:spcBef>
                <a:spcPts val="0"/>
              </a:spcBef>
              <a:spcAft>
                <a:spcPts val="0"/>
              </a:spcAft>
              <a:buNone/>
            </a:pPr>
            <a:r>
              <a:t/>
            </a:r>
            <a:endParaRPr sz="1800">
              <a:highlight>
                <a:srgbClr val="FFFFFF"/>
              </a:highlight>
              <a:latin typeface="Oswald"/>
              <a:ea typeface="Oswald"/>
              <a:cs typeface="Oswald"/>
              <a:sym typeface="Oswald"/>
            </a:endParaRPr>
          </a:p>
        </p:txBody>
      </p:sp>
      <p:pic>
        <p:nvPicPr>
          <p:cNvPr id="198" name="Google Shape;198;p29"/>
          <p:cNvPicPr preferRelativeResize="0"/>
          <p:nvPr/>
        </p:nvPicPr>
        <p:blipFill rotWithShape="1">
          <a:blip r:embed="rId6">
            <a:alphaModFix/>
          </a:blip>
          <a:srcRect b="14390" l="0" r="0" t="0"/>
          <a:stretch/>
        </p:blipFill>
        <p:spPr>
          <a:xfrm>
            <a:off x="2946975" y="2203800"/>
            <a:ext cx="3250050" cy="2824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a:t>
            </a:r>
            <a:endParaRPr/>
          </a:p>
          <a:p>
            <a:pPr indent="0" lvl="0" marL="0" rtl="0" algn="l">
              <a:spcBef>
                <a:spcPts val="0"/>
              </a:spcBef>
              <a:spcAft>
                <a:spcPts val="0"/>
              </a:spcAft>
              <a:buNone/>
            </a:pPr>
            <a:r>
              <a:t/>
            </a:r>
            <a:endParaRPr/>
          </a:p>
        </p:txBody>
      </p:sp>
      <p:sp>
        <p:nvSpPr>
          <p:cNvPr id="204" name="Google Shape;20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000000"/>
                </a:solidFill>
                <a:highlight>
                  <a:srgbClr val="FFFFFF"/>
                </a:highlight>
                <a:latin typeface="Oswald"/>
                <a:ea typeface="Oswald"/>
                <a:cs typeface="Oswald"/>
                <a:sym typeface="Oswald"/>
              </a:rPr>
              <a:t>Naive Bayes classifiers are a collection of classification algorithms based on </a:t>
            </a:r>
            <a:r>
              <a:rPr b="1" lang="en">
                <a:solidFill>
                  <a:srgbClr val="000000"/>
                </a:solidFill>
                <a:highlight>
                  <a:srgbClr val="FFFFFF"/>
                </a:highlight>
                <a:latin typeface="Oswald"/>
                <a:ea typeface="Oswald"/>
                <a:cs typeface="Oswald"/>
                <a:sym typeface="Oswald"/>
              </a:rPr>
              <a:t>Bayes’ Theorem</a:t>
            </a:r>
            <a:r>
              <a:rPr lang="en">
                <a:solidFill>
                  <a:srgbClr val="000000"/>
                </a:solidFill>
                <a:highlight>
                  <a:srgbClr val="FFFFFF"/>
                </a:highlight>
                <a:latin typeface="Oswald"/>
                <a:ea typeface="Oswald"/>
                <a:cs typeface="Oswald"/>
                <a:sym typeface="Oswald"/>
              </a:rPr>
              <a:t>. It is not a single algorithm but a family of algorithms where all of them share a common principle, i.e. every pair of features being classified is independent of each other.</a:t>
            </a:r>
            <a:endParaRPr>
              <a:solidFill>
                <a:srgbClr val="000000"/>
              </a:solidFill>
              <a:highlight>
                <a:srgbClr val="FFFFFF"/>
              </a:highlight>
              <a:latin typeface="Oswald"/>
              <a:ea typeface="Oswald"/>
              <a:cs typeface="Oswald"/>
              <a:sym typeface="Oswald"/>
            </a:endParaRPr>
          </a:p>
          <a:p>
            <a:pPr indent="0" lvl="0" marL="0" rtl="0" algn="just">
              <a:spcBef>
                <a:spcPts val="1200"/>
              </a:spcBef>
              <a:spcAft>
                <a:spcPts val="1600"/>
              </a:spcAft>
              <a:buNone/>
            </a:pPr>
            <a:r>
              <a:t/>
            </a:r>
            <a:endParaRPr/>
          </a:p>
        </p:txBody>
      </p:sp>
      <p:pic>
        <p:nvPicPr>
          <p:cNvPr id="205" name="Google Shape;205;p30"/>
          <p:cNvPicPr preferRelativeResize="0"/>
          <p:nvPr/>
        </p:nvPicPr>
        <p:blipFill>
          <a:blip r:embed="rId3">
            <a:alphaModFix/>
          </a:blip>
          <a:stretch>
            <a:fillRect/>
          </a:stretch>
        </p:blipFill>
        <p:spPr>
          <a:xfrm>
            <a:off x="1736525" y="2501075"/>
            <a:ext cx="5408099" cy="206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VOTING METHOD</a:t>
            </a:r>
            <a:endParaRPr/>
          </a:p>
          <a:p>
            <a:pPr indent="0" lvl="0" marL="0" rtl="0" algn="l">
              <a:spcBef>
                <a:spcPts val="0"/>
              </a:spcBef>
              <a:spcAft>
                <a:spcPts val="0"/>
              </a:spcAft>
              <a:buNone/>
            </a:pPr>
            <a:r>
              <a:t/>
            </a:r>
            <a:endParaRPr/>
          </a:p>
        </p:txBody>
      </p:sp>
      <p:sp>
        <p:nvSpPr>
          <p:cNvPr id="211" name="Google Shape;21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solidFill>
                  <a:srgbClr val="000000"/>
                </a:solidFill>
                <a:highlight>
                  <a:srgbClr val="FFFFFF"/>
                </a:highlight>
                <a:latin typeface="Oswald"/>
                <a:ea typeface="Oswald"/>
                <a:cs typeface="Oswald"/>
                <a:sym typeface="Oswald"/>
              </a:rPr>
              <a:t>We can train our model using diverse algorithms and then ensemble them to predict the final output. As we are using Random Forest Classifier, SVM Classifier, Logistic Regression etc.; models are pitted against each other and selected upon best performance by voting using the VotingClassifier Class from sklearn.ensemble.</a:t>
            </a:r>
            <a:endParaRPr>
              <a:solidFill>
                <a:srgbClr val="000000"/>
              </a:solidFill>
              <a:highlight>
                <a:srgbClr val="FFFFFF"/>
              </a:highlight>
              <a:latin typeface="Oswald"/>
              <a:ea typeface="Oswald"/>
              <a:cs typeface="Oswald"/>
              <a:sym typeface="Oswald"/>
            </a:endParaRPr>
          </a:p>
          <a:p>
            <a:pPr indent="0" lvl="0" marL="0" rtl="0" algn="just">
              <a:lnSpc>
                <a:spcPct val="115000"/>
              </a:lnSpc>
              <a:spcBef>
                <a:spcPts val="1200"/>
              </a:spcBef>
              <a:spcAft>
                <a:spcPts val="0"/>
              </a:spcAft>
              <a:buNone/>
            </a:pPr>
            <a:r>
              <a:rPr b="1" lang="en">
                <a:solidFill>
                  <a:srgbClr val="000000"/>
                </a:solidFill>
                <a:highlight>
                  <a:srgbClr val="FFFFFF"/>
                </a:highlight>
                <a:latin typeface="Oswald"/>
                <a:ea typeface="Oswald"/>
                <a:cs typeface="Oswald"/>
                <a:sym typeface="Oswald"/>
              </a:rPr>
              <a:t>We used Hard Voting and  found  that Naive Bayes, Support Vector Machine and Logistic Regression when grouped together to form the ensemble method give the best </a:t>
            </a:r>
            <a:r>
              <a:rPr b="1" lang="en">
                <a:solidFill>
                  <a:srgbClr val="000000"/>
                </a:solidFill>
                <a:highlight>
                  <a:srgbClr val="FFFFFF"/>
                </a:highlight>
                <a:latin typeface="Oswald"/>
                <a:ea typeface="Oswald"/>
                <a:cs typeface="Oswald"/>
                <a:sym typeface="Oswald"/>
              </a:rPr>
              <a:t>results</a:t>
            </a:r>
            <a:r>
              <a:rPr b="1" lang="en">
                <a:solidFill>
                  <a:srgbClr val="000000"/>
                </a:solidFill>
                <a:highlight>
                  <a:srgbClr val="FFFFFF"/>
                </a:highlight>
                <a:latin typeface="Oswald"/>
                <a:ea typeface="Oswald"/>
                <a:cs typeface="Oswald"/>
                <a:sym typeface="Oswald"/>
              </a:rPr>
              <a:t>.</a:t>
            </a:r>
            <a:endParaRPr b="1">
              <a:solidFill>
                <a:srgbClr val="000000"/>
              </a:solidFill>
              <a:highlight>
                <a:srgbClr val="FFFFFF"/>
              </a:highlight>
              <a:latin typeface="Oswald"/>
              <a:ea typeface="Oswald"/>
              <a:cs typeface="Oswald"/>
              <a:sym typeface="Oswald"/>
            </a:endParaRPr>
          </a:p>
          <a:p>
            <a:pPr indent="0" lvl="0" marL="0" rtl="0" algn="just">
              <a:lnSpc>
                <a:spcPct val="115000"/>
              </a:lnSpc>
              <a:spcBef>
                <a:spcPts val="1200"/>
              </a:spcBef>
              <a:spcAft>
                <a:spcPts val="1600"/>
              </a:spcAft>
              <a:buNone/>
            </a:pPr>
            <a:r>
              <a:t/>
            </a:r>
            <a:endParaRPr/>
          </a:p>
        </p:txBody>
      </p:sp>
      <p:pic>
        <p:nvPicPr>
          <p:cNvPr id="212" name="Google Shape;212;p31"/>
          <p:cNvPicPr preferRelativeResize="0"/>
          <p:nvPr/>
        </p:nvPicPr>
        <p:blipFill>
          <a:blip r:embed="rId4">
            <a:alphaModFix/>
          </a:blip>
          <a:stretch>
            <a:fillRect/>
          </a:stretch>
        </p:blipFill>
        <p:spPr>
          <a:xfrm>
            <a:off x="2915450" y="4075225"/>
            <a:ext cx="2602506" cy="2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4"/>
          <p:cNvSpPr txBox="1"/>
          <p:nvPr>
            <p:ph idx="1" type="body"/>
          </p:nvPr>
        </p:nvSpPr>
        <p:spPr>
          <a:xfrm>
            <a:off x="311700" y="1017725"/>
            <a:ext cx="8520600" cy="386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222222"/>
                </a:solidFill>
                <a:highlight>
                  <a:srgbClr val="FFFFFF"/>
                </a:highlight>
                <a:latin typeface="Oswald"/>
                <a:ea typeface="Oswald"/>
                <a:cs typeface="Oswald"/>
                <a:sym typeface="Oswald"/>
              </a:rPr>
              <a:t>Diabetes</a:t>
            </a:r>
            <a:r>
              <a:rPr lang="en">
                <a:solidFill>
                  <a:srgbClr val="222222"/>
                </a:solidFill>
                <a:highlight>
                  <a:srgbClr val="FFFFFF"/>
                </a:highlight>
                <a:latin typeface="Oswald"/>
                <a:ea typeface="Oswald"/>
                <a:cs typeface="Oswald"/>
                <a:sym typeface="Oswald"/>
              </a:rPr>
              <a:t> is a disease that occurs when your blood glucose, also called blood sugar, is too high. Blood glucose is your main source of energy and comes from the food you eat. Insulin, a hormone made by the pancreas, helps glucose from food get into your cells to be used for energy.</a:t>
            </a:r>
            <a:endParaRPr>
              <a:solidFill>
                <a:srgbClr val="212529"/>
              </a:solidFill>
              <a:highlight>
                <a:srgbClr val="FFFFFF"/>
              </a:highlight>
              <a:latin typeface="Oswald"/>
              <a:ea typeface="Oswald"/>
              <a:cs typeface="Oswald"/>
              <a:sym typeface="Oswald"/>
            </a:endParaRPr>
          </a:p>
          <a:p>
            <a:pPr indent="0" lvl="0" marL="0" rtl="0" algn="just">
              <a:spcBef>
                <a:spcPts val="1600"/>
              </a:spcBef>
              <a:spcAft>
                <a:spcPts val="0"/>
              </a:spcAft>
              <a:buNone/>
            </a:pPr>
            <a:r>
              <a:rPr lang="en">
                <a:solidFill>
                  <a:srgbClr val="212529"/>
                </a:solidFill>
                <a:highlight>
                  <a:srgbClr val="FFFFFF"/>
                </a:highlight>
                <a:latin typeface="Oswald"/>
                <a:ea typeface="Oswald"/>
                <a:cs typeface="Oswald"/>
                <a:sym typeface="Oswald"/>
              </a:rPr>
              <a:t>According to a study, titled </a:t>
            </a:r>
            <a:r>
              <a:rPr i="1" lang="en">
                <a:solidFill>
                  <a:srgbClr val="212529"/>
                </a:solidFill>
                <a:highlight>
                  <a:srgbClr val="FFFFFF"/>
                </a:highlight>
                <a:latin typeface="Oswald"/>
                <a:ea typeface="Oswald"/>
                <a:cs typeface="Oswald"/>
                <a:sym typeface="Oswald"/>
              </a:rPr>
              <a:t>‘Variation in health system performance for managing diabetes among states in India: a cross-sectional study of individuals aged 15 to 49 years’</a:t>
            </a:r>
            <a:r>
              <a:rPr lang="en">
                <a:solidFill>
                  <a:srgbClr val="212529"/>
                </a:solidFill>
                <a:highlight>
                  <a:srgbClr val="FFFFFF"/>
                </a:highlight>
                <a:latin typeface="Oswald"/>
                <a:ea typeface="Oswald"/>
                <a:cs typeface="Oswald"/>
                <a:sym typeface="Oswald"/>
              </a:rPr>
              <a:t>  done in May 2019, about one in every two Indians (47%) living with diabetes is unaware of their condition, and only about a quarter (24%) manage to bring it under control.</a:t>
            </a:r>
            <a:endParaRPr>
              <a:solidFill>
                <a:srgbClr val="212529"/>
              </a:solidFill>
              <a:highlight>
                <a:srgbClr val="FFFFFF"/>
              </a:highlight>
              <a:latin typeface="Oswald"/>
              <a:ea typeface="Oswald"/>
              <a:cs typeface="Oswald"/>
              <a:sym typeface="Oswald"/>
            </a:endParaRPr>
          </a:p>
          <a:p>
            <a:pPr indent="0" lvl="0" marL="0" rtl="0" algn="l">
              <a:spcBef>
                <a:spcPts val="1600"/>
              </a:spcBef>
              <a:spcAft>
                <a:spcPts val="1600"/>
              </a:spcAft>
              <a:buNone/>
            </a:pPr>
            <a:r>
              <a:rPr lang="en">
                <a:solidFill>
                  <a:srgbClr val="212529"/>
                </a:solidFill>
                <a:highlight>
                  <a:srgbClr val="FFFFFF"/>
                </a:highlight>
                <a:latin typeface="Oswald"/>
                <a:ea typeface="Oswald"/>
                <a:cs typeface="Oswald"/>
                <a:sym typeface="Oswald"/>
              </a:rPr>
              <a:t>As of 2017, India had 72.9 million diabetes patients--second only to China (114.3 million), according to the International Diabetes Federation’s Diabetes Atlas 2017.</a:t>
            </a:r>
            <a:endParaRPr>
              <a:solidFill>
                <a:srgbClr val="212529"/>
              </a:solidFill>
              <a:highlight>
                <a:srgbClr val="FFFFFF"/>
              </a:highlight>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a:p>
            <a:pPr indent="0" lvl="0" marL="0" rtl="0" algn="l">
              <a:spcBef>
                <a:spcPts val="0"/>
              </a:spcBef>
              <a:spcAft>
                <a:spcPts val="0"/>
              </a:spcAft>
              <a:buNone/>
            </a:pPr>
            <a:r>
              <a:t/>
            </a:r>
            <a:endParaRPr/>
          </a:p>
        </p:txBody>
      </p:sp>
      <p:sp>
        <p:nvSpPr>
          <p:cNvPr id="218" name="Google Shape;218;p3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a:solidFill>
                  <a:srgbClr val="000000"/>
                </a:solidFill>
                <a:highlight>
                  <a:srgbClr val="FFFFFF"/>
                </a:highlight>
                <a:latin typeface="Oswald"/>
                <a:ea typeface="Oswald"/>
                <a:cs typeface="Oswald"/>
                <a:sym typeface="Oswald"/>
              </a:rPr>
              <a:t>A lot many features can affect the accuracy of the algorithm. Feature Extraction means to select only the important features in-order to improve the accuracy of the algorithm.It reduces training time and reduces overfitting</a:t>
            </a:r>
            <a:endParaRPr>
              <a:solidFill>
                <a:srgbClr val="000000"/>
              </a:solidFill>
              <a:highlight>
                <a:srgbClr val="FFFFFF"/>
              </a:highlight>
              <a:latin typeface="Oswald"/>
              <a:ea typeface="Oswald"/>
              <a:cs typeface="Oswald"/>
              <a:sym typeface="Oswald"/>
            </a:endParaRPr>
          </a:p>
          <a:p>
            <a:pPr indent="0" lvl="0" marL="0" rtl="0" algn="just">
              <a:lnSpc>
                <a:spcPct val="100000"/>
              </a:lnSpc>
              <a:spcBef>
                <a:spcPts val="1200"/>
              </a:spcBef>
              <a:spcAft>
                <a:spcPts val="0"/>
              </a:spcAft>
              <a:buNone/>
            </a:pPr>
            <a:r>
              <a:rPr lang="en">
                <a:solidFill>
                  <a:srgbClr val="000000"/>
                </a:solidFill>
                <a:highlight>
                  <a:srgbClr val="FFFFFF"/>
                </a:highlight>
                <a:latin typeface="Oswald"/>
                <a:ea typeface="Oswald"/>
                <a:cs typeface="Oswald"/>
                <a:sym typeface="Oswald"/>
              </a:rPr>
              <a:t>The following image shows the important features are: Glucose, BMI, Age, DiabetesPedigreeFunction.</a:t>
            </a:r>
            <a:endParaRPr>
              <a:solidFill>
                <a:srgbClr val="000000"/>
              </a:solidFill>
              <a:highlight>
                <a:srgbClr val="FFFFFF"/>
              </a:highlight>
              <a:latin typeface="Oswald"/>
              <a:ea typeface="Oswald"/>
              <a:cs typeface="Oswald"/>
              <a:sym typeface="Oswald"/>
            </a:endParaRPr>
          </a:p>
          <a:p>
            <a:pPr indent="0" lvl="0" marL="0" rtl="0" algn="just">
              <a:spcBef>
                <a:spcPts val="1200"/>
              </a:spcBef>
              <a:spcAft>
                <a:spcPts val="1600"/>
              </a:spcAft>
              <a:buNone/>
            </a:pPr>
            <a:r>
              <a:t/>
            </a:r>
            <a:endParaRPr/>
          </a:p>
        </p:txBody>
      </p:sp>
      <p:pic>
        <p:nvPicPr>
          <p:cNvPr id="219" name="Google Shape;219;p32"/>
          <p:cNvPicPr preferRelativeResize="0"/>
          <p:nvPr/>
        </p:nvPicPr>
        <p:blipFill>
          <a:blip r:embed="rId3">
            <a:alphaModFix/>
          </a:blip>
          <a:stretch>
            <a:fillRect/>
          </a:stretch>
        </p:blipFill>
        <p:spPr>
          <a:xfrm>
            <a:off x="1530509" y="2707425"/>
            <a:ext cx="6255667" cy="235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STANDARDISATION</a:t>
            </a:r>
            <a:endParaRPr/>
          </a:p>
          <a:p>
            <a:pPr indent="0" lvl="0" marL="0" rtl="0" algn="l">
              <a:spcBef>
                <a:spcPts val="0"/>
              </a:spcBef>
              <a:spcAft>
                <a:spcPts val="0"/>
              </a:spcAft>
              <a:buNone/>
            </a:pPr>
            <a:r>
              <a:t/>
            </a:r>
            <a:endParaRPr/>
          </a:p>
        </p:txBody>
      </p:sp>
      <p:sp>
        <p:nvSpPr>
          <p:cNvPr id="225" name="Google Shape;22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a:solidFill>
                  <a:srgbClr val="000000"/>
                </a:solidFill>
                <a:highlight>
                  <a:srgbClr val="FFFFFF"/>
                </a:highlight>
                <a:latin typeface="Oswald"/>
                <a:ea typeface="Oswald"/>
                <a:cs typeface="Oswald"/>
                <a:sym typeface="Oswald"/>
              </a:rPr>
              <a:t>There can be a lot of deviation in the given dataset. An example in the dataset can be the BMI where it has 248 unique values. This high variance has to be standardised. Standardization is a useful technique to transform attributes with a Gaussian distribution and differing means and standard deviations to a standard Gaussian distribution with a mean of 0 and a standard deviation of 1.</a:t>
            </a:r>
            <a:endParaRPr>
              <a:solidFill>
                <a:srgbClr val="000000"/>
              </a:solidFill>
              <a:highlight>
                <a:srgbClr val="FFFFFF"/>
              </a:highlight>
              <a:latin typeface="Oswald"/>
              <a:ea typeface="Oswald"/>
              <a:cs typeface="Oswald"/>
              <a:sym typeface="Oswald"/>
            </a:endParaRPr>
          </a:p>
          <a:p>
            <a:pPr indent="0" lvl="0" marL="0" rtl="0" algn="just">
              <a:lnSpc>
                <a:spcPct val="100000"/>
              </a:lnSpc>
              <a:spcBef>
                <a:spcPts val="1200"/>
              </a:spcBef>
              <a:spcAft>
                <a:spcPts val="0"/>
              </a:spcAft>
              <a:buNone/>
            </a:pPr>
            <a:r>
              <a:rPr b="1" lang="en">
                <a:solidFill>
                  <a:srgbClr val="000000"/>
                </a:solidFill>
                <a:highlight>
                  <a:srgbClr val="FFFFFF"/>
                </a:highlight>
                <a:latin typeface="Oswald"/>
                <a:ea typeface="Oswald"/>
                <a:cs typeface="Oswald"/>
                <a:sym typeface="Oswald"/>
              </a:rPr>
              <a:t>We used standard scaler from the sklearn preprocessing library to get all the values of features between -1 and 1 to make them comparable.</a:t>
            </a:r>
            <a:endParaRPr b="1">
              <a:solidFill>
                <a:srgbClr val="000000"/>
              </a:solidFill>
              <a:highlight>
                <a:srgbClr val="FFFFFF"/>
              </a:highlight>
              <a:latin typeface="Oswald"/>
              <a:ea typeface="Oswald"/>
              <a:cs typeface="Oswald"/>
              <a:sym typeface="Oswald"/>
            </a:endParaRPr>
          </a:p>
          <a:p>
            <a:pPr indent="0" lvl="0" marL="0" rtl="0" algn="just">
              <a:lnSpc>
                <a:spcPct val="100000"/>
              </a:lnSpc>
              <a:spcBef>
                <a:spcPts val="1200"/>
              </a:spcBef>
              <a:spcAft>
                <a:spcPts val="0"/>
              </a:spcAft>
              <a:buNone/>
            </a:pPr>
            <a:r>
              <a:t/>
            </a:r>
            <a:endParaRPr>
              <a:solidFill>
                <a:srgbClr val="000000"/>
              </a:solidFill>
              <a:highlight>
                <a:srgbClr val="FF9900"/>
              </a:highlight>
              <a:latin typeface="Oswald"/>
              <a:ea typeface="Oswald"/>
              <a:cs typeface="Oswald"/>
              <a:sym typeface="Oswald"/>
            </a:endParaRPr>
          </a:p>
          <a:p>
            <a:pPr indent="0" lvl="0" marL="0" rtl="0" algn="just">
              <a:spcBef>
                <a:spcPts val="1200"/>
              </a:spcBef>
              <a:spcAft>
                <a:spcPts val="1600"/>
              </a:spcAft>
              <a:buNone/>
            </a:pPr>
            <a:r>
              <a:t/>
            </a:r>
            <a:endParaRPr/>
          </a:p>
        </p:txBody>
      </p:sp>
      <p:pic>
        <p:nvPicPr>
          <p:cNvPr id="226" name="Google Shape;226;p33"/>
          <p:cNvPicPr preferRelativeResize="0"/>
          <p:nvPr/>
        </p:nvPicPr>
        <p:blipFill rotWithShape="1">
          <a:blip r:embed="rId3">
            <a:alphaModFix/>
          </a:blip>
          <a:srcRect b="0" l="1068" r="0" t="0"/>
          <a:stretch/>
        </p:blipFill>
        <p:spPr>
          <a:xfrm>
            <a:off x="1745354" y="3432800"/>
            <a:ext cx="5244071" cy="1247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232" name="Google Shape;23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solidFill>
                  <a:srgbClr val="000000"/>
                </a:solidFill>
                <a:highlight>
                  <a:srgbClr val="FFFFFF"/>
                </a:highlight>
                <a:latin typeface="Oswald"/>
                <a:ea typeface="Oswald"/>
                <a:cs typeface="Oswald"/>
                <a:sym typeface="Oswald"/>
              </a:rPr>
              <a:t>Before Feature Scaling, the accuracies are as given </a:t>
            </a:r>
            <a:r>
              <a:rPr lang="en">
                <a:solidFill>
                  <a:srgbClr val="000000"/>
                </a:solidFill>
                <a:highlight>
                  <a:srgbClr val="FFFFFF"/>
                </a:highlight>
                <a:latin typeface="Oswald"/>
                <a:ea typeface="Oswald"/>
                <a:cs typeface="Oswald"/>
                <a:sym typeface="Oswald"/>
              </a:rPr>
              <a:t>below-</a:t>
            </a:r>
            <a:endParaRPr>
              <a:solidFill>
                <a:srgbClr val="000000"/>
              </a:solidFill>
              <a:highlight>
                <a:srgbClr val="FFFFFF"/>
              </a:highlight>
              <a:latin typeface="Oswald"/>
              <a:ea typeface="Oswald"/>
              <a:cs typeface="Oswald"/>
              <a:sym typeface="Oswald"/>
            </a:endParaRPr>
          </a:p>
          <a:p>
            <a:pPr indent="0" lvl="0" marL="0" rtl="0" algn="l">
              <a:spcBef>
                <a:spcPts val="1200"/>
              </a:spcBef>
              <a:spcAft>
                <a:spcPts val="1600"/>
              </a:spcAft>
              <a:buNone/>
            </a:pPr>
            <a:r>
              <a:t/>
            </a:r>
            <a:endParaRPr/>
          </a:p>
        </p:txBody>
      </p:sp>
      <p:pic>
        <p:nvPicPr>
          <p:cNvPr id="233" name="Google Shape;233;p34"/>
          <p:cNvPicPr preferRelativeResize="0"/>
          <p:nvPr/>
        </p:nvPicPr>
        <p:blipFill>
          <a:blip r:embed="rId4">
            <a:alphaModFix/>
          </a:blip>
          <a:stretch>
            <a:fillRect/>
          </a:stretch>
        </p:blipFill>
        <p:spPr>
          <a:xfrm>
            <a:off x="1692125" y="1898375"/>
            <a:ext cx="5782101" cy="3037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239" name="Google Shape;239;p35"/>
          <p:cNvSpPr txBox="1"/>
          <p:nvPr>
            <p:ph idx="1" type="body"/>
          </p:nvPr>
        </p:nvSpPr>
        <p:spPr>
          <a:xfrm>
            <a:off x="433325" y="1069325"/>
            <a:ext cx="8520600" cy="3551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solidFill>
                  <a:srgbClr val="000000"/>
                </a:solidFill>
                <a:highlight>
                  <a:srgbClr val="FFFFFF"/>
                </a:highlight>
                <a:latin typeface="Oswald"/>
                <a:ea typeface="Oswald"/>
                <a:cs typeface="Oswald"/>
                <a:sym typeface="Oswald"/>
              </a:rPr>
              <a:t>After Feature Scaling and Standardization, the accuracies are as given below-</a:t>
            </a:r>
            <a:endParaRPr>
              <a:solidFill>
                <a:srgbClr val="000000"/>
              </a:solidFill>
              <a:highlight>
                <a:srgbClr val="FFFFFF"/>
              </a:highlight>
              <a:latin typeface="Oswald"/>
              <a:ea typeface="Oswald"/>
              <a:cs typeface="Oswald"/>
              <a:sym typeface="Oswald"/>
            </a:endParaRPr>
          </a:p>
          <a:p>
            <a:pPr indent="0" lvl="0" marL="0" rtl="0" algn="l">
              <a:lnSpc>
                <a:spcPct val="100000"/>
              </a:lnSpc>
              <a:spcBef>
                <a:spcPts val="120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120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0" lvl="0" marL="0" rtl="0" algn="l">
              <a:spcBef>
                <a:spcPts val="0"/>
              </a:spcBef>
              <a:spcAft>
                <a:spcPts val="0"/>
              </a:spcAft>
              <a:buNone/>
            </a:pPr>
            <a:r>
              <a:rPr lang="en">
                <a:solidFill>
                  <a:srgbClr val="000000"/>
                </a:solidFill>
                <a:highlight>
                  <a:srgbClr val="F3F3F3"/>
                </a:highlight>
                <a:latin typeface="Oswald"/>
                <a:ea typeface="Oswald"/>
                <a:cs typeface="Oswald"/>
                <a:sym typeface="Oswald"/>
              </a:rPr>
              <a:t>       So the maximum Accuracy which we could get by using ensemble models is </a:t>
            </a:r>
            <a:r>
              <a:rPr lang="en">
                <a:solidFill>
                  <a:srgbClr val="000000"/>
                </a:solidFill>
                <a:highlight>
                  <a:srgbClr val="E06666"/>
                </a:highlight>
                <a:latin typeface="Oswald"/>
                <a:ea typeface="Oswald"/>
                <a:cs typeface="Oswald"/>
                <a:sym typeface="Oswald"/>
              </a:rPr>
              <a:t>80.2083%.</a:t>
            </a:r>
            <a:r>
              <a:rPr lang="en">
                <a:solidFill>
                  <a:srgbClr val="000000"/>
                </a:solidFill>
                <a:highlight>
                  <a:srgbClr val="F3F3F3"/>
                </a:highlight>
                <a:latin typeface="Oswald"/>
                <a:ea typeface="Oswald"/>
                <a:cs typeface="Oswald"/>
                <a:sym typeface="Oswald"/>
              </a:rPr>
              <a:t>          </a:t>
            </a:r>
            <a:endParaRPr>
              <a:solidFill>
                <a:srgbClr val="000000"/>
              </a:solidFill>
              <a:highlight>
                <a:srgbClr val="F3F3F3"/>
              </a:highlight>
              <a:latin typeface="Oswald"/>
              <a:ea typeface="Oswald"/>
              <a:cs typeface="Oswald"/>
              <a:sym typeface="Oswald"/>
            </a:endParaRPr>
          </a:p>
          <a:p>
            <a:pPr indent="0" lvl="0" marL="0" rtl="0" algn="l">
              <a:spcBef>
                <a:spcPts val="0"/>
              </a:spcBef>
              <a:spcAft>
                <a:spcPts val="1600"/>
              </a:spcAft>
              <a:buNone/>
            </a:pPr>
            <a:r>
              <a:t/>
            </a:r>
            <a:endParaRPr/>
          </a:p>
        </p:txBody>
      </p:sp>
      <p:pic>
        <p:nvPicPr>
          <p:cNvPr id="240" name="Google Shape;240;p35"/>
          <p:cNvPicPr preferRelativeResize="0"/>
          <p:nvPr/>
        </p:nvPicPr>
        <p:blipFill>
          <a:blip r:embed="rId3">
            <a:alphaModFix/>
          </a:blip>
          <a:stretch>
            <a:fillRect/>
          </a:stretch>
        </p:blipFill>
        <p:spPr>
          <a:xfrm>
            <a:off x="1695000" y="1711125"/>
            <a:ext cx="4221750" cy="28571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USER INTERFACE</a:t>
            </a:r>
            <a:endParaRPr/>
          </a:p>
          <a:p>
            <a:pPr indent="0" lvl="0" marL="0" rtl="0" algn="l">
              <a:spcBef>
                <a:spcPts val="0"/>
              </a:spcBef>
              <a:spcAft>
                <a:spcPts val="0"/>
              </a:spcAft>
              <a:buNone/>
            </a:pPr>
            <a:r>
              <a:t/>
            </a:r>
            <a:endParaRPr/>
          </a:p>
        </p:txBody>
      </p:sp>
      <p:sp>
        <p:nvSpPr>
          <p:cNvPr id="246" name="Google Shape;24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rgbClr val="000000"/>
              </a:buClr>
              <a:buSzPts val="2400"/>
              <a:buFont typeface="Oswald"/>
              <a:buChar char="●"/>
            </a:pPr>
            <a:r>
              <a:rPr lang="en" sz="2400">
                <a:solidFill>
                  <a:srgbClr val="000000"/>
                </a:solidFill>
                <a:highlight>
                  <a:srgbClr val="FFFFFF"/>
                </a:highlight>
                <a:latin typeface="Oswald"/>
                <a:ea typeface="Oswald"/>
                <a:cs typeface="Oswald"/>
                <a:sym typeface="Oswald"/>
              </a:rPr>
              <a:t>The GUI is built using tkinter in python.</a:t>
            </a:r>
            <a:endParaRPr sz="2400">
              <a:solidFill>
                <a:srgbClr val="000000"/>
              </a:solidFill>
              <a:highlight>
                <a:srgbClr val="FFFFFF"/>
              </a:highlight>
              <a:latin typeface="Oswald"/>
              <a:ea typeface="Oswald"/>
              <a:cs typeface="Oswald"/>
              <a:sym typeface="Oswald"/>
            </a:endParaRPr>
          </a:p>
          <a:p>
            <a:pPr indent="0" lvl="0" marL="0" rtl="0" algn="l">
              <a:spcBef>
                <a:spcPts val="1200"/>
              </a:spcBef>
              <a:spcAft>
                <a:spcPts val="0"/>
              </a:spcAft>
              <a:buNone/>
            </a:pPr>
            <a:r>
              <a:t/>
            </a:r>
            <a:endParaRPr sz="2400">
              <a:solidFill>
                <a:srgbClr val="000000"/>
              </a:solidFill>
              <a:highlight>
                <a:srgbClr val="FFFFFF"/>
              </a:highlight>
              <a:latin typeface="Oswald"/>
              <a:ea typeface="Oswald"/>
              <a:cs typeface="Oswald"/>
              <a:sym typeface="Oswald"/>
            </a:endParaRPr>
          </a:p>
          <a:p>
            <a:pPr indent="-381000" lvl="0" marL="457200" rtl="0" algn="l">
              <a:spcBef>
                <a:spcPts val="1200"/>
              </a:spcBef>
              <a:spcAft>
                <a:spcPts val="0"/>
              </a:spcAft>
              <a:buClr>
                <a:srgbClr val="000000"/>
              </a:buClr>
              <a:buSzPts val="2400"/>
              <a:buFont typeface="Oswald"/>
              <a:buChar char="●"/>
            </a:pPr>
            <a:r>
              <a:rPr lang="en" sz="2400">
                <a:solidFill>
                  <a:srgbClr val="000000"/>
                </a:solidFill>
                <a:highlight>
                  <a:srgbClr val="FFFFFF"/>
                </a:highlight>
                <a:latin typeface="Oswald"/>
                <a:ea typeface="Oswald"/>
                <a:cs typeface="Oswald"/>
                <a:sym typeface="Oswald"/>
              </a:rPr>
              <a:t>Takes the values of features as inputs such as GLucose level, Insulin, Pregenancy etc from the person and outputs whether the person is diabetic or not.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USER INTERFACE</a:t>
            </a:r>
            <a:endParaRPr/>
          </a:p>
          <a:p>
            <a:pPr indent="0" lvl="0" marL="0" rtl="0" algn="l">
              <a:spcBef>
                <a:spcPts val="0"/>
              </a:spcBef>
              <a:spcAft>
                <a:spcPts val="0"/>
              </a:spcAft>
              <a:buNone/>
            </a:pPr>
            <a:r>
              <a:t/>
            </a:r>
            <a:endParaRPr/>
          </a:p>
        </p:txBody>
      </p:sp>
      <p:pic>
        <p:nvPicPr>
          <p:cNvPr id="252" name="Google Shape;252;p37"/>
          <p:cNvPicPr preferRelativeResize="0"/>
          <p:nvPr/>
        </p:nvPicPr>
        <p:blipFill>
          <a:blip r:embed="rId3">
            <a:alphaModFix/>
          </a:blip>
          <a:stretch>
            <a:fillRect/>
          </a:stretch>
        </p:blipFill>
        <p:spPr>
          <a:xfrm>
            <a:off x="710775" y="1291725"/>
            <a:ext cx="7496175" cy="3314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27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USER INTERFACE</a:t>
            </a:r>
            <a:endParaRPr/>
          </a:p>
          <a:p>
            <a:pPr indent="0" lvl="0" marL="0" rtl="0" algn="l">
              <a:spcBef>
                <a:spcPts val="0"/>
              </a:spcBef>
              <a:spcAft>
                <a:spcPts val="0"/>
              </a:spcAft>
              <a:buNone/>
            </a:pPr>
            <a:r>
              <a:t/>
            </a:r>
            <a:endParaRPr/>
          </a:p>
        </p:txBody>
      </p:sp>
      <p:pic>
        <p:nvPicPr>
          <p:cNvPr id="258" name="Google Shape;258;p38"/>
          <p:cNvPicPr preferRelativeResize="0"/>
          <p:nvPr/>
        </p:nvPicPr>
        <p:blipFill>
          <a:blip r:embed="rId3">
            <a:alphaModFix/>
          </a:blip>
          <a:stretch>
            <a:fillRect/>
          </a:stretch>
        </p:blipFill>
        <p:spPr>
          <a:xfrm>
            <a:off x="1165638" y="1100625"/>
            <a:ext cx="6812701" cy="3156675"/>
          </a:xfrm>
          <a:prstGeom prst="rect">
            <a:avLst/>
          </a:prstGeom>
          <a:noFill/>
          <a:ln>
            <a:noFill/>
          </a:ln>
        </p:spPr>
      </p:pic>
      <p:pic>
        <p:nvPicPr>
          <p:cNvPr id="259" name="Google Shape;259;p38"/>
          <p:cNvPicPr preferRelativeResize="0"/>
          <p:nvPr/>
        </p:nvPicPr>
        <p:blipFill>
          <a:blip r:embed="rId4">
            <a:alphaModFix/>
          </a:blip>
          <a:stretch>
            <a:fillRect/>
          </a:stretch>
        </p:blipFill>
        <p:spPr>
          <a:xfrm>
            <a:off x="1595438" y="4402938"/>
            <a:ext cx="5953125" cy="581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65" name="Google Shape;26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Oswald"/>
              <a:buChar char="●"/>
            </a:pPr>
            <a:r>
              <a:rPr lang="en">
                <a:solidFill>
                  <a:srgbClr val="000000"/>
                </a:solidFill>
                <a:highlight>
                  <a:srgbClr val="FFFFFF"/>
                </a:highlight>
                <a:latin typeface="Oswald"/>
                <a:ea typeface="Oswald"/>
                <a:cs typeface="Oswald"/>
                <a:sym typeface="Oswald"/>
              </a:rPr>
              <a:t>The technique may be used by researchers to develop an accurate and effective tool that will reach at the table of clinicians to help them make better decisions about the disease status. </a:t>
            </a:r>
            <a:endParaRPr>
              <a:solidFill>
                <a:srgbClr val="000000"/>
              </a:solidFill>
              <a:highlight>
                <a:srgbClr val="FFFFFF"/>
              </a:highlight>
              <a:latin typeface="Oswald"/>
              <a:ea typeface="Oswald"/>
              <a:cs typeface="Oswald"/>
              <a:sym typeface="Oswald"/>
            </a:endParaRPr>
          </a:p>
          <a:p>
            <a:pPr indent="0" lvl="0" marL="0" rtl="0" algn="just">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342900" lvl="0" marL="457200" rtl="0" algn="just">
              <a:spcBef>
                <a:spcPts val="0"/>
              </a:spcBef>
              <a:spcAft>
                <a:spcPts val="0"/>
              </a:spcAft>
              <a:buClr>
                <a:srgbClr val="000000"/>
              </a:buClr>
              <a:buSzPts val="1800"/>
              <a:buFont typeface="Oswald"/>
              <a:buChar char="●"/>
            </a:pPr>
            <a:r>
              <a:rPr lang="en">
                <a:solidFill>
                  <a:srgbClr val="000000"/>
                </a:solidFill>
                <a:highlight>
                  <a:srgbClr val="FFFFFF"/>
                </a:highlight>
                <a:latin typeface="Oswald"/>
                <a:ea typeface="Oswald"/>
                <a:cs typeface="Oswald"/>
                <a:sym typeface="Oswald"/>
              </a:rPr>
              <a:t> Investigating  different deep learning methods like neural networks to improve the performance of the model.</a:t>
            </a:r>
            <a:endParaRPr>
              <a:solidFill>
                <a:srgbClr val="000000"/>
              </a:solidFill>
              <a:highlight>
                <a:srgbClr val="FFFFFF"/>
              </a:highlight>
              <a:latin typeface="Oswald"/>
              <a:ea typeface="Oswald"/>
              <a:cs typeface="Oswald"/>
              <a:sym typeface="Oswald"/>
            </a:endParaRPr>
          </a:p>
          <a:p>
            <a:pPr indent="0" lvl="0" marL="0" rtl="0" algn="just">
              <a:spcBef>
                <a:spcPts val="0"/>
              </a:spcBef>
              <a:spcAft>
                <a:spcPts val="0"/>
              </a:spcAft>
              <a:buNone/>
            </a:pPr>
            <a:r>
              <a:t/>
            </a:r>
            <a:endParaRPr>
              <a:solidFill>
                <a:srgbClr val="000000"/>
              </a:solidFill>
              <a:highlight>
                <a:srgbClr val="FFFFFF"/>
              </a:highlight>
              <a:latin typeface="Oswald"/>
              <a:ea typeface="Oswald"/>
              <a:cs typeface="Oswald"/>
              <a:sym typeface="Oswald"/>
            </a:endParaRPr>
          </a:p>
          <a:p>
            <a:pPr indent="-342900" lvl="0" marL="457200" rtl="0" algn="just">
              <a:spcBef>
                <a:spcPts val="0"/>
              </a:spcBef>
              <a:spcAft>
                <a:spcPts val="0"/>
              </a:spcAft>
              <a:buClr>
                <a:srgbClr val="000000"/>
              </a:buClr>
              <a:buSzPts val="1800"/>
              <a:buFont typeface="Oswald"/>
              <a:buChar char="●"/>
            </a:pPr>
            <a:r>
              <a:rPr lang="en">
                <a:solidFill>
                  <a:srgbClr val="000000"/>
                </a:solidFill>
                <a:highlight>
                  <a:srgbClr val="FFFFFF"/>
                </a:highlight>
                <a:latin typeface="Oswald"/>
                <a:ea typeface="Oswald"/>
                <a:cs typeface="Oswald"/>
                <a:sym typeface="Oswald"/>
              </a:rPr>
              <a:t>Improved GUI for better User Experience.</a:t>
            </a:r>
            <a:endParaRPr>
              <a:solidFill>
                <a:srgbClr val="000000"/>
              </a:solidFill>
              <a:highlight>
                <a:srgbClr val="FFFFFF"/>
              </a:highlight>
              <a:latin typeface="Oswald"/>
              <a:ea typeface="Oswald"/>
              <a:cs typeface="Oswald"/>
              <a:sym typeface="Oswald"/>
            </a:endParaRPr>
          </a:p>
          <a:p>
            <a:pPr indent="0" lvl="0" marL="457200" rtl="0" algn="just">
              <a:spcBef>
                <a:spcPts val="0"/>
              </a:spcBef>
              <a:spcAft>
                <a:spcPts val="1600"/>
              </a:spcAft>
              <a:buNone/>
            </a:pPr>
            <a:r>
              <a:t/>
            </a:r>
            <a:endParaRPr>
              <a:solidFill>
                <a:srgbClr val="000000"/>
              </a:solidFill>
              <a:highlight>
                <a:srgbClr val="FFFFFF"/>
              </a:highlight>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31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222222"/>
                </a:solidFill>
                <a:highlight>
                  <a:srgbClr val="FFFFFF"/>
                </a:highlight>
                <a:latin typeface="Oswald"/>
                <a:ea typeface="Oswald"/>
                <a:cs typeface="Oswald"/>
                <a:sym typeface="Oswald"/>
              </a:rPr>
              <a:t>Diabetes</a:t>
            </a:r>
            <a:r>
              <a:rPr lang="en">
                <a:solidFill>
                  <a:srgbClr val="222222"/>
                </a:solidFill>
                <a:highlight>
                  <a:srgbClr val="FFFFFF"/>
                </a:highlight>
                <a:latin typeface="Oswald"/>
                <a:ea typeface="Oswald"/>
                <a:cs typeface="Oswald"/>
                <a:sym typeface="Oswald"/>
              </a:rPr>
              <a:t> increases the risk of heart disease  by about four times in </a:t>
            </a:r>
            <a:r>
              <a:rPr b="1" lang="en">
                <a:solidFill>
                  <a:srgbClr val="222222"/>
                </a:solidFill>
                <a:highlight>
                  <a:srgbClr val="FFFFFF"/>
                </a:highlight>
                <a:latin typeface="Oswald"/>
                <a:ea typeface="Oswald"/>
                <a:cs typeface="Oswald"/>
                <a:sym typeface="Oswald"/>
              </a:rPr>
              <a:t>women</a:t>
            </a:r>
            <a:r>
              <a:rPr lang="en">
                <a:solidFill>
                  <a:srgbClr val="222222"/>
                </a:solidFill>
                <a:highlight>
                  <a:srgbClr val="FFFFFF"/>
                </a:highlight>
                <a:latin typeface="Oswald"/>
                <a:ea typeface="Oswald"/>
                <a:cs typeface="Oswald"/>
                <a:sym typeface="Oswald"/>
              </a:rPr>
              <a:t> but only about two times in men, and </a:t>
            </a:r>
            <a:r>
              <a:rPr b="1" lang="en">
                <a:solidFill>
                  <a:srgbClr val="222222"/>
                </a:solidFill>
                <a:highlight>
                  <a:srgbClr val="FFFFFF"/>
                </a:highlight>
                <a:latin typeface="Oswald"/>
                <a:ea typeface="Oswald"/>
                <a:cs typeface="Oswald"/>
                <a:sym typeface="Oswald"/>
              </a:rPr>
              <a:t>women</a:t>
            </a:r>
            <a:r>
              <a:rPr lang="en">
                <a:solidFill>
                  <a:srgbClr val="222222"/>
                </a:solidFill>
                <a:highlight>
                  <a:srgbClr val="FFFFFF"/>
                </a:highlight>
                <a:latin typeface="Oswald"/>
                <a:ea typeface="Oswald"/>
                <a:cs typeface="Oswald"/>
                <a:sym typeface="Oswald"/>
              </a:rPr>
              <a:t> have worse outcomes after a heart attack. </a:t>
            </a:r>
            <a:r>
              <a:rPr b="1" lang="en">
                <a:solidFill>
                  <a:srgbClr val="222222"/>
                </a:solidFill>
                <a:highlight>
                  <a:srgbClr val="FFFFFF"/>
                </a:highlight>
                <a:latin typeface="Oswald"/>
                <a:ea typeface="Oswald"/>
                <a:cs typeface="Oswald"/>
                <a:sym typeface="Oswald"/>
              </a:rPr>
              <a:t>Women</a:t>
            </a:r>
            <a:r>
              <a:rPr lang="en">
                <a:solidFill>
                  <a:srgbClr val="222222"/>
                </a:solidFill>
                <a:highlight>
                  <a:srgbClr val="FFFFFF"/>
                </a:highlight>
                <a:latin typeface="Oswald"/>
                <a:ea typeface="Oswald"/>
                <a:cs typeface="Oswald"/>
                <a:sym typeface="Oswald"/>
              </a:rPr>
              <a:t> are also at higher risk of other </a:t>
            </a:r>
            <a:r>
              <a:rPr b="1" lang="en">
                <a:solidFill>
                  <a:srgbClr val="222222"/>
                </a:solidFill>
                <a:highlight>
                  <a:srgbClr val="FFFFFF"/>
                </a:highlight>
                <a:latin typeface="Oswald"/>
                <a:ea typeface="Oswald"/>
                <a:cs typeface="Oswald"/>
                <a:sym typeface="Oswald"/>
              </a:rPr>
              <a:t>diabetes</a:t>
            </a:r>
            <a:r>
              <a:rPr lang="en">
                <a:solidFill>
                  <a:srgbClr val="222222"/>
                </a:solidFill>
                <a:highlight>
                  <a:srgbClr val="FFFFFF"/>
                </a:highlight>
                <a:latin typeface="Oswald"/>
                <a:ea typeface="Oswald"/>
                <a:cs typeface="Oswald"/>
                <a:sym typeface="Oswald"/>
              </a:rPr>
              <a:t>-related complications such as blindness, kidney disease, and depression.</a:t>
            </a:r>
            <a:endParaRPr>
              <a:solidFill>
                <a:srgbClr val="212529"/>
              </a:solidFill>
              <a:highlight>
                <a:srgbClr val="FFFFFF"/>
              </a:highlight>
              <a:latin typeface="Oswald"/>
              <a:ea typeface="Oswald"/>
              <a:cs typeface="Oswald"/>
              <a:sym typeface="Oswald"/>
            </a:endParaRPr>
          </a:p>
        </p:txBody>
      </p:sp>
      <p:sp>
        <p:nvSpPr>
          <p:cNvPr id="73" name="Google Shape;73;p15"/>
          <p:cNvSpPr txBox="1"/>
          <p:nvPr/>
        </p:nvSpPr>
        <p:spPr>
          <a:xfrm>
            <a:off x="2460900" y="1717950"/>
            <a:ext cx="4545000" cy="8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highlight>
                  <a:srgbClr val="9FC5E8"/>
                </a:highlight>
                <a:latin typeface="Comfortaa"/>
                <a:ea typeface="Comfortaa"/>
                <a:cs typeface="Comfortaa"/>
                <a:sym typeface="Comfortaa"/>
              </a:rPr>
              <a:t>IS A PERSON DIABETIC?</a:t>
            </a:r>
            <a:endParaRPr b="1" sz="2400">
              <a:highlight>
                <a:srgbClr val="9FC5E8"/>
              </a:highlight>
              <a:latin typeface="Comfortaa"/>
              <a:ea typeface="Comfortaa"/>
              <a:cs typeface="Comfortaa"/>
              <a:sym typeface="Comfortaa"/>
            </a:endParaRPr>
          </a:p>
        </p:txBody>
      </p:sp>
      <p:cxnSp>
        <p:nvCxnSpPr>
          <p:cNvPr id="74" name="Google Shape;74;p15"/>
          <p:cNvCxnSpPr/>
          <p:nvPr/>
        </p:nvCxnSpPr>
        <p:spPr>
          <a:xfrm>
            <a:off x="3797350" y="5284150"/>
            <a:ext cx="964500" cy="9645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a:endCxn id="76" idx="0"/>
          </p:cNvCxnSpPr>
          <p:nvPr/>
        </p:nvCxnSpPr>
        <p:spPr>
          <a:xfrm>
            <a:off x="4962700" y="2250175"/>
            <a:ext cx="1587300" cy="1109700"/>
          </a:xfrm>
          <a:prstGeom prst="straightConnector1">
            <a:avLst/>
          </a:prstGeom>
          <a:noFill/>
          <a:ln cap="flat" cmpd="sng" w="28575">
            <a:solidFill>
              <a:schemeClr val="dk2"/>
            </a:solidFill>
            <a:prstDash val="solid"/>
            <a:round/>
            <a:headEnd len="med" w="med" type="none"/>
            <a:tailEnd len="med" w="med" type="triangle"/>
          </a:ln>
        </p:spPr>
      </p:cxnSp>
      <p:cxnSp>
        <p:nvCxnSpPr>
          <p:cNvPr id="77" name="Google Shape;77;p15"/>
          <p:cNvCxnSpPr>
            <a:endCxn id="78" idx="0"/>
          </p:cNvCxnSpPr>
          <p:nvPr/>
        </p:nvCxnSpPr>
        <p:spPr>
          <a:xfrm flipH="1">
            <a:off x="3219850" y="2224675"/>
            <a:ext cx="1220700" cy="1135200"/>
          </a:xfrm>
          <a:prstGeom prst="straightConnector1">
            <a:avLst/>
          </a:prstGeom>
          <a:noFill/>
          <a:ln cap="flat" cmpd="sng" w="28575">
            <a:solidFill>
              <a:schemeClr val="dk2"/>
            </a:solidFill>
            <a:prstDash val="solid"/>
            <a:round/>
            <a:headEnd len="med" w="med" type="none"/>
            <a:tailEnd len="med" w="med" type="triangle"/>
          </a:ln>
        </p:spPr>
      </p:cxnSp>
      <p:sp>
        <p:nvSpPr>
          <p:cNvPr id="78" name="Google Shape;78;p15"/>
          <p:cNvSpPr txBox="1"/>
          <p:nvPr/>
        </p:nvSpPr>
        <p:spPr>
          <a:xfrm>
            <a:off x="1999300" y="3359875"/>
            <a:ext cx="2441100" cy="853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highlight>
                  <a:srgbClr val="CFE2F3"/>
                </a:highlight>
                <a:latin typeface="Comfortaa Regular"/>
                <a:ea typeface="Comfortaa Regular"/>
                <a:cs typeface="Comfortaa Regular"/>
                <a:sym typeface="Comfortaa Regular"/>
              </a:rPr>
              <a:t>NO</a:t>
            </a:r>
            <a:endParaRPr sz="1800">
              <a:highlight>
                <a:srgbClr val="CFE2F3"/>
              </a:highlight>
              <a:latin typeface="Comfortaa Regular"/>
              <a:ea typeface="Comfortaa Regular"/>
              <a:cs typeface="Comfortaa Regular"/>
              <a:sym typeface="Comfortaa Regular"/>
            </a:endParaRPr>
          </a:p>
          <a:p>
            <a:pPr indent="0" lvl="0" marL="0" rtl="0" algn="ctr">
              <a:lnSpc>
                <a:spcPct val="150000"/>
              </a:lnSpc>
              <a:spcBef>
                <a:spcPts val="0"/>
              </a:spcBef>
              <a:spcAft>
                <a:spcPts val="0"/>
              </a:spcAft>
              <a:buNone/>
            </a:pPr>
            <a:r>
              <a:rPr lang="en" sz="1200">
                <a:solidFill>
                  <a:srgbClr val="B7B7B7"/>
                </a:solidFill>
                <a:latin typeface="Comfortaa Regular"/>
                <a:ea typeface="Comfortaa Regular"/>
                <a:cs typeface="Comfortaa Regular"/>
                <a:sym typeface="Comfortaa Regular"/>
              </a:rPr>
              <a:t>(Not dangerous for health)</a:t>
            </a:r>
            <a:endParaRPr sz="1200">
              <a:solidFill>
                <a:srgbClr val="B7B7B7"/>
              </a:solidFill>
              <a:latin typeface="Comfortaa Regular"/>
              <a:ea typeface="Comfortaa Regular"/>
              <a:cs typeface="Comfortaa Regular"/>
              <a:sym typeface="Comfortaa Regular"/>
            </a:endParaRPr>
          </a:p>
        </p:txBody>
      </p:sp>
      <p:sp>
        <p:nvSpPr>
          <p:cNvPr id="76" name="Google Shape;76;p15"/>
          <p:cNvSpPr txBox="1"/>
          <p:nvPr/>
        </p:nvSpPr>
        <p:spPr>
          <a:xfrm>
            <a:off x="5625700" y="3359875"/>
            <a:ext cx="1848600" cy="853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highlight>
                  <a:srgbClr val="CFE2F3"/>
                </a:highlight>
                <a:latin typeface="Comfortaa Regular"/>
                <a:ea typeface="Comfortaa Regular"/>
                <a:cs typeface="Comfortaa Regular"/>
                <a:sym typeface="Comfortaa Regular"/>
              </a:rPr>
              <a:t>YES</a:t>
            </a:r>
            <a:endParaRPr sz="1800">
              <a:highlight>
                <a:srgbClr val="CFE2F3"/>
              </a:highlight>
              <a:latin typeface="Comfortaa Regular"/>
              <a:ea typeface="Comfortaa Regular"/>
              <a:cs typeface="Comfortaa Regular"/>
              <a:sym typeface="Comfortaa Regular"/>
            </a:endParaRPr>
          </a:p>
          <a:p>
            <a:pPr indent="0" lvl="0" marL="0" rtl="0" algn="ctr">
              <a:lnSpc>
                <a:spcPct val="150000"/>
              </a:lnSpc>
              <a:spcBef>
                <a:spcPts val="0"/>
              </a:spcBef>
              <a:spcAft>
                <a:spcPts val="0"/>
              </a:spcAft>
              <a:buNone/>
            </a:pPr>
            <a:r>
              <a:rPr lang="en" sz="1200">
                <a:solidFill>
                  <a:srgbClr val="999999"/>
                </a:solidFill>
                <a:latin typeface="Comfortaa Regular"/>
                <a:ea typeface="Comfortaa Regular"/>
                <a:cs typeface="Comfortaa Regular"/>
                <a:sym typeface="Comfortaa Regular"/>
              </a:rPr>
              <a:t>(has a potential to be dangerous)</a:t>
            </a:r>
            <a:endParaRPr sz="1200">
              <a:solidFill>
                <a:srgbClr val="999999"/>
              </a:solidFill>
              <a:latin typeface="Comfortaa Regular"/>
              <a:ea typeface="Comfortaa Regular"/>
              <a:cs typeface="Comfortaa Regular"/>
              <a:sym typeface="Comfortaa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1700" y="92142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3200"/>
              </a:spcBef>
              <a:spcAft>
                <a:spcPts val="0"/>
              </a:spcAft>
              <a:buNone/>
            </a:pPr>
            <a:r>
              <a:rPr b="1" lang="en">
                <a:solidFill>
                  <a:srgbClr val="222222"/>
                </a:solidFill>
                <a:highlight>
                  <a:srgbClr val="FFFFFF"/>
                </a:highlight>
                <a:latin typeface="Oswald"/>
                <a:ea typeface="Oswald"/>
                <a:cs typeface="Oswald"/>
                <a:sym typeface="Oswald"/>
              </a:rPr>
              <a:t>Early detection</a:t>
            </a:r>
            <a:r>
              <a:rPr lang="en">
                <a:solidFill>
                  <a:srgbClr val="222222"/>
                </a:solidFill>
                <a:highlight>
                  <a:srgbClr val="FFFFFF"/>
                </a:highlight>
                <a:latin typeface="Oswald"/>
                <a:ea typeface="Oswald"/>
                <a:cs typeface="Oswald"/>
                <a:sym typeface="Oswald"/>
              </a:rPr>
              <a:t> and treatment of </a:t>
            </a:r>
            <a:r>
              <a:rPr b="1" lang="en">
                <a:solidFill>
                  <a:srgbClr val="222222"/>
                </a:solidFill>
                <a:highlight>
                  <a:srgbClr val="FFFFFF"/>
                </a:highlight>
                <a:latin typeface="Oswald"/>
                <a:ea typeface="Oswald"/>
                <a:cs typeface="Oswald"/>
                <a:sym typeface="Oswald"/>
              </a:rPr>
              <a:t>diabetes</a:t>
            </a:r>
            <a:r>
              <a:rPr lang="en">
                <a:solidFill>
                  <a:srgbClr val="222222"/>
                </a:solidFill>
                <a:highlight>
                  <a:srgbClr val="FFFFFF"/>
                </a:highlight>
                <a:latin typeface="Oswald"/>
                <a:ea typeface="Oswald"/>
                <a:cs typeface="Oswald"/>
                <a:sym typeface="Oswald"/>
              </a:rPr>
              <a:t> is an </a:t>
            </a:r>
            <a:r>
              <a:rPr b="1" lang="en">
                <a:solidFill>
                  <a:srgbClr val="222222"/>
                </a:solidFill>
                <a:highlight>
                  <a:srgbClr val="FFFFFF"/>
                </a:highlight>
                <a:latin typeface="Oswald"/>
                <a:ea typeface="Oswald"/>
                <a:cs typeface="Oswald"/>
                <a:sym typeface="Oswald"/>
              </a:rPr>
              <a:t>important</a:t>
            </a:r>
            <a:r>
              <a:rPr lang="en">
                <a:solidFill>
                  <a:srgbClr val="222222"/>
                </a:solidFill>
                <a:highlight>
                  <a:srgbClr val="FFFFFF"/>
                </a:highlight>
                <a:latin typeface="Oswald"/>
                <a:ea typeface="Oswald"/>
                <a:cs typeface="Oswald"/>
                <a:sym typeface="Oswald"/>
              </a:rPr>
              <a:t> step toward keeping people with </a:t>
            </a:r>
            <a:r>
              <a:rPr b="1" lang="en">
                <a:solidFill>
                  <a:srgbClr val="222222"/>
                </a:solidFill>
                <a:highlight>
                  <a:srgbClr val="FFFFFF"/>
                </a:highlight>
                <a:latin typeface="Oswald"/>
                <a:ea typeface="Oswald"/>
                <a:cs typeface="Oswald"/>
                <a:sym typeface="Oswald"/>
              </a:rPr>
              <a:t>diabetes</a:t>
            </a:r>
            <a:r>
              <a:rPr lang="en">
                <a:solidFill>
                  <a:srgbClr val="222222"/>
                </a:solidFill>
                <a:highlight>
                  <a:srgbClr val="FFFFFF"/>
                </a:highlight>
                <a:latin typeface="Oswald"/>
                <a:ea typeface="Oswald"/>
                <a:cs typeface="Oswald"/>
                <a:sym typeface="Oswald"/>
              </a:rPr>
              <a:t> healthy. It can help to reduce the risk of serious complications such as premature heart disease and stroke, blindness, limb amputations, and kidney failure.</a:t>
            </a:r>
            <a:r>
              <a:rPr lang="en">
                <a:solidFill>
                  <a:srgbClr val="000000"/>
                </a:solidFill>
                <a:highlight>
                  <a:srgbClr val="FFFFFF"/>
                </a:highlight>
                <a:latin typeface="Oswald"/>
                <a:ea typeface="Oswald"/>
                <a:cs typeface="Oswald"/>
                <a:sym typeface="Oswald"/>
              </a:rPr>
              <a:t> Because of its unique advantages in critical features detection from complex Diabetes datasets, machine learning (ML) is widely recognized as the methodology of choice in diabetes pattern classification and forecast modelling.</a:t>
            </a:r>
            <a:endParaRPr>
              <a:solidFill>
                <a:srgbClr val="000000"/>
              </a:solidFill>
              <a:highlight>
                <a:srgbClr val="FFFFFF"/>
              </a:highlight>
              <a:latin typeface="Oswald"/>
              <a:ea typeface="Oswald"/>
              <a:cs typeface="Oswald"/>
              <a:sym typeface="Oswald"/>
            </a:endParaRPr>
          </a:p>
          <a:p>
            <a:pPr indent="0" lvl="0" marL="0" rtl="0" algn="just">
              <a:lnSpc>
                <a:spcPct val="115000"/>
              </a:lnSpc>
              <a:spcBef>
                <a:spcPts val="3200"/>
              </a:spcBef>
              <a:spcAft>
                <a:spcPts val="0"/>
              </a:spcAft>
              <a:buNone/>
            </a:pPr>
            <a:r>
              <a:rPr lang="en">
                <a:solidFill>
                  <a:srgbClr val="000000"/>
                </a:solidFill>
                <a:highlight>
                  <a:srgbClr val="FFFFFF"/>
                </a:highlight>
                <a:latin typeface="Oswald"/>
                <a:ea typeface="Oswald"/>
                <a:cs typeface="Oswald"/>
                <a:sym typeface="Oswald"/>
              </a:rPr>
              <a:t>Classification and data mining methods are an effective way to classify data. Especially in medical field, where those methods are widely used in diagnosis and analysis to make decisions.</a:t>
            </a:r>
            <a:endParaRPr>
              <a:solidFill>
                <a:srgbClr val="000000"/>
              </a:solidFill>
              <a:highlight>
                <a:srgbClr val="FFFFFF"/>
              </a:highlight>
              <a:latin typeface="Oswald"/>
              <a:ea typeface="Oswald"/>
              <a:cs typeface="Oswald"/>
              <a:sym typeface="Oswald"/>
            </a:endParaRPr>
          </a:p>
          <a:p>
            <a:pPr indent="0" lvl="0" marL="0" rtl="0" algn="just">
              <a:lnSpc>
                <a:spcPct val="115000"/>
              </a:lnSpc>
              <a:spcBef>
                <a:spcPts val="0"/>
              </a:spcBef>
              <a:spcAft>
                <a:spcPts val="1600"/>
              </a:spcAft>
              <a:buNone/>
            </a:pPr>
            <a:r>
              <a:t/>
            </a:r>
            <a:endParaRPr>
              <a:latin typeface="Oswald"/>
              <a:ea typeface="Oswald"/>
              <a:cs typeface="Oswald"/>
              <a:sym typeface="Oswald"/>
            </a:endParaRPr>
          </a:p>
        </p:txBody>
      </p:sp>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NEED?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r>
              <a:rPr lang="en"/>
              <a:t>:</a:t>
            </a:r>
            <a:endParaRPr/>
          </a:p>
        </p:txBody>
      </p:sp>
      <p:sp>
        <p:nvSpPr>
          <p:cNvPr id="90" name="Google Shape;90;p17"/>
          <p:cNvSpPr txBox="1"/>
          <p:nvPr>
            <p:ph idx="1" type="body"/>
          </p:nvPr>
        </p:nvSpPr>
        <p:spPr>
          <a:xfrm>
            <a:off x="256150" y="10177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000000"/>
                </a:solidFill>
                <a:highlight>
                  <a:srgbClr val="FFFFFF"/>
                </a:highlight>
                <a:latin typeface="Oswald Regular"/>
                <a:ea typeface="Oswald Regular"/>
                <a:cs typeface="Oswald Regular"/>
                <a:sym typeface="Oswald Regular"/>
              </a:rPr>
              <a:t>This analysis aims to observe which features are most helpful in predicting if a person is diabetic and to see general trends that may aid us in model selection and hyper parameter selection. </a:t>
            </a:r>
            <a:endParaRPr sz="2400">
              <a:solidFill>
                <a:srgbClr val="000000"/>
              </a:solidFill>
              <a:highlight>
                <a:srgbClr val="FFFFFF"/>
              </a:highlight>
              <a:latin typeface="Oswald Regular"/>
              <a:ea typeface="Oswald Regular"/>
              <a:cs typeface="Oswald Regular"/>
              <a:sym typeface="Oswald Regular"/>
            </a:endParaRPr>
          </a:p>
          <a:p>
            <a:pPr indent="0" lvl="0" marL="0" rtl="0" algn="just">
              <a:spcBef>
                <a:spcPts val="1600"/>
              </a:spcBef>
              <a:spcAft>
                <a:spcPts val="0"/>
              </a:spcAft>
              <a:buNone/>
            </a:pPr>
            <a:r>
              <a:rPr lang="en" sz="2400">
                <a:solidFill>
                  <a:srgbClr val="000000"/>
                </a:solidFill>
                <a:highlight>
                  <a:srgbClr val="FFFFFF"/>
                </a:highlight>
                <a:latin typeface="Oswald Regular"/>
                <a:ea typeface="Oswald Regular"/>
                <a:cs typeface="Oswald Regular"/>
                <a:sym typeface="Oswald Regular"/>
              </a:rPr>
              <a:t>The goal is to classify whether a person is suffering from diabetics or not  by through a GUI that takes in input and uses machine learning model to make the prediction.</a:t>
            </a:r>
            <a:endParaRPr sz="2400">
              <a:solidFill>
                <a:srgbClr val="000000"/>
              </a:solidFill>
              <a:highlight>
                <a:srgbClr val="FFFFFF"/>
              </a:highlight>
              <a:latin typeface="Oswald Regular"/>
              <a:ea typeface="Oswald Regular"/>
              <a:cs typeface="Oswald Regular"/>
              <a:sym typeface="Oswald Regular"/>
            </a:endParaRPr>
          </a:p>
          <a:p>
            <a:pPr indent="0" lvl="0" marL="0" rtl="0" algn="just">
              <a:spcBef>
                <a:spcPts val="1600"/>
              </a:spcBef>
              <a:spcAft>
                <a:spcPts val="1600"/>
              </a:spcAft>
              <a:buNone/>
            </a:pPr>
            <a:r>
              <a:t/>
            </a:r>
            <a:endParaRPr sz="2400">
              <a:solidFill>
                <a:srgbClr val="000000"/>
              </a:solidFill>
              <a:highlight>
                <a:srgbClr val="FFFFFF"/>
              </a:highlight>
              <a:latin typeface="Oswald Regular"/>
              <a:ea typeface="Oswald Regular"/>
              <a:cs typeface="Oswald Regular"/>
              <a:sym typeface="Oswald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PHASES:</a:t>
            </a:r>
            <a:endParaRPr/>
          </a:p>
        </p:txBody>
      </p:sp>
      <p:sp>
        <p:nvSpPr>
          <p:cNvPr id="96" name="Google Shape;96;p18"/>
          <p:cNvSpPr/>
          <p:nvPr/>
        </p:nvSpPr>
        <p:spPr>
          <a:xfrm>
            <a:off x="530125" y="1588625"/>
            <a:ext cx="2121900" cy="8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3481050" y="1588625"/>
            <a:ext cx="2121900" cy="8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6517900" y="1588625"/>
            <a:ext cx="2121900" cy="8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5067475" y="3317100"/>
            <a:ext cx="2121900" cy="8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1931600" y="3317100"/>
            <a:ext cx="2121900" cy="8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611000" y="1588625"/>
            <a:ext cx="1955100" cy="81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Comfortaa"/>
                <a:ea typeface="Comfortaa"/>
                <a:cs typeface="Comfortaa"/>
                <a:sym typeface="Comfortaa"/>
              </a:rPr>
              <a:t>Data Preparation</a:t>
            </a:r>
            <a:endParaRPr b="1" sz="1800">
              <a:latin typeface="Comfortaa"/>
              <a:ea typeface="Comfortaa"/>
              <a:cs typeface="Comfortaa"/>
              <a:sym typeface="Comfortaa"/>
            </a:endParaRPr>
          </a:p>
          <a:p>
            <a:pPr indent="0" lvl="0" marL="0" rtl="0" algn="l">
              <a:spcBef>
                <a:spcPts val="1600"/>
              </a:spcBef>
              <a:spcAft>
                <a:spcPts val="0"/>
              </a:spcAft>
              <a:buNone/>
            </a:pPr>
            <a:r>
              <a:t/>
            </a:r>
            <a:endParaRPr b="1" sz="1800">
              <a:latin typeface="Comfortaa"/>
              <a:ea typeface="Comfortaa"/>
              <a:cs typeface="Comfortaa"/>
              <a:sym typeface="Comfortaa"/>
            </a:endParaRPr>
          </a:p>
        </p:txBody>
      </p:sp>
      <p:sp>
        <p:nvSpPr>
          <p:cNvPr id="102" name="Google Shape;102;p18"/>
          <p:cNvSpPr txBox="1"/>
          <p:nvPr/>
        </p:nvSpPr>
        <p:spPr>
          <a:xfrm>
            <a:off x="3510450" y="1626775"/>
            <a:ext cx="2063100" cy="81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latin typeface="Comfortaa"/>
                <a:ea typeface="Comfortaa"/>
                <a:cs typeface="Comfortaa"/>
                <a:sym typeface="Comfortaa"/>
              </a:rPr>
              <a:t>Data Exploration</a:t>
            </a:r>
            <a:endParaRPr b="1" sz="1800">
              <a:latin typeface="Comfortaa"/>
              <a:ea typeface="Comfortaa"/>
              <a:cs typeface="Comfortaa"/>
              <a:sym typeface="Comfortaa"/>
            </a:endParaRPr>
          </a:p>
        </p:txBody>
      </p:sp>
      <p:sp>
        <p:nvSpPr>
          <p:cNvPr id="103" name="Google Shape;103;p18"/>
          <p:cNvSpPr txBox="1"/>
          <p:nvPr/>
        </p:nvSpPr>
        <p:spPr>
          <a:xfrm>
            <a:off x="6587675" y="1626775"/>
            <a:ext cx="2063100" cy="71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latin typeface="Comfortaa"/>
                <a:ea typeface="Comfortaa"/>
                <a:cs typeface="Comfortaa"/>
                <a:sym typeface="Comfortaa"/>
              </a:rPr>
              <a:t>Model Selection</a:t>
            </a:r>
            <a:endParaRPr b="1" sz="1800">
              <a:latin typeface="Comfortaa"/>
              <a:ea typeface="Comfortaa"/>
              <a:cs typeface="Comfortaa"/>
              <a:sym typeface="Comfortaa"/>
            </a:endParaRPr>
          </a:p>
        </p:txBody>
      </p:sp>
      <p:sp>
        <p:nvSpPr>
          <p:cNvPr id="104" name="Google Shape;104;p18"/>
          <p:cNvSpPr txBox="1"/>
          <p:nvPr/>
        </p:nvSpPr>
        <p:spPr>
          <a:xfrm>
            <a:off x="5141875" y="3340050"/>
            <a:ext cx="1973100" cy="7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latin typeface="Comfortaa"/>
                <a:ea typeface="Comfortaa"/>
                <a:cs typeface="Comfortaa"/>
                <a:sym typeface="Comfortaa"/>
              </a:rPr>
              <a:t>Feature Extraction</a:t>
            </a:r>
            <a:endParaRPr b="1" sz="1800">
              <a:latin typeface="Comfortaa"/>
              <a:ea typeface="Comfortaa"/>
              <a:cs typeface="Comfortaa"/>
              <a:sym typeface="Comfortaa"/>
            </a:endParaRPr>
          </a:p>
        </p:txBody>
      </p:sp>
      <p:sp>
        <p:nvSpPr>
          <p:cNvPr id="105" name="Google Shape;105;p18"/>
          <p:cNvSpPr txBox="1"/>
          <p:nvPr/>
        </p:nvSpPr>
        <p:spPr>
          <a:xfrm>
            <a:off x="1946725" y="3340050"/>
            <a:ext cx="2280600" cy="7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latin typeface="Comfortaa"/>
                <a:ea typeface="Comfortaa"/>
                <a:cs typeface="Comfortaa"/>
                <a:sym typeface="Comfortaa"/>
              </a:rPr>
              <a:t>Standardization</a:t>
            </a:r>
            <a:endParaRPr b="1" sz="1800">
              <a:latin typeface="Comfortaa"/>
              <a:ea typeface="Comfortaa"/>
              <a:cs typeface="Comfortaa"/>
              <a:sym typeface="Comfortaa"/>
            </a:endParaRPr>
          </a:p>
        </p:txBody>
      </p:sp>
      <p:sp>
        <p:nvSpPr>
          <p:cNvPr id="106" name="Google Shape;106;p18"/>
          <p:cNvSpPr/>
          <p:nvPr/>
        </p:nvSpPr>
        <p:spPr>
          <a:xfrm>
            <a:off x="2782375" y="1817950"/>
            <a:ext cx="609300" cy="33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5726675" y="1817950"/>
            <a:ext cx="667500" cy="33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2043530">
            <a:off x="7205408" y="2476803"/>
            <a:ext cx="387827" cy="810931"/>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4172875" y="3556200"/>
            <a:ext cx="775200" cy="332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259025" y="937425"/>
            <a:ext cx="71046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t>
            </a:r>
            <a:endParaRPr/>
          </a:p>
        </p:txBody>
      </p:sp>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Oswald"/>
              <a:buChar char="●"/>
            </a:pPr>
            <a:r>
              <a:rPr lang="en">
                <a:solidFill>
                  <a:srgbClr val="000000"/>
                </a:solidFill>
                <a:highlight>
                  <a:srgbClr val="FFFFFF"/>
                </a:highlight>
                <a:latin typeface="Oswald"/>
                <a:ea typeface="Oswald"/>
                <a:cs typeface="Oswald"/>
                <a:sym typeface="Oswald"/>
              </a:rPr>
              <a:t>This dataset is originally from the National Institute of Diabetes and Digestive and Kidney</a:t>
            </a:r>
            <a:r>
              <a:rPr lang="en">
                <a:solidFill>
                  <a:srgbClr val="000000"/>
                </a:solidFill>
                <a:highlight>
                  <a:srgbClr val="FFFFFF"/>
                </a:highlight>
                <a:latin typeface="Oswald"/>
                <a:ea typeface="Oswald"/>
                <a:cs typeface="Oswald"/>
                <a:sym typeface="Oswald"/>
              </a:rPr>
              <a:t> </a:t>
            </a:r>
            <a:endParaRPr>
              <a:solidFill>
                <a:srgbClr val="000000"/>
              </a:solidFill>
              <a:highlight>
                <a:srgbClr val="FFFFFF"/>
              </a:highlight>
              <a:latin typeface="Oswald"/>
              <a:ea typeface="Oswald"/>
              <a:cs typeface="Oswald"/>
              <a:sym typeface="Oswald"/>
            </a:endParaRPr>
          </a:p>
          <a:p>
            <a:pPr indent="0" lvl="0" marL="0" rtl="0" algn="just">
              <a:spcBef>
                <a:spcPts val="1600"/>
              </a:spcBef>
              <a:spcAft>
                <a:spcPts val="0"/>
              </a:spcAft>
              <a:buNone/>
            </a:pPr>
            <a:r>
              <a:t/>
            </a:r>
            <a:endParaRPr>
              <a:solidFill>
                <a:srgbClr val="000000"/>
              </a:solidFill>
              <a:highlight>
                <a:srgbClr val="FFFFFF"/>
              </a:highlight>
              <a:latin typeface="Oswald"/>
              <a:ea typeface="Oswald"/>
              <a:cs typeface="Oswald"/>
              <a:sym typeface="Oswald"/>
            </a:endParaRPr>
          </a:p>
          <a:p>
            <a:pPr indent="-342900" lvl="0" marL="457200" rtl="0" algn="just">
              <a:spcBef>
                <a:spcPts val="1600"/>
              </a:spcBef>
              <a:spcAft>
                <a:spcPts val="0"/>
              </a:spcAft>
              <a:buClr>
                <a:srgbClr val="000000"/>
              </a:buClr>
              <a:buSzPts val="1800"/>
              <a:buFont typeface="Oswald"/>
              <a:buChar char="●"/>
            </a:pPr>
            <a:r>
              <a:rPr lang="en">
                <a:solidFill>
                  <a:srgbClr val="000000"/>
                </a:solidFill>
                <a:highlight>
                  <a:srgbClr val="FFFFFF"/>
                </a:highlight>
                <a:latin typeface="Oswald"/>
                <a:ea typeface="Oswald"/>
                <a:cs typeface="Oswald"/>
                <a:sym typeface="Oswald"/>
              </a:rPr>
              <a:t>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endParaRPr>
              <a:solidFill>
                <a:srgbClr val="000000"/>
              </a:solidFill>
              <a:highlight>
                <a:srgbClr val="FFFFFF"/>
              </a:highlight>
              <a:latin typeface="Oswald"/>
              <a:ea typeface="Oswald"/>
              <a:cs typeface="Oswald"/>
              <a:sym typeface="Oswald"/>
            </a:endParaRPr>
          </a:p>
          <a:p>
            <a:pPr indent="0" lvl="0" marL="457200" rtl="0" algn="just">
              <a:spcBef>
                <a:spcPts val="1600"/>
              </a:spcBef>
              <a:spcAft>
                <a:spcPts val="1600"/>
              </a:spcAft>
              <a:buNone/>
            </a:pPr>
            <a:r>
              <a:t/>
            </a:r>
            <a:endParaRPr>
              <a:solidFill>
                <a:srgbClr val="000000"/>
              </a:solidFill>
              <a:highlight>
                <a:srgbClr val="FFFFFF"/>
              </a:highlight>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INFORMATION :</a:t>
            </a:r>
            <a:endParaRPr/>
          </a:p>
        </p:txBody>
      </p:sp>
      <p:sp>
        <p:nvSpPr>
          <p:cNvPr id="122" name="Google Shape;122;p20"/>
          <p:cNvSpPr txBox="1"/>
          <p:nvPr>
            <p:ph idx="1" type="body"/>
          </p:nvPr>
        </p:nvSpPr>
        <p:spPr>
          <a:xfrm>
            <a:off x="411475" y="1124450"/>
            <a:ext cx="8068800" cy="3931200"/>
          </a:xfrm>
          <a:prstGeom prst="rect">
            <a:avLst/>
          </a:prstGeom>
        </p:spPr>
        <p:txBody>
          <a:bodyPr anchorCtr="0" anchor="t" bIns="91425" lIns="91425" spcFirstLastPara="1" rIns="91425" wrap="square" tIns="91425">
            <a:noAutofit/>
          </a:bodyPr>
          <a:lstStyle/>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Pregnancies: Number of times pregnant</a:t>
            </a:r>
            <a:endParaRPr>
              <a:solidFill>
                <a:srgbClr val="47494D"/>
              </a:solidFill>
              <a:highlight>
                <a:srgbClr val="FFFFFF"/>
              </a:highlight>
              <a:latin typeface="Oswald"/>
              <a:ea typeface="Oswald"/>
              <a:cs typeface="Oswald"/>
              <a:sym typeface="Oswald"/>
            </a:endParaRPr>
          </a:p>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Glucose: Plasma glucose concentration a 2 hours in an oral glucose tolerance test</a:t>
            </a:r>
            <a:endParaRPr>
              <a:solidFill>
                <a:srgbClr val="47494D"/>
              </a:solidFill>
              <a:highlight>
                <a:srgbClr val="FFFFFF"/>
              </a:highlight>
              <a:latin typeface="Oswald"/>
              <a:ea typeface="Oswald"/>
              <a:cs typeface="Oswald"/>
              <a:sym typeface="Oswald"/>
            </a:endParaRPr>
          </a:p>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BloodPressure: Diastolic blood pressure (mm Hg)</a:t>
            </a:r>
            <a:endParaRPr>
              <a:solidFill>
                <a:srgbClr val="47494D"/>
              </a:solidFill>
              <a:highlight>
                <a:srgbClr val="FFFFFF"/>
              </a:highlight>
              <a:latin typeface="Oswald"/>
              <a:ea typeface="Oswald"/>
              <a:cs typeface="Oswald"/>
              <a:sym typeface="Oswald"/>
            </a:endParaRPr>
          </a:p>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SkinThickness: Triceps skin fold thickness (mm)</a:t>
            </a:r>
            <a:endParaRPr>
              <a:solidFill>
                <a:srgbClr val="47494D"/>
              </a:solidFill>
              <a:highlight>
                <a:srgbClr val="FFFFFF"/>
              </a:highlight>
              <a:latin typeface="Oswald"/>
              <a:ea typeface="Oswald"/>
              <a:cs typeface="Oswald"/>
              <a:sym typeface="Oswald"/>
            </a:endParaRPr>
          </a:p>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Insulin: 2-Hour serum insulin (mu U/ml)</a:t>
            </a:r>
            <a:endParaRPr>
              <a:solidFill>
                <a:srgbClr val="47494D"/>
              </a:solidFill>
              <a:highlight>
                <a:srgbClr val="FFFFFF"/>
              </a:highlight>
              <a:latin typeface="Oswald"/>
              <a:ea typeface="Oswald"/>
              <a:cs typeface="Oswald"/>
              <a:sym typeface="Oswald"/>
            </a:endParaRPr>
          </a:p>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BMI: Body mass index (weight in kg/(height in m)^2)</a:t>
            </a:r>
            <a:endParaRPr>
              <a:solidFill>
                <a:srgbClr val="47494D"/>
              </a:solidFill>
              <a:highlight>
                <a:srgbClr val="FFFFFF"/>
              </a:highlight>
              <a:latin typeface="Oswald"/>
              <a:ea typeface="Oswald"/>
              <a:cs typeface="Oswald"/>
              <a:sym typeface="Oswald"/>
            </a:endParaRPr>
          </a:p>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DiabetesPedigreeFunction: Diabetes pedigree function</a:t>
            </a:r>
            <a:endParaRPr>
              <a:solidFill>
                <a:srgbClr val="47494D"/>
              </a:solidFill>
              <a:highlight>
                <a:srgbClr val="FFFFFF"/>
              </a:highlight>
              <a:latin typeface="Oswald"/>
              <a:ea typeface="Oswald"/>
              <a:cs typeface="Oswald"/>
              <a:sym typeface="Oswald"/>
            </a:endParaRPr>
          </a:p>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Age: Age (years)</a:t>
            </a:r>
            <a:endParaRPr>
              <a:solidFill>
                <a:srgbClr val="47494D"/>
              </a:solidFill>
              <a:highlight>
                <a:srgbClr val="FFFFFF"/>
              </a:highlight>
              <a:latin typeface="Oswald"/>
              <a:ea typeface="Oswald"/>
              <a:cs typeface="Oswald"/>
              <a:sym typeface="Oswald"/>
            </a:endParaRPr>
          </a:p>
          <a:p>
            <a:pPr indent="-342900" lvl="0" marL="457200" rtl="0" algn="l">
              <a:lnSpc>
                <a:spcPct val="137500"/>
              </a:lnSpc>
              <a:spcBef>
                <a:spcPts val="0"/>
              </a:spcBef>
              <a:spcAft>
                <a:spcPts val="0"/>
              </a:spcAft>
              <a:buClr>
                <a:srgbClr val="47494D"/>
              </a:buClr>
              <a:buSzPts val="1800"/>
              <a:buFont typeface="Oswald"/>
              <a:buAutoNum type="arabicPeriod"/>
            </a:pPr>
            <a:r>
              <a:rPr lang="en">
                <a:solidFill>
                  <a:srgbClr val="47494D"/>
                </a:solidFill>
                <a:highlight>
                  <a:srgbClr val="FFFFFF"/>
                </a:highlight>
                <a:latin typeface="Oswald"/>
                <a:ea typeface="Oswald"/>
                <a:cs typeface="Oswald"/>
                <a:sym typeface="Oswald"/>
              </a:rPr>
              <a:t>OutcomeClass variable (0 or 1):  268 of 768 are 1, the others are 0</a:t>
            </a:r>
            <a:endParaRPr>
              <a:solidFill>
                <a:srgbClr val="47494D"/>
              </a:solidFill>
              <a:highlight>
                <a:srgbClr val="FFFFFF"/>
              </a:highlight>
              <a:latin typeface="Oswald"/>
              <a:ea typeface="Oswald"/>
              <a:cs typeface="Oswald"/>
              <a:sym typeface="Oswald"/>
            </a:endParaRPr>
          </a:p>
          <a:p>
            <a:pPr indent="0" lvl="0" marL="0" rtl="0" algn="l">
              <a:spcBef>
                <a:spcPts val="1000"/>
              </a:spcBef>
              <a:spcAft>
                <a:spcPts val="0"/>
              </a:spcAft>
              <a:buNone/>
            </a:pPr>
            <a:r>
              <a:t/>
            </a:r>
            <a:endParaRPr b="1">
              <a:solidFill>
                <a:srgbClr val="EAD1DC"/>
              </a:solidFill>
              <a:latin typeface="Oswald"/>
              <a:ea typeface="Oswald"/>
              <a:cs typeface="Oswald"/>
              <a:sym typeface="Oswald"/>
            </a:endParaRPr>
          </a:p>
          <a:p>
            <a:pPr indent="0" lvl="0" marL="0" rtl="0" algn="l">
              <a:spcBef>
                <a:spcPts val="1000"/>
              </a:spcBef>
              <a:spcAft>
                <a:spcPts val="0"/>
              </a:spcAft>
              <a:buNone/>
            </a:pPr>
            <a:r>
              <a:t/>
            </a:r>
            <a:endParaRPr>
              <a:solidFill>
                <a:srgbClr val="EAD1DC"/>
              </a:solidFill>
              <a:latin typeface="Oswald"/>
              <a:ea typeface="Oswald"/>
              <a:cs typeface="Oswald"/>
              <a:sym typeface="Oswald"/>
            </a:endParaRPr>
          </a:p>
          <a:p>
            <a:pPr indent="0" lvl="0" marL="0" rtl="0" algn="l">
              <a:spcBef>
                <a:spcPts val="1000"/>
              </a:spcBef>
              <a:spcAft>
                <a:spcPts val="0"/>
              </a:spcAft>
              <a:buNone/>
            </a:pPr>
            <a:r>
              <a:t/>
            </a:r>
            <a:endParaRPr>
              <a:solidFill>
                <a:srgbClr val="EAD1DC"/>
              </a:solidFill>
              <a:latin typeface="Oswald"/>
              <a:ea typeface="Oswald"/>
              <a:cs typeface="Oswald"/>
              <a:sym typeface="Oswald"/>
            </a:endParaRPr>
          </a:p>
          <a:p>
            <a:pPr indent="0" lvl="0" marL="0" rtl="0" algn="l">
              <a:spcBef>
                <a:spcPts val="1000"/>
              </a:spcBef>
              <a:spcAft>
                <a:spcPts val="1600"/>
              </a:spcAft>
              <a:buNone/>
            </a:pPr>
            <a:r>
              <a:t/>
            </a:r>
            <a:endParaRPr>
              <a:solidFill>
                <a:srgbClr val="EAD1DC"/>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152400" y="152400"/>
            <a:ext cx="8839198" cy="2178019"/>
          </a:xfrm>
          <a:prstGeom prst="rect">
            <a:avLst/>
          </a:prstGeom>
          <a:noFill/>
          <a:ln>
            <a:noFill/>
          </a:ln>
        </p:spPr>
      </p:pic>
      <p:pic>
        <p:nvPicPr>
          <p:cNvPr id="128" name="Google Shape;128;p21"/>
          <p:cNvPicPr preferRelativeResize="0"/>
          <p:nvPr/>
        </p:nvPicPr>
        <p:blipFill>
          <a:blip r:embed="rId4">
            <a:alphaModFix/>
          </a:blip>
          <a:stretch>
            <a:fillRect/>
          </a:stretch>
        </p:blipFill>
        <p:spPr>
          <a:xfrm>
            <a:off x="576263" y="2393944"/>
            <a:ext cx="7991475"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