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9" r:id="rId2"/>
    <p:sldId id="591" r:id="rId3"/>
    <p:sldId id="737" r:id="rId4"/>
    <p:sldId id="738" r:id="rId5"/>
    <p:sldId id="739" r:id="rId6"/>
    <p:sldId id="741" r:id="rId7"/>
    <p:sldId id="742" r:id="rId8"/>
    <p:sldId id="746" r:id="rId9"/>
    <p:sldId id="743" r:id="rId10"/>
    <p:sldId id="744" r:id="rId11"/>
    <p:sldId id="733" r:id="rId12"/>
    <p:sldId id="726" r:id="rId13"/>
    <p:sldId id="727" r:id="rId14"/>
    <p:sldId id="587" r:id="rId15"/>
    <p:sldId id="702" r:id="rId16"/>
    <p:sldId id="699" r:id="rId17"/>
    <p:sldId id="700" r:id="rId18"/>
    <p:sldId id="701" r:id="rId19"/>
    <p:sldId id="592" r:id="rId20"/>
    <p:sldId id="588" r:id="rId21"/>
    <p:sldId id="583" r:id="rId22"/>
    <p:sldId id="584" r:id="rId23"/>
    <p:sldId id="585" r:id="rId24"/>
    <p:sldId id="586" r:id="rId25"/>
    <p:sldId id="589" r:id="rId26"/>
    <p:sldId id="576" r:id="rId27"/>
    <p:sldId id="577" r:id="rId28"/>
    <p:sldId id="693" r:id="rId29"/>
    <p:sldId id="74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e Lucas" initials="GL" lastIdx="1" clrIdx="0">
    <p:extLst>
      <p:ext uri="{19B8F6BF-5375-455C-9EA6-DF929625EA0E}">
        <p15:presenceInfo xmlns:p15="http://schemas.microsoft.com/office/powerpoint/2012/main" userId="S-1-5-21-854940734-868355594-1537874043-12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659"/>
    <a:srgbClr val="CDF1FF"/>
    <a:srgbClr val="CCFF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0865" autoAdjust="0"/>
  </p:normalViewPr>
  <p:slideViewPr>
    <p:cSldViewPr snapToGrid="0" snapToObjects="1">
      <p:cViewPr varScale="1">
        <p:scale>
          <a:sx n="43" d="100"/>
          <a:sy n="43" d="100"/>
        </p:scale>
        <p:origin x="54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6T16:06:22.075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3CFD-2BC8-AE4D-8A29-5DD40418525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0584-4EE8-244F-AF7C-E9B2BDE6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B6038-47A1-EB4F-B8AE-F425001B0F7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CA06-DAB2-2649-96E2-82E5DB3F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2332A9-0CD0-469F-BE6F-9172B651E235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622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3C0832-E36C-45ED-8523-A3418F19AF71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78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12E6AD-605B-45F8-834E-D036E33488E9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573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197F7-DBE3-43E2-9911-318DC85FE419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83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6B101B-7E39-4634-A742-4A6206F1ED39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83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59C69F-0E03-43B8-9D85-7E371D7C5818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64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6B101B-7E39-4634-A742-4A6206F1ED39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2098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40B39B-A115-41B5-94B7-93834588B274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19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9E4A81-C49C-4473-8873-A971852CA1EF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037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9E4A81-C49C-4473-8873-A971852CA1EF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5578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921725-9D4A-47CA-A213-267A551DB5F7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76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DF5309-5C82-45CC-9050-4B9FE0D2F030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255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2332A9-0CD0-469F-BE6F-9172B651E23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739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176273-CE76-47F1-A15F-C6B6B75BFE1F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7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9E4A81-C49C-4473-8873-A971852CA1EF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597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197F7-DBE3-43E2-9911-318DC85FE419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18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632698-C903-4995-A045-AA3228DC600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11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197F7-DBE3-43E2-9911-318DC85FE419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44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D75359-795C-497E-A17C-A321A1226EA4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12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C64DC-3269-47CA-B723-99330905EF39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5F769C-7664-416C-B9ED-D1BC58F37E2A}" type="datetime1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76CBEA-150D-4C36-9179-4F9C39E33E9F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6AF78B-E897-4552-8553-142306D7CF99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8BEFC-C6F2-41CF-BC9B-65F1294D2361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EE7A5-DCCA-4D05-A22A-6421824CA8E5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E0F045-006D-4A44-BDAE-2D8D356532E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26DC4-E965-49A9-9E46-4B5B35FB2310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CC3B6-0D17-4D22-9F61-D932595BE1CD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3CC6-1C9A-4F9C-A33D-03DCA4F26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1344F0-E6DF-48ED-B93E-7CBD1547C47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0D53E9-55A5-40D3-9AEA-0731EE4C7CD3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A4D73B-DACF-4567-9C1E-8EF15CDE42AC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8CCE7F-086C-4A72-AF6A-D67AB656D3DB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CBDEC-0398-4A09-8E83-6C28B2DC2B42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7329C-1C17-4AB7-8F18-0DAADA7BA2CC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0CC182-B1F8-47C8-918E-C9C12E309621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260550-527E-4D44-BBCD-AF56CC2A46EB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9951" y="6504317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charset="2"/>
        <a:buChar char="u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562100"/>
            <a:ext cx="8228013" cy="24511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Statistical Power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313650" y="5960534"/>
            <a:ext cx="2515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65993"/>
                </a:solidFill>
              </a:rPr>
              <a:t>Gale Lucas</a:t>
            </a:r>
          </a:p>
          <a:p>
            <a:pPr algn="ctr"/>
            <a:r>
              <a:rPr lang="en-US" sz="2400" dirty="0">
                <a:solidFill>
                  <a:srgbClr val="265993"/>
                </a:solidFill>
              </a:rPr>
              <a:t>lucas@ict.usc.edu</a:t>
            </a:r>
          </a:p>
        </p:txBody>
      </p:sp>
    </p:spTree>
    <p:extLst>
      <p:ext uri="{BB962C8B-B14F-4D97-AF65-F5344CB8AC3E}">
        <p14:creationId xmlns:p14="http://schemas.microsoft.com/office/powerpoint/2010/main" val="337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577703"/>
            <a:ext cx="7977820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100" dirty="0" smtClean="0"/>
              <a:t>When </a:t>
            </a:r>
            <a:r>
              <a:rPr lang="en-US" sz="2100" dirty="0"/>
              <a:t>we do not </a:t>
            </a:r>
            <a:r>
              <a:rPr lang="en-US" sz="2100" dirty="0" smtClean="0"/>
              <a:t>reject the null hypothesis, recall that </a:t>
            </a:r>
            <a:r>
              <a:rPr lang="en-US" sz="2100" dirty="0"/>
              <a:t>this is not the same as accepting the null!</a:t>
            </a:r>
          </a:p>
          <a:p>
            <a:pPr eaLnBrk="1" hangingPunct="1"/>
            <a:endParaRPr lang="en-US" sz="2100" dirty="0"/>
          </a:p>
          <a:p>
            <a:pPr eaLnBrk="1" hangingPunct="1"/>
            <a:r>
              <a:rPr lang="en-US" sz="2100" dirty="0"/>
              <a:t>The null hypothesis could still be:</a:t>
            </a:r>
          </a:p>
          <a:p>
            <a:pPr lvl="1" eaLnBrk="1" hangingPunct="1"/>
            <a:r>
              <a:rPr lang="en-US" sz="1800" b="1" dirty="0"/>
              <a:t>True</a:t>
            </a:r>
            <a:r>
              <a:rPr lang="en-US" sz="1800" dirty="0"/>
              <a:t> (</a:t>
            </a:r>
            <a:r>
              <a:rPr lang="en-US" sz="1800" b="1" u="sng" dirty="0"/>
              <a:t>no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systematic</a:t>
            </a:r>
            <a:r>
              <a:rPr lang="en-US" sz="1800" dirty="0"/>
              <a:t> </a:t>
            </a:r>
            <a:r>
              <a:rPr lang="en-US" sz="1800" dirty="0" smtClean="0"/>
              <a:t>variability/differences </a:t>
            </a:r>
            <a:r>
              <a:rPr lang="en-US" sz="1800" dirty="0"/>
              <a:t>between the groups)</a:t>
            </a:r>
            <a:endParaRPr lang="en-US" sz="1800" b="1" dirty="0"/>
          </a:p>
          <a:p>
            <a:pPr lvl="1" eaLnBrk="1" hangingPunct="1"/>
            <a:r>
              <a:rPr lang="en-US" sz="1800" b="1" dirty="0"/>
              <a:t>False </a:t>
            </a:r>
            <a:r>
              <a:rPr lang="en-US" sz="1800" dirty="0"/>
              <a:t>(too much </a:t>
            </a:r>
            <a:r>
              <a:rPr lang="en-US" sz="1800" b="1" u="sng" dirty="0" smtClean="0"/>
              <a:t>variability</a:t>
            </a:r>
            <a:r>
              <a:rPr lang="en-US" sz="1800" dirty="0" smtClean="0"/>
              <a:t> </a:t>
            </a:r>
            <a:r>
              <a:rPr lang="en-US" sz="1800" dirty="0"/>
              <a:t>in sample to find a difference</a:t>
            </a:r>
            <a:r>
              <a:rPr lang="en-US" sz="1800" dirty="0" smtClean="0"/>
              <a:t>) </a:t>
            </a:r>
            <a:r>
              <a:rPr lang="en-US" sz="800" dirty="0" smtClean="0">
                <a:solidFill>
                  <a:srgbClr val="FF0000"/>
                </a:solidFill>
              </a:rPr>
              <a:t>*what kind?</a:t>
            </a:r>
            <a:endParaRPr lang="en-US" sz="2100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8945" y="401785"/>
            <a:ext cx="9669983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logic is based in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51100"/>
            <a:ext cx="7912100" cy="4318000"/>
          </a:xfrm>
          <a:solidFill>
            <a:srgbClr val="FFFFFF"/>
          </a:solidFill>
          <a:ln>
            <a:solidFill>
              <a:srgbClr val="74A51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NHST uses </a:t>
            </a:r>
            <a:r>
              <a:rPr lang="en-US" sz="2800" dirty="0" smtClean="0">
                <a:solidFill>
                  <a:srgbClr val="FF0000"/>
                </a:solidFill>
              </a:rPr>
              <a:t>deduction</a:t>
            </a:r>
            <a:r>
              <a:rPr lang="en-US" sz="2800" dirty="0" smtClean="0"/>
              <a:t>: theory to hypothesis, which we test and can </a:t>
            </a:r>
            <a:r>
              <a:rPr lang="en-US" sz="2800" dirty="0"/>
              <a:t>be falsified (rejected)!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Hypothesis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8" y="2637796"/>
            <a:ext cx="8314040" cy="42202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/>
              <a:t>Based on how logic works, it’s much easier to disprove than it is to prove. We try to </a:t>
            </a:r>
            <a:r>
              <a:rPr lang="en-US" sz="2100" u="sng" dirty="0"/>
              <a:t>disprove</a:t>
            </a:r>
            <a:r>
              <a:rPr lang="en-US" sz="2100" dirty="0"/>
              <a:t> that there are </a:t>
            </a:r>
            <a:r>
              <a:rPr lang="en-US" sz="2100" u="sng" dirty="0"/>
              <a:t>no differences</a:t>
            </a:r>
          </a:p>
          <a:p>
            <a:pPr eaLnBrk="1" hangingPunct="1">
              <a:lnSpc>
                <a:spcPct val="90000"/>
              </a:lnSpc>
            </a:pPr>
            <a:endParaRPr lang="en-US" sz="2100" dirty="0"/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Statistical tests evaluate a </a:t>
            </a:r>
            <a:r>
              <a:rPr lang="en-US" sz="2100" b="1" dirty="0"/>
              <a:t>null hypothesis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which states that there is NO relationship or effect (i.e., no difference between groups</a:t>
            </a:r>
            <a:r>
              <a:rPr lang="en-US" sz="18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that is the case, then it </a:t>
            </a:r>
            <a:r>
              <a:rPr lang="en-US" sz="1800" u="sng" dirty="0"/>
              <a:t>would</a:t>
            </a:r>
            <a:r>
              <a:rPr lang="en-US" sz="1800" dirty="0"/>
              <a:t> have come from the sampling distribution where there is NO relationship or effect (i.e., differences between groups</a:t>
            </a:r>
            <a:r>
              <a:rPr lang="en-US" sz="1800" dirty="0" smtClean="0"/>
              <a:t>)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100" dirty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Our research </a:t>
            </a:r>
            <a:r>
              <a:rPr lang="en-US" sz="2100" b="1" dirty="0" smtClean="0"/>
              <a:t>hypothesis </a:t>
            </a:r>
            <a:r>
              <a:rPr lang="en-US" sz="2100" dirty="0"/>
              <a:t>is that there is a difference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1600" b="1" u="sng" dirty="0"/>
              <a:t>Un</a:t>
            </a:r>
            <a:r>
              <a:rPr lang="en-US" sz="1600" dirty="0"/>
              <a:t>likely that it came from the sampling distribution representing NO differences </a:t>
            </a:r>
          </a:p>
          <a:p>
            <a:pPr eaLnBrk="1" hangingPunct="1">
              <a:lnSpc>
                <a:spcPct val="90000"/>
              </a:lnSpc>
            </a:pPr>
            <a:endParaRPr lang="en-US" sz="21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>
            <a:fillRect/>
          </a:stretch>
        </p:blipFill>
        <p:spPr bwMode="auto">
          <a:xfrm>
            <a:off x="5362575" y="1166132"/>
            <a:ext cx="3781425" cy="151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4582" y="417050"/>
            <a:ext cx="193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Sampling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Statistical Significance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2675"/>
            <a:ext cx="8229600" cy="461009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Running a statistical test gives you the </a:t>
            </a:r>
            <a:r>
              <a:rPr lang="en-US" i="1" dirty="0"/>
              <a:t>p</a:t>
            </a:r>
            <a:r>
              <a:rPr lang="en-US" dirty="0"/>
              <a:t>-value</a:t>
            </a:r>
            <a:endParaRPr lang="en-US" i="1" dirty="0"/>
          </a:p>
          <a:p>
            <a:pPr eaLnBrk="1" hangingPunct="1"/>
            <a:endParaRPr lang="en-US" i="1" dirty="0"/>
          </a:p>
          <a:p>
            <a:pPr eaLnBrk="1" hangingPunct="1"/>
            <a:r>
              <a:rPr lang="en-US" i="1" dirty="0"/>
              <a:t>p</a:t>
            </a:r>
            <a:r>
              <a:rPr lang="en-US" dirty="0"/>
              <a:t> is the probability that we are incorrectly rejecting the null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</a:t>
            </a:r>
            <a:r>
              <a:rPr lang="en-US" i="1" dirty="0"/>
              <a:t>p </a:t>
            </a:r>
            <a:r>
              <a:rPr lang="en-US" dirty="0"/>
              <a:t>&lt; </a:t>
            </a:r>
            <a:r>
              <a:rPr lang="el-GR" i="1" dirty="0"/>
              <a:t>α</a:t>
            </a:r>
            <a:r>
              <a:rPr lang="en-US" dirty="0"/>
              <a:t>, then we say the result is </a:t>
            </a:r>
            <a:r>
              <a:rPr lang="en-US" b="1" dirty="0">
                <a:solidFill>
                  <a:schemeClr val="accent1"/>
                </a:solidFill>
              </a:rPr>
              <a:t>statistically significant</a:t>
            </a:r>
          </a:p>
          <a:p>
            <a:pPr eaLnBrk="1" hangingPunct="1"/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logic for all these tests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8" y="2549127"/>
            <a:ext cx="8387402" cy="4024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Able to reject the null hypothesis if it is sufficiently unlikely (5/100 or .05) </a:t>
            </a:r>
            <a:r>
              <a:rPr lang="en-US" sz="2000" dirty="0"/>
              <a:t>that </a:t>
            </a:r>
            <a:r>
              <a:rPr lang="en-US" sz="2000" dirty="0" smtClean="0"/>
              <a:t>your sample (and it’s </a:t>
            </a:r>
            <a:r>
              <a:rPr lang="en-US" sz="2000" i="1" dirty="0" smtClean="0"/>
              <a:t>test statistic</a:t>
            </a:r>
            <a:r>
              <a:rPr lang="en-US" sz="2000" dirty="0" smtClean="0"/>
              <a:t>) </a:t>
            </a:r>
            <a:r>
              <a:rPr lang="en-US" sz="2000" dirty="0"/>
              <a:t>came from </a:t>
            </a:r>
            <a:r>
              <a:rPr lang="en-US" sz="2000" dirty="0" smtClean="0"/>
              <a:t>this </a:t>
            </a:r>
            <a:r>
              <a:rPr lang="en-US" sz="2000" dirty="0"/>
              <a:t>sampling distribution </a:t>
            </a:r>
            <a:r>
              <a:rPr lang="en-US" sz="2000" dirty="0" smtClean="0"/>
              <a:t>(</a:t>
            </a:r>
            <a:r>
              <a:rPr lang="en-US" sz="2000" dirty="0"/>
              <a:t>where there is </a:t>
            </a:r>
            <a:r>
              <a:rPr lang="en-US" sz="2000" dirty="0" smtClean="0"/>
              <a:t>NO </a:t>
            </a:r>
            <a:r>
              <a:rPr lang="en-US" sz="2000" dirty="0"/>
              <a:t>relationship or </a:t>
            </a:r>
            <a:r>
              <a:rPr lang="en-US" sz="2000" dirty="0" smtClean="0"/>
              <a:t>effect; i.e., no </a:t>
            </a:r>
            <a:r>
              <a:rPr lang="en-US" sz="2000" dirty="0"/>
              <a:t>differences between groups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>
            <a:fillRect/>
          </a:stretch>
        </p:blipFill>
        <p:spPr bwMode="auto">
          <a:xfrm>
            <a:off x="2072557" y="4014889"/>
            <a:ext cx="3781425" cy="151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53982" y="4790315"/>
            <a:ext cx="186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Sampling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significance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Practical Significance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6" y="2533651"/>
            <a:ext cx="7839075" cy="394334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50" dirty="0"/>
              <a:t>Many papers </a:t>
            </a:r>
            <a:r>
              <a:rPr lang="en-US" sz="2250" dirty="0" smtClean="0"/>
              <a:t>claim </a:t>
            </a:r>
            <a:r>
              <a:rPr lang="en-US" sz="2250" dirty="0"/>
              <a:t>victory after finding a significant result</a:t>
            </a:r>
          </a:p>
          <a:p>
            <a:pPr eaLnBrk="1" hangingPunct="1">
              <a:lnSpc>
                <a:spcPct val="90000"/>
              </a:lnSpc>
            </a:pPr>
            <a:endParaRPr lang="en-US" sz="2250" dirty="0"/>
          </a:p>
          <a:p>
            <a:pPr eaLnBrk="1" hangingPunct="1">
              <a:lnSpc>
                <a:spcPct val="90000"/>
              </a:lnSpc>
            </a:pPr>
            <a:r>
              <a:rPr lang="en-US" sz="2250" dirty="0"/>
              <a:t>Statistical significance does not guarantee the result is </a:t>
            </a:r>
            <a:r>
              <a:rPr lang="en-US" sz="2250" dirty="0">
                <a:solidFill>
                  <a:schemeClr val="tx1"/>
                </a:solidFill>
              </a:rPr>
              <a:t>meaningful</a:t>
            </a:r>
          </a:p>
          <a:p>
            <a:pPr eaLnBrk="1" hangingPunct="1">
              <a:lnSpc>
                <a:spcPct val="90000"/>
              </a:lnSpc>
            </a:pPr>
            <a:endParaRPr lang="en-US" sz="2250" b="1" dirty="0"/>
          </a:p>
          <a:p>
            <a:pPr eaLnBrk="1" hangingPunct="1">
              <a:lnSpc>
                <a:spcPct val="90000"/>
              </a:lnSpc>
            </a:pPr>
            <a:r>
              <a:rPr lang="en-US" sz="2250" dirty="0"/>
              <a:t>Strong significance </a:t>
            </a:r>
            <a:r>
              <a:rPr lang="en-US" sz="2250" i="1" dirty="0"/>
              <a:t>(p</a:t>
            </a:r>
            <a:r>
              <a:rPr lang="en-US" sz="2250" dirty="0"/>
              <a:t> </a:t>
            </a:r>
            <a:r>
              <a:rPr lang="en-US" sz="2250" i="1" dirty="0"/>
              <a:t>&lt;</a:t>
            </a:r>
            <a:r>
              <a:rPr lang="en-US" sz="2250" dirty="0"/>
              <a:t> .001) means a </a:t>
            </a:r>
            <a:r>
              <a:rPr lang="en-US" sz="2250" b="1" dirty="0">
                <a:solidFill>
                  <a:schemeClr val="tx1"/>
                </a:solidFill>
              </a:rPr>
              <a:t>reliable</a:t>
            </a:r>
            <a:r>
              <a:rPr lang="en-US" sz="2250" dirty="0">
                <a:solidFill>
                  <a:schemeClr val="accent1"/>
                </a:solidFill>
              </a:rPr>
              <a:t> </a:t>
            </a:r>
            <a:r>
              <a:rPr lang="en-US" sz="2250" dirty="0"/>
              <a:t>effect, not necessarily a strong effect!</a:t>
            </a:r>
          </a:p>
          <a:p>
            <a:pPr lvl="1">
              <a:lnSpc>
                <a:spcPct val="90000"/>
              </a:lnSpc>
            </a:pPr>
            <a:r>
              <a:rPr lang="en-US" sz="1950" dirty="0"/>
              <a:t>“How meaningful” is a judgement based on effect size, experimental manipulation, real world implications, etc.</a:t>
            </a:r>
          </a:p>
          <a:p>
            <a:pPr eaLnBrk="1" hangingPunct="1">
              <a:lnSpc>
                <a:spcPct val="90000"/>
              </a:lnSpc>
            </a:pPr>
            <a:endParaRPr lang="en-US" sz="2250" dirty="0"/>
          </a:p>
          <a:p>
            <a:pPr eaLnBrk="1" hangingPunct="1">
              <a:lnSpc>
                <a:spcPct val="90000"/>
              </a:lnSpc>
            </a:pPr>
            <a:endParaRPr lang="en-US" sz="22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Effect Size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47950"/>
            <a:ext cx="7734300" cy="386631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</a:t>
            </a:r>
            <a:r>
              <a:rPr lang="en-US" b="1" dirty="0" smtClean="0"/>
              <a:t>effect size</a:t>
            </a:r>
            <a:r>
              <a:rPr lang="en-US" dirty="0" smtClean="0"/>
              <a:t> is a measure of the strength of </a:t>
            </a:r>
            <a:r>
              <a:rPr lang="en-US" dirty="0" smtClean="0"/>
              <a:t>                     the </a:t>
            </a:r>
            <a:r>
              <a:rPr lang="en-US" dirty="0" smtClean="0"/>
              <a:t>relationship between two variables</a:t>
            </a:r>
          </a:p>
          <a:p>
            <a:pPr lvl="1"/>
            <a:r>
              <a:rPr lang="en-US" dirty="0" smtClean="0"/>
              <a:t>or the effect of one variable on another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Most commonly reported effect sizes is Cohen’s </a:t>
            </a:r>
            <a:r>
              <a:rPr lang="en-US" i="1" dirty="0" smtClean="0"/>
              <a:t>d</a:t>
            </a:r>
            <a:endParaRPr lang="en-US" dirty="0" smtClean="0"/>
          </a:p>
          <a:p>
            <a:pPr lvl="1"/>
            <a:r>
              <a:rPr lang="en-US" dirty="0" smtClean="0"/>
              <a:t>Important, but frequently not reported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215926" y="2209800"/>
            <a:ext cx="1905000" cy="1905000"/>
          </a:xfrm>
          <a:prstGeom prst="ellips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054126" y="2438400"/>
            <a:ext cx="1905000" cy="1905000"/>
          </a:xfrm>
          <a:prstGeom prst="ellipse">
            <a:avLst/>
          </a:prstGeom>
          <a:noFill/>
          <a:ln w="222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1298" y="5319132"/>
            <a:ext cx="2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 difference / 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Effect Size </a:t>
            </a:r>
            <a:r>
              <a:rPr lang="en-US" dirty="0" smtClean="0"/>
              <a:t>Conventions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568" y="2683327"/>
            <a:ext cx="7662864" cy="361068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Small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effect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i="1" dirty="0"/>
              <a:t> d</a:t>
            </a:r>
            <a:r>
              <a:rPr lang="en-US" dirty="0"/>
              <a:t> = </a:t>
            </a:r>
            <a:r>
              <a:rPr lang="en-US" dirty="0" smtClean="0"/>
              <a:t>0.2 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Medium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effect</a:t>
            </a:r>
          </a:p>
          <a:p>
            <a:pPr lvl="1" eaLnBrk="1" hangingPunct="1">
              <a:buFontTx/>
              <a:buNone/>
            </a:pPr>
            <a:r>
              <a:rPr lang="en-US" i="1" dirty="0" smtClean="0"/>
              <a:t>	d</a:t>
            </a:r>
            <a:r>
              <a:rPr lang="en-US" dirty="0" smtClean="0"/>
              <a:t> = 0.5	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</a:t>
            </a:r>
            <a:endParaRPr lang="en-US" b="1" dirty="0" smtClean="0"/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Large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effect</a:t>
            </a:r>
          </a:p>
          <a:p>
            <a:pPr lvl="1" eaLnBrk="1" hangingPunct="1">
              <a:buFontTx/>
              <a:buNone/>
            </a:pPr>
            <a:r>
              <a:rPr lang="en-US" i="1" dirty="0" smtClean="0"/>
              <a:t>	d</a:t>
            </a:r>
            <a:r>
              <a:rPr lang="en-US" dirty="0" smtClean="0"/>
              <a:t> &gt; 0.8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94" y="2613209"/>
            <a:ext cx="8365957" cy="399241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Practical significance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Power analysis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Null Hypothesis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2615802"/>
            <a:ext cx="7680571" cy="4024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What are our two possible decisions? The null </a:t>
            </a:r>
            <a:r>
              <a:rPr lang="en-US" sz="2100" dirty="0"/>
              <a:t>hypothesis will either </a:t>
            </a:r>
            <a:r>
              <a:rPr lang="en-US" sz="2100" dirty="0" smtClean="0"/>
              <a:t>be…</a:t>
            </a:r>
            <a:endParaRPr lang="en-US" sz="2100" dirty="0"/>
          </a:p>
          <a:p>
            <a:pPr lvl="1" eaLnBrk="1" hangingPunct="1">
              <a:lnSpc>
                <a:spcPct val="90000"/>
              </a:lnSpc>
            </a:pPr>
            <a:r>
              <a:rPr lang="en-US" sz="1800" b="1" dirty="0"/>
              <a:t>rejected</a:t>
            </a:r>
            <a:r>
              <a:rPr 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or we will fail to reject it</a:t>
            </a:r>
            <a:endParaRPr lang="en-US" sz="1800" b="1" dirty="0"/>
          </a:p>
          <a:p>
            <a:pPr lvl="1" eaLnBrk="1" hangingPunct="1">
              <a:lnSpc>
                <a:spcPct val="90000"/>
              </a:lnSpc>
            </a:pP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2100" dirty="0"/>
              <a:t>Which suggests there *is* a difference?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4"/>
          <p:cNvGraphicFramePr>
            <a:graphicFrameLocks noGrp="1"/>
          </p:cNvGraphicFramePr>
          <p:nvPr>
            <p:extLst/>
          </p:nvPr>
        </p:nvGraphicFramePr>
        <p:xfrm>
          <a:off x="2571750" y="2464616"/>
          <a:ext cx="4572000" cy="30480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Type II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Type 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Possible Outcomes</a:t>
            </a:r>
          </a:p>
        </p:txBody>
      </p:sp>
      <p:graphicFrame>
        <p:nvGraphicFramePr>
          <p:cNvPr id="44086" name="Group 54"/>
          <p:cNvGraphicFramePr>
            <a:graphicFrameLocks noGrp="1"/>
          </p:cNvGraphicFramePr>
          <p:nvPr>
            <p:extLst/>
          </p:nvPr>
        </p:nvGraphicFramePr>
        <p:xfrm>
          <a:off x="2628900" y="2290763"/>
          <a:ext cx="4572000" cy="30480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Type II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Type 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87" name="Text Box 49"/>
          <p:cNvSpPr txBox="1">
            <a:spLocks noChangeArrowheads="1"/>
          </p:cNvSpPr>
          <p:nvPr/>
        </p:nvSpPr>
        <p:spPr bwMode="auto">
          <a:xfrm>
            <a:off x="2628900" y="5338762"/>
            <a:ext cx="2286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Reject</a:t>
            </a:r>
          </a:p>
        </p:txBody>
      </p:sp>
      <p:sp>
        <p:nvSpPr>
          <p:cNvPr id="28688" name="Text Box 50"/>
          <p:cNvSpPr txBox="1">
            <a:spLocks noChangeArrowheads="1"/>
          </p:cNvSpPr>
          <p:nvPr/>
        </p:nvSpPr>
        <p:spPr bwMode="auto">
          <a:xfrm>
            <a:off x="4914900" y="5338762"/>
            <a:ext cx="2286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Not Reject</a:t>
            </a:r>
          </a:p>
        </p:txBody>
      </p:sp>
      <p:sp>
        <p:nvSpPr>
          <p:cNvPr id="28689" name="Text Box 51"/>
          <p:cNvSpPr txBox="1">
            <a:spLocks noChangeArrowheads="1"/>
          </p:cNvSpPr>
          <p:nvPr/>
        </p:nvSpPr>
        <p:spPr bwMode="auto">
          <a:xfrm>
            <a:off x="1371600" y="2800350"/>
            <a:ext cx="1028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False</a:t>
            </a:r>
          </a:p>
        </p:txBody>
      </p:sp>
      <p:sp>
        <p:nvSpPr>
          <p:cNvPr id="28690" name="Text Box 52"/>
          <p:cNvSpPr txBox="1">
            <a:spLocks noChangeArrowheads="1"/>
          </p:cNvSpPr>
          <p:nvPr/>
        </p:nvSpPr>
        <p:spPr bwMode="auto">
          <a:xfrm>
            <a:off x="1371600" y="4424362"/>
            <a:ext cx="1028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True</a:t>
            </a:r>
          </a:p>
        </p:txBody>
      </p:sp>
      <p:sp>
        <p:nvSpPr>
          <p:cNvPr id="28691" name="Text Box 55"/>
          <p:cNvSpPr txBox="1">
            <a:spLocks noChangeArrowheads="1"/>
          </p:cNvSpPr>
          <p:nvPr/>
        </p:nvSpPr>
        <p:spPr bwMode="auto">
          <a:xfrm>
            <a:off x="1314450" y="1771651"/>
            <a:ext cx="12573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 b="1">
                <a:latin typeface="Calibri" pitchFamily="34" charset="0"/>
              </a:rPr>
              <a:t>Null Hypothesis is…</a:t>
            </a:r>
          </a:p>
        </p:txBody>
      </p:sp>
      <p:sp>
        <p:nvSpPr>
          <p:cNvPr id="44103" name="Rectangle 71"/>
          <p:cNvSpPr>
            <a:spLocks noChangeArrowheads="1"/>
          </p:cNvSpPr>
          <p:nvPr/>
        </p:nvSpPr>
        <p:spPr bwMode="auto">
          <a:xfrm>
            <a:off x="5372100" y="4229100"/>
            <a:ext cx="154305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5257800" y="2686050"/>
            <a:ext cx="154305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4105" name="Rectangle 73"/>
          <p:cNvSpPr>
            <a:spLocks noChangeArrowheads="1"/>
          </p:cNvSpPr>
          <p:nvPr/>
        </p:nvSpPr>
        <p:spPr bwMode="auto">
          <a:xfrm>
            <a:off x="2971800" y="4229100"/>
            <a:ext cx="154305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4106" name="Rectangle 74"/>
          <p:cNvSpPr>
            <a:spLocks noChangeArrowheads="1"/>
          </p:cNvSpPr>
          <p:nvPr/>
        </p:nvSpPr>
        <p:spPr bwMode="auto">
          <a:xfrm>
            <a:off x="3200400" y="2686050"/>
            <a:ext cx="125730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03" grpId="0" animBg="1"/>
      <p:bldP spid="44105" grpId="0" animBg="1"/>
      <p:bldP spid="44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I Errors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2267624"/>
            <a:ext cx="8249916" cy="356592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Rejecting a true null hypothesis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chemeClr val="accent1"/>
                </a:solidFill>
              </a:rPr>
              <a:t>false positive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error</a:t>
            </a:r>
            <a:endParaRPr lang="en-US" b="1" dirty="0" smtClean="0"/>
          </a:p>
          <a:p>
            <a:pPr lvl="1"/>
            <a:r>
              <a:rPr lang="en-US" dirty="0" smtClean="0"/>
              <a:t>Concluding there is a difference when there actually is none</a:t>
            </a:r>
          </a:p>
          <a:p>
            <a:pPr eaLnBrk="1" hangingPunct="1"/>
            <a:r>
              <a:rPr lang="en-US" dirty="0" smtClean="0"/>
              <a:t>Easy to control</a:t>
            </a:r>
          </a:p>
          <a:p>
            <a:pPr lvl="1"/>
            <a:r>
              <a:rPr lang="en-US" dirty="0"/>
              <a:t>Decide the probability </a:t>
            </a:r>
            <a:r>
              <a:rPr lang="el-GR" i="1" dirty="0"/>
              <a:t>α</a:t>
            </a:r>
            <a:r>
              <a:rPr lang="en-US" dirty="0"/>
              <a:t> in </a:t>
            </a:r>
            <a:r>
              <a:rPr lang="en-US" dirty="0" smtClean="0"/>
              <a:t>advance for a given test</a:t>
            </a:r>
            <a:endParaRPr lang="en-US" dirty="0"/>
          </a:p>
          <a:p>
            <a:pPr lvl="1"/>
            <a:r>
              <a:rPr lang="en-US" dirty="0"/>
              <a:t>The standard </a:t>
            </a:r>
            <a:r>
              <a:rPr lang="en-US" dirty="0" smtClean="0">
                <a:solidFill>
                  <a:srgbClr val="FF0000"/>
                </a:solidFill>
              </a:rPr>
              <a:t>cutoff</a:t>
            </a:r>
            <a:r>
              <a:rPr lang="en-US" dirty="0" smtClean="0"/>
              <a:t> is .05, meaning there is a </a:t>
            </a:r>
            <a:r>
              <a:rPr lang="en-US" dirty="0"/>
              <a:t>5% </a:t>
            </a:r>
            <a:r>
              <a:rPr lang="en-US" dirty="0" smtClean="0"/>
              <a:t>chance of a </a:t>
            </a:r>
            <a:r>
              <a:rPr lang="en-US" dirty="0"/>
              <a:t>Type I Error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b="1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>
            <a:fillRect/>
          </a:stretch>
        </p:blipFill>
        <p:spPr bwMode="auto">
          <a:xfrm>
            <a:off x="1829376" y="5119211"/>
            <a:ext cx="3976093" cy="159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5469" y="5432881"/>
            <a:ext cx="186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Sampling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4"/>
          <p:cNvGraphicFramePr>
            <a:graphicFrameLocks noGrp="1"/>
          </p:cNvGraphicFramePr>
          <p:nvPr/>
        </p:nvGraphicFramePr>
        <p:xfrm>
          <a:off x="2571750" y="2464616"/>
          <a:ext cx="4572000" cy="30480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Type II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Type 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Possible Outcomes</a:t>
            </a:r>
          </a:p>
        </p:txBody>
      </p:sp>
      <p:graphicFrame>
        <p:nvGraphicFramePr>
          <p:cNvPr id="44086" name="Group 54"/>
          <p:cNvGraphicFramePr>
            <a:graphicFrameLocks noGrp="1"/>
          </p:cNvGraphicFramePr>
          <p:nvPr/>
        </p:nvGraphicFramePr>
        <p:xfrm>
          <a:off x="2628900" y="2290763"/>
          <a:ext cx="4572000" cy="30480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Type II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Type I Error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marL="68580" marR="68580" marT="34290" marB="34290"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87" name="Text Box 49"/>
          <p:cNvSpPr txBox="1">
            <a:spLocks noChangeArrowheads="1"/>
          </p:cNvSpPr>
          <p:nvPr/>
        </p:nvSpPr>
        <p:spPr bwMode="auto">
          <a:xfrm>
            <a:off x="2628900" y="5338762"/>
            <a:ext cx="2286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Reject</a:t>
            </a:r>
          </a:p>
        </p:txBody>
      </p:sp>
      <p:sp>
        <p:nvSpPr>
          <p:cNvPr id="28688" name="Text Box 50"/>
          <p:cNvSpPr txBox="1">
            <a:spLocks noChangeArrowheads="1"/>
          </p:cNvSpPr>
          <p:nvPr/>
        </p:nvSpPr>
        <p:spPr bwMode="auto">
          <a:xfrm>
            <a:off x="4914900" y="5338762"/>
            <a:ext cx="2286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Not Reject</a:t>
            </a:r>
          </a:p>
        </p:txBody>
      </p:sp>
      <p:sp>
        <p:nvSpPr>
          <p:cNvPr id="28689" name="Text Box 51"/>
          <p:cNvSpPr txBox="1">
            <a:spLocks noChangeArrowheads="1"/>
          </p:cNvSpPr>
          <p:nvPr/>
        </p:nvSpPr>
        <p:spPr bwMode="auto">
          <a:xfrm>
            <a:off x="1371600" y="2800350"/>
            <a:ext cx="1028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False</a:t>
            </a:r>
          </a:p>
        </p:txBody>
      </p:sp>
      <p:sp>
        <p:nvSpPr>
          <p:cNvPr id="28690" name="Text Box 52"/>
          <p:cNvSpPr txBox="1">
            <a:spLocks noChangeArrowheads="1"/>
          </p:cNvSpPr>
          <p:nvPr/>
        </p:nvSpPr>
        <p:spPr bwMode="auto">
          <a:xfrm>
            <a:off x="1371600" y="4424362"/>
            <a:ext cx="1028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>
                <a:latin typeface="Calibri" pitchFamily="34" charset="0"/>
              </a:rPr>
              <a:t>True</a:t>
            </a:r>
          </a:p>
        </p:txBody>
      </p:sp>
      <p:sp>
        <p:nvSpPr>
          <p:cNvPr id="28691" name="Text Box 55"/>
          <p:cNvSpPr txBox="1">
            <a:spLocks noChangeArrowheads="1"/>
          </p:cNvSpPr>
          <p:nvPr/>
        </p:nvSpPr>
        <p:spPr bwMode="auto">
          <a:xfrm>
            <a:off x="1314450" y="1771651"/>
            <a:ext cx="12573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50" b="1">
                <a:latin typeface="Calibri" pitchFamily="34" charset="0"/>
              </a:rPr>
              <a:t>Null Hypothesis is…</a:t>
            </a:r>
          </a:p>
        </p:txBody>
      </p:sp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5257800" y="2686050"/>
            <a:ext cx="154305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II Errors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587228"/>
            <a:ext cx="7789905" cy="40421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Failing to reject a false null hypothesis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chemeClr val="accent1"/>
                </a:solidFill>
              </a:rPr>
              <a:t>false negative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dirty="0" smtClean="0">
                <a:solidFill>
                  <a:schemeClr val="accent1"/>
                </a:solidFill>
              </a:rPr>
              <a:t> error</a:t>
            </a:r>
            <a:endParaRPr lang="en-US" b="1" dirty="0" smtClean="0"/>
          </a:p>
          <a:p>
            <a:pPr lvl="1"/>
            <a:r>
              <a:rPr lang="en-US" dirty="0" smtClean="0"/>
              <a:t>Test was not sensitive enough to find a difference when one actually exists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More difficult to overcome than Type I</a:t>
            </a:r>
          </a:p>
          <a:p>
            <a:pPr lvl="1"/>
            <a:r>
              <a:rPr lang="en-US" sz="1800" dirty="0"/>
              <a:t>Statistical power is equal to 1 – </a:t>
            </a:r>
            <a:r>
              <a:rPr lang="el-GR" sz="1800" dirty="0"/>
              <a:t>β</a:t>
            </a:r>
            <a:endParaRPr lang="en-US" sz="1800" dirty="0"/>
          </a:p>
          <a:p>
            <a:pPr lvl="1"/>
            <a:r>
              <a:rPr lang="en-US" sz="1800" dirty="0"/>
              <a:t>Measure of the sensitivity of the test (increases with larger N)</a:t>
            </a:r>
          </a:p>
          <a:p>
            <a:pPr lvl="1"/>
            <a:r>
              <a:rPr lang="en-US" sz="1800" dirty="0"/>
              <a:t>Also influenced by experimental design and the size of the effect </a:t>
            </a:r>
          </a:p>
          <a:p>
            <a:pPr lvl="1"/>
            <a:r>
              <a:rPr lang="en-US" sz="1800" dirty="0"/>
              <a:t>Impossible to know precisely in advance, but you can estimate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Decisions and errors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577703"/>
            <a:ext cx="7799768" cy="3394472"/>
          </a:xfrm>
        </p:spPr>
        <p:txBody>
          <a:bodyPr>
            <a:normAutofit/>
          </a:bodyPr>
          <a:lstStyle/>
          <a:p>
            <a:r>
              <a:rPr lang="en-US" sz="2100" dirty="0" smtClean="0"/>
              <a:t>Errors</a:t>
            </a:r>
          </a:p>
          <a:p>
            <a:pPr lvl="1"/>
            <a:r>
              <a:rPr lang="en-US" sz="1900" dirty="0" smtClean="0"/>
              <a:t>Type I – false positive, “rejected the null” but there is </a:t>
            </a:r>
            <a:r>
              <a:rPr lang="en-US" sz="1900" b="1" dirty="0" smtClean="0"/>
              <a:t>no</a:t>
            </a:r>
            <a:r>
              <a:rPr lang="en-US" sz="1900" dirty="0" smtClean="0"/>
              <a:t> difference</a:t>
            </a:r>
          </a:p>
          <a:p>
            <a:pPr lvl="1"/>
            <a:r>
              <a:rPr lang="en-US" sz="1900" dirty="0" smtClean="0"/>
              <a:t>Type II – false negative, “failed to reject” but there </a:t>
            </a:r>
            <a:r>
              <a:rPr lang="en-US" sz="1900" b="1" dirty="0" smtClean="0"/>
              <a:t>is</a:t>
            </a:r>
            <a:r>
              <a:rPr lang="en-US" sz="1900" dirty="0" smtClean="0"/>
              <a:t> a difference</a:t>
            </a:r>
          </a:p>
          <a:p>
            <a:pPr lvl="1"/>
            <a:endParaRPr lang="en-US" sz="1900" dirty="0"/>
          </a:p>
          <a:p>
            <a:r>
              <a:rPr lang="en-US" sz="2100" dirty="0"/>
              <a:t>Decisions – reject the null hypothesis or fail to reject </a:t>
            </a:r>
            <a:r>
              <a:rPr lang="en-US" sz="2100" dirty="0" smtClean="0"/>
              <a:t>it</a:t>
            </a:r>
          </a:p>
          <a:p>
            <a:pPr lvl="1"/>
            <a:r>
              <a:rPr lang="en-US" sz="1900" b="1" i="1" dirty="0" smtClean="0"/>
              <a:t>When do we make each decision? What’s the criteria?</a:t>
            </a:r>
          </a:p>
          <a:p>
            <a:pPr lvl="1"/>
            <a:r>
              <a:rPr lang="en-US" sz="1900" b="1" i="1" dirty="0" smtClean="0">
                <a:solidFill>
                  <a:srgbClr val="FF0000"/>
                </a:solidFill>
              </a:rPr>
              <a:t>When is it possible to make each error?</a:t>
            </a:r>
            <a:endParaRPr lang="en-US" sz="1900" b="1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Fail to Reject</a:t>
            </a:r>
            <a:r>
              <a:rPr lang="en-US" dirty="0" smtClean="0"/>
              <a:t>” the Null Hypothesis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577703"/>
            <a:ext cx="7485105" cy="3394472"/>
          </a:xfrm>
        </p:spPr>
        <p:txBody>
          <a:bodyPr>
            <a:normAutofit fontScale="92500"/>
          </a:bodyPr>
          <a:lstStyle/>
          <a:p>
            <a:r>
              <a:rPr lang="en-US" sz="2100" dirty="0"/>
              <a:t>Remember, only trying to </a:t>
            </a:r>
            <a:r>
              <a:rPr lang="en-US" sz="2100" b="1" u="sng" dirty="0"/>
              <a:t>dis</a:t>
            </a:r>
            <a:r>
              <a:rPr lang="en-US" sz="2100" dirty="0"/>
              <a:t>prove the null</a:t>
            </a:r>
          </a:p>
          <a:p>
            <a:pPr eaLnBrk="1" hangingPunct="1"/>
            <a:endParaRPr lang="en-US" sz="2100" dirty="0"/>
          </a:p>
          <a:p>
            <a:pPr eaLnBrk="1" hangingPunct="1"/>
            <a:r>
              <a:rPr lang="en-US" sz="2100" dirty="0"/>
              <a:t>When we do not reject, this is not the same as accepting the null!</a:t>
            </a:r>
          </a:p>
          <a:p>
            <a:pPr eaLnBrk="1" hangingPunct="1"/>
            <a:endParaRPr lang="en-US" sz="2100" dirty="0"/>
          </a:p>
          <a:p>
            <a:pPr eaLnBrk="1" hangingPunct="1"/>
            <a:r>
              <a:rPr lang="en-US" sz="2100" dirty="0"/>
              <a:t>The null hypothesis could still be:</a:t>
            </a:r>
          </a:p>
          <a:p>
            <a:pPr lvl="1" eaLnBrk="1" hangingPunct="1"/>
            <a:r>
              <a:rPr lang="en-US" sz="1800" b="1" dirty="0"/>
              <a:t>True</a:t>
            </a:r>
            <a:r>
              <a:rPr lang="en-US" sz="1800" dirty="0"/>
              <a:t> (no systematic difference between the groups)</a:t>
            </a:r>
            <a:endParaRPr lang="en-US" sz="1800" b="1" dirty="0"/>
          </a:p>
          <a:p>
            <a:pPr lvl="1" eaLnBrk="1" hangingPunct="1"/>
            <a:r>
              <a:rPr lang="en-US" sz="1800" b="1" dirty="0"/>
              <a:t>False </a:t>
            </a:r>
            <a:r>
              <a:rPr lang="en-US" sz="1800" dirty="0"/>
              <a:t>(too much </a:t>
            </a:r>
            <a:r>
              <a:rPr lang="en-US" sz="1800" b="1" u="sng" dirty="0"/>
              <a:t>error</a:t>
            </a:r>
            <a:r>
              <a:rPr lang="en-US" sz="1800" dirty="0"/>
              <a:t> in sample to find a difference</a:t>
            </a:r>
            <a:r>
              <a:rPr lang="en-US" sz="1800" dirty="0" smtClean="0"/>
              <a:t>)</a:t>
            </a:r>
            <a:endParaRPr 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Reject</a:t>
            </a:r>
            <a:r>
              <a:rPr lang="en-US" dirty="0" smtClean="0"/>
              <a:t> the Null Hypothesis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2615803"/>
            <a:ext cx="7058025" cy="356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we are able to reject the null, this suggests there is a difference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Could be support for experiment hypothesis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also be due to </a:t>
            </a:r>
            <a:r>
              <a:rPr lang="en-US" b="1" dirty="0" smtClean="0"/>
              <a:t>confounding factors</a:t>
            </a:r>
            <a:br>
              <a:rPr lang="en-US" b="1" dirty="0" smtClean="0"/>
            </a:br>
            <a:r>
              <a:rPr lang="en-US" dirty="0" smtClean="0"/>
              <a:t>(poor experimental design)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Or could be due to chance. How likely?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8100" y="4219135"/>
            <a:ext cx="25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design experiment so that only ONE difference between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350" y="2236694"/>
            <a:ext cx="6724650" cy="1362075"/>
          </a:xfrm>
        </p:spPr>
        <p:txBody>
          <a:bodyPr/>
          <a:lstStyle/>
          <a:p>
            <a:r>
              <a:rPr lang="en-US" dirty="0" smtClean="0"/>
              <a:t>Power Analysis: </a:t>
            </a:r>
            <a:br>
              <a:rPr lang="en-US" dirty="0" smtClean="0"/>
            </a:br>
            <a:r>
              <a:rPr lang="en-US" dirty="0" smtClean="0"/>
              <a:t>G*Power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take a look at G*Power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94" y="2613209"/>
            <a:ext cx="8365957" cy="399241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Practical significance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Power analysis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350" y="2236694"/>
            <a:ext cx="6724650" cy="1362075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Putting it all together</a:t>
            </a:r>
            <a:endParaRPr lang="en-US" altLang="en-US" dirty="0" smtClean="0"/>
          </a:p>
        </p:txBody>
      </p:sp>
      <p:sp>
        <p:nvSpPr>
          <p:cNvPr id="6" name="TextBox 5"/>
          <p:cNvSpPr txBox="1"/>
          <p:nvPr/>
        </p:nvSpPr>
        <p:spPr>
          <a:xfrm rot="558350">
            <a:off x="565176" y="4538802"/>
            <a:ext cx="82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 determines if you can make causal claim, nothing to do with statistical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Putting it all together</a:t>
            </a:r>
            <a:endParaRPr lang="en-US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53740" y="4077137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720" y="4077136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3740" y="6088817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0720" y="6112114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US" dirty="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605682"/>
            <a:ext cx="8580120" cy="440471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Which ever test is appropriate, all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nferential statistics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 whether the difference is </a:t>
            </a:r>
            <a:r>
              <a:rPr lang="en-US" i="1" dirty="0" smtClean="0">
                <a:solidFill>
                  <a:schemeClr val="tx1"/>
                </a:solidFill>
              </a:rPr>
              <a:t>reliable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the independent variable explain a </a:t>
            </a:r>
            <a:r>
              <a:rPr lang="en-US" i="1" dirty="0" smtClean="0">
                <a:solidFill>
                  <a:schemeClr val="tx1"/>
                </a:solidFill>
              </a:rPr>
              <a:t>significant</a:t>
            </a:r>
            <a:r>
              <a:rPr lang="en-US" dirty="0" smtClean="0">
                <a:solidFill>
                  <a:schemeClr val="tx1"/>
                </a:solidFill>
              </a:rPr>
              <a:t> amount of variability in the dependent variable (outcome)?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71800" y="4114800"/>
            <a:ext cx="1905000" cy="1905000"/>
          </a:xfrm>
          <a:prstGeom prst="ellips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810000" y="4343400"/>
            <a:ext cx="1905000" cy="1905000"/>
          </a:xfrm>
          <a:prstGeom prst="ellipse">
            <a:avLst/>
          </a:prstGeom>
          <a:noFill/>
          <a:ln w="222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9727" y="4460488"/>
            <a:ext cx="1812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 can be experimental or correlational; &amp; categorical or 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6" y="2483893"/>
            <a:ext cx="7496458" cy="437410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Types of variability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Systematic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Reproducible and consistent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Has an underlying cause (experimental variable)</a:t>
            </a:r>
          </a:p>
          <a:p>
            <a:pPr lvl="1" eaLnBrk="1" hangingPunct="1"/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Unsystematic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Random and unpredictable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Also known as error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US" dirty="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605682"/>
            <a:ext cx="8580120" cy="440471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Which ever test is appropriate, all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nferential statistics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 whether the difference is </a:t>
            </a:r>
            <a:r>
              <a:rPr lang="en-US" i="1" dirty="0" smtClean="0">
                <a:solidFill>
                  <a:schemeClr val="tx1"/>
                </a:solidFill>
              </a:rPr>
              <a:t>reliable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the independent variable explain a </a:t>
            </a:r>
            <a:r>
              <a:rPr lang="en-US" i="1" dirty="0" smtClean="0">
                <a:solidFill>
                  <a:schemeClr val="tx1"/>
                </a:solidFill>
              </a:rPr>
              <a:t>significant</a:t>
            </a:r>
            <a:r>
              <a:rPr lang="en-US" dirty="0" smtClean="0">
                <a:solidFill>
                  <a:schemeClr val="tx1"/>
                </a:solidFill>
              </a:rPr>
              <a:t> amount of variability in the dependent variable (outcome)?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lot of different things effect outcomes (what affects your energy level?)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Independent variable: caffeine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Other sources of systematic variability: temp, metabolism, fitness, sleep, etc.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Error: misreported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26070"/>
            <a:ext cx="7408985" cy="35659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In a population, the mean “need to belong” is 3 on a 1-5 scale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If we sample one person randomly, we’d expect it to be 3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randomly chosen person scored a 4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This could be due to </a:t>
            </a:r>
            <a:r>
              <a:rPr lang="en-US" dirty="0" smtClean="0">
                <a:solidFill>
                  <a:srgbClr val="FF0000"/>
                </a:solidFill>
              </a:rPr>
              <a:t>systematic</a:t>
            </a:r>
            <a:r>
              <a:rPr lang="en-US" dirty="0" smtClean="0">
                <a:solidFill>
                  <a:schemeClr val="tx1"/>
                </a:solidFill>
              </a:rPr>
              <a:t> (caused by something) or </a:t>
            </a:r>
            <a:r>
              <a:rPr lang="en-US" dirty="0" smtClean="0">
                <a:solidFill>
                  <a:srgbClr val="FF0000"/>
                </a:solidFill>
              </a:rPr>
              <a:t>unsystematic</a:t>
            </a:r>
            <a:r>
              <a:rPr lang="en-US" dirty="0" smtClean="0">
                <a:solidFill>
                  <a:schemeClr val="tx1"/>
                </a:solidFill>
              </a:rPr>
              <a:t> (didn’t fill out scale correctly) </a:t>
            </a:r>
            <a:r>
              <a:rPr lang="en-US" dirty="0" smtClean="0">
                <a:solidFill>
                  <a:srgbClr val="FF0000"/>
                </a:solidFill>
              </a:rPr>
              <a:t>variability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8413</TotalTime>
  <Words>1238</Words>
  <Application>Microsoft Office PowerPoint</Application>
  <PresentationFormat>On-screen Show (4:3)</PresentationFormat>
  <Paragraphs>255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Calisto MT</vt:lpstr>
      <vt:lpstr>Tahoma</vt:lpstr>
      <vt:lpstr>Wingdings</vt:lpstr>
      <vt:lpstr>Genesis</vt:lpstr>
      <vt:lpstr> </vt:lpstr>
      <vt:lpstr>Today’s Topics</vt:lpstr>
      <vt:lpstr>RECAP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Recall: the logic is based in deduction</vt:lpstr>
      <vt:lpstr>Null Hypothesis</vt:lpstr>
      <vt:lpstr>Statistical Significance</vt:lpstr>
      <vt:lpstr>The logic for all these tests</vt:lpstr>
      <vt:lpstr>Practical significance</vt:lpstr>
      <vt:lpstr>Practical Significance</vt:lpstr>
      <vt:lpstr>Effect Size</vt:lpstr>
      <vt:lpstr>Effect Size Conventions</vt:lpstr>
      <vt:lpstr>Power</vt:lpstr>
      <vt:lpstr>Null Hypothesis</vt:lpstr>
      <vt:lpstr>Possible Outcomes</vt:lpstr>
      <vt:lpstr>Type I Errors</vt:lpstr>
      <vt:lpstr>Possible Outcomes</vt:lpstr>
      <vt:lpstr>Type II Errors</vt:lpstr>
      <vt:lpstr>Decisions and errors</vt:lpstr>
      <vt:lpstr>“Fail to Reject” the Null Hypothesis</vt:lpstr>
      <vt:lpstr>Reject the Null Hypothesis</vt:lpstr>
      <vt:lpstr>Power Analysis:  G*Power</vt:lpstr>
      <vt:lpstr>Today’s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Gale Lucas</cp:lastModifiedBy>
  <cp:revision>440</cp:revision>
  <cp:lastPrinted>2016-11-11T14:52:43Z</cp:lastPrinted>
  <dcterms:created xsi:type="dcterms:W3CDTF">2015-06-10T16:51:26Z</dcterms:created>
  <dcterms:modified xsi:type="dcterms:W3CDTF">2023-11-07T00:10:59Z</dcterms:modified>
</cp:coreProperties>
</file>