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79" r:id="rId2"/>
    <p:sldId id="339" r:id="rId3"/>
    <p:sldId id="636" r:id="rId4"/>
    <p:sldId id="633" r:id="rId5"/>
    <p:sldId id="635" r:id="rId6"/>
    <p:sldId id="649" r:id="rId7"/>
    <p:sldId id="650" r:id="rId8"/>
    <p:sldId id="671" r:id="rId9"/>
    <p:sldId id="637" r:id="rId10"/>
    <p:sldId id="651" r:id="rId11"/>
    <p:sldId id="652" r:id="rId12"/>
    <p:sldId id="639" r:id="rId13"/>
    <p:sldId id="640" r:id="rId14"/>
    <p:sldId id="641" r:id="rId15"/>
    <p:sldId id="642" r:id="rId16"/>
    <p:sldId id="653" r:id="rId17"/>
    <p:sldId id="571" r:id="rId18"/>
    <p:sldId id="572" r:id="rId19"/>
    <p:sldId id="644" r:id="rId20"/>
    <p:sldId id="645" r:id="rId21"/>
    <p:sldId id="648" r:id="rId22"/>
    <p:sldId id="663" r:id="rId23"/>
    <p:sldId id="643" r:id="rId24"/>
    <p:sldId id="617" r:id="rId25"/>
    <p:sldId id="618" r:id="rId26"/>
    <p:sldId id="619" r:id="rId27"/>
    <p:sldId id="620" r:id="rId28"/>
    <p:sldId id="622" r:id="rId29"/>
    <p:sldId id="623" r:id="rId30"/>
    <p:sldId id="624" r:id="rId31"/>
    <p:sldId id="626" r:id="rId32"/>
    <p:sldId id="630" r:id="rId33"/>
    <p:sldId id="631" r:id="rId34"/>
    <p:sldId id="661" r:id="rId35"/>
    <p:sldId id="662" r:id="rId36"/>
    <p:sldId id="654" r:id="rId37"/>
    <p:sldId id="655" r:id="rId38"/>
    <p:sldId id="616" r:id="rId39"/>
    <p:sldId id="574" r:id="rId40"/>
    <p:sldId id="575" r:id="rId41"/>
    <p:sldId id="576" r:id="rId42"/>
    <p:sldId id="578" r:id="rId43"/>
    <p:sldId id="579" r:id="rId44"/>
    <p:sldId id="587" r:id="rId45"/>
    <p:sldId id="659" r:id="rId46"/>
    <p:sldId id="598" r:id="rId47"/>
    <p:sldId id="599" r:id="rId48"/>
    <p:sldId id="600" r:id="rId49"/>
    <p:sldId id="601" r:id="rId50"/>
    <p:sldId id="602" r:id="rId51"/>
    <p:sldId id="665" r:id="rId52"/>
    <p:sldId id="672" r:id="rId53"/>
    <p:sldId id="607" r:id="rId54"/>
    <p:sldId id="610" r:id="rId55"/>
    <p:sldId id="666" r:id="rId56"/>
    <p:sldId id="667" r:id="rId57"/>
    <p:sldId id="668" r:id="rId58"/>
    <p:sldId id="669" r:id="rId59"/>
    <p:sldId id="670" r:id="rId60"/>
    <p:sldId id="673" r:id="rId61"/>
    <p:sldId id="675" r:id="rId62"/>
    <p:sldId id="683" r:id="rId63"/>
    <p:sldId id="684" r:id="rId64"/>
    <p:sldId id="685" r:id="rId65"/>
    <p:sldId id="679" r:id="rId66"/>
    <p:sldId id="680" r:id="rId67"/>
    <p:sldId id="681" r:id="rId68"/>
    <p:sldId id="682" r:id="rId69"/>
    <p:sldId id="664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D2659"/>
    <a:srgbClr val="CDF1FF"/>
    <a:srgbClr val="CCFF66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0865" autoAdjust="0"/>
  </p:normalViewPr>
  <p:slideViewPr>
    <p:cSldViewPr snapToGrid="0" snapToObjects="1">
      <p:cViewPr varScale="1">
        <p:scale>
          <a:sx n="106" d="100"/>
          <a:sy n="106" d="100"/>
        </p:scale>
        <p:origin x="13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1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33CFD-2BC8-AE4D-8A29-5DD4041852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0584-4EE8-244F-AF7C-E9B2BDE6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34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B6038-47A1-EB4F-B8AE-F425001B0F7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BCA06-DAB2-2649-96E2-82E5DB3F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71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772533-3408-4E53-95E5-B804E768FBA3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4931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815E6A-4918-4A45-AB97-F373771205E0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57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D888C9-286A-4042-89A7-371A8791E8A6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90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4CA515-EC5B-434E-B440-97D191299595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8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0B2C62-92A5-4602-927D-E4EE30D9A09F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9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67A1C9-E36E-4A9C-9396-A3633209086D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93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A5E830-0DE8-4ADC-9B49-E97F4BFFE2C7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07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A5E830-0DE8-4ADC-9B49-E97F4BFFE2C7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65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A5E830-0DE8-4ADC-9B49-E97F4BFFE2C7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4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815E6A-4918-4A45-AB97-F373771205E0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22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023852-EBA0-4E31-8169-C68A2DFBE9E1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77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FBB60F-8E32-4796-9CE1-617BBCD67D6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12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F0B2CE-75DA-42CD-BFD4-870F6BA0A19E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21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65588B-C23F-4F38-93AB-8C8E75507AD9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63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6D4779-6749-40BD-8C96-F68379F59923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16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11459D-B225-49BE-9D59-75D15C586F9D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68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88FBA4-5D52-4AC5-9F85-2ACB81C6DA8C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01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946D0B-30D5-4243-AE32-0EB797F8BB6C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70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84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03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01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E1DD93-64E8-4FF6-8D52-8FE4D13E729E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E1DD93-64E8-4FF6-8D52-8FE4D13E729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15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46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BCA06-DAB2-2649-96E2-82E5DB3F7AB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91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52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6FFDA4-2235-4818-B524-DA34F95CFE9E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42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BCA06-DAB2-2649-96E2-82E5DB3F7AB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03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186F21-1EC3-4404-B774-0E840568B91E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01367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37C31A-9D2C-46EA-927D-6EA3A435942D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6091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80AFD9-E038-4008-971B-2B963759EF18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51577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186F21-1EC3-4404-B774-0E840568B91E}" type="slidenum">
              <a:rPr lang="en-US" altLang="en-US"/>
              <a:pPr eaLnBrk="1" hangingPunct="1"/>
              <a:t>65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0000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322D98-11C2-416B-8F92-EAF4E5FEE103}" type="slidenum">
              <a:rPr lang="en-US" altLang="en-US"/>
              <a:pPr eaLnBrk="1" hangingPunct="1"/>
              <a:t>67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Becomes more like a z-distribution</a:t>
            </a:r>
            <a:r>
              <a:rPr lang="en-US" altLang="en-US" baseline="0" dirty="0" smtClean="0"/>
              <a:t>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255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023852-EBA0-4E31-8169-C68A2DFBE9E1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8116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498595-2108-4A79-8362-F3D2FBC0F588}" type="slidenum">
              <a:rPr lang="en-US" altLang="en-US"/>
              <a:pPr eaLnBrk="1" hangingPunct="1"/>
              <a:t>68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235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8A2A6C-215A-4E60-8A49-C93543F5F1F9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81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E8BE45-8158-4E57-A40A-1B97B0B26222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62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B1B70E-5E73-4639-8D59-5314F31C7E8D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1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7BFD07-8A23-4AF2-AF2A-03C3484597C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43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7F23A8-F912-41FF-A40D-BAA3A5500BB6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1C130DA-02A0-41EA-80E0-CCDC84E1DEBD}" type="slidenum">
              <a:rPr lang="en-US" altLang="en-US" sz="1200"/>
              <a:pPr algn="r" eaLnBrk="1" hangingPunct="1"/>
              <a:t>21</a:t>
            </a:fld>
            <a:endParaRPr lang="en-US" altLang="en-US" sz="120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23940B-A295-4701-879C-AC7A0A8F5358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0A46BF-F4CD-4A17-BB4F-329C617D8297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66EA9F-9504-4A71-AB11-01990D11CED2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C869EB-2A9D-4B3A-BC95-CC925657F14F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11C70E-DC5C-40DA-A6CF-5F146BFA0CF8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EA018B-09C2-42DA-BA5F-D6FC9BE97698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179C77-A856-4885-85DE-A99698AD8A38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BF21C3-0186-4CC5-963F-FF505CF5811F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BBDA1-E959-4B37-AA97-F46B041BC327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F187C-F7BE-46A4-A295-D83456F1B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802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6ECC8-0442-4631-A0BB-EA3E40B40294}" type="datetime1">
              <a:rPr lang="en-US" smtClean="0"/>
              <a:t>5/31/2023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B5E27-070B-43BB-9D32-0F4B6E1D54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91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D99C52-67FB-4ABF-B01B-A835C3469680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2503E9-3BAD-47E5-831B-38812563BBC6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F27851-53FA-4750-82C2-F60DB3FF2F33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046669-FC91-40D8-B719-AF27640299EC}" type="datetime1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910F5A-829C-4DBA-8B64-F4FCE0C1EEDF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EAE956-E32F-49DC-9E4A-F0F4CE3A4677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7E38D3-3ED0-4C63-A3AD-3A0ACD5947ED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3A2E41-8591-492A-9ADA-3F9204572284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9951" y="6504317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charset="2"/>
        <a:buChar char="u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charset="2"/>
        <a:buChar char="u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charset="2"/>
        <a:buChar char="u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u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u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562100"/>
            <a:ext cx="8228013" cy="2451100"/>
          </a:xfrm>
        </p:spPr>
        <p:txBody>
          <a:bodyPr>
            <a:noAutofit/>
          </a:bodyPr>
          <a:lstStyle/>
          <a:p>
            <a:r>
              <a:rPr lang="en-US" sz="4800" dirty="0" smtClean="0"/>
              <a:t>Logic and Probability </a:t>
            </a:r>
          </a:p>
          <a:p>
            <a:r>
              <a:rPr lang="en-US" sz="4800" dirty="0" smtClean="0"/>
              <a:t>for Statistics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3650" y="5960534"/>
            <a:ext cx="2515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65993"/>
                </a:solidFill>
              </a:rPr>
              <a:t>Gale Lucas</a:t>
            </a:r>
          </a:p>
          <a:p>
            <a:pPr algn="ctr"/>
            <a:r>
              <a:rPr lang="en-US" sz="2400" dirty="0">
                <a:solidFill>
                  <a:srgbClr val="265993"/>
                </a:solidFill>
              </a:rPr>
              <a:t>lucas@ict.usc.edu</a:t>
            </a:r>
          </a:p>
        </p:txBody>
      </p:sp>
    </p:spTree>
    <p:extLst>
      <p:ext uri="{BB962C8B-B14F-4D97-AF65-F5344CB8AC3E}">
        <p14:creationId xmlns:p14="http://schemas.microsoft.com/office/powerpoint/2010/main" val="337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NHST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5229" y="2886205"/>
            <a:ext cx="7662864" cy="326716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hlink"/>
                </a:solidFill>
              </a:rPr>
              <a:t>systematic procedure</a:t>
            </a:r>
            <a:r>
              <a:rPr lang="en-US" altLang="en-US" dirty="0" smtClean="0"/>
              <a:t> for deciding whether the </a:t>
            </a:r>
            <a:r>
              <a:rPr lang="en-US" altLang="en-US" dirty="0" smtClean="0">
                <a:solidFill>
                  <a:schemeClr val="hlink"/>
                </a:solidFill>
              </a:rPr>
              <a:t>outcome </a:t>
            </a:r>
            <a:r>
              <a:rPr lang="en-US" altLang="en-US" dirty="0" smtClean="0"/>
              <a:t>of a study (results from a sample) </a:t>
            </a:r>
            <a:r>
              <a:rPr lang="en-US" altLang="en-US" dirty="0" smtClean="0">
                <a:solidFill>
                  <a:schemeClr val="hlink"/>
                </a:solidFill>
              </a:rPr>
              <a:t>support </a:t>
            </a:r>
            <a:r>
              <a:rPr lang="en-US" altLang="en-US" dirty="0" smtClean="0"/>
              <a:t>a particular theory (which is thought to apply to a population)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64802" y="1221311"/>
            <a:ext cx="4723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smtClean="0"/>
              <a:t>Null hypothesis significance testing</a:t>
            </a: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806" y="2468880"/>
            <a:ext cx="7662864" cy="326716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SAMPLE</a:t>
            </a:r>
            <a:r>
              <a:rPr lang="en-US" altLang="en-US" dirty="0" smtClean="0"/>
              <a:t> is what is studied and the </a:t>
            </a:r>
            <a:r>
              <a:rPr lang="en-US" altLang="en-US" dirty="0" smtClean="0">
                <a:solidFill>
                  <a:srgbClr val="FF0000"/>
                </a:solidFill>
              </a:rPr>
              <a:t>POPULATION</a:t>
            </a:r>
            <a:r>
              <a:rPr lang="en-US" altLang="en-US" dirty="0" smtClean="0"/>
              <a:t> is what you draw conclusions about</a:t>
            </a:r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3115" y="3291841"/>
            <a:ext cx="6239435" cy="3299105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NHST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64802" y="1221311"/>
            <a:ext cx="4723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smtClean="0"/>
              <a:t>Null hypothesis significance testing</a:t>
            </a: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8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How good a job are we doing of inferring about the population…?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55925"/>
            <a:ext cx="8839200" cy="4502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Probability</a:t>
            </a:r>
            <a:r>
              <a:rPr lang="en-US" altLang="en-US" sz="2800" dirty="0" smtClean="0"/>
              <a:t>—The expected relative frequency of a particular outcome</a:t>
            </a:r>
          </a:p>
          <a:p>
            <a:pPr lvl="1" eaLnBrk="1" hangingPunct="1"/>
            <a:r>
              <a:rPr lang="en-US" altLang="en-US" sz="2400" dirty="0" smtClean="0"/>
              <a:t>But what does expected relative frequency mean????</a:t>
            </a:r>
          </a:p>
          <a:p>
            <a:pPr eaLnBrk="1" hangingPunct="1"/>
            <a:r>
              <a:rPr lang="en-US" altLang="en-US" sz="2800" i="1" dirty="0" smtClean="0"/>
              <a:t>Relative frequency</a:t>
            </a:r>
            <a:r>
              <a:rPr lang="en-US" altLang="en-US" sz="2800" dirty="0" smtClean="0"/>
              <a:t> - # of times something happens relative to # of times it could have</a:t>
            </a:r>
          </a:p>
          <a:p>
            <a:pPr lvl="1" eaLnBrk="1" hangingPunct="1"/>
            <a:r>
              <a:rPr lang="en-US" altLang="en-US" sz="2400" dirty="0" smtClean="0"/>
              <a:t>4/10</a:t>
            </a:r>
          </a:p>
          <a:p>
            <a:pPr eaLnBrk="1" hangingPunct="1"/>
            <a:r>
              <a:rPr lang="en-US" altLang="en-US" sz="2800" i="1" dirty="0" smtClean="0"/>
              <a:t>Expected relative frequency (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probability</a:t>
            </a:r>
            <a:r>
              <a:rPr lang="en-US" altLang="en-US" sz="2800" i="1" dirty="0" smtClean="0"/>
              <a:t>)</a:t>
            </a:r>
          </a:p>
          <a:p>
            <a:pPr lvl="1" eaLnBrk="1" hangingPunct="1"/>
            <a:r>
              <a:rPr lang="en-US" altLang="en-US" sz="2400" dirty="0" smtClean="0"/>
              <a:t>if infinitely flipped coin…</a:t>
            </a:r>
            <a:endParaRPr lang="en-US" altLang="en-US" sz="2400" i="1" dirty="0" smtClean="0"/>
          </a:p>
          <a:p>
            <a:pPr eaLnBrk="1" hangingPunct="1"/>
            <a:endParaRPr lang="en-US" altLang="en-US" sz="2800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Probability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231" y="2772784"/>
            <a:ext cx="86868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Probability    =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    = </a:t>
            </a:r>
            <a:r>
              <a:rPr lang="en-US" altLang="en-US" u="sng" dirty="0" smtClean="0"/>
              <a:t># ways to get </a:t>
            </a:r>
            <a:r>
              <a:rPr lang="en-US" altLang="en-US" b="1" u="sng" dirty="0" smtClean="0"/>
              <a:t>an</a:t>
            </a:r>
            <a:r>
              <a:rPr lang="en-US" altLang="en-US" u="sng" dirty="0" smtClean="0"/>
              <a:t> outcome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			# possible outcomes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Probability (heads) = </a:t>
            </a:r>
            <a:r>
              <a:rPr lang="en-US" altLang="en-US" u="sng" dirty="0" smtClean="0"/>
              <a:t>only 1 way to get heads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			2 possible outcomes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682266" y="3917576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i="1" dirty="0"/>
              <a:t>= expected relative frequency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1177" y="470722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1/2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8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Probability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24143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Bag of candy contains: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20 strawberry pieces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20 orange pieces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20 cherry pieces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20 lemon pieces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u="sng" dirty="0" smtClean="0"/>
              <a:t>What is probability of choosing one that is lemon?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None/>
            </a:pPr>
            <a:r>
              <a:rPr lang="en-US" altLang="en-US" sz="2800" u="sng" dirty="0" smtClean="0"/>
              <a:t>What is the probability of choosing a lemon or a cherry candy?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u="sng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 smtClean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724400" y="39624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Must put it back for that to be true!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Probability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54523"/>
            <a:ext cx="8686800" cy="5257800"/>
          </a:xfrm>
        </p:spPr>
        <p:txBody>
          <a:bodyPr/>
          <a:lstStyle/>
          <a:p>
            <a:pPr eaLnBrk="1" hangingPunct="1">
              <a:buFont typeface="Symbol" panose="05050102010706020507" pitchFamily="18" charset="2"/>
              <a:buChar char=""/>
            </a:pPr>
            <a:r>
              <a:rPr lang="en-US" altLang="en-US" dirty="0" smtClean="0"/>
              <a:t>proportion - 0 to 1.  </a:t>
            </a:r>
          </a:p>
          <a:p>
            <a:pPr eaLnBrk="1" hangingPunct="1">
              <a:buFont typeface="Symbol" panose="05050102010706020507" pitchFamily="18" charset="2"/>
              <a:buChar char=""/>
            </a:pPr>
            <a:r>
              <a:rPr lang="en-US" altLang="en-US" dirty="0" smtClean="0"/>
              <a:t>“cannot happen” to “it must”  </a:t>
            </a:r>
          </a:p>
          <a:p>
            <a:pPr lvl="1" eaLnBrk="1" hangingPunct="1">
              <a:buFont typeface="Symbol" panose="05050102010706020507" pitchFamily="18" charset="2"/>
              <a:buChar char=""/>
            </a:pPr>
            <a:r>
              <a:rPr lang="en-US" altLang="en-US" dirty="0" smtClean="0"/>
              <a:t>getting a blue candy v. if only contains red candy</a:t>
            </a:r>
          </a:p>
          <a:p>
            <a:pPr eaLnBrk="1" hangingPunct="1">
              <a:buFont typeface="Symbol" panose="05050102010706020507" pitchFamily="18" charset="2"/>
              <a:buChar char=""/>
            </a:pPr>
            <a:r>
              <a:rPr lang="en-US" altLang="en-US" dirty="0" smtClean="0"/>
              <a:t>5/100 or </a:t>
            </a:r>
            <a:r>
              <a:rPr lang="en-US" altLang="en-US" b="1" u="sng" dirty="0" smtClean="0"/>
              <a:t>.05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- unlikely (p is very low)</a:t>
            </a:r>
          </a:p>
          <a:p>
            <a:pPr lvl="1" eaLnBrk="1" hangingPunct="1">
              <a:buFont typeface="Symbol" panose="05050102010706020507" pitchFamily="18" charset="2"/>
              <a:buChar char=""/>
            </a:pPr>
            <a:r>
              <a:rPr lang="en-US" altLang="en-US" dirty="0" smtClean="0"/>
              <a:t>E.g., 95 red candies and 5 yellow</a:t>
            </a:r>
          </a:p>
          <a:p>
            <a:pPr lvl="1" eaLnBrk="1" hangingPunct="1">
              <a:buFont typeface="Symbol" panose="05050102010706020507" pitchFamily="18" charset="2"/>
              <a:buChar char=""/>
            </a:pPr>
            <a:r>
              <a:rPr lang="en-US" altLang="en-US" dirty="0" smtClean="0"/>
              <a:t>Unlikely that if we have a yellow candy, it came from that bag</a:t>
            </a:r>
          </a:p>
          <a:p>
            <a:pPr lvl="1" eaLnBrk="1" hangingPunct="1">
              <a:buFont typeface="Symbol" panose="05050102010706020507" pitchFamily="18" charset="2"/>
              <a:buChar char=""/>
            </a:pPr>
            <a:r>
              <a:rPr lang="en-US" altLang="en-US" dirty="0" smtClean="0"/>
              <a:t>very low but….</a:t>
            </a:r>
          </a:p>
          <a:p>
            <a:pPr eaLnBrk="1" hangingPunct="1">
              <a:buFont typeface="Symbol" panose="05050102010706020507" pitchFamily="18" charset="2"/>
              <a:buChar char=""/>
            </a:pPr>
            <a:r>
              <a:rPr lang="en-US" altLang="en-US" sz="2800" b="1" dirty="0" smtClean="0"/>
              <a:t>Just what we are doing in hypothesis testing!!!</a:t>
            </a:r>
          </a:p>
          <a:p>
            <a:pPr lvl="1">
              <a:buFont typeface="Symbol" panose="05050102010706020507" pitchFamily="18" charset="2"/>
              <a:buChar char=""/>
            </a:pPr>
            <a:r>
              <a:rPr lang="en-US" dirty="0"/>
              <a:t>Is it </a:t>
            </a:r>
            <a:r>
              <a:rPr lang="en-US" i="1" u="sng" dirty="0" smtClean="0"/>
              <a:t>an unusual enough value</a:t>
            </a:r>
            <a:r>
              <a:rPr lang="en-US" i="1" dirty="0" smtClean="0"/>
              <a:t> that there’s a low change </a:t>
            </a:r>
            <a:r>
              <a:rPr lang="en-US" dirty="0" smtClean="0"/>
              <a:t>(.</a:t>
            </a:r>
            <a:r>
              <a:rPr lang="en-US" dirty="0"/>
              <a:t>05 or 5</a:t>
            </a:r>
            <a:r>
              <a:rPr lang="en-US" dirty="0" smtClean="0"/>
              <a:t>%) that it came from the “population”?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r>
              <a:rPr lang="en-US" dirty="0"/>
              <a:t> </a:t>
            </a:r>
            <a:r>
              <a:rPr lang="en-US" dirty="0" smtClean="0"/>
              <a:t>for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NHST</a:t>
            </a:r>
            <a:r>
              <a:rPr lang="en-US" altLang="en-US" sz="4000" dirty="0" smtClean="0">
                <a:latin typeface="Tahoma" panose="020B0604030504040204" pitchFamily="34" charset="0"/>
              </a:rPr>
              <a:t> uses </a:t>
            </a:r>
            <a:r>
              <a:rPr lang="en-US" altLang="en-US" sz="4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deductive reasoning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655" y="2680447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latin typeface="Tahoma" panose="020B0604030504040204" pitchFamily="34" charset="0"/>
              </a:rPr>
              <a:t>Deductive Reasoning</a:t>
            </a:r>
            <a:r>
              <a:rPr lang="en-US" altLang="en-US" dirty="0" smtClean="0">
                <a:latin typeface="Tahoma" panose="020B0604030504040204" pitchFamily="34" charset="0"/>
              </a:rPr>
              <a:t>: From general to specific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</a:rPr>
              <a:t>Theory to hypotheses…</a:t>
            </a:r>
          </a:p>
          <a:p>
            <a:pPr lvl="2" eaLnBrk="1" hangingPunct="1"/>
            <a:r>
              <a:rPr lang="en-US" altLang="en-US" dirty="0" smtClean="0">
                <a:latin typeface="Tahoma" panose="020B0604030504040204" pitchFamily="34" charset="0"/>
              </a:rPr>
              <a:t>USC students are hard working</a:t>
            </a:r>
          </a:p>
          <a:p>
            <a:pPr lvl="2" eaLnBrk="1" hangingPunct="1"/>
            <a:r>
              <a:rPr lang="en-US" altLang="en-US" dirty="0" smtClean="0">
                <a:latin typeface="Tahoma" panose="020B0604030504040204" pitchFamily="34" charset="0"/>
              </a:rPr>
              <a:t>Student in my class should be hard working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latin typeface="Tahoma" panose="020B0604030504040204" pitchFamily="34" charset="0"/>
              </a:rPr>
              <a:t>Inductive reasoning</a:t>
            </a:r>
            <a:r>
              <a:rPr lang="en-US" altLang="en-US" dirty="0" smtClean="0">
                <a:latin typeface="Tahoma" panose="020B0604030504040204" pitchFamily="34" charset="0"/>
              </a:rPr>
              <a:t>: From specific to general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</a:rPr>
              <a:t>Observations to theories…</a:t>
            </a:r>
          </a:p>
          <a:p>
            <a:pPr lvl="2" eaLnBrk="1" hangingPunct="1"/>
            <a:r>
              <a:rPr lang="en-US" altLang="en-US" dirty="0">
                <a:latin typeface="Tahoma" panose="020B0604030504040204" pitchFamily="34" charset="0"/>
              </a:rPr>
              <a:t>S</a:t>
            </a:r>
            <a:r>
              <a:rPr lang="en-US" altLang="en-US" dirty="0" smtClean="0">
                <a:latin typeface="Tahoma" panose="020B0604030504040204" pitchFamily="34" charset="0"/>
              </a:rPr>
              <a:t>tudent in my class is hard working</a:t>
            </a:r>
          </a:p>
          <a:p>
            <a:pPr lvl="2" eaLnBrk="1" hangingPunct="1"/>
            <a:r>
              <a:rPr lang="en-US" altLang="en-US" dirty="0" smtClean="0">
                <a:latin typeface="Tahoma" panose="020B0604030504040204" pitchFamily="34" charset="0"/>
              </a:rPr>
              <a:t>USC student is hard working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638800" y="26670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6781800" y="4882972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smtClean="0"/>
              <a:t>Sherlock Holmes</a:t>
            </a:r>
            <a:endParaRPr lang="en-US" altLang="en-US" sz="20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81800" y="3243748"/>
            <a:ext cx="2743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smtClean="0"/>
              <a:t>Null hypothesis significance testing</a:t>
            </a: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42261"/>
            <a:ext cx="8686800" cy="3093720"/>
          </a:xfrm>
        </p:spPr>
        <p:txBody>
          <a:bodyPr/>
          <a:lstStyle/>
          <a:p>
            <a:r>
              <a:rPr lang="en-US" altLang="en-US" dirty="0" smtClean="0"/>
              <a:t>For example, we might hypothesize that "The color of a mineral is determined by its crystal structure."</a:t>
            </a:r>
          </a:p>
          <a:p>
            <a:r>
              <a:rPr lang="en-US" altLang="en-US" dirty="0" smtClean="0"/>
              <a:t>And so we could test this hypothesis using deductive reasoning:</a:t>
            </a:r>
          </a:p>
          <a:p>
            <a:r>
              <a:rPr lang="en-US" altLang="en-US" dirty="0" smtClean="0"/>
              <a:t>If this is true, then all purple minerals should have the same crystal structure. But purple amethyst has a hexagonal structure and purple fluorite has an isometric structure. So…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Here’s where the logic gets complex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2616798"/>
            <a:ext cx="86868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Science determines “the truth” in a counter-intuitive way: trying to </a:t>
            </a:r>
            <a:r>
              <a:rPr lang="en-US" b="1" dirty="0" smtClean="0"/>
              <a:t>disprove</a:t>
            </a:r>
            <a:r>
              <a:rPr lang="en-US" dirty="0" smtClean="0"/>
              <a:t> the opposite</a:t>
            </a:r>
          </a:p>
          <a:p>
            <a:pPr lvl="1" eaLnBrk="1" hangingPunct="1">
              <a:defRPr/>
            </a:pPr>
            <a:r>
              <a:rPr lang="en-US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Why? Cause its easier to disprove than prove!</a:t>
            </a:r>
          </a:p>
          <a:p>
            <a:pPr lvl="2" eaLnBrk="1" hangingPunct="1">
              <a:defRPr/>
            </a:pPr>
            <a:r>
              <a:rPr lang="en-US" dirty="0" smtClean="0"/>
              <a:t>All human females have brown hair</a:t>
            </a:r>
          </a:p>
          <a:p>
            <a:pPr lvl="2" eaLnBrk="1" hangingPunct="1">
              <a:defRPr/>
            </a:pPr>
            <a:r>
              <a:rPr lang="en-US" dirty="0" smtClean="0"/>
              <a:t>If so, my cousin and my aunt should have brown hair</a:t>
            </a:r>
          </a:p>
          <a:p>
            <a:pPr lvl="3" eaLnBrk="1" hangingPunct="1">
              <a:defRPr/>
            </a:pPr>
            <a:r>
              <a:rPr lang="en-US" dirty="0" smtClean="0"/>
              <a:t>Cousin: supports, but could have supported lots of conclusions…</a:t>
            </a:r>
          </a:p>
          <a:p>
            <a:pPr lvl="3" eaLnBrk="1" hangingPunct="1">
              <a:defRPr/>
            </a:pPr>
            <a:r>
              <a:rPr lang="en-US" dirty="0" smtClean="0"/>
              <a:t>Aunt: falsified my theory!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94" y="2613209"/>
            <a:ext cx="8365957" cy="3992417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Descriptive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Probability for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Logic for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Logic meets 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NHST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Sampling </a:t>
            </a:r>
            <a:r>
              <a:rPr lang="en-US" sz="2800" dirty="0" smtClean="0"/>
              <a:t>distribution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can’t prove theories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38" y="2595283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only have to find </a:t>
            </a:r>
            <a:r>
              <a:rPr lang="en-US" altLang="en-US" b="1" dirty="0" smtClean="0"/>
              <a:t>one false case to disprove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but we’d have to look at every possible positive case to PROVE it</a:t>
            </a:r>
            <a:r>
              <a:rPr lang="en-US" altLang="en-US" dirty="0" smtClean="0"/>
              <a:t>!)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So, we don’t examine every instance</a:t>
            </a:r>
          </a:p>
          <a:p>
            <a:pPr lvl="2" eaLnBrk="1" hangingPunct="1"/>
            <a:r>
              <a:rPr lang="en-US" altLang="en-US" dirty="0" smtClean="0"/>
              <a:t>Thus we never PROVE a theory!!!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Instead we try to falsify the opposite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6200" y="-144910"/>
            <a:ext cx="9372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What exactly are we trying to disprove?!?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22929"/>
            <a:ext cx="8839200" cy="5410200"/>
          </a:xfrm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en-US" altLang="en-US" sz="2400" dirty="0" smtClean="0"/>
              <a:t>In </a:t>
            </a:r>
            <a:r>
              <a:rPr lang="en-US" altLang="en-US" sz="2400" dirty="0" smtClean="0">
                <a:solidFill>
                  <a:srgbClr val="FF0000"/>
                </a:solidFill>
              </a:rPr>
              <a:t>NHST</a:t>
            </a:r>
            <a:r>
              <a:rPr lang="en-US" altLang="en-US" sz="2400" dirty="0" smtClean="0"/>
              <a:t>, our hypothesis is usually ‘there’s an effect’</a:t>
            </a:r>
          </a:p>
          <a:p>
            <a:pPr lvl="1" eaLnBrk="1" hangingPunct="1">
              <a:buFontTx/>
              <a:buChar char="•"/>
            </a:pPr>
            <a:r>
              <a:rPr lang="en-US" altLang="en-US" sz="2400" u="sng" dirty="0" smtClean="0"/>
              <a:t>What is the opposite hypothesis?</a:t>
            </a:r>
          </a:p>
          <a:p>
            <a:pPr lvl="1" eaLnBrk="1" hangingPunct="1"/>
            <a:r>
              <a:rPr lang="en-US" altLang="en-US" sz="2400" dirty="0" smtClean="0"/>
              <a:t>“No effect”</a:t>
            </a:r>
          </a:p>
          <a:p>
            <a:pPr lvl="1" eaLnBrk="1" hangingPunct="1"/>
            <a:r>
              <a:rPr lang="en-US" altLang="en-US" sz="2400" b="1" dirty="0" smtClean="0"/>
              <a:t>AKA The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null hypothesis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en-US" sz="2400" dirty="0" smtClean="0"/>
              <a:t>So, to support our hypothesis, we want to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REJECT</a:t>
            </a:r>
            <a:r>
              <a:rPr lang="en-US" altLang="en-US" sz="2400" b="1" dirty="0" smtClean="0"/>
              <a:t> the null hypothesis</a:t>
            </a:r>
          </a:p>
          <a:p>
            <a:pPr lvl="3" eaLnBrk="1" hangingPunct="1"/>
            <a:r>
              <a:rPr lang="en-US" altLang="en-US" sz="2400" i="1" dirty="0" smtClean="0"/>
              <a:t>Disprove</a:t>
            </a:r>
            <a:r>
              <a:rPr lang="en-US" altLang="en-US" sz="2400" dirty="0" smtClean="0"/>
              <a:t> “no effect” suggests that there is an effect!!!!!!</a:t>
            </a:r>
          </a:p>
          <a:p>
            <a:pPr lvl="2" eaLnBrk="1" hangingPunct="1"/>
            <a:r>
              <a:rPr lang="en-US" altLang="en-US" sz="2400" dirty="0" smtClean="0"/>
              <a:t>But, there is ALWAYS a </a:t>
            </a:r>
            <a:r>
              <a:rPr lang="en-US" altLang="en-US" sz="2400" dirty="0" smtClean="0">
                <a:solidFill>
                  <a:srgbClr val="FF0000"/>
                </a:solidFill>
              </a:rPr>
              <a:t>chance of error – this is designated by the p value</a:t>
            </a:r>
          </a:p>
          <a:p>
            <a:pPr lvl="2" eaLnBrk="1" hangingPunct="1"/>
            <a:r>
              <a:rPr lang="en-US" altLang="en-US" sz="2400" dirty="0" smtClean="0"/>
              <a:t>So we really say: its </a:t>
            </a:r>
            <a:r>
              <a:rPr lang="en-US" altLang="en-US" sz="2400" b="1" dirty="0" smtClean="0"/>
              <a:t>very unlikely</a:t>
            </a:r>
            <a:r>
              <a:rPr lang="en-US" altLang="en-US" sz="2400" dirty="0" smtClean="0"/>
              <a:t> there is no effect!</a:t>
            </a:r>
          </a:p>
          <a:p>
            <a:pPr lvl="3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81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r>
              <a:rPr lang="en-US" dirty="0"/>
              <a:t> M</a:t>
            </a:r>
            <a:r>
              <a:rPr lang="en-US" dirty="0" smtClean="0"/>
              <a:t>eets </a:t>
            </a:r>
            <a:r>
              <a:rPr lang="en-US" dirty="0"/>
              <a:t>P</a:t>
            </a:r>
            <a:r>
              <a:rPr lang="en-US" dirty="0" smtClean="0"/>
              <a:t>robability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 Meets Probability</a:t>
            </a:r>
            <a:endParaRPr lang="en-US" altLang="en-US" dirty="0" smtClean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32991"/>
            <a:ext cx="4916488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85270" y="3471607"/>
            <a:ext cx="822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We’ll use </a:t>
            </a:r>
            <a:r>
              <a:rPr lang="en-US" altLang="en-US" dirty="0"/>
              <a:t>what we </a:t>
            </a:r>
            <a:r>
              <a:rPr lang="en-US" altLang="en-US" dirty="0" smtClean="0"/>
              <a:t>will learn about normal distributions </a:t>
            </a:r>
            <a:r>
              <a:rPr lang="en-US" altLang="en-US" dirty="0"/>
              <a:t>to figure out the probability of </a:t>
            </a:r>
            <a:r>
              <a:rPr lang="en-US" altLang="en-US" dirty="0" smtClean="0"/>
              <a:t>that score (so we can know if its extreme enough to reject the null)</a:t>
            </a:r>
            <a:endParaRPr lang="en-US" altLang="en-US" dirty="0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463404" y="278229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p </a:t>
            </a:r>
            <a:r>
              <a:rPr lang="en-US" altLang="en-US" sz="2400" dirty="0" smtClean="0"/>
              <a:t>&lt; </a:t>
            </a:r>
            <a:r>
              <a:rPr lang="en-US" altLang="en-US" sz="2400" dirty="0"/>
              <a:t>.</a:t>
            </a:r>
            <a:r>
              <a:rPr lang="en-US" altLang="en-US" sz="2400" dirty="0" smtClean="0"/>
              <a:t>05</a:t>
            </a:r>
            <a:endParaRPr lang="en-US" altLang="en-US" sz="2400" dirty="0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729604" y="2309242"/>
            <a:ext cx="78486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If we pull an extreme </a:t>
            </a:r>
            <a:r>
              <a:rPr lang="en-US" altLang="en-US" dirty="0" smtClean="0"/>
              <a:t>enough score</a:t>
            </a:r>
            <a:r>
              <a:rPr lang="en-US" altLang="en-US" dirty="0"/>
              <a:t>, we feel confident rejecting the </a:t>
            </a:r>
            <a:r>
              <a:rPr lang="en-US" altLang="en-US" dirty="0">
                <a:solidFill>
                  <a:srgbClr val="FF0000"/>
                </a:solidFill>
              </a:rPr>
              <a:t>null hypothesis</a:t>
            </a:r>
            <a:r>
              <a:rPr lang="en-US" altLang="en-US" dirty="0"/>
              <a:t> (that there is no effect)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Normal Curve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1" y="2361304"/>
            <a:ext cx="4916488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57200" y="4571104"/>
            <a:ext cx="82296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/>
              <a:t>Unimodal, symmetrical, bell-shaped curve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/>
              <a:t>Mathematical (or theoretical) distribution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/>
              <a:t>Why is this curve common?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Normal Curve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2" y="2369502"/>
            <a:ext cx="4916488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57200" y="4528969"/>
            <a:ext cx="86868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solidFill>
                  <a:srgbClr val="FF0000"/>
                </a:solidFill>
              </a:rPr>
              <a:t>Memorize</a:t>
            </a:r>
            <a:r>
              <a:rPr lang="en-US" altLang="en-US" sz="3200" dirty="0"/>
              <a:t> the </a:t>
            </a:r>
            <a:r>
              <a:rPr lang="en-US" altLang="en-US" sz="3200" dirty="0">
                <a:solidFill>
                  <a:srgbClr val="FF0000"/>
                </a:solidFill>
              </a:rPr>
              <a:t>34-14-2</a:t>
            </a:r>
            <a:r>
              <a:rPr lang="en-US" altLang="en-US" sz="3200" dirty="0"/>
              <a:t> numbers!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/>
              <a:t>what percent of scores are:</a:t>
            </a:r>
            <a:r>
              <a:rPr lang="en-US" altLang="en-US" sz="2200" dirty="0"/>
              <a:t> 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 smtClean="0">
                <a:latin typeface="Tahoma" panose="020B0604030504040204" pitchFamily="34" charset="0"/>
              </a:rPr>
              <a:t>within </a:t>
            </a:r>
            <a:r>
              <a:rPr lang="en-US" altLang="en-US" sz="2400" dirty="0">
                <a:latin typeface="Tahoma" panose="020B0604030504040204" pitchFamily="34" charset="0"/>
              </a:rPr>
              <a:t>1 standard deviation on either side of the </a:t>
            </a:r>
            <a:r>
              <a:rPr lang="en-US" altLang="en-US" sz="2400" dirty="0" smtClean="0">
                <a:latin typeface="Tahoma" panose="020B0604030504040204" pitchFamily="34" charset="0"/>
              </a:rPr>
              <a:t>mean? </a:t>
            </a:r>
            <a:endParaRPr lang="en-US" altLang="en-US" sz="24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Tahoma" panose="020B0604030504040204" pitchFamily="34" charset="0"/>
              </a:rPr>
              <a:t>within 2 standard deviations on either side of the </a:t>
            </a:r>
            <a:r>
              <a:rPr lang="en-US" altLang="en-US" sz="2400" dirty="0" smtClean="0">
                <a:latin typeface="Tahoma" panose="020B0604030504040204" pitchFamily="34" charset="0"/>
              </a:rPr>
              <a:t>mean? </a:t>
            </a:r>
            <a:endParaRPr lang="en-US" altLang="en-US" sz="24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endParaRPr lang="en-US" altLang="en-US" sz="28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Our next question…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3412" y="5408937"/>
            <a:ext cx="8839200" cy="4525963"/>
          </a:xfrm>
        </p:spPr>
        <p:txBody>
          <a:bodyPr/>
          <a:lstStyle/>
          <a:p>
            <a:r>
              <a:rPr lang="en-US" altLang="en-US" sz="2800" dirty="0"/>
              <a:t>At times it is difficult to compare raw scores because raw scores may not give an accurate picture of one’s relative standing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</p:txBody>
      </p:sp>
      <p:graphicFrame>
        <p:nvGraphicFramePr>
          <p:cNvPr id="121860" name="Group 4"/>
          <p:cNvGraphicFramePr>
            <a:graphicFrameLocks noGrp="1"/>
          </p:cNvGraphicFramePr>
          <p:nvPr/>
        </p:nvGraphicFramePr>
        <p:xfrm>
          <a:off x="3170238" y="4481513"/>
          <a:ext cx="2892428" cy="2468856"/>
        </p:xfrm>
        <a:graphic>
          <a:graphicData uri="http://schemas.openxmlformats.org/drawingml/2006/table">
            <a:tbl>
              <a:tblPr/>
              <a:tblGrid>
                <a:gridCol w="26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9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14" marB="4571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14" marB="4571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0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14" marB="4571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</a:t>
                      </a:r>
                      <a:r>
                        <a:rPr kumimoji="0" lang="en-US" sz="10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 </a:t>
                      </a: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                                                                                                                       </a:t>
                      </a:r>
                    </a:p>
                  </a:txBody>
                  <a:tcPr marL="91430" marR="91430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682" name="Picture 14" descr="big_idea_curv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3152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187C-F7BE-46A4-A295-D83456F1BC04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9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Z-Scores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4" y="2770094"/>
            <a:ext cx="8129905" cy="37275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How much is a score below or above average?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Example: 60 on exam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can transform scores by standardizing them (making them z-scores)</a:t>
            </a:r>
            <a:endParaRPr lang="en-US" altLang="en-US" sz="2400" dirty="0" smtClean="0"/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represents one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score’s standing in the distribution relative to others</a:t>
            </a:r>
          </a:p>
          <a:p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Z-score</a:t>
            </a:r>
            <a:r>
              <a:rPr lang="en-US" altLang="en-US" sz="2400" dirty="0"/>
              <a:t> is the number of standard deviations the score is above or below the mean</a:t>
            </a:r>
          </a:p>
          <a:p>
            <a:pPr marL="342900" lvl="1" indent="-342900">
              <a:buFontTx/>
              <a:buChar char="•"/>
            </a:pPr>
            <a:r>
              <a:rPr lang="en-US" altLang="en-US" i="1" dirty="0"/>
              <a:t>** How far a person is from the mean in standard deviation units **</a:t>
            </a:r>
          </a:p>
          <a:p>
            <a:pPr lvl="1">
              <a:lnSpc>
                <a:spcPct val="80000"/>
              </a:lnSpc>
            </a:pPr>
            <a:endParaRPr lang="en-US" alt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Standardization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0661"/>
            <a:ext cx="86868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Standardization</a:t>
            </a:r>
            <a:r>
              <a:rPr lang="en-US" altLang="en-US" sz="2400" dirty="0" smtClean="0"/>
              <a:t>: Process of converting raw scores into Z-scores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Raw score—in original units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Z-score—in SD units (number of SDs above or below the mean)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Units = SDs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Mean = 0, SD =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Same shape as the unstandardized scores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2588"/>
            <a:ext cx="7772400" cy="608012"/>
          </a:xfrm>
        </p:spPr>
        <p:txBody>
          <a:bodyPr/>
          <a:lstStyle/>
          <a:p>
            <a:pPr eaLnBrk="1" hangingPunct="1"/>
            <a:r>
              <a:rPr lang="en-US" altLang="en-US" sz="3000" smtClean="0"/>
              <a:t>A distribution of scores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4994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2588"/>
            <a:ext cx="7772400" cy="608012"/>
          </a:xfrm>
        </p:spPr>
        <p:txBody>
          <a:bodyPr/>
          <a:lstStyle/>
          <a:p>
            <a:pPr eaLnBrk="1" hangingPunct="1"/>
            <a:r>
              <a:rPr lang="en-US" altLang="en-US" sz="3000" dirty="0" smtClean="0"/>
              <a:t>The distribution following </a:t>
            </a:r>
            <a:r>
              <a:rPr lang="en-US" altLang="en-US" sz="3000" dirty="0" smtClean="0">
                <a:solidFill>
                  <a:srgbClr val="FF0000"/>
                </a:solidFill>
              </a:rPr>
              <a:t>standardization</a:t>
            </a:r>
            <a:r>
              <a:rPr lang="en-US" altLang="en-US" sz="3000" dirty="0" smtClean="0"/>
              <a:t> (aka Z-score transformation)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4994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676400" y="54864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676400" y="5257800"/>
            <a:ext cx="571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-2                 -1                  0                   1                   2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524000" y="5181600"/>
            <a:ext cx="6172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9" name="Text Box 9"/>
          <p:cNvSpPr txBox="1">
            <a:spLocks noChangeArrowheads="1"/>
          </p:cNvSpPr>
          <p:nvPr/>
        </p:nvSpPr>
        <p:spPr bwMode="auto">
          <a:xfrm>
            <a:off x="1828800" y="5181600"/>
            <a:ext cx="571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-2                 -1                  0                   1                  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Calculating a Z-Score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662237"/>
            <a:ext cx="8077200" cy="41148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Exam 1 score = 65, mean = 70 and </a:t>
            </a:r>
            <a:r>
              <a:rPr lang="en-US" altLang="en-US" sz="2800" dirty="0" err="1" smtClean="0"/>
              <a:t>sd</a:t>
            </a:r>
            <a:r>
              <a:rPr lang="en-US" altLang="en-US" sz="2800" dirty="0" smtClean="0"/>
              <a:t> = 5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A z-score of -1 indicates that your score is 1 standard deviation below the mean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l-GR" altLang="en-US" sz="2800" dirty="0" smtClean="0"/>
          </a:p>
          <a:p>
            <a:pPr eaLnBrk="1" hangingPunct="1"/>
            <a:endParaRPr lang="en-US" altLang="en-US" sz="2800" dirty="0" smtClean="0"/>
          </a:p>
        </p:txBody>
      </p:sp>
      <p:graphicFrame>
        <p:nvGraphicFramePr>
          <p:cNvPr id="7170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53708350"/>
              </p:ext>
            </p:extLst>
          </p:nvPr>
        </p:nvGraphicFramePr>
        <p:xfrm>
          <a:off x="687388" y="4114800"/>
          <a:ext cx="2922587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Equation" r:id="rId3" imgW="977760" imgH="419040" progId="Equation.3">
                  <p:embed/>
                </p:oleObj>
              </mc:Choice>
              <mc:Fallback>
                <p:oleObj name="Equation" r:id="rId3" imgW="977760" imgH="419040" progId="Equation.3">
                  <p:embed/>
                  <p:pic>
                    <p:nvPicPr>
                      <p:cNvPr id="71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114800"/>
                        <a:ext cx="2922587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389587"/>
              </p:ext>
            </p:extLst>
          </p:nvPr>
        </p:nvGraphicFramePr>
        <p:xfrm>
          <a:off x="4783138" y="4191000"/>
          <a:ext cx="15017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Equation" r:id="rId5" imgW="558720" imgH="393480" progId="Equation.3">
                  <p:embed/>
                </p:oleObj>
              </mc:Choice>
              <mc:Fallback>
                <p:oleObj name="Equation" r:id="rId5" imgW="558720" imgH="393480" progId="Equation.3">
                  <p:embed/>
                  <p:pic>
                    <p:nvPicPr>
                      <p:cNvPr id="71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4191000"/>
                        <a:ext cx="15017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6629400" y="4495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= </a:t>
            </a:r>
            <a:r>
              <a:rPr lang="en-US" altLang="en-US" sz="2400" dirty="0" smtClean="0"/>
              <a:t>-1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5E27-070B-43BB-9D32-0F4B6E1D54FC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3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Practice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412" y="2600661"/>
            <a:ext cx="8686800" cy="4525963"/>
          </a:xfrm>
        </p:spPr>
        <p:txBody>
          <a:bodyPr/>
          <a:lstStyle/>
          <a:p>
            <a:pPr marL="609600" indent="-609600" eaLnBrk="1" hangingPunct="1"/>
            <a:r>
              <a:rPr lang="en-US" altLang="en-US" dirty="0" smtClean="0"/>
              <a:t>If score = 90,           M = 50      and    SD  = 10, what is Z?		</a:t>
            </a:r>
          </a:p>
          <a:p>
            <a:pPr marL="609600" indent="-609600" eaLnBrk="1" hangingPunct="1"/>
            <a:endParaRPr lang="en-US" altLang="en-US" dirty="0" smtClean="0"/>
          </a:p>
          <a:p>
            <a:pPr marL="609600" indent="-609600" eaLnBrk="1" hangingPunct="1"/>
            <a:r>
              <a:rPr lang="en-US" altLang="en-US" dirty="0" smtClean="0"/>
              <a:t>If score = 80,          M = 100    and     SD = 10, what is Z?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Curve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533400" y="4986170"/>
            <a:ext cx="82296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 smtClean="0">
                <a:latin typeface="Tahoma" panose="020B0604030504040204" pitchFamily="34" charset="0"/>
              </a:rPr>
              <a:t>So let’s go back to our </a:t>
            </a:r>
            <a:r>
              <a:rPr lang="en-US" altLang="en-US" sz="3200" dirty="0">
                <a:solidFill>
                  <a:srgbClr val="FF0000"/>
                </a:solidFill>
              </a:rPr>
              <a:t>34-14-2</a:t>
            </a:r>
            <a:r>
              <a:rPr lang="en-US" altLang="en-US" sz="3200" dirty="0"/>
              <a:t> numbers</a:t>
            </a:r>
            <a:r>
              <a:rPr lang="en-US" altLang="en-US" sz="3200" dirty="0" smtClean="0">
                <a:latin typeface="Tahoma" panose="020B0604030504040204" pitchFamily="34" charset="0"/>
              </a:rPr>
              <a:t> </a:t>
            </a:r>
            <a:endParaRPr lang="en-US" altLang="en-US" sz="32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-"/>
            </a:pPr>
            <a:endParaRPr lang="en-US" altLang="en-US" sz="28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3200" dirty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95370"/>
            <a:ext cx="65262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Curve</a:t>
            </a:r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95370"/>
            <a:ext cx="65262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94347" y="542852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p </a:t>
            </a:r>
            <a:r>
              <a:rPr lang="en-US" altLang="en-US" sz="2400" dirty="0" smtClean="0"/>
              <a:t>&lt; </a:t>
            </a:r>
            <a:r>
              <a:rPr lang="en-US" altLang="en-US" sz="2400" dirty="0"/>
              <a:t>.05   </a:t>
            </a:r>
            <a:r>
              <a:rPr lang="en-US" altLang="en-US" sz="2400" dirty="0" smtClean="0"/>
              <a:t>  (below -1.96 &amp; above 1.96)</a:t>
            </a:r>
            <a:endParaRPr lang="en-US" alt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715150" y="3830248"/>
            <a:ext cx="1" cy="4667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63456" y="3516923"/>
            <a:ext cx="6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1.96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186055" y="3823854"/>
            <a:ext cx="1" cy="4667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34361" y="3510529"/>
            <a:ext cx="6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1.96</a:t>
            </a:r>
            <a:endParaRPr lang="en-US" dirty="0"/>
          </a:p>
        </p:txBody>
      </p:sp>
      <p:sp>
        <p:nvSpPr>
          <p:cNvPr id="2" name="Left Bracket 1"/>
          <p:cNvSpPr/>
          <p:nvPr/>
        </p:nvSpPr>
        <p:spPr>
          <a:xfrm rot="5400000">
            <a:off x="4774201" y="1468662"/>
            <a:ext cx="352801" cy="247090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18091" y="2210704"/>
            <a:ext cx="6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95%</a:t>
            </a:r>
            <a:endParaRPr lang="en-US" dirty="0"/>
          </a:p>
        </p:txBody>
      </p:sp>
      <p:sp>
        <p:nvSpPr>
          <p:cNvPr id="13" name="Left Bracket 12"/>
          <p:cNvSpPr/>
          <p:nvPr/>
        </p:nvSpPr>
        <p:spPr>
          <a:xfrm rot="16200000">
            <a:off x="6691793" y="3930989"/>
            <a:ext cx="352801" cy="13642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4689" y="4762219"/>
            <a:ext cx="7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2.5%</a:t>
            </a:r>
            <a:endParaRPr lang="en-US" dirty="0"/>
          </a:p>
        </p:txBody>
      </p:sp>
      <p:sp>
        <p:nvSpPr>
          <p:cNvPr id="15" name="Left Bracket 14"/>
          <p:cNvSpPr/>
          <p:nvPr/>
        </p:nvSpPr>
        <p:spPr>
          <a:xfrm rot="16200000">
            <a:off x="2856611" y="3930989"/>
            <a:ext cx="352801" cy="13642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79507" y="4762219"/>
            <a:ext cx="7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2.5%</a:t>
            </a:r>
            <a:endParaRPr lang="en-US" dirty="0"/>
          </a:p>
        </p:txBody>
      </p:sp>
      <p:sp>
        <p:nvSpPr>
          <p:cNvPr id="17" name="Left Bracket 16"/>
          <p:cNvSpPr/>
          <p:nvPr/>
        </p:nvSpPr>
        <p:spPr>
          <a:xfrm rot="16200000">
            <a:off x="4165765" y="4000973"/>
            <a:ext cx="352801" cy="121731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 rot="16200000">
            <a:off x="5396642" y="4012733"/>
            <a:ext cx="352801" cy="121731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27320" y="4819033"/>
            <a:ext cx="82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47.5%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58197" y="4820539"/>
            <a:ext cx="82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47.5%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Curve</a:t>
            </a:r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95370"/>
            <a:ext cx="65262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95400" y="556608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 smtClean="0"/>
              <a:t>E.g., z-score of 2.58 has p = .01 </a:t>
            </a:r>
            <a:endParaRPr lang="en-US" alt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715150" y="3830248"/>
            <a:ext cx="1" cy="466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63456" y="3516923"/>
            <a:ext cx="6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1.96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186055" y="3823854"/>
            <a:ext cx="1" cy="466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34361" y="3510529"/>
            <a:ext cx="6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1.96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47975" y="497132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 smtClean="0"/>
              <a:t>Can use a Z-table to find exact p value for your z</a:t>
            </a:r>
            <a:endParaRPr lang="en-US" altLang="en-US" sz="24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005179" y="6018517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 smtClean="0"/>
              <a:t>z-score of 1.65 has p = .10 </a:t>
            </a: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499380" y="5703810"/>
            <a:ext cx="264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 is how unlikely your value would be given the null hypothesis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788" y="345141"/>
            <a:ext cx="9090212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RECAP: </a:t>
            </a:r>
            <a:r>
              <a:rPr lang="en-US" altLang="en-US" dirty="0" smtClean="0"/>
              <a:t>Logic Meets Probability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59219"/>
            <a:ext cx="4916488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33400" y="3449619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Use </a:t>
            </a:r>
            <a:r>
              <a:rPr lang="en-US" altLang="en-US" dirty="0"/>
              <a:t>what </a:t>
            </a:r>
            <a:r>
              <a:rPr lang="en-US" altLang="en-US" dirty="0" smtClean="0"/>
              <a:t>we learned about normal distributions </a:t>
            </a:r>
            <a:r>
              <a:rPr lang="en-US" altLang="en-US" dirty="0"/>
              <a:t>to figure out the probability of pulling a </a:t>
            </a:r>
            <a:r>
              <a:rPr lang="en-US" altLang="en-US" dirty="0" smtClean="0"/>
              <a:t>score</a:t>
            </a:r>
            <a:endParaRPr lang="en-US" altLang="en-US" dirty="0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3400" y="2633344"/>
            <a:ext cx="78486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If we pull an extreme score, we feel confident rejecting the null hypothesis (that there is no effect)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NHST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NHST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5229" y="2886205"/>
            <a:ext cx="7662864" cy="326716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hlink"/>
                </a:solidFill>
              </a:rPr>
              <a:t>systematic procedure</a:t>
            </a:r>
            <a:r>
              <a:rPr lang="en-US" altLang="en-US" dirty="0" smtClean="0"/>
              <a:t> for deciding whether the </a:t>
            </a:r>
            <a:r>
              <a:rPr lang="en-US" altLang="en-US" dirty="0" smtClean="0">
                <a:solidFill>
                  <a:schemeClr val="hlink"/>
                </a:solidFill>
              </a:rPr>
              <a:t>outcome </a:t>
            </a:r>
            <a:r>
              <a:rPr lang="en-US" altLang="en-US" dirty="0" smtClean="0"/>
              <a:t>of a study (results from a sample) </a:t>
            </a:r>
            <a:r>
              <a:rPr lang="en-US" altLang="en-US" dirty="0" smtClean="0">
                <a:solidFill>
                  <a:schemeClr val="hlink"/>
                </a:solidFill>
              </a:rPr>
              <a:t>support </a:t>
            </a:r>
            <a:r>
              <a:rPr lang="en-US" altLang="en-US" dirty="0" smtClean="0"/>
              <a:t>a particular theory (which is thought to apply to a population)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Scenario: Do people who engage in Social Networking (</a:t>
            </a:r>
            <a:r>
              <a:rPr lang="en-US" altLang="en-US" dirty="0" err="1" smtClean="0"/>
              <a:t>SNing</a:t>
            </a:r>
            <a:r>
              <a:rPr lang="en-US" altLang="en-US" dirty="0" smtClean="0"/>
              <a:t>) have higher IQs? 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64802" y="1221311"/>
            <a:ext cx="4723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smtClean="0"/>
              <a:t>Null hypothesis significance testing</a:t>
            </a: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IQ: µ = 100; </a:t>
            </a:r>
            <a:r>
              <a:rPr lang="el-GR" altLang="en-US" dirty="0" smtClean="0">
                <a:cs typeface="Arial" panose="020B0604020202020204" pitchFamily="34" charset="0"/>
              </a:rPr>
              <a:t>σ</a:t>
            </a:r>
            <a:r>
              <a:rPr lang="en-US" altLang="en-US" dirty="0" smtClean="0">
                <a:cs typeface="Arial" panose="020B0604020202020204" pitchFamily="34" charset="0"/>
              </a:rPr>
              <a:t>= 15</a:t>
            </a:r>
            <a:endParaRPr lang="el-GR" altLang="en-US" dirty="0" smtClean="0">
              <a:cs typeface="Arial" panose="020B0604020202020204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086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14400" y="4641605"/>
            <a:ext cx="685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FF0000"/>
                </a:solidFill>
              </a:rPr>
              <a:t>Null hypothesis</a:t>
            </a:r>
            <a:r>
              <a:rPr lang="en-US" altLang="en-US" sz="2400" dirty="0" smtClean="0"/>
              <a:t>: </a:t>
            </a:r>
            <a:r>
              <a:rPr lang="en-US" altLang="en-US" sz="2400" dirty="0"/>
              <a:t>no effect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667000" y="3810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Distribution of IQ scores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47656" y="5276394"/>
            <a:ext cx="804134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If </a:t>
            </a:r>
            <a:r>
              <a:rPr lang="en-US" altLang="en-US" dirty="0" smtClean="0"/>
              <a:t>IQ score from someone who engages in </a:t>
            </a:r>
            <a:r>
              <a:rPr lang="en-US" altLang="en-US" dirty="0" err="1" smtClean="0"/>
              <a:t>SNing</a:t>
            </a:r>
            <a:r>
              <a:rPr lang="en-US" altLang="en-US" dirty="0" smtClean="0"/>
              <a:t> </a:t>
            </a:r>
            <a:r>
              <a:rPr lang="en-US" altLang="en-US" dirty="0"/>
              <a:t>is unlikely </a:t>
            </a:r>
            <a:r>
              <a:rPr lang="en-US" altLang="en-US" dirty="0" smtClean="0"/>
              <a:t>enough* given </a:t>
            </a:r>
            <a:r>
              <a:rPr lang="en-US" altLang="en-US" dirty="0"/>
              <a:t>this </a:t>
            </a:r>
            <a:r>
              <a:rPr lang="en-US" altLang="en-US" dirty="0" smtClean="0"/>
              <a:t>population, then reject that null?</a:t>
            </a:r>
          </a:p>
          <a:p>
            <a:pPr eaLnBrk="1" hangingPunct="1">
              <a:spcBef>
                <a:spcPct val="50000"/>
              </a:spcBef>
            </a:pPr>
            <a:endParaRPr lang="en-US" altLang="en-US" sz="80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chemeClr val="hlink"/>
                </a:solidFill>
              </a:rPr>
              <a:t>Outcome </a:t>
            </a:r>
            <a:r>
              <a:rPr lang="en-US" altLang="en-US" dirty="0"/>
              <a:t>of a study (results from a sample) </a:t>
            </a:r>
            <a:r>
              <a:rPr lang="en-US" altLang="en-US" dirty="0">
                <a:solidFill>
                  <a:schemeClr val="hlink"/>
                </a:solidFill>
              </a:rPr>
              <a:t>support </a:t>
            </a:r>
            <a:r>
              <a:rPr lang="en-US" altLang="en-US" dirty="0"/>
              <a:t>a particular theory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772400" y="5622642"/>
            <a:ext cx="80413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* &lt; .05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>
                <a:solidFill>
                  <a:srgbClr val="FF0000"/>
                </a:solidFill>
              </a:rPr>
              <a:t>Mean (M)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3000374"/>
          </a:xfrm>
        </p:spPr>
        <p:txBody>
          <a:bodyPr/>
          <a:lstStyle/>
          <a:p>
            <a:r>
              <a:rPr lang="en-US" dirty="0" smtClean="0"/>
              <a:t>Measurement of </a:t>
            </a:r>
            <a:r>
              <a:rPr lang="en-US" b="1" dirty="0" smtClean="0"/>
              <a:t>central tendency</a:t>
            </a:r>
          </a:p>
          <a:p>
            <a:endParaRPr lang="en-US" dirty="0"/>
          </a:p>
          <a:p>
            <a:r>
              <a:rPr lang="en-US" dirty="0" smtClean="0"/>
              <a:t>Mathematical midpoint (average) of a data 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6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47452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Comparing a person engaging in </a:t>
            </a:r>
            <a:r>
              <a:rPr lang="en-US" altLang="en-US" dirty="0" err="1" smtClean="0"/>
              <a:t>SNing</a:t>
            </a:r>
            <a:r>
              <a:rPr lang="en-US" altLang="en-US" dirty="0" smtClean="0"/>
              <a:t> to normal population</a:t>
            </a:r>
          </a:p>
          <a:p>
            <a:pPr lvl="1" eaLnBrk="1" hangingPunct="1"/>
            <a:r>
              <a:rPr lang="en-US" altLang="en-US" dirty="0" smtClean="0"/>
              <a:t>not usually used to draw conclusions</a:t>
            </a:r>
          </a:p>
          <a:p>
            <a:pPr eaLnBrk="1" hangingPunct="1"/>
            <a:r>
              <a:rPr lang="en-US" altLang="en-US" dirty="0" smtClean="0"/>
              <a:t>After, IQ is 138.7</a:t>
            </a:r>
          </a:p>
          <a:p>
            <a:pPr lvl="1" eaLnBrk="1" hangingPunct="1"/>
            <a:r>
              <a:rPr lang="en-US" altLang="en-US" u="sng" dirty="0" smtClean="0"/>
              <a:t>Is this an unusual score</a:t>
            </a:r>
            <a:r>
              <a:rPr lang="en-US" altLang="en-US" dirty="0" smtClean="0"/>
              <a:t>?</a:t>
            </a:r>
          </a:p>
          <a:p>
            <a:pPr lvl="1" eaLnBrk="1" hangingPunct="1"/>
            <a:r>
              <a:rPr lang="en-US" altLang="en-US" dirty="0" smtClean="0"/>
              <a:t>Convert to a Z-score. </a:t>
            </a:r>
          </a:p>
          <a:p>
            <a:pPr lvl="1" eaLnBrk="1" hangingPunct="1"/>
            <a:r>
              <a:rPr lang="en-US" altLang="en-US" dirty="0" smtClean="0"/>
              <a:t>Now, what is the likelihood of that score? (look back…)</a:t>
            </a:r>
          </a:p>
          <a:p>
            <a:pPr lvl="1" eaLnBrk="1" hangingPunct="1"/>
            <a:r>
              <a:rPr lang="en-US" altLang="en-US" dirty="0" smtClean="0"/>
              <a:t>Can we </a:t>
            </a:r>
            <a:r>
              <a:rPr lang="en-US" altLang="en-US" dirty="0" smtClean="0">
                <a:solidFill>
                  <a:srgbClr val="FF0000"/>
                </a:solidFill>
              </a:rPr>
              <a:t>reject the null hypothesis</a:t>
            </a:r>
            <a:r>
              <a:rPr lang="en-US" altLang="en-US" dirty="0" smtClean="0"/>
              <a:t>?</a:t>
            </a:r>
          </a:p>
          <a:p>
            <a:pPr eaLnBrk="1" hangingPunct="1"/>
            <a:r>
              <a:rPr lang="en-US" altLang="en-US" dirty="0" smtClean="0"/>
              <a:t>Do we think social networking matters?</a:t>
            </a:r>
          </a:p>
          <a:p>
            <a:pPr eaLnBrk="1" hangingPunct="1"/>
            <a:r>
              <a:rPr lang="en-US" altLang="en-US" dirty="0" smtClean="0"/>
              <a:t>Can we be sure? What is our </a:t>
            </a:r>
            <a:r>
              <a:rPr lang="en-US" altLang="en-US" dirty="0" smtClean="0">
                <a:solidFill>
                  <a:srgbClr val="FF0000"/>
                </a:solidFill>
              </a:rPr>
              <a:t>chance for error</a:t>
            </a:r>
            <a:r>
              <a:rPr lang="en-US" altLang="en-US" dirty="0" smtClean="0"/>
              <a:t>? 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971800" y="2971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IQ: µ = 100; </a:t>
            </a:r>
            <a:r>
              <a:rPr lang="el-GR" alt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σ</a:t>
            </a:r>
            <a:r>
              <a:rPr lang="en-US" alt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= 15</a:t>
            </a:r>
            <a:endParaRPr lang="el-GR" altLang="en-US" sz="28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705" y="345141"/>
            <a:ext cx="8913801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are we using the distribution of</a:t>
            </a:r>
            <a:r>
              <a:rPr lang="en-US" altLang="en-US" u="sng" dirty="0" smtClean="0"/>
              <a:t> normal</a:t>
            </a:r>
            <a:r>
              <a:rPr lang="en-US" altLang="en-US" dirty="0" smtClean="0"/>
              <a:t> IQ scores again?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…when we </a:t>
            </a:r>
            <a:r>
              <a:rPr lang="en-US" altLang="en-US" b="1" dirty="0" smtClean="0"/>
              <a:t>want</a:t>
            </a:r>
            <a:r>
              <a:rPr lang="en-US" altLang="en-US" dirty="0" smtClean="0"/>
              <a:t> to ask:  Do people who engage in </a:t>
            </a:r>
            <a:r>
              <a:rPr lang="en-US" altLang="en-US" dirty="0" err="1" smtClean="0"/>
              <a:t>SNing</a:t>
            </a:r>
            <a:r>
              <a:rPr lang="en-US" altLang="en-US" dirty="0" smtClean="0"/>
              <a:t> have higher IQs?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dirty="0" smtClean="0"/>
              <a:t>Don’t </a:t>
            </a:r>
            <a:r>
              <a:rPr lang="en-US" altLang="en-US" dirty="0"/>
              <a:t>know </a:t>
            </a:r>
            <a:r>
              <a:rPr lang="en-US" altLang="en-US" b="1" dirty="0"/>
              <a:t>distribution of IQ for </a:t>
            </a:r>
            <a:r>
              <a:rPr lang="en-US" altLang="en-US" b="1" dirty="0" smtClean="0"/>
              <a:t>those engaged in </a:t>
            </a:r>
            <a:r>
              <a:rPr lang="en-US" altLang="en-US" b="1" dirty="0" err="1" smtClean="0"/>
              <a:t>SNing</a:t>
            </a:r>
            <a:r>
              <a:rPr lang="en-US" altLang="en-US" b="1" dirty="0" smtClean="0"/>
              <a:t> </a:t>
            </a:r>
            <a:r>
              <a:rPr lang="en-US" altLang="en-US" dirty="0"/>
              <a:t>— only for the general pop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dirty="0" smtClean="0"/>
              <a:t>And, recall, its easier to disprove…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reason:  If it’s unlikely that this score came from a distribution/population where there is no effect (</a:t>
            </a:r>
            <a:r>
              <a:rPr lang="en-US" altLang="en-US" dirty="0" err="1" smtClean="0"/>
              <a:t>eg</a:t>
            </a:r>
            <a:r>
              <a:rPr lang="en-US" altLang="en-US" dirty="0" smtClean="0"/>
              <a:t>. normal IQ scores), then “no effect” probably isn't true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Reject the null hypothesis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Example: </a:t>
            </a:r>
            <a:br>
              <a:rPr lang="en-US" altLang="en-US" smtClean="0"/>
            </a:br>
            <a:r>
              <a:rPr lang="en-US" altLang="en-US" smtClean="0"/>
              <a:t>rejection by peers &amp; self-esteem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654" y="260335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cs typeface="Arial" panose="020B0604020202020204" pitchFamily="34" charset="0"/>
              </a:rPr>
              <a:t>Hypothesis: children who are rejected by peers have lower self-esteem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u="sng" dirty="0" smtClean="0"/>
              <a:t>Null hypothesis?</a:t>
            </a:r>
            <a:endParaRPr lang="en-US" altLang="en-US" sz="2800" dirty="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l-GR" altLang="en-US" sz="2800" dirty="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Another Example: </a:t>
            </a:r>
            <a:br>
              <a:rPr lang="en-US" altLang="en-US" sz="4000" dirty="0" smtClean="0"/>
            </a:br>
            <a:r>
              <a:rPr lang="en-US" altLang="en-US" sz="4000" dirty="0" smtClean="0"/>
              <a:t>rejection by peers &amp; self-esteem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3993"/>
            <a:ext cx="8534400" cy="5715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Child who was rejected by peers – self-esteem score = 5</a:t>
            </a:r>
            <a:endParaRPr lang="en-US" altLang="en-US" sz="1400" dirty="0" smtClean="0"/>
          </a:p>
          <a:p>
            <a:pPr eaLnBrk="1" hangingPunct="1"/>
            <a:r>
              <a:rPr lang="en-US" altLang="en-US" u="sng" dirty="0" smtClean="0"/>
              <a:t>What’s the Z-score </a:t>
            </a:r>
            <a:r>
              <a:rPr lang="en-US" altLang="en-US" sz="2400" u="sng" dirty="0" smtClean="0"/>
              <a:t>(if </a:t>
            </a:r>
            <a:r>
              <a:rPr lang="en-US" altLang="en-US" u="sng" dirty="0" smtClean="0">
                <a:cs typeface="Arial" panose="020B0604020202020204" pitchFamily="34" charset="0"/>
              </a:rPr>
              <a:t>µ=10 and </a:t>
            </a:r>
            <a:r>
              <a:rPr lang="el-GR" altLang="en-US" u="sng" dirty="0" smtClean="0">
                <a:cs typeface="Arial" panose="020B0604020202020204" pitchFamily="34" charset="0"/>
              </a:rPr>
              <a:t>σ</a:t>
            </a:r>
            <a:r>
              <a:rPr lang="en-US" altLang="en-US" u="sng" dirty="0" smtClean="0">
                <a:cs typeface="Arial" panose="020B0604020202020204" pitchFamily="34" charset="0"/>
              </a:rPr>
              <a:t>=1)?</a:t>
            </a:r>
            <a:endParaRPr lang="en-US" altLang="en-US" u="sng" dirty="0" smtClean="0"/>
          </a:p>
          <a:p>
            <a:pPr eaLnBrk="1" hangingPunct="1"/>
            <a:r>
              <a:rPr lang="en-US" altLang="en-US" dirty="0" smtClean="0"/>
              <a:t>-5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p </a:t>
            </a:r>
            <a:r>
              <a:rPr lang="en-US" altLang="en-US" dirty="0" smtClean="0"/>
              <a:t>&lt; </a:t>
            </a:r>
            <a:r>
              <a:rPr lang="en-US" altLang="en-US" dirty="0"/>
              <a:t>.05, so we </a:t>
            </a:r>
            <a:r>
              <a:rPr lang="en-US" altLang="en-US" dirty="0">
                <a:solidFill>
                  <a:srgbClr val="FF0000"/>
                </a:solidFill>
              </a:rPr>
              <a:t>reject the null hypothesis</a:t>
            </a:r>
          </a:p>
          <a:p>
            <a:pPr lvl="1"/>
            <a:r>
              <a:rPr lang="en-US" altLang="en-US" dirty="0"/>
              <a:t>highly unlikely for this child to have been from the general </a:t>
            </a:r>
            <a:r>
              <a:rPr lang="en-US" altLang="en-US" dirty="0" smtClean="0"/>
              <a:t>population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14" y="3461252"/>
            <a:ext cx="65262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4271464" y="4896130"/>
            <a:ext cx="1" cy="466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19770" y="4582805"/>
            <a:ext cx="6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1.96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42369" y="4889736"/>
            <a:ext cx="1" cy="466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90675" y="4576411"/>
            <a:ext cx="6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1.96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Another Example: </a:t>
            </a:r>
            <a:br>
              <a:rPr lang="en-US" altLang="en-US" sz="4000" dirty="0"/>
            </a:br>
            <a:r>
              <a:rPr lang="en-US" altLang="en-US" sz="4000" dirty="0"/>
              <a:t>rejection by peers &amp; self-esteem</a:t>
            </a:r>
            <a:endParaRPr lang="en-US" altLang="en-US" sz="40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2770094"/>
            <a:ext cx="7662864" cy="377055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u="sng" dirty="0" smtClean="0"/>
              <a:t>What if the Z-score had been -1?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 </a:t>
            </a:r>
            <a:r>
              <a:rPr lang="en-US" altLang="en-US" dirty="0" smtClean="0">
                <a:solidFill>
                  <a:srgbClr val="FF0000"/>
                </a:solidFill>
              </a:rPr>
              <a:t>fail to reject null hypothesis </a:t>
            </a:r>
            <a:r>
              <a:rPr lang="en-US" altLang="en-US" dirty="0" smtClean="0"/>
              <a:t>and this means that the study is inconclusive</a:t>
            </a:r>
          </a:p>
          <a:p>
            <a:pPr lvl="1"/>
            <a:r>
              <a:rPr lang="en-US" altLang="en-US" dirty="0" smtClean="0"/>
              <a:t>However, that’s NOT accepting </a:t>
            </a:r>
            <a:r>
              <a:rPr lang="en-US" altLang="en-US" dirty="0"/>
              <a:t>the null hypothesis  </a:t>
            </a:r>
            <a:endParaRPr lang="en-US" altLang="en-US" dirty="0" smtClean="0"/>
          </a:p>
          <a:p>
            <a:pPr lvl="1" eaLnBrk="1" hangingPunct="1"/>
            <a:r>
              <a:rPr lang="en-US" altLang="en-US" dirty="0"/>
              <a:t>T</a:t>
            </a:r>
            <a:r>
              <a:rPr lang="en-US" altLang="en-US" dirty="0" smtClean="0"/>
              <a:t>he probability was not enough for us to reject the null</a:t>
            </a:r>
          </a:p>
          <a:p>
            <a:pPr lvl="2" eaLnBrk="1" hangingPunct="1"/>
            <a:r>
              <a:rPr lang="en-US" altLang="en-US" dirty="0" smtClean="0"/>
              <a:t>Was a difference but it was too small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So far just single individual</a:t>
            </a:r>
          </a:p>
          <a:p>
            <a:pPr lvl="1"/>
            <a:r>
              <a:rPr lang="en-US" altLang="en-US" dirty="0" smtClean="0"/>
              <a:t>locate that individual in a distribution of</a:t>
            </a:r>
            <a:r>
              <a:rPr lang="en-US" altLang="en-US" i="1" dirty="0" smtClean="0"/>
              <a:t> individuals</a:t>
            </a:r>
          </a:p>
          <a:p>
            <a:pPr lvl="1"/>
            <a:r>
              <a:rPr lang="en-US" altLang="en-US" b="1" dirty="0" smtClean="0"/>
              <a:t>Highly unusual in science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69" y="4197275"/>
            <a:ext cx="5527675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Tahoma" panose="020B0604030504040204" pitchFamily="34" charset="0"/>
              </a:rPr>
              <a:t>What about this?</a:t>
            </a:r>
            <a:endParaRPr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 smtClean="0">
                <a:latin typeface="Tahoma" panose="020B0604030504040204" pitchFamily="34" charset="0"/>
              </a:rPr>
              <a:t>IQ of 5 people who engaged in </a:t>
            </a:r>
            <a:r>
              <a:rPr lang="en-US" altLang="en-US" dirty="0" err="1" smtClean="0">
                <a:latin typeface="Tahoma" panose="020B0604030504040204" pitchFamily="34" charset="0"/>
              </a:rPr>
              <a:t>SNing</a:t>
            </a:r>
            <a:r>
              <a:rPr lang="en-US" altLang="en-US" dirty="0" smtClean="0">
                <a:latin typeface="Tahoma" panose="020B0604030504040204" pitchFamily="34" charset="0"/>
              </a:rPr>
              <a:t>:</a:t>
            </a:r>
          </a:p>
          <a:p>
            <a:pPr marL="609600" indent="-609600" algn="ctr">
              <a:buFontTx/>
              <a:buNone/>
            </a:pPr>
            <a:r>
              <a:rPr lang="en-US" altLang="en-US" dirty="0" smtClean="0">
                <a:latin typeface="Tahoma" panose="020B0604030504040204" pitchFamily="34" charset="0"/>
              </a:rPr>
              <a:t>98, 103, 72, 149, 180</a:t>
            </a:r>
          </a:p>
          <a:p>
            <a:pPr marL="609600" indent="-609600" algn="ctr">
              <a:buFontTx/>
              <a:buNone/>
            </a:pPr>
            <a:endParaRPr lang="en-US" altLang="en-US" dirty="0" smtClean="0">
              <a:latin typeface="Tahoma" panose="020B0604030504040204" pitchFamily="34" charset="0"/>
            </a:endParaRPr>
          </a:p>
          <a:p>
            <a:pPr marL="609600" indent="-609600">
              <a:buFontTx/>
              <a:buNone/>
            </a:pPr>
            <a:r>
              <a:rPr lang="en-US" altLang="en-US" u="sng" dirty="0" smtClean="0"/>
              <a:t>Can we just take the mean and proceed as we have been? </a:t>
            </a:r>
            <a:endParaRPr lang="en-US" altLang="en-US" u="sng" dirty="0" smtClean="0">
              <a:latin typeface="Tahoma" panose="020B0604030504040204" pitchFamily="34" charset="0"/>
            </a:endParaRPr>
          </a:p>
          <a:p>
            <a:pPr marL="609600" indent="-609600" algn="ctr">
              <a:buFontTx/>
              <a:buNone/>
            </a:pPr>
            <a:endParaRPr lang="en-US" altLang="en-US" u="sng" dirty="0" smtClean="0">
              <a:latin typeface="Tahoma" panose="020B0604030504040204" pitchFamily="34" charset="0"/>
            </a:endParaRPr>
          </a:p>
          <a:p>
            <a:pPr marL="609600" indent="-609600" algn="ctr">
              <a:buFontTx/>
              <a:buNone/>
            </a:pPr>
            <a:endParaRPr lang="en-US" altLang="en-US" sz="2800" dirty="0" smtClean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82157"/>
            <a:ext cx="8229600" cy="5257800"/>
          </a:xfrm>
        </p:spPr>
        <p:txBody>
          <a:bodyPr/>
          <a:lstStyle/>
          <a:p>
            <a:r>
              <a:rPr lang="en-US" altLang="en-US" dirty="0" smtClean="0"/>
              <a:t>No</a:t>
            </a:r>
            <a:r>
              <a:rPr lang="en-US" altLang="en-US" dirty="0"/>
              <a:t>, cant </a:t>
            </a:r>
            <a:r>
              <a:rPr lang="en-US" altLang="en-US" dirty="0" smtClean="0"/>
              <a:t>compare a mean to a distribution </a:t>
            </a:r>
            <a:r>
              <a:rPr lang="en-US" altLang="en-US" dirty="0"/>
              <a:t>of</a:t>
            </a:r>
            <a:r>
              <a:rPr lang="en-US" altLang="en-US" i="1" dirty="0"/>
              <a:t> individuals </a:t>
            </a:r>
            <a:r>
              <a:rPr lang="en-US" altLang="en-US" i="1" dirty="0" smtClean="0"/>
              <a:t>- - -       </a:t>
            </a:r>
            <a:r>
              <a:rPr lang="en-US" altLang="en-US" dirty="0" smtClean="0"/>
              <a:t>we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need a different comparison distribution</a:t>
            </a:r>
          </a:p>
          <a:p>
            <a:r>
              <a:rPr lang="en-US" altLang="en-US" dirty="0" smtClean="0"/>
              <a:t>A distribution of means!</a:t>
            </a:r>
          </a:p>
          <a:p>
            <a:pPr lvl="1"/>
            <a:r>
              <a:rPr lang="en-US" altLang="en-US" i="1" dirty="0" smtClean="0"/>
              <a:t>Specific to the sample size (N = 5)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99257"/>
            <a:ext cx="43434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Sampling distribution</a:t>
            </a:r>
            <a:endParaRPr lang="en-US" altLang="en-US" sz="4800" dirty="0" smtClean="0">
              <a:solidFill>
                <a:srgbClr val="FF00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62517"/>
            <a:ext cx="8229600" cy="452596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3200" dirty="0" smtClean="0">
                <a:solidFill>
                  <a:schemeClr val="accent2"/>
                </a:solidFill>
              </a:rPr>
              <a:t>ONE</a:t>
            </a:r>
            <a:r>
              <a:rPr lang="en-US" altLang="en-US" sz="3200" dirty="0" smtClean="0"/>
              <a:t> individual</a:t>
            </a:r>
          </a:p>
          <a:p>
            <a:pPr marL="349250" lvl="1" indent="0">
              <a:lnSpc>
                <a:spcPct val="90000"/>
              </a:lnSpc>
              <a:buNone/>
            </a:pPr>
            <a:r>
              <a:rPr lang="en-US" altLang="en-US" sz="3200" dirty="0" smtClean="0"/>
              <a:t>-&gt; </a:t>
            </a:r>
            <a:r>
              <a:rPr lang="en-US" altLang="en-US" sz="3200" dirty="0" smtClean="0">
                <a:solidFill>
                  <a:schemeClr val="accent2"/>
                </a:solidFill>
              </a:rPr>
              <a:t>distribution of individual scores</a:t>
            </a:r>
          </a:p>
          <a:p>
            <a:pPr lvl="1">
              <a:lnSpc>
                <a:spcPct val="90000"/>
              </a:lnSpc>
            </a:pPr>
            <a:endParaRPr lang="en-US" altLang="en-US" sz="3200" dirty="0" smtClean="0"/>
          </a:p>
          <a:p>
            <a:pPr lvl="1">
              <a:lnSpc>
                <a:spcPct val="90000"/>
              </a:lnSpc>
            </a:pPr>
            <a:r>
              <a:rPr lang="en-US" altLang="en-US" sz="3200" dirty="0" smtClean="0">
                <a:solidFill>
                  <a:schemeClr val="hlink"/>
                </a:solidFill>
              </a:rPr>
              <a:t>MEAN</a:t>
            </a:r>
            <a:endParaRPr lang="en-US" altLang="en-US" sz="3200" dirty="0" smtClean="0"/>
          </a:p>
          <a:p>
            <a:pPr marL="349250" lvl="1" indent="0">
              <a:lnSpc>
                <a:spcPct val="90000"/>
              </a:lnSpc>
              <a:buNone/>
            </a:pPr>
            <a:r>
              <a:rPr lang="en-US" altLang="en-US" sz="3200" dirty="0" smtClean="0"/>
              <a:t>-&gt; </a:t>
            </a:r>
            <a:r>
              <a:rPr lang="en-US" altLang="en-US" sz="3200" dirty="0" smtClean="0">
                <a:solidFill>
                  <a:schemeClr val="hlink"/>
                </a:solidFill>
              </a:rPr>
              <a:t>distribution of means</a:t>
            </a:r>
            <a:endParaRPr lang="en-US" altLang="en-US" sz="32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sz="2800" dirty="0" smtClean="0"/>
              <a:t>aka</a:t>
            </a:r>
            <a:r>
              <a:rPr lang="en-US" altLang="en-US" sz="2800" dirty="0" smtClean="0">
                <a:solidFill>
                  <a:srgbClr val="FF0000"/>
                </a:solidFill>
              </a:rPr>
              <a:t>: Sampling Distribution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Standard </a:t>
            </a:r>
            <a:r>
              <a:rPr lang="en-US" dirty="0" smtClean="0">
                <a:solidFill>
                  <a:srgbClr val="FF0000"/>
                </a:solidFill>
              </a:rPr>
              <a:t>Deviation (SD)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5220"/>
            <a:ext cx="8229600" cy="3000374"/>
          </a:xfrm>
        </p:spPr>
        <p:txBody>
          <a:bodyPr/>
          <a:lstStyle/>
          <a:p>
            <a:r>
              <a:rPr lang="en-US" dirty="0"/>
              <a:t>Measurement of variability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</a:t>
            </a:r>
            <a:r>
              <a:rPr lang="en-US" dirty="0" smtClean="0"/>
              <a:t>variable </a:t>
            </a:r>
            <a:r>
              <a:rPr lang="en-US" dirty="0"/>
              <a:t>is the </a:t>
            </a:r>
            <a:r>
              <a:rPr lang="en-US" dirty="0" smtClean="0"/>
              <a:t>data?</a:t>
            </a:r>
          </a:p>
          <a:p>
            <a:endParaRPr lang="en-US" dirty="0"/>
          </a:p>
          <a:p>
            <a:r>
              <a:rPr lang="en-US" dirty="0"/>
              <a:t>How close to the mean is a </a:t>
            </a:r>
            <a:r>
              <a:rPr lang="en-US" dirty="0" smtClean="0"/>
              <a:t>given value?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>
            <a:fillRect/>
          </a:stretch>
        </p:blipFill>
        <p:spPr bwMode="auto">
          <a:xfrm>
            <a:off x="5076467" y="2658762"/>
            <a:ext cx="3976093" cy="159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Image result for standard deviation 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67" y="4572000"/>
            <a:ext cx="4390976" cy="16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solidFill>
                  <a:srgbClr val="FF0000"/>
                </a:solidFill>
              </a:rPr>
              <a:t>Sampling distribution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2770094"/>
            <a:ext cx="8236800" cy="32671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Tahoma" panose="020B0604030504040204" pitchFamily="34" charset="0"/>
              </a:rPr>
              <a:t>R</a:t>
            </a:r>
            <a:r>
              <a:rPr lang="en-US" altLang="en-US" sz="2400" dirty="0" smtClean="0">
                <a:latin typeface="Tahoma" panose="020B0604030504040204" pitchFamily="34" charset="0"/>
              </a:rPr>
              <a:t>epeatedly taking random samples (of specific size, “N”), then make a distribution of their means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ahoma" panose="020B0604030504040204" pitchFamily="34" charset="0"/>
              </a:rPr>
              <a:t>Now have a set of means (can display in histogram), has same properties as we’ve been leveraging so far…</a:t>
            </a: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28" y="4599024"/>
            <a:ext cx="5527675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Standard </a:t>
            </a:r>
            <a:r>
              <a:rPr lang="en-US" dirty="0" smtClean="0">
                <a:solidFill>
                  <a:srgbClr val="FF0000"/>
                </a:solidFill>
              </a:rPr>
              <a:t>Error (SE)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519"/>
            <a:ext cx="8229600" cy="30003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Measurement of </a:t>
            </a:r>
            <a:r>
              <a:rPr lang="en-US" dirty="0" smtClean="0"/>
              <a:t>variability OF SAMPLES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</a:t>
            </a:r>
            <a:r>
              <a:rPr lang="en-US" dirty="0" smtClean="0"/>
              <a:t>FAR from the “mean of means” is our </a:t>
            </a:r>
            <a:r>
              <a:rPr lang="en-US" dirty="0"/>
              <a:t>data </a:t>
            </a:r>
            <a:r>
              <a:rPr lang="en-US" dirty="0" smtClean="0"/>
              <a:t>set’s mean?</a:t>
            </a:r>
          </a:p>
          <a:p>
            <a:pPr lvl="1"/>
            <a:r>
              <a:rPr lang="en-US" dirty="0" smtClean="0"/>
              <a:t>Mean of all the sample’s means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Is it far enough from the mean of means that its unlikely to have come from this sampling distribution (.05 or 5% chance of error)?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13333"/>
          <a:stretch>
            <a:fillRect/>
          </a:stretch>
        </p:blipFill>
        <p:spPr bwMode="auto">
          <a:xfrm>
            <a:off x="1695450" y="5310590"/>
            <a:ext cx="3976093" cy="159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05469" y="5607772"/>
            <a:ext cx="1865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Sampling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9220" name="Picture 4" descr="Table_0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4582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 smtClean="0"/>
              <a:t>Sample vs Population notation</a:t>
            </a:r>
          </a:p>
        </p:txBody>
      </p:sp>
    </p:spTree>
    <p:extLst>
      <p:ext uri="{BB962C8B-B14F-4D97-AF65-F5344CB8AC3E}">
        <p14:creationId xmlns:p14="http://schemas.microsoft.com/office/powerpoint/2010/main" val="30740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latin typeface="Tahoma" panose="020B0604030504040204" pitchFamily="34" charset="0"/>
              </a:rPr>
              <a:t>Computing Z-score</a:t>
            </a:r>
            <a:endParaRPr lang="en-US" altLang="en-US" dirty="0" smtClean="0">
              <a:latin typeface="Tahoma" panose="020B0604030504040204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212" y="2191871"/>
            <a:ext cx="8260734" cy="5410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dirty="0" smtClean="0">
                <a:latin typeface="Tahoma" panose="020B0604030504040204" pitchFamily="34" charset="0"/>
              </a:rPr>
              <a:t>IQ of 5 people that engaged in </a:t>
            </a:r>
            <a:r>
              <a:rPr lang="en-US" altLang="en-US" dirty="0" err="1" smtClean="0">
                <a:latin typeface="Tahoma" panose="020B0604030504040204" pitchFamily="34" charset="0"/>
              </a:rPr>
              <a:t>SNing</a:t>
            </a:r>
            <a:r>
              <a:rPr lang="en-US" altLang="en-US" dirty="0" smtClean="0">
                <a:latin typeface="Tahoma" panose="020B0604030504040204" pitchFamily="34" charset="0"/>
              </a:rPr>
              <a:t>: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Tahoma" panose="020B0604030504040204" pitchFamily="34" charset="0"/>
              </a:rPr>
              <a:t>98, 103, 72, 149, 180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endParaRPr lang="en-US" altLang="en-US" sz="3600" dirty="0" smtClean="0">
              <a:latin typeface="Tahoma" panose="020B0604030504040204" pitchFamily="34" charset="0"/>
            </a:endParaRP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en-US" sz="3600" dirty="0" smtClean="0">
                <a:latin typeface="Tahoma" panose="020B0604030504040204" pitchFamily="34" charset="0"/>
              </a:rPr>
              <a:t>Z = (M - </a:t>
            </a:r>
            <a:r>
              <a:rPr lang="en-US" altLang="en-US" dirty="0" err="1" smtClean="0">
                <a:latin typeface="Lucida Grande" pitchFamily="28" charset="0"/>
              </a:rPr>
              <a:t>μ</a:t>
            </a:r>
            <a:r>
              <a:rPr lang="en-US" altLang="en-US" baseline="-25000" dirty="0" err="1" smtClean="0">
                <a:latin typeface="Tahoma" panose="020B0604030504040204" pitchFamily="34" charset="0"/>
              </a:rPr>
              <a:t>M</a:t>
            </a:r>
            <a:r>
              <a:rPr lang="en-US" altLang="en-US" dirty="0" smtClean="0">
                <a:latin typeface="Tahoma" panose="020B0604030504040204" pitchFamily="34" charset="0"/>
              </a:rPr>
              <a:t> ) / </a:t>
            </a:r>
            <a:r>
              <a:rPr lang="en-US" altLang="en-US" dirty="0" err="1" smtClean="0">
                <a:latin typeface="Lucida Grande" pitchFamily="28" charset="0"/>
              </a:rPr>
              <a:t>σ</a:t>
            </a:r>
            <a:r>
              <a:rPr lang="en-US" altLang="en-US" baseline="-25000" dirty="0" err="1" smtClean="0">
                <a:latin typeface="Tahoma" panose="020B0604030504040204" pitchFamily="34" charset="0"/>
              </a:rPr>
              <a:t>M</a:t>
            </a:r>
            <a:endParaRPr lang="en-US" altLang="en-US" baseline="-25000" dirty="0" smtClean="0">
              <a:latin typeface="Tahoma" panose="020B0604030504040204" pitchFamily="34" charset="0"/>
            </a:endParaRPr>
          </a:p>
          <a:p>
            <a:pPr marL="609600" indent="-609600" algn="ctr">
              <a:lnSpc>
                <a:spcPct val="90000"/>
              </a:lnSpc>
              <a:buFontTx/>
              <a:buNone/>
            </a:pPr>
            <a:endParaRPr lang="en-US" altLang="en-US" dirty="0" smtClean="0">
              <a:latin typeface="Lucida Grande" pitchFamily="28" charset="0"/>
            </a:endParaRP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latin typeface="Lucida Grande" pitchFamily="28" charset="0"/>
              </a:rPr>
              <a:t>μ</a:t>
            </a:r>
            <a:r>
              <a:rPr lang="en-US" altLang="en-US" baseline="-25000" dirty="0" err="1" smtClean="0">
                <a:latin typeface="Tahoma" panose="020B0604030504040204" pitchFamily="34" charset="0"/>
              </a:rPr>
              <a:t>M</a:t>
            </a:r>
            <a:r>
              <a:rPr lang="en-US" altLang="en-US" dirty="0" smtClean="0">
                <a:latin typeface="Tahoma" panose="020B0604030504040204" pitchFamily="34" charset="0"/>
              </a:rPr>
              <a:t> = mean of the distribution of means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latin typeface="Lucida Grande" pitchFamily="28" charset="0"/>
              </a:rPr>
              <a:t>σ</a:t>
            </a:r>
            <a:r>
              <a:rPr lang="en-US" altLang="en-US" baseline="-25000" dirty="0" err="1" smtClean="0">
                <a:latin typeface="Tahoma" panose="020B0604030504040204" pitchFamily="34" charset="0"/>
              </a:rPr>
              <a:t>M</a:t>
            </a:r>
            <a:r>
              <a:rPr lang="en-US" altLang="en-US" baseline="-25000" dirty="0" smtClean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= standard deviation of the distribution of means </a:t>
            </a:r>
            <a:r>
              <a:rPr lang="en-US" altLang="en-US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aka “</a:t>
            </a:r>
            <a:r>
              <a:rPr lang="en-US" altLang="en-US" dirty="0" smtClean="0">
                <a:solidFill>
                  <a:srgbClr val="FF0000"/>
                </a:solidFill>
                <a:latin typeface="Tahoma" panose="020B0604030504040204" pitchFamily="34" charset="0"/>
              </a:rPr>
              <a:t>standard error (SE)</a:t>
            </a:r>
            <a:r>
              <a:rPr lang="en-US" altLang="en-US" dirty="0" smtClean="0">
                <a:solidFill>
                  <a:schemeClr val="accent2"/>
                </a:solidFill>
                <a:latin typeface="Tahoma" panose="020B0604030504040204" pitchFamily="34" charset="0"/>
              </a:rPr>
              <a:t>”</a:t>
            </a:r>
            <a:endParaRPr lang="en-US" altLang="en-US" dirty="0" smtClean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solidFill>
                  <a:srgbClr val="FF0000"/>
                </a:solidFill>
              </a:rPr>
              <a:t>Sampling distribution</a:t>
            </a:r>
            <a:endParaRPr lang="en-US" altLang="en-US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170" y="2794299"/>
            <a:ext cx="8686800" cy="4525963"/>
          </a:xfrm>
        </p:spPr>
        <p:txBody>
          <a:bodyPr/>
          <a:lstStyle/>
          <a:p>
            <a:r>
              <a:rPr lang="en-US" altLang="en-US" u="sng" dirty="0" smtClean="0"/>
              <a:t>How will you know if you need a sampling distribution?</a:t>
            </a:r>
          </a:p>
          <a:p>
            <a:pPr lvl="1"/>
            <a:r>
              <a:rPr lang="en-US" altLang="en-US" dirty="0" smtClean="0"/>
              <a:t>If testing an individual score, no; but if testing a sample mean, yes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3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Distribution of Means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054" y="2516659"/>
            <a:ext cx="8229600" cy="4525963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800" dirty="0" smtClean="0"/>
              <a:t>What are it’s characteristics?</a:t>
            </a:r>
            <a:endParaRPr lang="en-US" altLang="en-US" sz="2000" dirty="0" smtClean="0"/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 smtClean="0"/>
              <a:t>Mean?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 smtClean="0"/>
              <a:t>Variance?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 smtClean="0"/>
              <a:t>Shape?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000" dirty="0" smtClean="0"/>
          </a:p>
          <a:p>
            <a:pPr marL="533400" indent="-533400">
              <a:lnSpc>
                <a:spcPct val="90000"/>
              </a:lnSpc>
            </a:pPr>
            <a:r>
              <a:rPr lang="en-US" altLang="en-US" dirty="0" smtClean="0"/>
              <a:t>Central Limit Theorem</a:t>
            </a:r>
            <a:endParaRPr lang="en-US" altLang="en-US" sz="2000" dirty="0" smtClean="0"/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000" dirty="0" err="1" smtClean="0">
                <a:latin typeface="Lucida Grande" pitchFamily="48" charset="0"/>
              </a:rPr>
              <a:t>μ</a:t>
            </a:r>
            <a:r>
              <a:rPr lang="en-US" altLang="en-US" sz="2000" baseline="-25000" dirty="0" err="1" smtClean="0">
                <a:latin typeface="Tahoma" panose="020B0604030504040204" pitchFamily="34" charset="0"/>
              </a:rPr>
              <a:t>M</a:t>
            </a:r>
            <a:r>
              <a:rPr lang="en-US" altLang="en-US" sz="2000" dirty="0" smtClean="0">
                <a:latin typeface="Tahoma" panose="020B0604030504040204" pitchFamily="34" charset="0"/>
              </a:rPr>
              <a:t> = </a:t>
            </a:r>
            <a:r>
              <a:rPr lang="en-US" altLang="en-US" sz="2000" dirty="0" smtClean="0">
                <a:latin typeface="Lucida Grande" pitchFamily="48" charset="0"/>
              </a:rPr>
              <a:t>μ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000" dirty="0" smtClean="0">
                <a:latin typeface="Lucida Grande" pitchFamily="48" charset="0"/>
              </a:rPr>
              <a:t>σ</a:t>
            </a:r>
            <a:r>
              <a:rPr lang="en-US" altLang="en-US" sz="2000" baseline="30000" dirty="0" smtClean="0">
                <a:latin typeface="Lucida Grande" pitchFamily="48" charset="0"/>
              </a:rPr>
              <a:t>2</a:t>
            </a:r>
            <a:r>
              <a:rPr lang="en-US" altLang="en-US" sz="2000" baseline="-25000" dirty="0" smtClean="0">
                <a:latin typeface="Tahoma" panose="020B0604030504040204" pitchFamily="34" charset="0"/>
              </a:rPr>
              <a:t>M</a:t>
            </a:r>
            <a:r>
              <a:rPr lang="en-US" altLang="en-US" sz="2000" dirty="0" smtClean="0">
                <a:latin typeface="Tahoma" panose="020B0604030504040204" pitchFamily="34" charset="0"/>
              </a:rPr>
              <a:t> = </a:t>
            </a:r>
            <a:r>
              <a:rPr lang="en-US" altLang="en-US" sz="2000" dirty="0" smtClean="0">
                <a:latin typeface="Lucida Grande" pitchFamily="48" charset="0"/>
              </a:rPr>
              <a:t>σ</a:t>
            </a:r>
            <a:r>
              <a:rPr lang="en-US" altLang="en-US" sz="2000" baseline="30000" dirty="0" smtClean="0">
                <a:latin typeface="Lucida Grande" pitchFamily="48" charset="0"/>
              </a:rPr>
              <a:t>2</a:t>
            </a:r>
            <a:r>
              <a:rPr lang="en-US" altLang="en-US" sz="2000" dirty="0" smtClean="0">
                <a:latin typeface="Tahoma" panose="020B0604030504040204" pitchFamily="34" charset="0"/>
              </a:rPr>
              <a:t>/</a:t>
            </a:r>
            <a:r>
              <a:rPr lang="en-US" altLang="en-US" sz="2000" dirty="0" smtClean="0">
                <a:latin typeface="Tahoma" panose="020B0604030504040204" pitchFamily="34" charset="0"/>
                <a:cs typeface="Arial" panose="020B0604020202020204" pitchFamily="34" charset="0"/>
              </a:rPr>
              <a:t>N </a:t>
            </a:r>
            <a:r>
              <a:rPr lang="en-US" altLang="en-US" dirty="0">
                <a:latin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en-US" dirty="0" err="1">
                <a:latin typeface="Lucida Grande" pitchFamily="48" charset="0"/>
              </a:rPr>
              <a:t>σ</a:t>
            </a:r>
            <a:r>
              <a:rPr lang="en-US" altLang="en-US" baseline="-25000" dirty="0" err="1">
                <a:latin typeface="Tahoma" panose="020B0604030504040204" pitchFamily="34" charset="0"/>
              </a:rPr>
              <a:t>M</a:t>
            </a:r>
            <a:r>
              <a:rPr lang="en-US" altLang="en-US" dirty="0">
                <a:latin typeface="Tahoma" panose="020B060403050404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>
                <a:latin typeface="Lucida Grande" pitchFamily="48" charset="0"/>
              </a:rPr>
              <a:t>σ</a:t>
            </a:r>
            <a:r>
              <a:rPr lang="en-US" altLang="en-US" dirty="0">
                <a:latin typeface="Tahoma" panose="020B0604030504040204" pitchFamily="34" charset="0"/>
              </a:rPr>
              <a:t>/</a:t>
            </a:r>
            <a:r>
              <a:rPr lang="en-US" altLang="en-US" i="1" dirty="0"/>
              <a:t>√</a:t>
            </a:r>
            <a:r>
              <a:rPr lang="en-US" altLang="en-US" dirty="0">
                <a:latin typeface="Tahoma" panose="020B0604030504040204" pitchFamily="34" charset="0"/>
                <a:cs typeface="Arial" panose="020B0604020202020204" pitchFamily="34" charset="0"/>
              </a:rPr>
              <a:t>N)</a:t>
            </a:r>
            <a:endParaRPr lang="en-US" altLang="en-US" sz="2000" dirty="0" smtClean="0">
              <a:latin typeface="Lucida Grande" pitchFamily="48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000" dirty="0" smtClean="0">
                <a:latin typeface="Lucida Grande" pitchFamily="48" charset="0"/>
              </a:rPr>
              <a:t>The distribution of means will be normally distributed if EITHER:</a:t>
            </a:r>
          </a:p>
          <a:p>
            <a:pPr marL="1295400" lvl="2" indent="-381000">
              <a:lnSpc>
                <a:spcPct val="90000"/>
              </a:lnSpc>
              <a:buFontTx/>
              <a:buAutoNum type="alphaUcPeriod"/>
            </a:pPr>
            <a:r>
              <a:rPr lang="en-US" altLang="en-US" sz="1800" dirty="0" smtClean="0">
                <a:latin typeface="Lucida Grande" pitchFamily="48" charset="0"/>
              </a:rPr>
              <a:t>The population is normally distributed -- OR --</a:t>
            </a:r>
          </a:p>
          <a:p>
            <a:pPr marL="1295400" lvl="2" indent="-381000">
              <a:lnSpc>
                <a:spcPct val="90000"/>
              </a:lnSpc>
              <a:buFontTx/>
              <a:buAutoNum type="alphaUcPeriod"/>
            </a:pPr>
            <a:r>
              <a:rPr lang="en-US" altLang="en-US" sz="1800" dirty="0" smtClean="0">
                <a:latin typeface="Lucida Grande" pitchFamily="48" charset="0"/>
              </a:rPr>
              <a:t>The sample size is &gt;= 30</a:t>
            </a:r>
            <a:endParaRPr lang="en-US" altLang="en-US" sz="2000" dirty="0" smtClean="0">
              <a:latin typeface="Lucida Grande" pitchFamily="48" charset="0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en-US" sz="1800" dirty="0" smtClean="0">
              <a:cs typeface="Arial" panose="020B0604020202020204" pitchFamily="34" charset="0"/>
            </a:endParaRPr>
          </a:p>
          <a:p>
            <a:pPr marL="533400" indent="-533400">
              <a:lnSpc>
                <a:spcPct val="90000"/>
              </a:lnSpc>
            </a:pPr>
            <a:endParaRPr lang="en-US" altLang="en-US" sz="1600" dirty="0" smtClean="0">
              <a:cs typeface="Arial" panose="020B0604020202020204" pitchFamily="34" charset="0"/>
            </a:endParaRPr>
          </a:p>
          <a:p>
            <a:pPr marL="533400" indent="-533400">
              <a:lnSpc>
                <a:spcPct val="90000"/>
              </a:lnSpc>
            </a:pPr>
            <a:endParaRPr lang="en-US" altLang="en-US" sz="1600" dirty="0" smtClean="0"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6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bldLvl="3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>
              <a:buFontTx/>
              <a:buNone/>
            </a:pPr>
            <a:r>
              <a:rPr lang="en-US" altLang="en-US" dirty="0" err="1" smtClean="0">
                <a:latin typeface="Lucida Grande" pitchFamily="48" charset="0"/>
              </a:rPr>
              <a:t>μ</a:t>
            </a:r>
            <a:r>
              <a:rPr lang="en-US" altLang="en-US" baseline="-25000" dirty="0" err="1" smtClean="0">
                <a:latin typeface="Tahoma" panose="020B0604030504040204" pitchFamily="34" charset="0"/>
              </a:rPr>
              <a:t>M</a:t>
            </a:r>
            <a:r>
              <a:rPr lang="en-US" altLang="en-US" dirty="0" smtClean="0">
                <a:latin typeface="Tahoma" panose="020B0604030504040204" pitchFamily="34" charset="0"/>
              </a:rPr>
              <a:t> = </a:t>
            </a:r>
            <a:r>
              <a:rPr lang="en-US" altLang="en-US" dirty="0" smtClean="0">
                <a:latin typeface="Lucida Grande" pitchFamily="48" charset="0"/>
              </a:rPr>
              <a:t>μ</a:t>
            </a:r>
          </a:p>
          <a:p>
            <a:pPr marL="990600" lvl="1" indent="-533400">
              <a:buFontTx/>
              <a:buNone/>
            </a:pPr>
            <a:r>
              <a:rPr lang="en-US" altLang="en-US" dirty="0" smtClean="0"/>
              <a:t>no systematic bias… for any sample, will </a:t>
            </a:r>
            <a:r>
              <a:rPr lang="en-US" altLang="en-US" u="sng" dirty="0" smtClean="0"/>
              <a:t>approach</a:t>
            </a:r>
            <a:r>
              <a:rPr lang="en-US" altLang="en-US" dirty="0" smtClean="0"/>
              <a:t> mu. </a:t>
            </a:r>
          </a:p>
          <a:p>
            <a:pPr marL="990600" lvl="1" indent="-533400">
              <a:buFontTx/>
              <a:buNone/>
            </a:pPr>
            <a:r>
              <a:rPr lang="en-US" altLang="en-US" dirty="0" smtClean="0"/>
              <a:t>Why not exactly the mean?  </a:t>
            </a:r>
            <a:endParaRPr lang="en-US" altLang="en-US" dirty="0" smtClean="0">
              <a:latin typeface="Lucida Grande" pitchFamily="48" charset="0"/>
            </a:endParaRPr>
          </a:p>
          <a:p>
            <a:pPr marL="990600" lvl="1" indent="-533400">
              <a:buFontTx/>
              <a:buNone/>
            </a:pPr>
            <a:endParaRPr lang="en-US" altLang="en-US" dirty="0" smtClean="0">
              <a:latin typeface="Lucida Grande" pitchFamily="48" charset="0"/>
            </a:endParaRPr>
          </a:p>
          <a:p>
            <a:pPr marL="990600" lvl="1" indent="-533400">
              <a:buFontTx/>
              <a:buNone/>
            </a:pPr>
            <a:r>
              <a:rPr lang="en-US" altLang="en-US" dirty="0" smtClean="0">
                <a:latin typeface="Lucida Grande" pitchFamily="48" charset="0"/>
              </a:rPr>
              <a:t>σ</a:t>
            </a:r>
            <a:r>
              <a:rPr lang="en-US" altLang="en-US" baseline="30000" dirty="0" smtClean="0">
                <a:latin typeface="Lucida Grande" pitchFamily="48" charset="0"/>
              </a:rPr>
              <a:t>2</a:t>
            </a:r>
            <a:r>
              <a:rPr lang="en-US" altLang="en-US" baseline="-25000" dirty="0" smtClean="0">
                <a:latin typeface="Tahoma" panose="020B0604030504040204" pitchFamily="34" charset="0"/>
              </a:rPr>
              <a:t>M</a:t>
            </a:r>
            <a:r>
              <a:rPr lang="en-US" altLang="en-US" dirty="0" smtClean="0">
                <a:latin typeface="Tahoma" panose="020B0604030504040204" pitchFamily="34" charset="0"/>
              </a:rPr>
              <a:t> = </a:t>
            </a:r>
            <a:r>
              <a:rPr lang="en-US" altLang="en-US" dirty="0" smtClean="0">
                <a:latin typeface="Lucida Grande" pitchFamily="48" charset="0"/>
              </a:rPr>
              <a:t>σ</a:t>
            </a:r>
            <a:r>
              <a:rPr lang="en-US" altLang="en-US" baseline="30000" dirty="0" smtClean="0">
                <a:latin typeface="Lucida Grande" pitchFamily="48" charset="0"/>
              </a:rPr>
              <a:t>2</a:t>
            </a:r>
            <a:r>
              <a:rPr lang="en-US" altLang="en-US" dirty="0" smtClean="0">
                <a:latin typeface="Tahoma" panose="020B0604030504040204" pitchFamily="34" charset="0"/>
              </a:rPr>
              <a:t>/</a:t>
            </a:r>
            <a:r>
              <a:rPr lang="en-US" altLang="en-US" dirty="0" smtClean="0">
                <a:latin typeface="Tahoma" panose="020B0604030504040204" pitchFamily="34" charset="0"/>
                <a:cs typeface="Arial" panose="020B0604020202020204" pitchFamily="34" charset="0"/>
              </a:rPr>
              <a:t>N     </a:t>
            </a:r>
            <a:r>
              <a:rPr lang="en-US" altLang="en-US" dirty="0">
                <a:latin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en-US" dirty="0" err="1">
                <a:latin typeface="Lucida Grande" pitchFamily="48" charset="0"/>
              </a:rPr>
              <a:t>σ</a:t>
            </a:r>
            <a:r>
              <a:rPr lang="en-US" altLang="en-US" baseline="-25000" dirty="0" err="1">
                <a:latin typeface="Tahoma" panose="020B0604030504040204" pitchFamily="34" charset="0"/>
              </a:rPr>
              <a:t>M</a:t>
            </a:r>
            <a:r>
              <a:rPr lang="en-US" altLang="en-US" dirty="0">
                <a:latin typeface="Tahoma" panose="020B060403050404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>
                <a:latin typeface="Lucida Grande" pitchFamily="48" charset="0"/>
              </a:rPr>
              <a:t>σ</a:t>
            </a:r>
            <a:r>
              <a:rPr lang="en-US" altLang="en-US" dirty="0">
                <a:latin typeface="Tahoma" panose="020B0604030504040204" pitchFamily="34" charset="0"/>
              </a:rPr>
              <a:t>/</a:t>
            </a:r>
            <a:r>
              <a:rPr lang="en-US" altLang="en-US" i="1" dirty="0"/>
              <a:t>√</a:t>
            </a:r>
            <a:r>
              <a:rPr lang="en-US" altLang="en-US" dirty="0">
                <a:latin typeface="Tahoma" panose="020B0604030504040204" pitchFamily="34" charset="0"/>
                <a:cs typeface="Arial" panose="020B0604020202020204" pitchFamily="34" charset="0"/>
              </a:rPr>
              <a:t>N)</a:t>
            </a:r>
            <a:endParaRPr lang="en-US" altLang="en-US" dirty="0" smtClean="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en-US" altLang="en-US" sz="2800" u="sng" dirty="0" smtClean="0"/>
              <a:t>What happens as N </a:t>
            </a:r>
            <a:r>
              <a:rPr lang="en-US" altLang="en-US" sz="2800" u="sng" dirty="0" smtClean="0">
                <a:cs typeface="Arial" panose="020B0604020202020204" pitchFamily="34" charset="0"/>
              </a:rPr>
              <a:t>↑?</a:t>
            </a:r>
          </a:p>
          <a:p>
            <a:pPr marL="990600" lvl="1" indent="-533400">
              <a:buFont typeface="Courier New" panose="02070309020205020404" pitchFamily="49" charset="0"/>
              <a:buChar char="o"/>
            </a:pPr>
            <a:r>
              <a:rPr lang="en-US" altLang="en-US" u="sng" dirty="0" smtClean="0"/>
              <a:t>Why might less variability be good for us?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>
              <a:buFontTx/>
              <a:buNone/>
            </a:pPr>
            <a:r>
              <a:rPr lang="en-US" altLang="en-US" smtClean="0">
                <a:latin typeface="Lucida Grande" pitchFamily="48" charset="0"/>
              </a:rPr>
              <a:t>The distribution of means will be normally distributed if EITHER:</a:t>
            </a:r>
          </a:p>
          <a:p>
            <a:pPr marL="1371600" lvl="2" indent="-457200">
              <a:buFontTx/>
              <a:buAutoNum type="alphaUcPeriod"/>
            </a:pPr>
            <a:r>
              <a:rPr lang="en-US" altLang="en-US" smtClean="0">
                <a:latin typeface="Lucida Grande" pitchFamily="48" charset="0"/>
              </a:rPr>
              <a:t>The population is normally distributed -- OR --</a:t>
            </a:r>
          </a:p>
          <a:p>
            <a:pPr marL="1371600" lvl="2" indent="-457200">
              <a:buFontTx/>
              <a:buAutoNum type="alphaUcPeriod"/>
            </a:pPr>
            <a:r>
              <a:rPr lang="en-US" altLang="en-US" smtClean="0">
                <a:latin typeface="Lucida Grande" pitchFamily="48" charset="0"/>
              </a:rPr>
              <a:t>The sample size is &gt;= 30</a:t>
            </a:r>
          </a:p>
          <a:p>
            <a:pPr marL="1371600" lvl="2" indent="-457200">
              <a:buFontTx/>
              <a:buAutoNum type="alphaUcPeriod"/>
            </a:pPr>
            <a:endParaRPr lang="en-US" altLang="en-US" smtClean="0">
              <a:latin typeface="Lucida Grande" pitchFamily="48" charset="0"/>
            </a:endParaRPr>
          </a:p>
          <a:p>
            <a:pPr marL="609600" indent="-609600">
              <a:buFont typeface="Symbol" panose="05050102010706020507" pitchFamily="18" charset="2"/>
              <a:buChar char=""/>
            </a:pPr>
            <a:r>
              <a:rPr lang="en-US" altLang="en-US" sz="2800" smtClean="0"/>
              <a:t>Important because we assume a normal distribution in our statistics</a:t>
            </a:r>
            <a:endParaRPr lang="en-US" altLang="en-US" smtClean="0">
              <a:latin typeface="Lucida Grande" pitchFamily="4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</a:t>
            </a:r>
            <a:r>
              <a:rPr lang="en-US" altLang="en-US" dirty="0"/>
              <a:t>p</a:t>
            </a:r>
            <a:endParaRPr lang="en-US" altLang="en-US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85351"/>
            <a:ext cx="8686800" cy="4272649"/>
          </a:xfrm>
        </p:spPr>
        <p:txBody>
          <a:bodyPr>
            <a:normAutofit/>
          </a:bodyPr>
          <a:lstStyle/>
          <a:p>
            <a:r>
              <a:rPr lang="en-US" altLang="en-US" u="sng" dirty="0" smtClean="0"/>
              <a:t>How will you know to construct a distribution of means (sampling distribution) or to use population distribution?</a:t>
            </a:r>
          </a:p>
          <a:p>
            <a:endParaRPr lang="en-US" altLang="en-US" u="sng" dirty="0" smtClean="0"/>
          </a:p>
          <a:p>
            <a:r>
              <a:rPr lang="en-US" altLang="en-US" u="sng" dirty="0" smtClean="0"/>
              <a:t>What </a:t>
            </a:r>
            <a:r>
              <a:rPr lang="en-US" altLang="en-US" u="sng" dirty="0"/>
              <a:t>happens to SE as N goes up?  </a:t>
            </a:r>
          </a:p>
          <a:p>
            <a:endParaRPr lang="en-US" altLang="en-US" u="sng" dirty="0" smtClean="0"/>
          </a:p>
          <a:p>
            <a:r>
              <a:rPr lang="en-US" altLang="en-US" u="sng" dirty="0" smtClean="0"/>
              <a:t>How </a:t>
            </a:r>
            <a:r>
              <a:rPr lang="en-US" altLang="en-US" u="sng" dirty="0"/>
              <a:t>does sampling distribution differ from the general population distribution?</a:t>
            </a:r>
            <a:endParaRPr lang="en-US" altLang="en-US" i="1" u="sng" dirty="0"/>
          </a:p>
          <a:p>
            <a:pPr marL="349250" lvl="1" indent="0">
              <a:buNone/>
            </a:pPr>
            <a:endParaRPr lang="en-US" altLang="en-US" dirty="0" smtClean="0"/>
          </a:p>
          <a:p>
            <a:pPr lvl="1"/>
            <a:r>
              <a:rPr lang="en-US" altLang="en-US" dirty="0" smtClean="0"/>
              <a:t>Also: so far, still know mu &amp; sigma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latin typeface="Tahoma" panose="020B0604030504040204" pitchFamily="34" charset="0"/>
              </a:rPr>
              <a:t>Practice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60637"/>
            <a:ext cx="8534400" cy="42973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Scores are normally distributed with </a:t>
            </a:r>
            <a:r>
              <a:rPr lang="en-US" altLang="en-US" dirty="0" smtClean="0">
                <a:latin typeface="Tahoma" panose="020B0604030504040204" pitchFamily="34" charset="0"/>
                <a:cs typeface="Arial" panose="020B0604020202020204" pitchFamily="34" charset="0"/>
              </a:rPr>
              <a:t>µ = 500 &amp; </a:t>
            </a:r>
            <a:r>
              <a:rPr lang="el-GR" altLang="en-US" dirty="0" smtClean="0">
                <a:latin typeface="Lucida Grande" pitchFamily="48" charset="0"/>
                <a:cs typeface="Arial" panose="020B0604020202020204" pitchFamily="34" charset="0"/>
              </a:rPr>
              <a:t>σ</a:t>
            </a:r>
            <a:r>
              <a:rPr lang="en-US" altLang="en-US" dirty="0" smtClean="0">
                <a:latin typeface="Tahoma" panose="020B0604030504040204" pitchFamily="34" charset="0"/>
                <a:cs typeface="Arial" panose="020B0604020202020204" pitchFamily="34" charset="0"/>
              </a:rPr>
              <a:t> = 3. </a:t>
            </a:r>
          </a:p>
          <a:p>
            <a:pPr eaLnBrk="1" hangingPunct="1"/>
            <a:endParaRPr lang="en-US" altLang="en-US" dirty="0" smtClean="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dirty="0" smtClean="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marL="349250" lvl="1" indent="0">
              <a:buNone/>
            </a:pPr>
            <a:r>
              <a:rPr lang="en-US" altLang="en-US" dirty="0" smtClean="0">
                <a:latin typeface="Tahoma" panose="020B0604030504040204" pitchFamily="34" charset="0"/>
                <a:cs typeface="Arial" panose="020B0604020202020204" pitchFamily="34" charset="0"/>
              </a:rPr>
              <a:t>                                                                     (</a:t>
            </a:r>
            <a:r>
              <a:rPr lang="en-US" altLang="en-US" dirty="0" err="1">
                <a:latin typeface="Lucida Grande" pitchFamily="48" charset="0"/>
              </a:rPr>
              <a:t>σ</a:t>
            </a:r>
            <a:r>
              <a:rPr lang="en-US" altLang="en-US" baseline="-25000" dirty="0" err="1">
                <a:latin typeface="Tahoma" panose="020B0604030504040204" pitchFamily="34" charset="0"/>
              </a:rPr>
              <a:t>M</a:t>
            </a:r>
            <a:r>
              <a:rPr lang="en-US" altLang="en-US" dirty="0">
                <a:latin typeface="Tahoma" panose="020B060403050404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>
                <a:latin typeface="Lucida Grande" pitchFamily="48" charset="0"/>
              </a:rPr>
              <a:t>σ</a:t>
            </a:r>
            <a:r>
              <a:rPr lang="en-US" altLang="en-US" dirty="0">
                <a:latin typeface="Tahoma" panose="020B0604030504040204" pitchFamily="34" charset="0"/>
              </a:rPr>
              <a:t>/</a:t>
            </a:r>
            <a:r>
              <a:rPr lang="en-US" altLang="en-US" i="1" dirty="0"/>
              <a:t>√</a:t>
            </a:r>
            <a:r>
              <a:rPr lang="en-US" altLang="en-US" dirty="0">
                <a:latin typeface="Tahoma" panose="020B0604030504040204" pitchFamily="34" charset="0"/>
                <a:cs typeface="Arial" panose="020B0604020202020204" pitchFamily="34" charset="0"/>
              </a:rPr>
              <a:t>N)</a:t>
            </a:r>
          </a:p>
          <a:p>
            <a:pPr lvl="1" eaLnBrk="1" hangingPunct="1"/>
            <a:endParaRPr lang="en-US" altLang="en-US" u="sng" dirty="0" smtClean="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u="sng" dirty="0" smtClean="0">
                <a:latin typeface="Tahoma" panose="020B0604030504040204" pitchFamily="34" charset="0"/>
                <a:cs typeface="Arial" panose="020B0604020202020204" pitchFamily="34" charset="0"/>
              </a:rPr>
              <a:t>What is our standard error if sample size is 9?</a:t>
            </a:r>
            <a:endParaRPr lang="en-US" altLang="en-US" u="sng" dirty="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u="sng" dirty="0" smtClean="0">
                <a:latin typeface="Tahoma" panose="020B0604030504040204" pitchFamily="34" charset="0"/>
                <a:cs typeface="Arial" panose="020B0604020202020204" pitchFamily="34" charset="0"/>
              </a:rPr>
              <a:t>Is a sample mean of 502 statistically significantly higher?</a:t>
            </a:r>
          </a:p>
          <a:p>
            <a:pPr lvl="1" eaLnBrk="1" hangingPunct="1"/>
            <a:r>
              <a:rPr lang="en-US" altLang="en-US" u="sng" dirty="0" smtClean="0">
                <a:latin typeface="Tahoma" panose="020B0604030504040204" pitchFamily="34" charset="0"/>
                <a:cs typeface="Arial" panose="020B0604020202020204" pitchFamily="34" charset="0"/>
              </a:rPr>
              <a:t>What if our N was smaller?</a:t>
            </a:r>
            <a:endParaRPr lang="el-GR" altLang="en-US" u="sng" dirty="0" smtClean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212" y="2494552"/>
            <a:ext cx="8260734" cy="2268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ctr">
              <a:lnSpc>
                <a:spcPct val="90000"/>
              </a:lnSpc>
              <a:buFontTx/>
              <a:buNone/>
            </a:pPr>
            <a:endParaRPr lang="en-US" altLang="en-US" sz="3600" dirty="0" smtClean="0">
              <a:latin typeface="Tahoma" panose="020B0604030504040204" pitchFamily="34" charset="0"/>
            </a:endParaRP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en-US" sz="3600" dirty="0" smtClean="0">
                <a:latin typeface="Tahoma" panose="020B0604030504040204" pitchFamily="34" charset="0"/>
              </a:rPr>
              <a:t>Z = (M - </a:t>
            </a:r>
            <a:r>
              <a:rPr lang="en-US" altLang="en-US" dirty="0" err="1" smtClean="0">
                <a:latin typeface="Lucida Grande" pitchFamily="28" charset="0"/>
              </a:rPr>
              <a:t>μ</a:t>
            </a:r>
            <a:r>
              <a:rPr lang="en-US" altLang="en-US" baseline="-25000" dirty="0" err="1" smtClean="0">
                <a:latin typeface="Tahoma" panose="020B0604030504040204" pitchFamily="34" charset="0"/>
              </a:rPr>
              <a:t>M</a:t>
            </a:r>
            <a:r>
              <a:rPr lang="en-US" altLang="en-US" dirty="0" smtClean="0">
                <a:latin typeface="Tahoma" panose="020B0604030504040204" pitchFamily="34" charset="0"/>
              </a:rPr>
              <a:t> ) / </a:t>
            </a:r>
            <a:r>
              <a:rPr lang="en-US" altLang="en-US" dirty="0" err="1" smtClean="0">
                <a:latin typeface="Lucida Grande" pitchFamily="28" charset="0"/>
              </a:rPr>
              <a:t>σ</a:t>
            </a:r>
            <a:r>
              <a:rPr lang="en-US" altLang="en-US" baseline="-25000" dirty="0" err="1" smtClean="0">
                <a:latin typeface="Tahoma" panose="020B0604030504040204" pitchFamily="34" charset="0"/>
              </a:rPr>
              <a:t>M</a:t>
            </a:r>
            <a:endParaRPr lang="en-US" altLang="en-US" baseline="-25000" dirty="0" smtClean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Target of </a:t>
            </a:r>
            <a:r>
              <a:rPr lang="en-US" dirty="0" smtClean="0">
                <a:solidFill>
                  <a:srgbClr val="FF0000"/>
                </a:solidFill>
              </a:rPr>
              <a:t>descriptive statistics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38426"/>
            <a:ext cx="8229600" cy="41027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Descriptive statistics </a:t>
            </a:r>
            <a:r>
              <a:rPr lang="en-US" b="1" dirty="0" smtClean="0"/>
              <a:t>can</a:t>
            </a:r>
            <a:r>
              <a:rPr lang="en-US" dirty="0" smtClean="0"/>
              <a:t> be run on the entire population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usually cannot collect all the data for the entire population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Take 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Given a large enough </a:t>
            </a:r>
            <a:r>
              <a:rPr lang="en-US" b="1" dirty="0" smtClean="0">
                <a:solidFill>
                  <a:srgbClr val="FF0000"/>
                </a:solidFill>
              </a:rPr>
              <a:t>sample size (N)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sample M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SD</a:t>
            </a:r>
            <a:r>
              <a:rPr lang="en-US" dirty="0" smtClean="0"/>
              <a:t> are usually fairly close to the </a:t>
            </a:r>
            <a:r>
              <a:rPr lang="en-US" dirty="0">
                <a:solidFill>
                  <a:srgbClr val="FF0000"/>
                </a:solidFill>
              </a:rPr>
              <a:t>population M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SD</a:t>
            </a:r>
            <a:r>
              <a:rPr lang="en-US" dirty="0" smtClean="0">
                <a:solidFill>
                  <a:schemeClr val="tx1"/>
                </a:solidFill>
              </a:rPr>
              <a:t>, respectively</a:t>
            </a:r>
            <a:r>
              <a:rPr lang="en-US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Either way, they are still our best guess for </a:t>
            </a:r>
            <a:r>
              <a:rPr lang="en-US" dirty="0" smtClean="0">
                <a:solidFill>
                  <a:srgbClr val="FF0000"/>
                </a:solidFill>
              </a:rPr>
              <a:t>population M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FF0000"/>
                </a:solidFill>
              </a:rPr>
              <a:t> SD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solidFill>
                  <a:srgbClr val="FF0000"/>
                </a:solidFill>
              </a:rPr>
              <a:t>Sampling distribution</a:t>
            </a:r>
            <a:endParaRPr lang="en-US" altLang="en-US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170" y="2794299"/>
            <a:ext cx="8686800" cy="416255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For these examples, we have access to </a:t>
            </a:r>
            <a:r>
              <a:rPr lang="en-US" altLang="en-US" dirty="0" smtClean="0">
                <a:latin typeface="Lucida Grande" pitchFamily="28" charset="0"/>
              </a:rPr>
              <a:t>μ</a:t>
            </a:r>
            <a:r>
              <a:rPr lang="en-US" altLang="en-US" dirty="0" smtClean="0">
                <a:latin typeface="Tahoma" panose="020B0604030504040204" pitchFamily="34" charset="0"/>
              </a:rPr>
              <a:t> and </a:t>
            </a:r>
            <a:r>
              <a:rPr lang="en-US" altLang="en-US" dirty="0" smtClean="0">
                <a:latin typeface="Lucida Grande" pitchFamily="28" charset="0"/>
              </a:rPr>
              <a:t>σ –</a:t>
            </a:r>
            <a:r>
              <a:rPr lang="en-US" altLang="en-US" dirty="0"/>
              <a:t> </a:t>
            </a:r>
            <a:r>
              <a:rPr lang="en-US" altLang="en-US" dirty="0" smtClean="0"/>
              <a:t>that's also unusual</a:t>
            </a:r>
          </a:p>
          <a:p>
            <a:pPr lvl="1"/>
            <a:r>
              <a:rPr lang="en-US" altLang="en-US" dirty="0" smtClean="0"/>
              <a:t>Called </a:t>
            </a:r>
            <a:r>
              <a:rPr lang="en-US" altLang="en-US" dirty="0"/>
              <a:t>a Z </a:t>
            </a:r>
            <a:r>
              <a:rPr lang="en-US" altLang="en-US" dirty="0" smtClean="0"/>
              <a:t>test - Compare Z-scores</a:t>
            </a:r>
          </a:p>
          <a:p>
            <a:pPr lvl="2"/>
            <a:r>
              <a:rPr lang="en-US" altLang="en-US" dirty="0" smtClean="0"/>
              <a:t>locate </a:t>
            </a:r>
            <a:r>
              <a:rPr lang="en-US" altLang="en-US" dirty="0"/>
              <a:t>our sample score on a distribution by converting it to a Z-score (known properties)</a:t>
            </a:r>
          </a:p>
          <a:p>
            <a:pPr marL="1035050" lvl="3" indent="0">
              <a:buNone/>
            </a:pPr>
            <a:r>
              <a:rPr lang="en-US" altLang="en-US" dirty="0"/>
              <a:t>technically also did for single </a:t>
            </a:r>
            <a:r>
              <a:rPr lang="en-US" altLang="en-US" dirty="0" smtClean="0"/>
              <a:t>scores...</a:t>
            </a:r>
          </a:p>
          <a:p>
            <a:r>
              <a:rPr lang="en-US" altLang="en-US" dirty="0" smtClean="0"/>
              <a:t>Usually have to estimate mu &amp; sigma based on sample M &amp; SD</a:t>
            </a:r>
            <a:endParaRPr lang="en-US" altLang="en-US" baseline="-25000" dirty="0" smtClean="0">
              <a:latin typeface="Tahoma" panose="020B0604030504040204" pitchFamily="34" charset="0"/>
            </a:endParaRPr>
          </a:p>
          <a:p>
            <a:r>
              <a:rPr lang="en-US" altLang="en-US" dirty="0" smtClean="0"/>
              <a:t>Z is just one “test statistic” that can have a </a:t>
            </a:r>
            <a:r>
              <a:rPr lang="en-US" altLang="en-US" dirty="0" smtClean="0">
                <a:solidFill>
                  <a:srgbClr val="FF0000"/>
                </a:solidFill>
              </a:rPr>
              <a:t>sampling distribution</a:t>
            </a:r>
          </a:p>
          <a:p>
            <a:pPr lvl="1"/>
            <a:r>
              <a:rPr lang="en-US" altLang="en-US" dirty="0" smtClean="0"/>
              <a:t>All test-statistics (</a:t>
            </a:r>
            <a:r>
              <a:rPr lang="en-US" altLang="en-US" dirty="0" err="1"/>
              <a:t>Z</a:t>
            </a:r>
            <a:r>
              <a:rPr lang="en-US" altLang="en-US" dirty="0" err="1" smtClean="0"/>
              <a:t>s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Ts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, Fs, Chi-squares, </a:t>
            </a:r>
            <a:r>
              <a:rPr lang="en-US" altLang="en-US" dirty="0" err="1" smtClean="0"/>
              <a:t>Bs</a:t>
            </a:r>
            <a:r>
              <a:rPr lang="en-US" altLang="en-US" dirty="0" smtClean="0"/>
              <a:t>) have their own sampling distribution</a:t>
            </a:r>
          </a:p>
          <a:p>
            <a:pPr lvl="1"/>
            <a:r>
              <a:rPr lang="en-US" altLang="en-US" dirty="0" smtClean="0"/>
              <a:t>Same logic and overall process apply for those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For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229600" cy="5334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Single sample t-test</a:t>
            </a:r>
          </a:p>
          <a:p>
            <a:r>
              <a:rPr lang="en-US" altLang="en-US" dirty="0" smtClean="0">
                <a:latin typeface="Tahoma" panose="020B0604030504040204" pitchFamily="34" charset="0"/>
              </a:rPr>
              <a:t>Like Z test, but you </a:t>
            </a:r>
            <a:r>
              <a:rPr lang="en-US" altLang="en-US" b="1" dirty="0" smtClean="0">
                <a:latin typeface="Tahoma" panose="020B0604030504040204" pitchFamily="34" charset="0"/>
              </a:rPr>
              <a:t>estimate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Lucida Grande" pitchFamily="48" charset="0"/>
              </a:rPr>
              <a:t>σ</a:t>
            </a:r>
            <a:r>
              <a:rPr lang="en-US" altLang="en-US" sz="2400" baseline="30000" dirty="0" smtClean="0">
                <a:latin typeface="Lucida Grande"/>
              </a:rPr>
              <a:t>2</a:t>
            </a:r>
            <a:r>
              <a:rPr lang="en-US" altLang="en-US" baseline="-25000" dirty="0" smtClean="0">
                <a:latin typeface="Tahoma" panose="020B0604030504040204" pitchFamily="34" charset="0"/>
              </a:rPr>
              <a:t>M</a:t>
            </a:r>
            <a:r>
              <a:rPr lang="en-US" altLang="en-US" sz="2000" baseline="30000" dirty="0" smtClean="0">
                <a:latin typeface="Lucida Grande"/>
              </a:rPr>
              <a:t> </a:t>
            </a:r>
            <a:r>
              <a:rPr lang="en-US" altLang="en-US" sz="2000" dirty="0" smtClean="0">
                <a:latin typeface="Lucida Grande"/>
              </a:rPr>
              <a:t>from sample standard deviation (special formula for sample variance)</a:t>
            </a:r>
            <a:endParaRPr lang="en-US" altLang="en-US" dirty="0" smtClean="0">
              <a:latin typeface="Tahoma" panose="020B0604030504040204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524000" y="4267200"/>
          <a:ext cx="480060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4" imgW="1129810" imgH="482391" progId="Equation.3">
                  <p:embed/>
                </p:oleObj>
              </mc:Choice>
              <mc:Fallback>
                <p:oleObj name="Equation" r:id="rId4" imgW="1129810" imgH="482391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4800600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248400" y="4419600"/>
          <a:ext cx="2209800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6" imgW="495085" imgH="393529" progId="Equation.3">
                  <p:embed/>
                </p:oleObj>
              </mc:Choice>
              <mc:Fallback>
                <p:oleObj name="Equation" r:id="rId6" imgW="495085" imgH="393529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419600"/>
                        <a:ext cx="2209800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295400" y="4205287"/>
            <a:ext cx="12192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N-1?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6319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degrees of freedom (</a:t>
            </a:r>
            <a:r>
              <a:rPr lang="en-US" altLang="en-US" dirty="0" err="1" smtClean="0">
                <a:latin typeface="Tahoma" panose="020B0604030504040204" pitchFamily="34" charset="0"/>
              </a:rPr>
              <a:t>df</a:t>
            </a:r>
            <a:r>
              <a:rPr lang="en-US" altLang="en-US" dirty="0" smtClean="0">
                <a:latin typeface="Tahoma" panose="020B0604030504040204" pitchFamily="34" charset="0"/>
              </a:rPr>
              <a:t>)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</a:rPr>
              <a:t>scores that are “free to vary”</a:t>
            </a:r>
          </a:p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M=5</a:t>
            </a:r>
          </a:p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5 scores: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</a:rPr>
              <a:t>4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</a:rPr>
              <a:t>5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</a:rPr>
              <a:t>6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</a:rPr>
              <a:t>5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</a:rPr>
              <a:t>????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200400" y="419100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sng" dirty="0"/>
              <a:t>How many </a:t>
            </a:r>
            <a:r>
              <a:rPr lang="en-US" altLang="en-US" sz="2400" u="sng" dirty="0" smtClean="0"/>
              <a:t>“are </a:t>
            </a:r>
            <a:r>
              <a:rPr lang="en-US" altLang="en-US" sz="2400" u="sng" dirty="0"/>
              <a:t>free to vary?”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Calculating Sum of Squares</a:t>
            </a:r>
          </a:p>
        </p:txBody>
      </p:sp>
      <p:graphicFrame>
        <p:nvGraphicFramePr>
          <p:cNvPr id="43069" name="Group 61"/>
          <p:cNvGraphicFramePr>
            <a:graphicFrameLocks noGrp="1"/>
          </p:cNvGraphicFramePr>
          <p:nvPr/>
        </p:nvGraphicFramePr>
        <p:xfrm>
          <a:off x="1524000" y="1397000"/>
          <a:ext cx="6096000" cy="4741865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Score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(X-M)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(X-M)²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070" name="Text Box 62"/>
          <p:cNvSpPr txBox="1">
            <a:spLocks noChangeArrowheads="1"/>
          </p:cNvSpPr>
          <p:nvPr/>
        </p:nvSpPr>
        <p:spPr bwMode="auto">
          <a:xfrm>
            <a:off x="5562600" y="5486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SS = 10</a:t>
            </a:r>
          </a:p>
        </p:txBody>
      </p:sp>
      <p:sp>
        <p:nvSpPr>
          <p:cNvPr id="43071" name="Text Box 63"/>
          <p:cNvSpPr txBox="1">
            <a:spLocks noChangeArrowheads="1"/>
          </p:cNvSpPr>
          <p:nvPr/>
        </p:nvSpPr>
        <p:spPr bwMode="auto">
          <a:xfrm>
            <a:off x="1524000" y="2743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4</a:t>
            </a:r>
          </a:p>
        </p:txBody>
      </p:sp>
      <p:sp>
        <p:nvSpPr>
          <p:cNvPr id="43072" name="Text Box 64"/>
          <p:cNvSpPr txBox="1">
            <a:spLocks noChangeArrowheads="1"/>
          </p:cNvSpPr>
          <p:nvPr/>
        </p:nvSpPr>
        <p:spPr bwMode="auto">
          <a:xfrm>
            <a:off x="5638800" y="2743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</a:t>
            </a:r>
          </a:p>
        </p:txBody>
      </p:sp>
      <p:sp>
        <p:nvSpPr>
          <p:cNvPr id="43073" name="Text Box 65"/>
          <p:cNvSpPr txBox="1">
            <a:spLocks noChangeArrowheads="1"/>
          </p:cNvSpPr>
          <p:nvPr/>
        </p:nvSpPr>
        <p:spPr bwMode="auto">
          <a:xfrm>
            <a:off x="3581400" y="2743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0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70" grpId="0"/>
      <p:bldP spid="43071" grpId="0"/>
      <p:bldP spid="43072" grpId="0"/>
      <p:bldP spid="4307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N-1?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64027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If know M, N-1 scores are free to vary</a:t>
            </a:r>
          </a:p>
          <a:p>
            <a:pPr eaLnBrk="1" hangingPunct="1"/>
            <a:r>
              <a:rPr lang="en-US" altLang="en-US" dirty="0" smtClean="0"/>
              <a:t>Once know </a:t>
            </a:r>
            <a:r>
              <a:rPr lang="en-US" altLang="en-US" i="1" dirty="0" smtClean="0"/>
              <a:t>those</a:t>
            </a:r>
            <a:r>
              <a:rPr lang="en-US" altLang="en-US" dirty="0" smtClean="0"/>
              <a:t>, last score &amp; variance are set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 use N-1 when estimating </a:t>
            </a:r>
            <a:r>
              <a:rPr lang="el-GR" altLang="en-US" dirty="0" smtClean="0">
                <a:latin typeface="Lucida Grande"/>
              </a:rPr>
              <a:t>σ </a:t>
            </a:r>
            <a:r>
              <a:rPr lang="en-US" altLang="en-US" dirty="0" smtClean="0">
                <a:latin typeface="Lucida Grande"/>
              </a:rPr>
              <a:t>because allows for </a:t>
            </a:r>
            <a:r>
              <a:rPr lang="en-US" altLang="en-US" dirty="0" smtClean="0"/>
              <a:t>an unbiased estimate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For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229600" cy="5334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Single sample t-test</a:t>
            </a:r>
          </a:p>
          <a:p>
            <a:r>
              <a:rPr lang="en-US" altLang="en-US" dirty="0" smtClean="0">
                <a:latin typeface="Tahoma" panose="020B0604030504040204" pitchFamily="34" charset="0"/>
              </a:rPr>
              <a:t>Like Z test, but you </a:t>
            </a:r>
            <a:r>
              <a:rPr lang="en-US" altLang="en-US" b="1" dirty="0" smtClean="0">
                <a:latin typeface="Tahoma" panose="020B0604030504040204" pitchFamily="34" charset="0"/>
              </a:rPr>
              <a:t>estimate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Lucida Grande" pitchFamily="48" charset="0"/>
              </a:rPr>
              <a:t>σ</a:t>
            </a:r>
            <a:r>
              <a:rPr lang="en-US" altLang="en-US" sz="2400" baseline="30000" dirty="0" smtClean="0">
                <a:latin typeface="Lucida Grande"/>
              </a:rPr>
              <a:t>2</a:t>
            </a:r>
            <a:r>
              <a:rPr lang="en-US" altLang="en-US" baseline="-25000" dirty="0" smtClean="0">
                <a:latin typeface="Tahoma" panose="020B0604030504040204" pitchFamily="34" charset="0"/>
              </a:rPr>
              <a:t>M</a:t>
            </a:r>
            <a:r>
              <a:rPr lang="en-US" altLang="en-US" sz="2000" baseline="30000" dirty="0" smtClean="0">
                <a:latin typeface="Lucida Grande"/>
              </a:rPr>
              <a:t> </a:t>
            </a:r>
            <a:r>
              <a:rPr lang="en-US" altLang="en-US" sz="2000" dirty="0" smtClean="0">
                <a:latin typeface="Lucida Grande"/>
              </a:rPr>
              <a:t>from sample standard deviation (special formula for sample variance)</a:t>
            </a:r>
            <a:endParaRPr lang="en-US" altLang="en-US" dirty="0" smtClean="0">
              <a:latin typeface="Tahoma" panose="020B060403050404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144794" y="3812060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sz="3600" i="1" dirty="0" smtClean="0"/>
              <a:t>S</a:t>
            </a:r>
            <a:r>
              <a:rPr lang="en-US" altLang="en-US" sz="3600" i="1" baseline="30000" dirty="0" smtClean="0"/>
              <a:t>2</a:t>
            </a:r>
            <a:r>
              <a:rPr lang="en-US" altLang="en-US" sz="3600" i="1" baseline="-25000" dirty="0" smtClean="0"/>
              <a:t>M</a:t>
            </a:r>
            <a:r>
              <a:rPr lang="en-US" altLang="en-US" sz="3600" dirty="0" smtClean="0"/>
              <a:t> = </a:t>
            </a:r>
            <a:r>
              <a:rPr lang="en-US" altLang="en-US" sz="3600" i="1" dirty="0" smtClean="0"/>
              <a:t>S</a:t>
            </a:r>
            <a:r>
              <a:rPr lang="en-US" altLang="en-US" sz="3600" i="1" baseline="30000" dirty="0" smtClean="0"/>
              <a:t>2</a:t>
            </a:r>
            <a:r>
              <a:rPr lang="en-US" altLang="en-US" sz="3600" dirty="0" smtClean="0"/>
              <a:t> / N</a:t>
            </a:r>
          </a:p>
          <a:p>
            <a:endParaRPr lang="en-US" altLang="en-US" dirty="0" smtClean="0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711710"/>
              </p:ext>
            </p:extLst>
          </p:nvPr>
        </p:nvGraphicFramePr>
        <p:xfrm>
          <a:off x="3144794" y="5193978"/>
          <a:ext cx="2514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4" imgW="761669" imgH="266584" progId="Equation.3">
                  <p:embed/>
                </p:oleObj>
              </mc:Choice>
              <mc:Fallback>
                <p:oleObj name="Equation" r:id="rId4" imgW="761669" imgH="266584" progId="Equation.3">
                  <p:embed/>
                  <p:pic>
                    <p:nvPicPr>
                      <p:cNvPr id="2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794" y="5193978"/>
                        <a:ext cx="25146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Now calculate…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66319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en-US" u="sng" dirty="0" smtClean="0"/>
              <a:t>Z-score, right?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u="sng" dirty="0" smtClean="0"/>
              <a:t>Why not?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Z only works if you know </a:t>
            </a:r>
            <a:r>
              <a:rPr lang="el-GR" altLang="en-US" dirty="0" smtClean="0">
                <a:latin typeface="Lucida Grande"/>
              </a:rPr>
              <a:t>σ</a:t>
            </a:r>
            <a:endParaRPr lang="en-US" altLang="en-US" dirty="0" smtClean="0"/>
          </a:p>
          <a:p>
            <a:pPr lvl="1" eaLnBrk="1" hangingPunct="1"/>
            <a:r>
              <a:rPr lang="en-US" altLang="en-US" sz="2400" dirty="0" smtClean="0"/>
              <a:t> equivalent if estimating </a:t>
            </a:r>
            <a:r>
              <a:rPr lang="el-GR" altLang="en-US" sz="2400" dirty="0" smtClean="0">
                <a:latin typeface="Lucida Grande"/>
              </a:rPr>
              <a:t>σ</a:t>
            </a:r>
            <a:r>
              <a:rPr lang="en-US" altLang="en-US" sz="2400" dirty="0" smtClean="0">
                <a:latin typeface="Lucida Grande"/>
              </a:rPr>
              <a:t>:</a:t>
            </a:r>
            <a:r>
              <a:rPr lang="en-US" altLang="en-US" sz="2400" dirty="0" smtClean="0"/>
              <a:t> </a:t>
            </a:r>
            <a:r>
              <a:rPr lang="en-US" altLang="en-US" dirty="0" smtClean="0"/>
              <a:t>t-value</a:t>
            </a:r>
          </a:p>
          <a:p>
            <a:pPr lvl="1" eaLnBrk="1" hangingPunct="1"/>
            <a:r>
              <a:rPr lang="en-US" altLang="en-US" dirty="0" smtClean="0"/>
              <a:t>Before, comparison was distribution of means converted into their Z-scores </a:t>
            </a:r>
          </a:p>
          <a:p>
            <a:pPr lvl="1" eaLnBrk="1" hangingPunct="1"/>
            <a:r>
              <a:rPr lang="en-US" altLang="en-US" dirty="0" smtClean="0"/>
              <a:t>So now….</a:t>
            </a:r>
          </a:p>
        </p:txBody>
      </p:sp>
      <p:graphicFrame>
        <p:nvGraphicFramePr>
          <p:cNvPr id="6963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8223830"/>
              </p:ext>
            </p:extLst>
          </p:nvPr>
        </p:nvGraphicFramePr>
        <p:xfrm>
          <a:off x="5943600" y="2653506"/>
          <a:ext cx="22860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3" imgW="736600" imgH="482600" progId="Equation.3">
                  <p:embed/>
                </p:oleObj>
              </mc:Choice>
              <mc:Fallback>
                <p:oleObj name="Equation" r:id="rId3" imgW="736600" imgH="482600" progId="Equation.3">
                  <p:embed/>
                  <p:pic>
                    <p:nvPicPr>
                      <p:cNvPr id="69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653506"/>
                        <a:ext cx="22860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187C-F7BE-46A4-A295-D83456F1BC04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8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Tahoma" panose="020B0604030504040204" pitchFamily="34" charset="0"/>
              </a:rPr>
              <a:t>Distribution is not quite “normal”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4555696"/>
            <a:ext cx="4038600" cy="4525963"/>
          </a:xfrm>
        </p:spPr>
        <p:txBody>
          <a:bodyPr/>
          <a:lstStyle/>
          <a:p>
            <a:pPr eaLnBrk="1" hangingPunct="1"/>
            <a:r>
              <a:rPr lang="en-US" altLang="en-US" sz="2800" u="sng" dirty="0" smtClean="0">
                <a:latin typeface="Tahoma" panose="020B0604030504040204" pitchFamily="34" charset="0"/>
              </a:rPr>
              <a:t>differences?</a:t>
            </a:r>
          </a:p>
          <a:p>
            <a:pPr eaLnBrk="1" hangingPunct="1"/>
            <a:r>
              <a:rPr lang="en-US" altLang="en-US" sz="2800" dirty="0" smtClean="0">
                <a:latin typeface="Tahoma" panose="020B0604030504040204" pitchFamily="34" charset="0"/>
              </a:rPr>
              <a:t>tails</a:t>
            </a:r>
          </a:p>
          <a:p>
            <a:pPr eaLnBrk="1" hangingPunct="1"/>
            <a:r>
              <a:rPr lang="en-US" altLang="en-US" sz="2800" dirty="0" smtClean="0">
                <a:latin typeface="Tahoma" panose="020B0604030504040204" pitchFamily="34" charset="0"/>
              </a:rPr>
              <a:t>vary shape</a:t>
            </a:r>
          </a:p>
          <a:p>
            <a:pPr lvl="1"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As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df</a:t>
            </a:r>
            <a:r>
              <a:rPr lang="en-US" altLang="en-US" sz="2400" dirty="0" smtClean="0">
                <a:latin typeface="Tahoma" panose="020B0604030504040204" pitchFamily="34" charset="0"/>
              </a:rPr>
              <a:t> -&gt; ∞…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447800"/>
            <a:ext cx="5486400" cy="3221038"/>
          </a:xfrm>
          <a:noFill/>
        </p:spPr>
      </p:pic>
      <p:graphicFrame>
        <p:nvGraphicFramePr>
          <p:cNvPr id="6451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64163" y="4913313"/>
          <a:ext cx="1919287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736600" imgH="508000" progId="Equation.3">
                  <p:embed/>
                </p:oleObj>
              </mc:Choice>
              <mc:Fallback>
                <p:oleObj name="Equation" r:id="rId5" imgW="736600" imgH="508000" progId="Equation.3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913313"/>
                        <a:ext cx="1919287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283450" y="3679348"/>
            <a:ext cx="192561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With </a:t>
            </a:r>
            <a:r>
              <a:rPr lang="en-US" altLang="en-US" dirty="0" smtClean="0"/>
              <a:t>small </a:t>
            </a:r>
            <a:r>
              <a:rPr lang="en-US" altLang="en-US" dirty="0"/>
              <a:t>N, </a:t>
            </a:r>
            <a:r>
              <a:rPr lang="en-US" altLang="en-US" dirty="0" smtClean="0"/>
              <a:t>can get scores that are really all close together </a:t>
            </a:r>
            <a:r>
              <a:rPr lang="en-US" altLang="en-US" dirty="0"/>
              <a:t>-&gt; fat tails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7467600" y="5562600"/>
            <a:ext cx="1676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With larger N, this is almost </a:t>
            </a:r>
            <a:r>
              <a:rPr lang="el-GR" altLang="en-US" i="1"/>
              <a:t>σ</a:t>
            </a:r>
            <a:r>
              <a:rPr lang="en-US" altLang="en-US" i="1"/>
              <a:t>M</a:t>
            </a:r>
            <a:r>
              <a:rPr lang="en-US" altLang="en-US"/>
              <a:t> </a:t>
            </a:r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 flipH="1">
            <a:off x="6400800" y="51054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5E27-070B-43BB-9D32-0F4B6E1D54FC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46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0" grpId="0"/>
      <p:bldP spid="6452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Cutoff for t-test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6319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Find a t-table</a:t>
            </a:r>
          </a:p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Cutoff varies with </a:t>
            </a:r>
            <a:r>
              <a:rPr lang="en-US" altLang="en-US" dirty="0" err="1" smtClean="0">
                <a:latin typeface="Tahoma" panose="020B0604030504040204" pitchFamily="34" charset="0"/>
              </a:rPr>
              <a:t>df</a:t>
            </a:r>
            <a:r>
              <a:rPr lang="en-US" altLang="en-US" dirty="0" smtClean="0">
                <a:latin typeface="Tahoma" panose="020B0604030504040204" pitchFamily="34" charset="0"/>
              </a:rPr>
              <a:t>, because of changing shape of distribution</a:t>
            </a:r>
          </a:p>
          <a:p>
            <a:pPr eaLnBrk="1" hangingPunct="1"/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u="sng" dirty="0">
                <a:latin typeface="Tahoma" panose="020B0604030504040204" pitchFamily="34" charset="0"/>
              </a:rPr>
              <a:t>When use a Z-test vs t-test</a:t>
            </a:r>
            <a:r>
              <a:rPr lang="en-US" altLang="en-US" u="sng" dirty="0" smtClean="0">
                <a:latin typeface="Tahoma" panose="020B0604030504040204" pitchFamily="34" charset="0"/>
              </a:rPr>
              <a:t>?</a:t>
            </a:r>
          </a:p>
          <a:p>
            <a:endParaRPr lang="en-US" altLang="en-US" u="sng" dirty="0">
              <a:latin typeface="Tahoma" panose="020B0604030504040204" pitchFamily="34" charset="0"/>
            </a:endParaRPr>
          </a:p>
          <a:p>
            <a:r>
              <a:rPr lang="en-US" altLang="en-US" u="sng" dirty="0" smtClean="0">
                <a:latin typeface="Tahoma" panose="020B0604030504040204" pitchFamily="34" charset="0"/>
              </a:rPr>
              <a:t>Other kinds of t-tests!?!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endParaRPr lang="en-US" altLang="en-US" dirty="0" smtClean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94" y="2613209"/>
            <a:ext cx="8365957" cy="3992417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Descriptive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Probability for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Logic for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Logic meets 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NHST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Sampling </a:t>
            </a:r>
            <a:r>
              <a:rPr lang="en-US" sz="2800" dirty="0" smtClean="0"/>
              <a:t>distribution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Sample vs Population notation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68880"/>
            <a:ext cx="80772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9220" name="Picture 4" descr="Table_0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4582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 smtClean="0"/>
              <a:t>Sample vs Population notation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203092" y="1676400"/>
            <a:ext cx="2559908" cy="4156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</a:t>
            </a:r>
            <a:br>
              <a:rPr lang="en-US" dirty="0" smtClean="0"/>
            </a:br>
            <a:r>
              <a:rPr lang="en-US" dirty="0" smtClean="0"/>
              <a:t>for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8577</TotalTime>
  <Words>2850</Words>
  <Application>Microsoft Office PowerPoint</Application>
  <PresentationFormat>On-screen Show (4:3)</PresentationFormat>
  <Paragraphs>522</Paragraphs>
  <Slides>69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Arial</vt:lpstr>
      <vt:lpstr>Calibri</vt:lpstr>
      <vt:lpstr>Calisto MT</vt:lpstr>
      <vt:lpstr>Courier New</vt:lpstr>
      <vt:lpstr>Lucida Grande</vt:lpstr>
      <vt:lpstr>Symbol</vt:lpstr>
      <vt:lpstr>Tahoma</vt:lpstr>
      <vt:lpstr>Times New Roman</vt:lpstr>
      <vt:lpstr>Verdana</vt:lpstr>
      <vt:lpstr>Wingdings</vt:lpstr>
      <vt:lpstr>Genesis</vt:lpstr>
      <vt:lpstr>Equation</vt:lpstr>
      <vt:lpstr> </vt:lpstr>
      <vt:lpstr>Today’s Topics</vt:lpstr>
      <vt:lpstr>Descriptive Statistics</vt:lpstr>
      <vt:lpstr>What is a Mean (M)?</vt:lpstr>
      <vt:lpstr>Standard Deviation (SD)</vt:lpstr>
      <vt:lpstr>Target of descriptive statistics</vt:lpstr>
      <vt:lpstr>Sample vs Population notation</vt:lpstr>
      <vt:lpstr>PowerPoint Presentation</vt:lpstr>
      <vt:lpstr>Probability  for Statistics</vt:lpstr>
      <vt:lpstr>NHST</vt:lpstr>
      <vt:lpstr>NHST</vt:lpstr>
      <vt:lpstr>How good a job are we doing of inferring about the population…?</vt:lpstr>
      <vt:lpstr>Probability</vt:lpstr>
      <vt:lpstr>Probability</vt:lpstr>
      <vt:lpstr>Probability</vt:lpstr>
      <vt:lpstr>Logic for Statistics</vt:lpstr>
      <vt:lpstr>NHST uses deductive reasoning</vt:lpstr>
      <vt:lpstr>Deductive Reasoning</vt:lpstr>
      <vt:lpstr>Here’s where the logic gets complex</vt:lpstr>
      <vt:lpstr>We can’t prove theories</vt:lpstr>
      <vt:lpstr>What exactly are we trying to disprove?!?</vt:lpstr>
      <vt:lpstr>Logic Meets Probability</vt:lpstr>
      <vt:lpstr>Logic Meets Probability</vt:lpstr>
      <vt:lpstr>Normal Curve</vt:lpstr>
      <vt:lpstr>Normal Curve</vt:lpstr>
      <vt:lpstr>Our next question…</vt:lpstr>
      <vt:lpstr>Z-Scores</vt:lpstr>
      <vt:lpstr>Standardization</vt:lpstr>
      <vt:lpstr>A distribution of scores</vt:lpstr>
      <vt:lpstr>The distribution following standardization (aka Z-score transformation)</vt:lpstr>
      <vt:lpstr>Calculating a Z-Score</vt:lpstr>
      <vt:lpstr>Practice</vt:lpstr>
      <vt:lpstr>Normal Curve</vt:lpstr>
      <vt:lpstr>Normal Curve</vt:lpstr>
      <vt:lpstr>Normal Curve</vt:lpstr>
      <vt:lpstr>RECAP: Logic Meets Probability</vt:lpstr>
      <vt:lpstr>NHST Example</vt:lpstr>
      <vt:lpstr>NHST</vt:lpstr>
      <vt:lpstr>IQ: µ = 100; σ= 15</vt:lpstr>
      <vt:lpstr>Example</vt:lpstr>
      <vt:lpstr>Why are we using the distribution of normal IQ scores again?</vt:lpstr>
      <vt:lpstr>Another Example:  rejection by peers &amp; self-esteem</vt:lpstr>
      <vt:lpstr>Another Example:  rejection by peers &amp; self-esteem</vt:lpstr>
      <vt:lpstr>Another Example:  rejection by peers &amp; self-esteem</vt:lpstr>
      <vt:lpstr>Sampling Distribution</vt:lpstr>
      <vt:lpstr>Sample</vt:lpstr>
      <vt:lpstr>What about this?</vt:lpstr>
      <vt:lpstr>Samples</vt:lpstr>
      <vt:lpstr>Sampling distribution</vt:lpstr>
      <vt:lpstr>Sampling distribution</vt:lpstr>
      <vt:lpstr>Standard Error (SE)</vt:lpstr>
      <vt:lpstr>PowerPoint Presentation</vt:lpstr>
      <vt:lpstr>Computing Z-score</vt:lpstr>
      <vt:lpstr>Sampling distribution</vt:lpstr>
      <vt:lpstr>Distribution of Means</vt:lpstr>
      <vt:lpstr>CLT</vt:lpstr>
      <vt:lpstr>CLT</vt:lpstr>
      <vt:lpstr>Recap</vt:lpstr>
      <vt:lpstr>Practice</vt:lpstr>
      <vt:lpstr>Sampling distribution</vt:lpstr>
      <vt:lpstr>For example</vt:lpstr>
      <vt:lpstr>N-1?</vt:lpstr>
      <vt:lpstr>Calculating Sum of Squares</vt:lpstr>
      <vt:lpstr>N-1?</vt:lpstr>
      <vt:lpstr>For example</vt:lpstr>
      <vt:lpstr>Now calculate…</vt:lpstr>
      <vt:lpstr>Distribution is not quite “normal”</vt:lpstr>
      <vt:lpstr>Cutoff for t-test</vt:lpstr>
      <vt:lpstr>Today’s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Yolanda Gil</dc:creator>
  <cp:lastModifiedBy>Gale Lucas</cp:lastModifiedBy>
  <cp:revision>467</cp:revision>
  <cp:lastPrinted>2016-11-11T14:52:43Z</cp:lastPrinted>
  <dcterms:created xsi:type="dcterms:W3CDTF">2015-06-10T16:51:26Z</dcterms:created>
  <dcterms:modified xsi:type="dcterms:W3CDTF">2023-05-31T21:57:00Z</dcterms:modified>
</cp:coreProperties>
</file>