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2"/>
  </p:notesMasterIdLst>
  <p:handoutMasterIdLst>
    <p:handoutMasterId r:id="rId53"/>
  </p:handoutMasterIdLst>
  <p:sldIdLst>
    <p:sldId id="279" r:id="rId2"/>
    <p:sldId id="591" r:id="rId3"/>
    <p:sldId id="415" r:id="rId4"/>
    <p:sldId id="494" r:id="rId5"/>
    <p:sldId id="495" r:id="rId6"/>
    <p:sldId id="594" r:id="rId7"/>
    <p:sldId id="595" r:id="rId8"/>
    <p:sldId id="596" r:id="rId9"/>
    <p:sldId id="607" r:id="rId10"/>
    <p:sldId id="597" r:id="rId11"/>
    <p:sldId id="516" r:id="rId12"/>
    <p:sldId id="608" r:id="rId13"/>
    <p:sldId id="539" r:id="rId14"/>
    <p:sldId id="572" r:id="rId15"/>
    <p:sldId id="508" r:id="rId16"/>
    <p:sldId id="513" r:id="rId17"/>
    <p:sldId id="549" r:id="rId18"/>
    <p:sldId id="556" r:id="rId19"/>
    <p:sldId id="557" r:id="rId20"/>
    <p:sldId id="558" r:id="rId21"/>
    <p:sldId id="559" r:id="rId22"/>
    <p:sldId id="560" r:id="rId23"/>
    <p:sldId id="561" r:id="rId24"/>
    <p:sldId id="562" r:id="rId25"/>
    <p:sldId id="563" r:id="rId26"/>
    <p:sldId id="564" r:id="rId27"/>
    <p:sldId id="547" r:id="rId28"/>
    <p:sldId id="528" r:id="rId29"/>
    <p:sldId id="531" r:id="rId30"/>
    <p:sldId id="598" r:id="rId31"/>
    <p:sldId id="599" r:id="rId32"/>
    <p:sldId id="600" r:id="rId33"/>
    <p:sldId id="601" r:id="rId34"/>
    <p:sldId id="530" r:id="rId35"/>
    <p:sldId id="602" r:id="rId36"/>
    <p:sldId id="532" r:id="rId37"/>
    <p:sldId id="533" r:id="rId38"/>
    <p:sldId id="537" r:id="rId39"/>
    <p:sldId id="534" r:id="rId40"/>
    <p:sldId id="535" r:id="rId41"/>
    <p:sldId id="536" r:id="rId42"/>
    <p:sldId id="546" r:id="rId43"/>
    <p:sldId id="565" r:id="rId44"/>
    <p:sldId id="566" r:id="rId45"/>
    <p:sldId id="538" r:id="rId46"/>
    <p:sldId id="553" r:id="rId47"/>
    <p:sldId id="552" r:id="rId48"/>
    <p:sldId id="590" r:id="rId49"/>
    <p:sldId id="606" r:id="rId50"/>
    <p:sldId id="582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2659"/>
    <a:srgbClr val="CDF1FF"/>
    <a:srgbClr val="CCFF66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6" autoAdjust="0"/>
    <p:restoredTop sz="90865" autoAdjust="0"/>
  </p:normalViewPr>
  <p:slideViewPr>
    <p:cSldViewPr snapToGrid="0" snapToObjects="1">
      <p:cViewPr varScale="1">
        <p:scale>
          <a:sx n="106" d="100"/>
          <a:sy n="106" d="100"/>
        </p:scale>
        <p:origin x="132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1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1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33CFD-2BC8-AE4D-8A29-5DD40418525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D0584-4EE8-244F-AF7C-E9B2BDE68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34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B6038-47A1-EB4F-B8AE-F425001B0F72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BCA06-DAB2-2649-96E2-82E5DB3F7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710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BCA06-DAB2-2649-96E2-82E5DB3F7A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1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B7F1F24-CE16-421C-8E72-33F011728B20}" type="slidenum">
              <a:rPr lang="en-US"/>
              <a:pPr eaLnBrk="1" hangingPunct="1"/>
              <a:t>29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06188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E33B77D-A617-4476-BA11-6E3E8B1E6596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47248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085C3F-5D72-4F18-8B5D-F1943999FCB4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7055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6FD5EBB-E4C4-43D0-9FD2-D60E4D9C10A6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64905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73C0A8D-07A3-4A92-AD9D-EBB41F4455A0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10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957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E134DD6-F336-432D-86F6-20E1C876B188}" type="slidenum">
              <a:rPr lang="en-US"/>
              <a:pPr eaLnBrk="1" hangingPunct="1"/>
              <a:t>34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06647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C933452-30CE-48C7-BFA4-0DE97BB51584}" type="slidenum">
              <a:rPr lang="en-US"/>
              <a:pPr eaLnBrk="1" hangingPunct="1"/>
              <a:t>35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096984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45B920C-BD30-4012-A6A0-BDD58E46E916}" type="slidenum">
              <a:rPr lang="en-US"/>
              <a:pPr eaLnBrk="1" hangingPunct="1"/>
              <a:t>36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668126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054F004-1C84-4FD0-99B9-A6A6BD8C0C7F}" type="slidenum">
              <a:rPr lang="en-US"/>
              <a:pPr eaLnBrk="1" hangingPunct="1"/>
              <a:t>37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859395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FA043CE-F9C4-4AA7-948D-285D83D75DB1}" type="slidenum">
              <a:rPr lang="en-US"/>
              <a:pPr eaLnBrk="1" hangingPunct="1"/>
              <a:t>38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6608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322D98-11C2-416B-8F92-EAF4E5FEE103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Becomes more like a z-distribution</a:t>
            </a:r>
            <a:r>
              <a:rPr lang="en-US" altLang="en-US" baseline="0" dirty="0" smtClean="0"/>
              <a:t> 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9243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FA043CE-F9C4-4AA7-948D-285D83D75DB1}" type="slidenum">
              <a:rPr lang="en-US"/>
              <a:pPr eaLnBrk="1" hangingPunct="1"/>
              <a:t>39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521784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6592CC3-F76B-4BF3-B494-DD0BA9415E75}" type="slidenum">
              <a:rPr lang="en-US"/>
              <a:pPr eaLnBrk="1" hangingPunct="1"/>
              <a:t>40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628454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A78142-B25E-443E-BD23-CB1CE95E39D8}" type="slidenum">
              <a:rPr lang="en-US"/>
              <a:pPr eaLnBrk="1" hangingPunct="1"/>
              <a:t>41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774711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71B590-A415-4AD4-9B98-EEDDDFDF0FFF}" type="slidenum">
              <a:rPr lang="en-US"/>
              <a:pPr eaLnBrk="1" hangingPunct="1"/>
              <a:t>45</a:t>
            </a:fld>
            <a:endParaRPr lang="en-US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676286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71B590-A415-4AD4-9B98-EEDDDFDF0FFF}" type="slidenum">
              <a:rPr lang="en-US"/>
              <a:pPr eaLnBrk="1" hangingPunct="1"/>
              <a:t>46</a:t>
            </a:fld>
            <a:endParaRPr lang="en-US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476604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B5E0315-3E76-4C96-90C1-6AFD2F3F0327}" type="slidenum">
              <a:rPr lang="en-US" altLang="en-US" smtClean="0"/>
              <a:pPr eaLnBrk="1" hangingPunct="1">
                <a:spcBef>
                  <a:spcPct val="0"/>
                </a:spcBef>
              </a:pPr>
              <a:t>47</a:t>
            </a:fld>
            <a:endParaRPr lang="en-US" alt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7985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A7C51063-D930-4E8A-9AC9-16A445CB3B6F}" type="slidenum">
              <a:rPr lang="en-US" altLang="en-US" sz="1200"/>
              <a:pPr algn="r" eaLnBrk="1" hangingPunct="1"/>
              <a:t>48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2697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45B920C-BD30-4012-A6A0-BDD58E46E916}" type="slidenum">
              <a:rPr lang="en-US"/>
              <a:pPr eaLnBrk="1" hangingPunct="1"/>
              <a:t>49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23420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BCA06-DAB2-2649-96E2-82E5DB3F7A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16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3498595-2108-4A79-8362-F3D2FBC0F588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09529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C2332A9-0CD0-469F-BE6F-9172B651E235}" type="slidenum">
              <a:rPr lang="en-US"/>
              <a:pPr eaLnBrk="1" hangingPunct="1"/>
              <a:t>12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92425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88BA03F-BD59-4D9C-BA61-D476AC53DDED}" type="slidenum">
              <a:rPr lang="en-US" altLang="en-US" smtClean="0"/>
              <a:pPr eaLnBrk="1" hangingPunct="1">
                <a:spcBef>
                  <a:spcPct val="0"/>
                </a:spcBef>
              </a:pPr>
              <a:t>13</a:t>
            </a:fld>
            <a:endParaRPr lang="en-US" alt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98512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C2332A9-0CD0-469F-BE6F-9172B651E235}" type="slidenum">
              <a:rPr lang="en-US"/>
              <a:pPr eaLnBrk="1" hangingPunct="1"/>
              <a:t>14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39532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1632698-C903-4995-A045-AA3228DC6000}" type="slidenum">
              <a:rPr lang="en-US"/>
              <a:pPr eaLnBrk="1" hangingPunct="1"/>
              <a:t>15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28044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C933452-30CE-48C7-BFA4-0DE97BB51584}" type="slidenum">
              <a:rPr lang="en-US"/>
              <a:pPr eaLnBrk="1" hangingPunct="1"/>
              <a:t>28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7207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776C7B-1E11-4BA7-A663-5DCAE2450BBC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0BB500-5EC3-4031-9588-28AFBAF973A4}" type="datetime1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989253-F1DB-40DC-904D-169C48C284F9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F4E499-10F0-483F-BDD2-8A39FA02FF24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9A9D723-8D3F-4776-881B-ACB400976FC5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E43295C-1BA5-40E9-8EBB-DAC581AF0943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8AE688-7773-4AEC-B54E-794C72F0C398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2FC95D-5B61-47A8-A0B5-19EC13E46CE7}" type="datetime1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763C1-DD6C-413D-BBCF-F36E3D5D404A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D3CC6-1C9A-4F9C-A33D-03DCA4F262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050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49D21-4855-4DF6-B4D0-30AA10D7B0D6}" type="datetime1">
              <a:rPr lang="en-US" smtClean="0"/>
              <a:t>5/31/2023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B5E27-070B-43BB-9D32-0F4B6E1D54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614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9EB02A6-E87C-4AC1-BB83-23279AF6D11F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F23BFB-723A-4B6F-9B7C-E4C0A5EE448C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B13FF0-18C7-463D-A61F-68B7B935198F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6BD583-24FD-4D1B-A371-FB306D862A4E}" type="datetime1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FC94BC-53C9-46A6-9293-503DB9BBC61F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8060E1E-FFF6-44DE-8330-5961DAB7727A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49D76A-993F-4AC4-8654-EA8601A4EBEB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942EFBB-4B46-4ADB-B907-4FF91BF7F97A}" type="datetime1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9951" y="6504317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charset="2"/>
        <a:buChar char="u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charset="2"/>
        <a:buChar char="u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charset="2"/>
        <a:buChar char="u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charset="2"/>
        <a:buChar char="u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charset="2"/>
        <a:buChar char="u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charset="2"/>
        <a:buChar char="u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u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charset="2"/>
        <a:buChar char="u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u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1562100"/>
            <a:ext cx="8228013" cy="2451100"/>
          </a:xfrm>
        </p:spPr>
        <p:txBody>
          <a:bodyPr>
            <a:noAutofit/>
          </a:bodyPr>
          <a:lstStyle/>
          <a:p>
            <a:r>
              <a:rPr lang="en-US" sz="4800" dirty="0" smtClean="0"/>
              <a:t>Basic Statistics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13650" y="5960534"/>
            <a:ext cx="25151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65993"/>
                </a:solidFill>
              </a:rPr>
              <a:t>Gale Lucas</a:t>
            </a:r>
          </a:p>
          <a:p>
            <a:pPr algn="ctr"/>
            <a:r>
              <a:rPr lang="en-US" sz="2400" dirty="0">
                <a:solidFill>
                  <a:srgbClr val="265993"/>
                </a:solidFill>
              </a:rPr>
              <a:t>lucas@ict.usc.edu</a:t>
            </a:r>
          </a:p>
        </p:txBody>
      </p:sp>
    </p:spTree>
    <p:extLst>
      <p:ext uri="{BB962C8B-B14F-4D97-AF65-F5344CB8AC3E}">
        <p14:creationId xmlns:p14="http://schemas.microsoft.com/office/powerpoint/2010/main" val="3371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Tahoma" panose="020B0604030504040204" pitchFamily="34" charset="0"/>
              </a:rPr>
              <a:t>Recap: Z-test vs t-test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66319"/>
            <a:ext cx="8686800" cy="5257800"/>
          </a:xfrm>
        </p:spPr>
        <p:txBody>
          <a:bodyPr/>
          <a:lstStyle/>
          <a:p>
            <a:r>
              <a:rPr lang="en-US" altLang="en-US" u="sng" dirty="0" smtClean="0">
                <a:latin typeface="Tahoma" panose="020B0604030504040204" pitchFamily="34" charset="0"/>
              </a:rPr>
              <a:t>When </a:t>
            </a:r>
            <a:r>
              <a:rPr lang="en-US" altLang="en-US" u="sng" dirty="0">
                <a:latin typeface="Tahoma" panose="020B0604030504040204" pitchFamily="34" charset="0"/>
              </a:rPr>
              <a:t>use a Z-test vs t-test</a:t>
            </a:r>
            <a:r>
              <a:rPr lang="en-US" altLang="en-US" u="sng" dirty="0" smtClean="0">
                <a:latin typeface="Tahoma" panose="020B0604030504040204" pitchFamily="34" charset="0"/>
              </a:rPr>
              <a:t>?</a:t>
            </a:r>
          </a:p>
          <a:p>
            <a:r>
              <a:rPr lang="en-US" altLang="en-US" dirty="0">
                <a:latin typeface="Tahoma" panose="020B0604030504040204" pitchFamily="34" charset="0"/>
              </a:rPr>
              <a:t>Z </a:t>
            </a:r>
            <a:r>
              <a:rPr lang="en-US" altLang="en-US" dirty="0" smtClean="0">
                <a:latin typeface="Tahoma" panose="020B0604030504040204" pitchFamily="34" charset="0"/>
              </a:rPr>
              <a:t>test if you can calculate </a:t>
            </a:r>
            <a:r>
              <a:rPr lang="en-US" altLang="en-US" dirty="0">
                <a:latin typeface="Lucida Grande" pitchFamily="48" charset="0"/>
              </a:rPr>
              <a:t>σ</a:t>
            </a:r>
            <a:r>
              <a:rPr lang="en-US" altLang="en-US" baseline="30000" dirty="0">
                <a:latin typeface="Lucida Grande"/>
              </a:rPr>
              <a:t>2</a:t>
            </a:r>
            <a:r>
              <a:rPr lang="en-US" altLang="en-US" baseline="-25000" dirty="0">
                <a:latin typeface="Tahoma" panose="020B0604030504040204" pitchFamily="34" charset="0"/>
              </a:rPr>
              <a:t>M</a:t>
            </a:r>
            <a:r>
              <a:rPr lang="en-US" altLang="en-US" baseline="30000" dirty="0">
                <a:latin typeface="Lucida Grande"/>
              </a:rPr>
              <a:t> </a:t>
            </a:r>
            <a:r>
              <a:rPr lang="en-US" altLang="en-US" dirty="0">
                <a:latin typeface="Lucida Grande"/>
              </a:rPr>
              <a:t>from </a:t>
            </a:r>
            <a:r>
              <a:rPr lang="en-US" altLang="en-US" dirty="0" smtClean="0">
                <a:latin typeface="Lucida Grande"/>
              </a:rPr>
              <a:t>access to population </a:t>
            </a:r>
            <a:r>
              <a:rPr lang="en-US" altLang="en-US" dirty="0">
                <a:latin typeface="Lucida Grande" pitchFamily="48" charset="0"/>
              </a:rPr>
              <a:t>σ</a:t>
            </a:r>
            <a:r>
              <a:rPr lang="en-US" altLang="en-US" baseline="30000" dirty="0">
                <a:latin typeface="Lucida Grande"/>
              </a:rPr>
              <a:t>2</a:t>
            </a:r>
            <a:endParaRPr lang="en-US" altLang="en-US" dirty="0" smtClean="0">
              <a:latin typeface="Tahoma" panose="020B0604030504040204" pitchFamily="34" charset="0"/>
            </a:endParaRPr>
          </a:p>
          <a:p>
            <a:r>
              <a:rPr lang="en-US" altLang="en-US" dirty="0" smtClean="0">
                <a:latin typeface="Tahoma" panose="020B0604030504040204" pitchFamily="34" charset="0"/>
              </a:rPr>
              <a:t>Single </a:t>
            </a:r>
            <a:r>
              <a:rPr lang="en-US" altLang="en-US" dirty="0">
                <a:latin typeface="Tahoma" panose="020B0604030504040204" pitchFamily="34" charset="0"/>
              </a:rPr>
              <a:t>sample </a:t>
            </a:r>
            <a:r>
              <a:rPr lang="en-US" altLang="en-US" dirty="0" smtClean="0">
                <a:latin typeface="Tahoma" panose="020B0604030504040204" pitchFamily="34" charset="0"/>
              </a:rPr>
              <a:t>t-test if you have to </a:t>
            </a:r>
            <a:r>
              <a:rPr lang="en-US" altLang="en-US" b="1" dirty="0">
                <a:latin typeface="Tahoma" panose="020B0604030504040204" pitchFamily="34" charset="0"/>
              </a:rPr>
              <a:t>estimate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>
                <a:latin typeface="Lucida Grande" pitchFamily="48" charset="0"/>
              </a:rPr>
              <a:t>σ</a:t>
            </a:r>
            <a:r>
              <a:rPr lang="en-US" altLang="en-US" sz="2800" baseline="30000" dirty="0">
                <a:latin typeface="Lucida Grande"/>
              </a:rPr>
              <a:t>2</a:t>
            </a:r>
            <a:r>
              <a:rPr lang="en-US" altLang="en-US" baseline="-25000" dirty="0">
                <a:latin typeface="Tahoma" panose="020B0604030504040204" pitchFamily="34" charset="0"/>
              </a:rPr>
              <a:t>M</a:t>
            </a:r>
            <a:r>
              <a:rPr lang="en-US" altLang="en-US" sz="2400" baseline="30000" dirty="0">
                <a:latin typeface="Lucida Grande"/>
              </a:rPr>
              <a:t> </a:t>
            </a:r>
            <a:r>
              <a:rPr lang="en-US" altLang="en-US" sz="2400" dirty="0">
                <a:latin typeface="Lucida Grande"/>
              </a:rPr>
              <a:t>from sample standard deviation (special formula for sample variance</a:t>
            </a:r>
            <a:r>
              <a:rPr lang="en-US" altLang="en-US" sz="2400" dirty="0" smtClean="0">
                <a:latin typeface="Lucida Grande"/>
              </a:rPr>
              <a:t>)</a:t>
            </a:r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9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Inferential Statistics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6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User study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2605682"/>
            <a:ext cx="8229600" cy="4404717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Gather </a:t>
            </a:r>
            <a:r>
              <a:rPr lang="en-US" dirty="0" smtClean="0">
                <a:solidFill>
                  <a:schemeClr val="tx1"/>
                </a:solidFill>
              </a:rPr>
              <a:t>random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sample from a population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Randomly assign</a:t>
            </a:r>
            <a:r>
              <a:rPr lang="en-US" dirty="0" smtClean="0"/>
              <a:t> to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different conditions</a:t>
            </a:r>
          </a:p>
          <a:p>
            <a:pPr lvl="1"/>
            <a:r>
              <a:rPr lang="en-US" altLang="en-US" sz="1800" b="1" i="1" dirty="0">
                <a:solidFill>
                  <a:srgbClr val="FF0000"/>
                </a:solidFill>
              </a:rPr>
              <a:t>Random assignment </a:t>
            </a:r>
            <a:r>
              <a:rPr lang="en-US" altLang="en-US" sz="1800" b="1" dirty="0">
                <a:solidFill>
                  <a:schemeClr val="tx1"/>
                </a:solidFill>
              </a:rPr>
              <a:t>to </a:t>
            </a:r>
            <a:r>
              <a:rPr lang="en-US" altLang="en-US" sz="1800" b="1" dirty="0">
                <a:solidFill>
                  <a:srgbClr val="FF0000"/>
                </a:solidFill>
              </a:rPr>
              <a:t>conditions that </a:t>
            </a:r>
            <a:r>
              <a:rPr lang="en-US" altLang="en-US" sz="1800" b="1" i="1" dirty="0">
                <a:solidFill>
                  <a:srgbClr val="FF0000"/>
                </a:solidFill>
              </a:rPr>
              <a:t>only</a:t>
            </a:r>
            <a:r>
              <a:rPr lang="en-US" altLang="en-US" sz="1800" b="1" dirty="0">
                <a:solidFill>
                  <a:srgbClr val="FF0000"/>
                </a:solidFill>
              </a:rPr>
              <a:t> differ </a:t>
            </a:r>
            <a:r>
              <a:rPr lang="en-US" altLang="en-US" sz="1800" b="1" dirty="0">
                <a:solidFill>
                  <a:schemeClr val="tx1"/>
                </a:solidFill>
              </a:rPr>
              <a:t>on (thus manipulate) </a:t>
            </a:r>
            <a:r>
              <a:rPr lang="en-US" altLang="en-US" sz="1800" b="1" i="1" dirty="0">
                <a:solidFill>
                  <a:srgbClr val="FF0000"/>
                </a:solidFill>
              </a:rPr>
              <a:t>one</a:t>
            </a:r>
            <a:r>
              <a:rPr lang="en-US" altLang="en-US" sz="1800" b="1" i="1" dirty="0">
                <a:solidFill>
                  <a:schemeClr val="tx1"/>
                </a:solidFill>
              </a:rPr>
              <a:t> variable </a:t>
            </a:r>
            <a:endParaRPr lang="en-US" alt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6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52400"/>
            <a:ext cx="8229600" cy="1143000"/>
          </a:xfrm>
        </p:spPr>
        <p:txBody>
          <a:bodyPr anchor="b"/>
          <a:lstStyle/>
          <a:p>
            <a:pPr eaLnBrk="1" hangingPunct="1"/>
            <a:r>
              <a:rPr lang="en-US" altLang="en-US" dirty="0" smtClean="0"/>
              <a:t>User study</a:t>
            </a:r>
          </a:p>
        </p:txBody>
      </p:sp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609600" y="1886743"/>
            <a:ext cx="3810000" cy="24622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Tahoma" pitchFamily="34" charset="0"/>
              </a:rPr>
              <a:t>From the raw </a:t>
            </a:r>
            <a:r>
              <a:rPr lang="en-US" altLang="en-US" sz="2800" dirty="0" smtClean="0">
                <a:latin typeface="Tahoma" pitchFamily="34" charset="0"/>
              </a:rPr>
              <a:t>data, </a:t>
            </a:r>
            <a:r>
              <a:rPr lang="en-US" altLang="en-US" sz="2800" dirty="0">
                <a:latin typeface="Tahoma" pitchFamily="34" charset="0"/>
              </a:rPr>
              <a:t>it is impossible to tell if </a:t>
            </a:r>
            <a:r>
              <a:rPr lang="en-US" altLang="en-US" sz="2800" dirty="0" smtClean="0">
                <a:latin typeface="Tahoma" pitchFamily="34" charset="0"/>
              </a:rPr>
              <a:t>the groups differ!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dirty="0" smtClean="0">
                <a:latin typeface="Tahoma" pitchFamily="34" charset="0"/>
              </a:rPr>
              <a:t>If there is a difference, is it reliable?</a:t>
            </a:r>
            <a:endParaRPr lang="en-US" altLang="en-US" sz="2800" dirty="0">
              <a:latin typeface="Tahoma" pitchFamily="34" charset="0"/>
            </a:endParaRPr>
          </a:p>
        </p:txBody>
      </p:sp>
      <p:sp>
        <p:nvSpPr>
          <p:cNvPr id="27652" name="Oval 7"/>
          <p:cNvSpPr>
            <a:spLocks noChangeArrowheads="1"/>
          </p:cNvSpPr>
          <p:nvPr/>
        </p:nvSpPr>
        <p:spPr bwMode="auto">
          <a:xfrm>
            <a:off x="4953000" y="1295400"/>
            <a:ext cx="1447800" cy="1447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7653" name="Text Box 8"/>
          <p:cNvSpPr txBox="1">
            <a:spLocks noChangeArrowheads="1"/>
          </p:cNvSpPr>
          <p:nvPr/>
        </p:nvSpPr>
        <p:spPr bwMode="auto">
          <a:xfrm>
            <a:off x="5029200" y="1672323"/>
            <a:ext cx="1295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Population of </a:t>
            </a:r>
            <a:r>
              <a:rPr lang="en-US" altLang="en-US" sz="1800" dirty="0" smtClean="0"/>
              <a:t>users</a:t>
            </a:r>
            <a:endParaRPr lang="en-US" altLang="en-US" sz="1800" dirty="0"/>
          </a:p>
        </p:txBody>
      </p:sp>
      <p:sp>
        <p:nvSpPr>
          <p:cNvPr id="27654" name="Line 9"/>
          <p:cNvSpPr>
            <a:spLocks noChangeShapeType="1"/>
          </p:cNvSpPr>
          <p:nvPr/>
        </p:nvSpPr>
        <p:spPr bwMode="auto">
          <a:xfrm flipH="1">
            <a:off x="4648200" y="41910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Line 10"/>
          <p:cNvSpPr>
            <a:spLocks noChangeShapeType="1"/>
          </p:cNvSpPr>
          <p:nvPr/>
        </p:nvSpPr>
        <p:spPr bwMode="auto">
          <a:xfrm>
            <a:off x="6172200" y="41910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6" name="Line 12"/>
          <p:cNvSpPr>
            <a:spLocks noChangeShapeType="1"/>
          </p:cNvSpPr>
          <p:nvPr/>
        </p:nvSpPr>
        <p:spPr bwMode="auto">
          <a:xfrm>
            <a:off x="5638800" y="2819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7" name="Oval 13"/>
          <p:cNvSpPr>
            <a:spLocks noChangeArrowheads="1"/>
          </p:cNvSpPr>
          <p:nvPr/>
        </p:nvSpPr>
        <p:spPr bwMode="auto">
          <a:xfrm>
            <a:off x="5181600" y="33528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7658" name="Text Box 14"/>
          <p:cNvSpPr txBox="1">
            <a:spLocks noChangeArrowheads="1"/>
          </p:cNvSpPr>
          <p:nvPr/>
        </p:nvSpPr>
        <p:spPr bwMode="auto">
          <a:xfrm>
            <a:off x="5029200" y="3595688"/>
            <a:ext cx="129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Sample</a:t>
            </a:r>
          </a:p>
        </p:txBody>
      </p:sp>
      <p:sp>
        <p:nvSpPr>
          <p:cNvPr id="27659" name="Text Box 15"/>
          <p:cNvSpPr txBox="1">
            <a:spLocks noChangeArrowheads="1"/>
          </p:cNvSpPr>
          <p:nvPr/>
        </p:nvSpPr>
        <p:spPr bwMode="auto">
          <a:xfrm>
            <a:off x="3924300" y="4849018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 smtClean="0"/>
              <a:t>A</a:t>
            </a:r>
            <a:endParaRPr lang="en-US" altLang="en-US" sz="1800" dirty="0"/>
          </a:p>
        </p:txBody>
      </p:sp>
      <p:sp>
        <p:nvSpPr>
          <p:cNvPr id="27661" name="Text Box 17"/>
          <p:cNvSpPr txBox="1">
            <a:spLocks noChangeArrowheads="1"/>
          </p:cNvSpPr>
          <p:nvPr/>
        </p:nvSpPr>
        <p:spPr bwMode="auto">
          <a:xfrm>
            <a:off x="3276600" y="5245100"/>
            <a:ext cx="1600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4  5  6  1  3  6 2  7  7  3  2  7   4  6  7  2  5  5 2  3  7  5  7  3    7  6  7  2  3  7</a:t>
            </a:r>
          </a:p>
        </p:txBody>
      </p:sp>
      <p:sp>
        <p:nvSpPr>
          <p:cNvPr id="27662" name="Text Box 18"/>
          <p:cNvSpPr txBox="1">
            <a:spLocks noChangeArrowheads="1"/>
          </p:cNvSpPr>
          <p:nvPr/>
        </p:nvSpPr>
        <p:spPr bwMode="auto">
          <a:xfrm>
            <a:off x="6400800" y="5257800"/>
            <a:ext cx="1600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6  1  7  4  2  5   3  1  2  2  2  4    1  1  3  4  2  5 6  1  4  6  5  1  2  7  7  2  7  2</a:t>
            </a:r>
          </a:p>
        </p:txBody>
      </p:sp>
      <p:sp>
        <p:nvSpPr>
          <p:cNvPr id="27665" name="Text Box 16"/>
          <p:cNvSpPr txBox="1">
            <a:spLocks noChangeArrowheads="1"/>
          </p:cNvSpPr>
          <p:nvPr/>
        </p:nvSpPr>
        <p:spPr bwMode="auto">
          <a:xfrm>
            <a:off x="7000875" y="4844256"/>
            <a:ext cx="1827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 smtClean="0"/>
              <a:t>B</a:t>
            </a:r>
            <a:endParaRPr lang="en-US" alt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3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User study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2605682"/>
            <a:ext cx="8229600" cy="4404717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Gather </a:t>
            </a:r>
            <a:r>
              <a:rPr lang="en-US" dirty="0" smtClean="0">
                <a:solidFill>
                  <a:schemeClr val="tx1"/>
                </a:solidFill>
              </a:rPr>
              <a:t>random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sample from a population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Randomly assign</a:t>
            </a:r>
            <a:r>
              <a:rPr lang="en-US" dirty="0" smtClean="0"/>
              <a:t> to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different conditions</a:t>
            </a:r>
          </a:p>
          <a:p>
            <a:pPr lvl="1"/>
            <a:r>
              <a:rPr lang="en-US" altLang="en-US" sz="1800" b="1" i="1" dirty="0">
                <a:solidFill>
                  <a:srgbClr val="FF0000"/>
                </a:solidFill>
              </a:rPr>
              <a:t>Random assignment </a:t>
            </a:r>
            <a:r>
              <a:rPr lang="en-US" altLang="en-US" sz="1800" b="1" dirty="0">
                <a:solidFill>
                  <a:schemeClr val="tx1"/>
                </a:solidFill>
              </a:rPr>
              <a:t>to </a:t>
            </a:r>
            <a:r>
              <a:rPr lang="en-US" altLang="en-US" sz="1800" b="1" dirty="0">
                <a:solidFill>
                  <a:srgbClr val="FF0000"/>
                </a:solidFill>
              </a:rPr>
              <a:t>conditions that </a:t>
            </a:r>
            <a:r>
              <a:rPr lang="en-US" altLang="en-US" sz="1800" b="1" i="1" dirty="0">
                <a:solidFill>
                  <a:srgbClr val="FF0000"/>
                </a:solidFill>
              </a:rPr>
              <a:t>only</a:t>
            </a:r>
            <a:r>
              <a:rPr lang="en-US" altLang="en-US" sz="1800" b="1" dirty="0">
                <a:solidFill>
                  <a:srgbClr val="FF0000"/>
                </a:solidFill>
              </a:rPr>
              <a:t> differ </a:t>
            </a:r>
            <a:r>
              <a:rPr lang="en-US" altLang="en-US" sz="1800" b="1" dirty="0">
                <a:solidFill>
                  <a:schemeClr val="tx1"/>
                </a:solidFill>
              </a:rPr>
              <a:t>on (thus manipulate) </a:t>
            </a:r>
            <a:r>
              <a:rPr lang="en-US" altLang="en-US" sz="1800" b="1" i="1" dirty="0">
                <a:solidFill>
                  <a:srgbClr val="FF0000"/>
                </a:solidFill>
              </a:rPr>
              <a:t>one</a:t>
            </a:r>
            <a:r>
              <a:rPr lang="en-US" altLang="en-US" sz="1800" b="1" i="1" dirty="0">
                <a:solidFill>
                  <a:schemeClr val="tx1"/>
                </a:solidFill>
              </a:rPr>
              <a:t> variable </a:t>
            </a:r>
            <a:endParaRPr lang="en-US" altLang="en-US" b="1" dirty="0">
              <a:solidFill>
                <a:schemeClr val="tx1"/>
              </a:solidFill>
            </a:endParaRPr>
          </a:p>
          <a:p>
            <a:endParaRPr lang="en-US" dirty="0" smtClean="0"/>
          </a:p>
          <a:p>
            <a:pPr eaLnBrk="1" hangingPunct="1"/>
            <a:r>
              <a:rPr lang="en-US" dirty="0" smtClean="0"/>
              <a:t>Compare!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Inferential statistics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3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Statistical Significance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52675"/>
            <a:ext cx="8313031" cy="4610099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Running a statistical test gives you a</a:t>
            </a:r>
            <a:r>
              <a:rPr lang="en-US" dirty="0" smtClean="0"/>
              <a:t> </a:t>
            </a:r>
            <a:r>
              <a:rPr lang="en-US" i="1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-value</a:t>
            </a:r>
            <a:endParaRPr lang="en-US" i="1" dirty="0">
              <a:solidFill>
                <a:srgbClr val="FF0000"/>
              </a:solidFill>
            </a:endParaRPr>
          </a:p>
          <a:p>
            <a:pPr eaLnBrk="1" hangingPunct="1"/>
            <a:endParaRPr lang="en-US" i="1" dirty="0"/>
          </a:p>
          <a:p>
            <a:r>
              <a:rPr lang="en-US" i="1" dirty="0" smtClean="0">
                <a:solidFill>
                  <a:srgbClr val="FF0000"/>
                </a:solidFill>
              </a:rPr>
              <a:t>p (or p-value)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is the probability that we are </a:t>
            </a:r>
            <a:r>
              <a:rPr lang="en-US" dirty="0" smtClean="0"/>
              <a:t>saying there is an effect when there is </a:t>
            </a:r>
            <a:r>
              <a:rPr lang="en-US" dirty="0"/>
              <a:t>not </a:t>
            </a:r>
            <a:r>
              <a:rPr lang="en-US" dirty="0" smtClean="0"/>
              <a:t>(</a:t>
            </a:r>
            <a:r>
              <a:rPr lang="en-US" u="sng" dirty="0" smtClean="0"/>
              <a:t>what are other ways of saying this</a:t>
            </a:r>
            <a:r>
              <a:rPr lang="en-US" dirty="0" smtClean="0"/>
              <a:t>?)</a:t>
            </a:r>
          </a:p>
          <a:p>
            <a:pPr lvl="1"/>
            <a:r>
              <a:rPr lang="en-US" dirty="0" smtClean="0"/>
              <a:t>incorrectly </a:t>
            </a:r>
            <a:r>
              <a:rPr lang="en-US" dirty="0"/>
              <a:t>rejecting the </a:t>
            </a:r>
            <a:r>
              <a:rPr lang="en-US" dirty="0" smtClean="0"/>
              <a:t>null, false positive, type I error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if </a:t>
            </a:r>
            <a:r>
              <a:rPr lang="en-US" i="1" dirty="0">
                <a:solidFill>
                  <a:srgbClr val="FF0000"/>
                </a:solidFill>
              </a:rPr>
              <a:t>p</a:t>
            </a:r>
            <a:r>
              <a:rPr lang="en-US" i="1" dirty="0"/>
              <a:t> </a:t>
            </a:r>
            <a:r>
              <a:rPr lang="en-US" dirty="0" smtClean="0"/>
              <a:t>is less than designated </a:t>
            </a:r>
            <a:r>
              <a:rPr lang="en-US" dirty="0" smtClean="0">
                <a:solidFill>
                  <a:srgbClr val="FF0000"/>
                </a:solidFill>
              </a:rPr>
              <a:t>cutoff</a:t>
            </a:r>
            <a:r>
              <a:rPr lang="en-US" dirty="0" smtClean="0"/>
              <a:t>, </a:t>
            </a:r>
            <a:r>
              <a:rPr lang="en-US" dirty="0"/>
              <a:t>then we say the result is </a:t>
            </a:r>
            <a:r>
              <a:rPr lang="en-US" dirty="0">
                <a:solidFill>
                  <a:srgbClr val="FF0000"/>
                </a:solidFill>
              </a:rPr>
              <a:t>statistically significant</a:t>
            </a:r>
          </a:p>
          <a:p>
            <a:pPr eaLnBrk="1" hangingPunct="1"/>
            <a:endParaRPr lang="en-US" b="1" dirty="0"/>
          </a:p>
          <a:p>
            <a:pPr eaLnBrk="1" hangingPunct="1"/>
            <a:r>
              <a:rPr lang="en-US" dirty="0"/>
              <a:t>A professional way of saying “We found something!”</a:t>
            </a:r>
          </a:p>
          <a:p>
            <a:pPr eaLnBrk="1" hangingPunct="1"/>
            <a:endParaRPr lang="en-US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2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Cutoffs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7346" name="1115099B-C619-4B17-B711-A5A8090F1E51" descr="9A3B5437-AAB3-464C-AF49-15F2B761C8D0@i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15985"/>
            <a:ext cx="2865286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9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statistical tests</a:t>
            </a:r>
            <a:endParaRPr lang="en-US" altLang="en-US" dirty="0" smtClean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2475213"/>
            <a:ext cx="7007311" cy="41719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Both IV and DV can either be “categorical” or “continuous”</a:t>
            </a:r>
          </a:p>
          <a:p>
            <a:pPr lvl="1" eaLnBrk="1" hangingPunct="1">
              <a:defRPr/>
            </a:pPr>
            <a:r>
              <a:rPr lang="en-US" dirty="0" smtClean="0"/>
              <a:t>“groups” </a:t>
            </a:r>
            <a:r>
              <a:rPr lang="en-US" dirty="0" err="1" smtClean="0"/>
              <a:t>vs</a:t>
            </a:r>
            <a:r>
              <a:rPr lang="en-US" dirty="0" smtClean="0"/>
              <a:t> “how much?”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 smtClean="0"/>
              <a:t>Think continuous, think “continuum”</a:t>
            </a:r>
          </a:p>
          <a:p>
            <a:pPr marL="0" indent="0">
              <a:buNone/>
              <a:defRPr/>
            </a:pPr>
            <a:r>
              <a:rPr lang="en-US" dirty="0" smtClean="0"/>
              <a:t>      ___________________</a:t>
            </a:r>
          </a:p>
          <a:p>
            <a:pPr marL="0" indent="0"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  1    2    3    4    5    6    7</a:t>
            </a:r>
            <a:endParaRPr lang="en-US" sz="1350" dirty="0"/>
          </a:p>
          <a:p>
            <a:pPr lvl="1" eaLnBrk="1" hangingPunct="1">
              <a:defRPr/>
            </a:pPr>
            <a:endParaRPr lang="en-US" sz="1350" dirty="0"/>
          </a:p>
          <a:p>
            <a:pPr lvl="1" eaLnBrk="1" hangingPunct="1">
              <a:defRPr/>
            </a:pPr>
            <a:r>
              <a:rPr lang="en-US" dirty="0" smtClean="0"/>
              <a:t>Ask yourself: “can I put these in order?”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4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3154" name="Group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576507"/>
              </p:ext>
            </p:extLst>
          </p:nvPr>
        </p:nvGraphicFramePr>
        <p:xfrm>
          <a:off x="1171576" y="2169319"/>
          <a:ext cx="6629401" cy="4688681"/>
        </p:xfrm>
        <a:graphic>
          <a:graphicData uri="http://schemas.openxmlformats.org/drawingml/2006/table">
            <a:tbl>
              <a:tblPr/>
              <a:tblGrid>
                <a:gridCol w="164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2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26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IV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(e.g., how much)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IV 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e.g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vs control)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9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DV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(e.g., how much)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6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DV (e.g., yes/no)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Types of statistical tests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D3CC6-1C9A-4F9C-A33D-03DCA4F2626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8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3154" name="Group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787662"/>
              </p:ext>
            </p:extLst>
          </p:nvPr>
        </p:nvGraphicFramePr>
        <p:xfrm>
          <a:off x="1171576" y="2169319"/>
          <a:ext cx="6629401" cy="4688681"/>
        </p:xfrm>
        <a:graphic>
          <a:graphicData uri="http://schemas.openxmlformats.org/drawingml/2006/table">
            <a:tbl>
              <a:tblPr/>
              <a:tblGrid>
                <a:gridCol w="164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2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26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IV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(e.g., how much)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IV 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e.g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vs control)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9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DV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(e.g., how much)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t-test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6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DV (e.g., yes/no)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Types of statistical tests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D3CC6-1C9A-4F9C-A33D-03DCA4F2626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6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994" y="2613209"/>
            <a:ext cx="8365957" cy="3992417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Recap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smtClean="0"/>
              <a:t>Inferential statistics</a:t>
            </a: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5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3154" name="Group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796717"/>
              </p:ext>
            </p:extLst>
          </p:nvPr>
        </p:nvGraphicFramePr>
        <p:xfrm>
          <a:off x="1171576" y="2169319"/>
          <a:ext cx="6629401" cy="4688681"/>
        </p:xfrm>
        <a:graphic>
          <a:graphicData uri="http://schemas.openxmlformats.org/drawingml/2006/table">
            <a:tbl>
              <a:tblPr/>
              <a:tblGrid>
                <a:gridCol w="164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2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26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IV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(e.g., how much)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IV   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e.g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vs control)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9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DV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(e.g., how much)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correlation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t-test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6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DV (e.g., yes/no)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Types of statistical tests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D3CC6-1C9A-4F9C-A33D-03DCA4F2626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4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3154" name="Group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9825440"/>
              </p:ext>
            </p:extLst>
          </p:nvPr>
        </p:nvGraphicFramePr>
        <p:xfrm>
          <a:off x="1171576" y="2169319"/>
          <a:ext cx="6629401" cy="4688681"/>
        </p:xfrm>
        <a:graphic>
          <a:graphicData uri="http://schemas.openxmlformats.org/drawingml/2006/table">
            <a:tbl>
              <a:tblPr/>
              <a:tblGrid>
                <a:gridCol w="164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2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26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IV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(e.g., how much)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IV 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e.g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vs control)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9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DV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(e.g., how much)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correlation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t-test or ANOVA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6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DV (e.g., yes/no)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Types of statistical tests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D3CC6-1C9A-4F9C-A33D-03DCA4F2626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1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3154" name="Group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258877"/>
              </p:ext>
            </p:extLst>
          </p:nvPr>
        </p:nvGraphicFramePr>
        <p:xfrm>
          <a:off x="1171576" y="2169319"/>
          <a:ext cx="6629401" cy="4688681"/>
        </p:xfrm>
        <a:graphic>
          <a:graphicData uri="http://schemas.openxmlformats.org/drawingml/2006/table">
            <a:tbl>
              <a:tblPr/>
              <a:tblGrid>
                <a:gridCol w="164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2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26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IV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(e.g., how much)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IV 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e.g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vs control)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9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DV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(e.g., how much)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correlation or regression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t-test or ANOVA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6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DV (e.g., yes/no)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Types of statistical tests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D3CC6-1C9A-4F9C-A33D-03DCA4F2626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2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3154" name="Group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5117377"/>
              </p:ext>
            </p:extLst>
          </p:nvPr>
        </p:nvGraphicFramePr>
        <p:xfrm>
          <a:off x="1171576" y="2169319"/>
          <a:ext cx="6629401" cy="4688681"/>
        </p:xfrm>
        <a:graphic>
          <a:graphicData uri="http://schemas.openxmlformats.org/drawingml/2006/table">
            <a:tbl>
              <a:tblPr/>
              <a:tblGrid>
                <a:gridCol w="164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2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26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IV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(e.g., how much)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IV 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e.g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vs control)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9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DV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(e.g., how much)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correlation or regression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t-test or ANOVA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6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DV (e.g., yes/no)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chi-square test</a:t>
                      </a: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Types of statistical tests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D3CC6-1C9A-4F9C-A33D-03DCA4F2626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0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3154" name="Group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203898"/>
              </p:ext>
            </p:extLst>
          </p:nvPr>
        </p:nvGraphicFramePr>
        <p:xfrm>
          <a:off x="1171576" y="2169319"/>
          <a:ext cx="6629401" cy="4688681"/>
        </p:xfrm>
        <a:graphic>
          <a:graphicData uri="http://schemas.openxmlformats.org/drawingml/2006/table">
            <a:tbl>
              <a:tblPr/>
              <a:tblGrid>
                <a:gridCol w="164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2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26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IV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(e.g., how much)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IV 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e.g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vs control)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9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DV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(e.g., how much)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correlation or regression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t-test or ANOVA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6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DV (e.g., yes/no)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chi-square test or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loglinear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Types of statistical tests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D3CC6-1C9A-4F9C-A33D-03DCA4F2626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4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3154" name="Group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262208"/>
              </p:ext>
            </p:extLst>
          </p:nvPr>
        </p:nvGraphicFramePr>
        <p:xfrm>
          <a:off x="1171576" y="2169319"/>
          <a:ext cx="6629401" cy="4688681"/>
        </p:xfrm>
        <a:graphic>
          <a:graphicData uri="http://schemas.openxmlformats.org/drawingml/2006/table">
            <a:tbl>
              <a:tblPr/>
              <a:tblGrid>
                <a:gridCol w="164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2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26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IV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(e.g., how much)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IV 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e.g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vs control)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9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DV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(e.g., how much)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correlation or regression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t-test or ANOVA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6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DV (e.g., yes/no)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logistical regression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chi-square test or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loglinear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Types of statistical tests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D3CC6-1C9A-4F9C-A33D-03DCA4F2626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9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3154" name="Group 2"/>
          <p:cNvGraphicFramePr>
            <a:graphicFrameLocks noGrp="1"/>
          </p:cNvGraphicFramePr>
          <p:nvPr>
            <p:ph idx="1"/>
            <p:extLst/>
          </p:nvPr>
        </p:nvGraphicFramePr>
        <p:xfrm>
          <a:off x="1171576" y="2169319"/>
          <a:ext cx="6629401" cy="4688681"/>
        </p:xfrm>
        <a:graphic>
          <a:graphicData uri="http://schemas.openxmlformats.org/drawingml/2006/table">
            <a:tbl>
              <a:tblPr/>
              <a:tblGrid>
                <a:gridCol w="164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2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26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IV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(e.g., how much)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IV   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e.g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vs control)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9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DV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(e.g., how much)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correlation or regression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t-test or ANOVA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6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DV (e.g., yes/no)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logistical regression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chi-square test or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loglinear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Types of statistical tests</a:t>
            </a:r>
          </a:p>
        </p:txBody>
      </p:sp>
      <p:sp>
        <p:nvSpPr>
          <p:cNvPr id="4" name="Donut 3"/>
          <p:cNvSpPr/>
          <p:nvPr/>
        </p:nvSpPr>
        <p:spPr>
          <a:xfrm>
            <a:off x="5029201" y="1661939"/>
            <a:ext cx="3067050" cy="3290506"/>
          </a:xfrm>
          <a:prstGeom prst="donut">
            <a:avLst>
              <a:gd name="adj" fmla="val 249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D3CC6-1C9A-4F9C-A33D-03DCA4F2626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6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r>
              <a:rPr lang="en-US" altLang="en-US" dirty="0"/>
              <a:t>Types of statistical tests</a:t>
            </a:r>
            <a:endParaRPr lang="en-US" alt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3211" y="2764382"/>
            <a:ext cx="5691389" cy="2920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900" kern="1200">
                <a:solidFill>
                  <a:schemeClr val="bg1"/>
                </a:solidFill>
                <a:latin typeface="Helvetica" pitchFamily="34" charset="0"/>
                <a:ea typeface="+mn-ea"/>
                <a:cs typeface="Helvetic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700" kern="1200">
                <a:solidFill>
                  <a:schemeClr val="bg1"/>
                </a:solidFill>
                <a:latin typeface="Helvetica" pitchFamily="34" charset="0"/>
                <a:ea typeface="+mn-ea"/>
                <a:cs typeface="Helvetic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Helvetica" pitchFamily="34" charset="0"/>
                <a:ea typeface="+mn-ea"/>
                <a:cs typeface="Helvetic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Helvetica" pitchFamily="34" charset="0"/>
                <a:ea typeface="+mn-ea"/>
                <a:cs typeface="Helvetic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We will now cover, in-depth:</a:t>
            </a:r>
          </a:p>
          <a:p>
            <a:pPr marL="0" indent="0" algn="ctr">
              <a:lnSpc>
                <a:spcPct val="90000"/>
              </a:lnSpc>
              <a:buFont typeface="Wingdings" pitchFamily="2" charset="2"/>
              <a:buNone/>
            </a:pPr>
            <a:endParaRPr lang="en-US" sz="1800" b="1" dirty="0">
              <a:solidFill>
                <a:schemeClr val="tx1"/>
              </a:solidFill>
            </a:endParaRPr>
          </a:p>
          <a:p>
            <a:pPr marL="0" indent="0" algn="ctr">
              <a:lnSpc>
                <a:spcPct val="90000"/>
              </a:lnSpc>
              <a:buFont typeface="Wingdings" pitchFamily="2" charset="2"/>
              <a:buNone/>
            </a:pPr>
            <a:endParaRPr lang="en-US" sz="1800" b="1" dirty="0" smtClean="0">
              <a:solidFill>
                <a:schemeClr val="tx1"/>
              </a:solidFill>
            </a:endParaRPr>
          </a:p>
          <a:p>
            <a:pPr marL="45720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1. independent samples t-test</a:t>
            </a:r>
          </a:p>
          <a:p>
            <a:pPr marL="45720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2. paired </a:t>
            </a:r>
            <a:r>
              <a:rPr lang="en-US" sz="1800" dirty="0">
                <a:solidFill>
                  <a:schemeClr val="tx1"/>
                </a:solidFill>
              </a:rPr>
              <a:t>samples </a:t>
            </a:r>
            <a:r>
              <a:rPr lang="en-US" sz="1800" dirty="0" smtClean="0">
                <a:solidFill>
                  <a:schemeClr val="tx1"/>
                </a:solidFill>
              </a:rPr>
              <a:t>t-test</a:t>
            </a:r>
          </a:p>
          <a:p>
            <a:pPr marL="45720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3. one-way ANOVA</a:t>
            </a:r>
          </a:p>
          <a:p>
            <a:pPr marL="45720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4. repeated </a:t>
            </a:r>
            <a:r>
              <a:rPr lang="en-US" sz="1800" dirty="0">
                <a:solidFill>
                  <a:schemeClr val="tx1"/>
                </a:solidFill>
              </a:rPr>
              <a:t>measures </a:t>
            </a:r>
            <a:r>
              <a:rPr lang="en-US" sz="1800" dirty="0" smtClean="0">
                <a:solidFill>
                  <a:schemeClr val="tx1"/>
                </a:solidFill>
              </a:rPr>
              <a:t>ANOVA</a:t>
            </a:r>
          </a:p>
          <a:p>
            <a:pPr marL="45720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5. factorial ANOVA</a:t>
            </a: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347" y="2119312"/>
            <a:ext cx="2857500" cy="322897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D3CC6-1C9A-4F9C-A33D-03DCA4F2626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8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-tests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3568" y="2652002"/>
            <a:ext cx="7662864" cy="3267169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100" dirty="0" smtClean="0"/>
              <a:t>Single sample t-test (RARE! and for a </a:t>
            </a:r>
            <a:r>
              <a:rPr lang="en-US" sz="2100" u="sng" dirty="0" smtClean="0"/>
              <a:t>different kind of research question</a:t>
            </a:r>
            <a:r>
              <a:rPr lang="en-US" sz="2100" dirty="0" smtClean="0"/>
              <a:t>)</a:t>
            </a:r>
          </a:p>
          <a:p>
            <a:pPr eaLnBrk="1" hangingPunct="1"/>
            <a:r>
              <a:rPr lang="en-US" sz="2100" dirty="0" smtClean="0"/>
              <a:t>T-tests </a:t>
            </a:r>
            <a:r>
              <a:rPr lang="en-US" sz="2100" dirty="0"/>
              <a:t>for </a:t>
            </a:r>
            <a:r>
              <a:rPr lang="en-US" sz="2100" dirty="0" smtClean="0"/>
              <a:t>conducting comparisons</a:t>
            </a:r>
            <a:endParaRPr lang="en-US" sz="2100" dirty="0"/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Independent samples t-test </a:t>
            </a:r>
            <a:r>
              <a:rPr lang="en-US" sz="1800" dirty="0"/>
              <a:t>vs. </a:t>
            </a:r>
            <a:r>
              <a:rPr lang="en-US" sz="1800" dirty="0">
                <a:solidFill>
                  <a:srgbClr val="FF0000"/>
                </a:solidFill>
              </a:rPr>
              <a:t>paired samples </a:t>
            </a:r>
            <a:r>
              <a:rPr lang="en-US" sz="1800" dirty="0" smtClean="0">
                <a:solidFill>
                  <a:srgbClr val="FF0000"/>
                </a:solidFill>
              </a:rPr>
              <a:t>t-test</a:t>
            </a:r>
            <a:endParaRPr lang="en-US" sz="2100" dirty="0">
              <a:solidFill>
                <a:srgbClr val="FF0000"/>
              </a:solidFill>
            </a:endParaRPr>
          </a:p>
          <a:p>
            <a:pPr eaLnBrk="1" hangingPunct="1"/>
            <a:endParaRPr lang="en-US" sz="21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1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Paired-Samples </a:t>
            </a:r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-test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52713"/>
            <a:ext cx="8229600" cy="3000374"/>
          </a:xfrm>
        </p:spPr>
        <p:txBody>
          <a:bodyPr/>
          <a:lstStyle/>
          <a:p>
            <a:pPr eaLnBrk="1" hangingPunct="1"/>
            <a:r>
              <a:rPr lang="en-US" dirty="0" smtClean="0"/>
              <a:t>Compares one group that has been tested twice </a:t>
            </a:r>
          </a:p>
          <a:p>
            <a:pPr lvl="1"/>
            <a:r>
              <a:rPr lang="en-US" dirty="0" smtClean="0"/>
              <a:t>Before and after; under two different conditions</a:t>
            </a:r>
            <a:br>
              <a:rPr lang="en-US" dirty="0" smtClean="0"/>
            </a:br>
            <a:endParaRPr lang="en-US" dirty="0" smtClean="0"/>
          </a:p>
          <a:p>
            <a:pPr eaLnBrk="1" hangingPunct="1"/>
            <a:r>
              <a:rPr lang="en-US" dirty="0" smtClean="0"/>
              <a:t>Participants reported higher levels of simulator sickness from before (</a:t>
            </a:r>
            <a:r>
              <a:rPr lang="en-US" i="1" dirty="0" smtClean="0"/>
              <a:t>M </a:t>
            </a:r>
            <a:r>
              <a:rPr lang="en-US" dirty="0" smtClean="0"/>
              <a:t>= 18.20, </a:t>
            </a:r>
            <a:r>
              <a:rPr lang="en-US" i="1" dirty="0" smtClean="0"/>
              <a:t>SD</a:t>
            </a:r>
            <a:r>
              <a:rPr lang="en-US" dirty="0" smtClean="0"/>
              <a:t> = 5.32) to after the virtual reality session (</a:t>
            </a:r>
            <a:r>
              <a:rPr lang="en-US" i="1" dirty="0" smtClean="0"/>
              <a:t>M </a:t>
            </a:r>
            <a:r>
              <a:rPr lang="en-US" dirty="0" smtClean="0"/>
              <a:t>= 29.17, </a:t>
            </a:r>
            <a:r>
              <a:rPr lang="en-US" i="1" dirty="0" smtClean="0"/>
              <a:t>SD</a:t>
            </a:r>
            <a:r>
              <a:rPr lang="en-US" dirty="0" smtClean="0"/>
              <a:t> = 4.97) , t(29) = 2.69, </a:t>
            </a:r>
            <a:r>
              <a:rPr lang="en-US" i="1" dirty="0" smtClean="0"/>
              <a:t>p</a:t>
            </a:r>
            <a:r>
              <a:rPr lang="en-US" dirty="0" smtClean="0"/>
              <a:t> = .01.</a:t>
            </a:r>
          </a:p>
          <a:p>
            <a:pPr eaLnBrk="1" hangingPunct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9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2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64027"/>
            <a:ext cx="8686800" cy="5562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ahoma" panose="020B0604030504040204" pitchFamily="34" charset="0"/>
              </a:rPr>
              <a:t>Calculate difference scores</a:t>
            </a:r>
          </a:p>
          <a:p>
            <a:pPr lvl="1" eaLnBrk="1" hangingPunct="1"/>
            <a:r>
              <a:rPr lang="en-US" altLang="en-US" dirty="0" smtClean="0">
                <a:latin typeface="Tahoma" panose="020B0604030504040204" pitchFamily="34" charset="0"/>
              </a:rPr>
              <a:t>Subtract, so have </a:t>
            </a:r>
            <a:r>
              <a:rPr lang="en-US" altLang="en-US" b="1" dirty="0" smtClean="0">
                <a:latin typeface="Tahoma" panose="020B0604030504040204" pitchFamily="34" charset="0"/>
              </a:rPr>
              <a:t>one set of (difference) scores</a:t>
            </a:r>
          </a:p>
          <a:p>
            <a:pPr lvl="1" eaLnBrk="1" hangingPunct="1"/>
            <a:endParaRPr lang="en-US" altLang="en-US" dirty="0" smtClean="0">
              <a:latin typeface="Tahoma" panose="020B0604030504040204" pitchFamily="34" charset="0"/>
            </a:endParaRPr>
          </a:p>
          <a:p>
            <a:pPr lvl="1" eaLnBrk="1" hangingPunct="1"/>
            <a:r>
              <a:rPr lang="en-US" altLang="en-US" u="sng" dirty="0" smtClean="0">
                <a:latin typeface="Tahoma" panose="020B0604030504040204" pitchFamily="34" charset="0"/>
              </a:rPr>
              <a:t>You can create difference score from</a:t>
            </a:r>
            <a:r>
              <a:rPr lang="en-US" altLang="en-US" dirty="0" smtClean="0">
                <a:latin typeface="Tahoma" panose="020B0604030504040204" pitchFamily="34" charset="0"/>
              </a:rPr>
              <a:t>: </a:t>
            </a:r>
          </a:p>
          <a:p>
            <a:pPr lvl="2" eaLnBrk="1" hangingPunct="1"/>
            <a:r>
              <a:rPr lang="en-US" altLang="en-US" dirty="0" smtClean="0"/>
              <a:t>people who are “tied together” (kid &amp; parent)</a:t>
            </a:r>
          </a:p>
          <a:p>
            <a:pPr lvl="2" eaLnBrk="1" hangingPunct="1"/>
            <a:r>
              <a:rPr lang="en-US" altLang="en-US" i="1" dirty="0" smtClean="0"/>
              <a:t>matched</a:t>
            </a:r>
            <a:r>
              <a:rPr lang="en-US" altLang="en-US" dirty="0" smtClean="0"/>
              <a:t> design (control &amp; experimental)</a:t>
            </a:r>
          </a:p>
          <a:p>
            <a:pPr lvl="2" eaLnBrk="1" hangingPunct="1"/>
            <a:r>
              <a:rPr lang="en-US" altLang="en-US" dirty="0" smtClean="0"/>
              <a:t>before &amp; after</a:t>
            </a:r>
          </a:p>
          <a:p>
            <a:pPr lvl="2" eaLnBrk="1" hangingPunct="1"/>
            <a:r>
              <a:rPr lang="en-US" altLang="en-US" i="1" dirty="0" smtClean="0"/>
              <a:t>within-subject</a:t>
            </a:r>
            <a:r>
              <a:rPr lang="en-US" altLang="en-US" dirty="0" smtClean="0"/>
              <a:t> design (control &amp; experimental)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019800" y="441960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09600" y="4975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FF0000"/>
                </a:solidFill>
              </a:rPr>
              <a:t>Paired-Samples </a:t>
            </a:r>
            <a:r>
              <a:rPr lang="en-US" i="1" smtClean="0">
                <a:solidFill>
                  <a:srgbClr val="FF0000"/>
                </a:solidFill>
              </a:rPr>
              <a:t>t</a:t>
            </a:r>
            <a:r>
              <a:rPr lang="en-US" smtClean="0">
                <a:solidFill>
                  <a:srgbClr val="FF0000"/>
                </a:solidFill>
              </a:rPr>
              <a:t>-test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2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6629400" y="5678488"/>
            <a:ext cx="205740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600"/>
              <a:t>2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572000" y="5678488"/>
            <a:ext cx="205740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600"/>
              <a:t>20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514600" y="5678488"/>
            <a:ext cx="205740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600"/>
              <a:t>22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57200" y="5678488"/>
            <a:ext cx="205740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600"/>
              <a:t>4</a:t>
            </a: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6629400" y="4772025"/>
            <a:ext cx="20574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600"/>
              <a:t>-1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4572000" y="4772025"/>
            <a:ext cx="20574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600"/>
              <a:t>16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2514600" y="4772025"/>
            <a:ext cx="20574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600"/>
              <a:t>15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457200" y="4772025"/>
            <a:ext cx="20574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600"/>
              <a:t>3</a:t>
            </a:r>
          </a:p>
        </p:txBody>
      </p:sp>
      <p:sp>
        <p:nvSpPr>
          <p:cNvPr id="88074" name="Rectangle 10"/>
          <p:cNvSpPr>
            <a:spLocks noChangeArrowheads="1"/>
          </p:cNvSpPr>
          <p:nvPr/>
        </p:nvSpPr>
        <p:spPr bwMode="auto">
          <a:xfrm>
            <a:off x="6629400" y="3867150"/>
            <a:ext cx="20574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600"/>
              <a:t>-5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4572000" y="3867150"/>
            <a:ext cx="20574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600"/>
              <a:t>23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2514600" y="3867150"/>
            <a:ext cx="20574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600"/>
              <a:t>18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457200" y="3867150"/>
            <a:ext cx="20574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600"/>
              <a:t>2</a:t>
            </a:r>
          </a:p>
        </p:txBody>
      </p:sp>
      <p:sp>
        <p:nvSpPr>
          <p:cNvPr id="88078" name="Rectangle 14"/>
          <p:cNvSpPr>
            <a:spLocks noChangeArrowheads="1"/>
          </p:cNvSpPr>
          <p:nvPr/>
        </p:nvSpPr>
        <p:spPr bwMode="auto">
          <a:xfrm>
            <a:off x="6629400" y="2960688"/>
            <a:ext cx="205740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600"/>
              <a:t>0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4572000" y="2960688"/>
            <a:ext cx="205740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600"/>
              <a:t>14</a:t>
            </a:r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2514600" y="2960688"/>
            <a:ext cx="205740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600"/>
              <a:t>14</a:t>
            </a: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457200" y="2960688"/>
            <a:ext cx="205740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600"/>
              <a:t>1</a:t>
            </a:r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6629400" y="1600200"/>
            <a:ext cx="2057400" cy="136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600"/>
              <a:t>Difference score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4572000" y="1600200"/>
            <a:ext cx="2057400" cy="136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600" dirty="0"/>
              <a:t>Sample 2: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600" dirty="0" smtClean="0"/>
              <a:t>Parent</a:t>
            </a:r>
            <a:endParaRPr lang="en-US" altLang="en-US" sz="2600" dirty="0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2514600" y="1600200"/>
            <a:ext cx="2057400" cy="136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600" dirty="0"/>
              <a:t>Sample 1: 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600" dirty="0" smtClean="0"/>
              <a:t>Kid</a:t>
            </a:r>
            <a:endParaRPr lang="en-US" altLang="en-US" sz="2600" dirty="0"/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457200" y="1600200"/>
            <a:ext cx="2057400" cy="136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600"/>
              <a:t>Pair #</a:t>
            </a:r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>
            <a:off x="457200" y="1600200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>
            <a:off x="457200" y="2960688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0" name="Line 24"/>
          <p:cNvSpPr>
            <a:spLocks noChangeShapeType="1"/>
          </p:cNvSpPr>
          <p:nvPr/>
        </p:nvSpPr>
        <p:spPr bwMode="auto">
          <a:xfrm>
            <a:off x="457200" y="3867150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1" name="Line 25"/>
          <p:cNvSpPr>
            <a:spLocks noChangeShapeType="1"/>
          </p:cNvSpPr>
          <p:nvPr/>
        </p:nvSpPr>
        <p:spPr bwMode="auto">
          <a:xfrm>
            <a:off x="457200" y="4772025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2" name="Line 26"/>
          <p:cNvSpPr>
            <a:spLocks noChangeShapeType="1"/>
          </p:cNvSpPr>
          <p:nvPr/>
        </p:nvSpPr>
        <p:spPr bwMode="auto">
          <a:xfrm>
            <a:off x="457200" y="5678488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3" name="Line 27"/>
          <p:cNvSpPr>
            <a:spLocks noChangeShapeType="1"/>
          </p:cNvSpPr>
          <p:nvPr/>
        </p:nvSpPr>
        <p:spPr bwMode="auto">
          <a:xfrm>
            <a:off x="457200" y="6584950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4" name="Line 28"/>
          <p:cNvSpPr>
            <a:spLocks noChangeShapeType="1"/>
          </p:cNvSpPr>
          <p:nvPr/>
        </p:nvSpPr>
        <p:spPr bwMode="auto">
          <a:xfrm>
            <a:off x="457200" y="1600200"/>
            <a:ext cx="0" cy="49847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5" name="Line 29"/>
          <p:cNvSpPr>
            <a:spLocks noChangeShapeType="1"/>
          </p:cNvSpPr>
          <p:nvPr/>
        </p:nvSpPr>
        <p:spPr bwMode="auto">
          <a:xfrm>
            <a:off x="2514600" y="1600200"/>
            <a:ext cx="0" cy="4984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6" name="Line 30"/>
          <p:cNvSpPr>
            <a:spLocks noChangeShapeType="1"/>
          </p:cNvSpPr>
          <p:nvPr/>
        </p:nvSpPr>
        <p:spPr bwMode="auto">
          <a:xfrm>
            <a:off x="4572000" y="1600200"/>
            <a:ext cx="0" cy="4984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7" name="Line 31"/>
          <p:cNvSpPr>
            <a:spLocks noChangeShapeType="1"/>
          </p:cNvSpPr>
          <p:nvPr/>
        </p:nvSpPr>
        <p:spPr bwMode="auto">
          <a:xfrm>
            <a:off x="6629400" y="1600200"/>
            <a:ext cx="0" cy="4984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8" name="Line 32"/>
          <p:cNvSpPr>
            <a:spLocks noChangeShapeType="1"/>
          </p:cNvSpPr>
          <p:nvPr/>
        </p:nvSpPr>
        <p:spPr bwMode="auto">
          <a:xfrm>
            <a:off x="8686800" y="1600200"/>
            <a:ext cx="0" cy="49847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97" name="Rectangle 33"/>
          <p:cNvSpPr>
            <a:spLocks noChangeArrowheads="1"/>
          </p:cNvSpPr>
          <p:nvPr/>
        </p:nvSpPr>
        <p:spPr bwMode="auto">
          <a:xfrm>
            <a:off x="457200" y="-76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000" b="1" dirty="0">
                <a:solidFill>
                  <a:schemeClr val="bg1"/>
                </a:solidFill>
                <a:latin typeface="Tahoma" panose="020B0604030504040204" pitchFamily="34" charset="0"/>
              </a:rPr>
              <a:t>M</a:t>
            </a:r>
            <a:r>
              <a:rPr lang="en-US" altLang="en-US" sz="3000" dirty="0">
                <a:solidFill>
                  <a:schemeClr val="bg1"/>
                </a:solidFill>
                <a:latin typeface="Tahoma" panose="020B0604030504040204" pitchFamily="34" charset="0"/>
              </a:rPr>
              <a:t> = </a:t>
            </a:r>
            <a:r>
              <a:rPr lang="en-US" altLang="en-US" sz="3000" b="1" dirty="0">
                <a:solidFill>
                  <a:schemeClr val="bg1"/>
                </a:solidFill>
                <a:latin typeface="Tahoma" panose="020B0604030504040204" pitchFamily="34" charset="0"/>
              </a:rPr>
              <a:t>mean of difference scores</a:t>
            </a:r>
            <a:endParaRPr lang="en-US" altLang="en-US" sz="3000" dirty="0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3000" dirty="0" err="1">
                <a:solidFill>
                  <a:schemeClr val="bg1"/>
                </a:solidFill>
                <a:latin typeface="Tahoma" panose="020B0604030504040204" pitchFamily="34" charset="0"/>
              </a:rPr>
              <a:t>M</a:t>
            </a:r>
            <a:r>
              <a:rPr lang="en-US" altLang="en-US" sz="3000" baseline="-25000" dirty="0" err="1">
                <a:solidFill>
                  <a:schemeClr val="bg1"/>
                </a:solidFill>
                <a:latin typeface="Tahoma" panose="020B0604030504040204" pitchFamily="34" charset="0"/>
              </a:rPr>
              <a:t>diff</a:t>
            </a:r>
            <a:r>
              <a:rPr lang="en-US" altLang="en-US" sz="3000" dirty="0">
                <a:solidFill>
                  <a:schemeClr val="bg1"/>
                </a:solidFill>
                <a:latin typeface="Tahoma" panose="020B0604030504040204" pitchFamily="34" charset="0"/>
              </a:rPr>
              <a:t> = </a:t>
            </a:r>
            <a:r>
              <a:rPr lang="el-GR" altLang="en-US" sz="3000" dirty="0">
                <a:solidFill>
                  <a:schemeClr val="bg1"/>
                </a:solidFill>
                <a:latin typeface="Lucida Grande"/>
                <a:cs typeface="Arial" panose="020B0604020202020204" pitchFamily="34" charset="0"/>
              </a:rPr>
              <a:t>Σ</a:t>
            </a:r>
            <a:r>
              <a:rPr lang="en-US" altLang="en-US" sz="3000" dirty="0">
                <a:solidFill>
                  <a:schemeClr val="bg1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chemeClr val="bg1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X</a:t>
            </a:r>
            <a:r>
              <a:rPr lang="en-US" altLang="en-US" sz="3000" baseline="-25000" dirty="0" err="1">
                <a:solidFill>
                  <a:schemeClr val="bg1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diff</a:t>
            </a:r>
            <a:r>
              <a:rPr lang="en-US" altLang="en-US" sz="3000" dirty="0">
                <a:solidFill>
                  <a:schemeClr val="bg1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 / N              (# of </a:t>
            </a:r>
            <a:r>
              <a:rPr lang="en-US" altLang="en-US" sz="3000" b="1" dirty="0">
                <a:solidFill>
                  <a:schemeClr val="bg1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pairs</a:t>
            </a:r>
            <a:r>
              <a:rPr lang="en-US" altLang="en-US" sz="3000" dirty="0">
                <a:solidFill>
                  <a:schemeClr val="bg1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3000" dirty="0" err="1">
                <a:solidFill>
                  <a:schemeClr val="bg1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M</a:t>
            </a:r>
            <a:r>
              <a:rPr lang="en-US" altLang="en-US" sz="3000" baseline="-25000" dirty="0" err="1">
                <a:solidFill>
                  <a:schemeClr val="bg1"/>
                </a:solidFill>
                <a:latin typeface="Tahoma" panose="020B0604030504040204" pitchFamily="34" charset="0"/>
              </a:rPr>
              <a:t>diff</a:t>
            </a:r>
            <a:r>
              <a:rPr lang="en-US" altLang="en-US" sz="3000" dirty="0">
                <a:solidFill>
                  <a:schemeClr val="bg1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 =(0+-5+-1+2)/4=-1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9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/>
      <p:bldP spid="88070" grpId="0"/>
      <p:bldP spid="88074" grpId="0"/>
      <p:bldP spid="8807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ahoma" panose="020B0604030504040204" pitchFamily="34" charset="0"/>
              </a:rPr>
              <a:t>Example</a:t>
            </a:r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4572000" y="5678488"/>
            <a:ext cx="205740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600"/>
              <a:t>9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2514600" y="5678488"/>
            <a:ext cx="205740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600"/>
              <a:t>3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457200" y="5678488"/>
            <a:ext cx="205740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600"/>
              <a:t>2</a:t>
            </a:r>
          </a:p>
        </p:txBody>
      </p:sp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4572000" y="4772025"/>
            <a:ext cx="20574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600"/>
              <a:t>0</a:t>
            </a:r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2514600" y="4772025"/>
            <a:ext cx="20574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600"/>
              <a:t>0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457200" y="4772025"/>
            <a:ext cx="20574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600"/>
              <a:t>-1</a:t>
            </a:r>
          </a:p>
        </p:txBody>
      </p:sp>
      <p:sp>
        <p:nvSpPr>
          <p:cNvPr id="97289" name="Rectangle 9"/>
          <p:cNvSpPr>
            <a:spLocks noChangeArrowheads="1"/>
          </p:cNvSpPr>
          <p:nvPr/>
        </p:nvSpPr>
        <p:spPr bwMode="auto">
          <a:xfrm>
            <a:off x="4572000" y="3867150"/>
            <a:ext cx="20574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600"/>
              <a:t>16</a:t>
            </a:r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2514600" y="3867150"/>
            <a:ext cx="20574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600"/>
              <a:t>-4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457200" y="3867150"/>
            <a:ext cx="20574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600"/>
              <a:t>-5</a:t>
            </a:r>
          </a:p>
        </p:txBody>
      </p:sp>
      <p:sp>
        <p:nvSpPr>
          <p:cNvPr id="97292" name="Rectangle 12"/>
          <p:cNvSpPr>
            <a:spLocks noChangeArrowheads="1"/>
          </p:cNvSpPr>
          <p:nvPr/>
        </p:nvSpPr>
        <p:spPr bwMode="auto">
          <a:xfrm>
            <a:off x="4572000" y="2960688"/>
            <a:ext cx="205740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600"/>
              <a:t>1</a:t>
            </a:r>
          </a:p>
        </p:txBody>
      </p:sp>
      <p:sp>
        <p:nvSpPr>
          <p:cNvPr id="97293" name="Rectangle 13"/>
          <p:cNvSpPr>
            <a:spLocks noChangeArrowheads="1"/>
          </p:cNvSpPr>
          <p:nvPr/>
        </p:nvSpPr>
        <p:spPr bwMode="auto">
          <a:xfrm>
            <a:off x="2514600" y="2960688"/>
            <a:ext cx="205740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600"/>
              <a:t>1</a:t>
            </a: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457200" y="2960688"/>
            <a:ext cx="205740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600"/>
              <a:t>0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4572000" y="1600200"/>
            <a:ext cx="2057400" cy="136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600" i="1">
                <a:latin typeface="Tahoma" panose="020B0604030504040204" pitchFamily="34" charset="0"/>
                <a:cs typeface="Arial" panose="020B0604020202020204" pitchFamily="34" charset="0"/>
              </a:rPr>
              <a:t>(X</a:t>
            </a:r>
            <a:r>
              <a:rPr lang="en-US" altLang="en-US" sz="2600" i="1" baseline="-25000">
                <a:latin typeface="Tahoma" panose="020B0604030504040204" pitchFamily="34" charset="0"/>
                <a:cs typeface="Arial" panose="020B0604020202020204" pitchFamily="34" charset="0"/>
              </a:rPr>
              <a:t>diff</a:t>
            </a:r>
            <a:r>
              <a:rPr lang="en-US" altLang="en-US" sz="2600" i="1">
                <a:latin typeface="Tahoma" panose="020B0604030504040204" pitchFamily="34" charset="0"/>
                <a:cs typeface="Arial" panose="020B0604020202020204" pitchFamily="34" charset="0"/>
              </a:rPr>
              <a:t> – M</a:t>
            </a:r>
            <a:r>
              <a:rPr lang="en-US" altLang="en-US" sz="2600" i="1" baseline="-25000">
                <a:latin typeface="Tahoma" panose="020B0604030504040204" pitchFamily="34" charset="0"/>
                <a:cs typeface="Arial" panose="020B0604020202020204" pitchFamily="34" charset="0"/>
              </a:rPr>
              <a:t>diff</a:t>
            </a:r>
            <a:r>
              <a:rPr lang="en-US" altLang="en-US" sz="2600" i="1">
                <a:latin typeface="Tahoma" panose="020B0604030504040204" pitchFamily="34" charset="0"/>
                <a:cs typeface="Arial" panose="020B0604020202020204" pitchFamily="34" charset="0"/>
              </a:rPr>
              <a:t>)</a:t>
            </a:r>
            <a:r>
              <a:rPr lang="en-US" altLang="en-US" sz="2600" i="1" baseline="30000">
                <a:latin typeface="Tahoma" panose="020B060403050404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2514600" y="1600200"/>
            <a:ext cx="2057400" cy="136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600" i="1">
                <a:latin typeface="Tahoma" panose="020B0604030504040204" pitchFamily="34" charset="0"/>
                <a:cs typeface="Arial" panose="020B0604020202020204" pitchFamily="34" charset="0"/>
              </a:rPr>
              <a:t> X</a:t>
            </a:r>
            <a:r>
              <a:rPr lang="en-US" altLang="en-US" sz="2600" i="1" baseline="-25000">
                <a:latin typeface="Tahoma" panose="020B0604030504040204" pitchFamily="34" charset="0"/>
                <a:cs typeface="Arial" panose="020B0604020202020204" pitchFamily="34" charset="0"/>
              </a:rPr>
              <a:t>diff</a:t>
            </a:r>
            <a:r>
              <a:rPr lang="en-US" altLang="en-US" sz="2600" i="1">
                <a:latin typeface="Tahoma" panose="020B0604030504040204" pitchFamily="34" charset="0"/>
                <a:cs typeface="Arial" panose="020B0604020202020204" pitchFamily="34" charset="0"/>
              </a:rPr>
              <a:t> – M</a:t>
            </a:r>
            <a:r>
              <a:rPr lang="en-US" altLang="en-US" sz="2600" i="1" baseline="-25000">
                <a:latin typeface="Tahoma" panose="020B0604030504040204" pitchFamily="34" charset="0"/>
                <a:cs typeface="Arial" panose="020B0604020202020204" pitchFamily="34" charset="0"/>
              </a:rPr>
              <a:t>diff</a:t>
            </a:r>
            <a:endParaRPr lang="en-US" altLang="en-US" sz="2600" i="1" baseline="3000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457200" y="1600200"/>
            <a:ext cx="2057400" cy="136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600"/>
              <a:t>Difference score</a:t>
            </a:r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>
            <a:off x="457200" y="1600200"/>
            <a:ext cx="6172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>
            <a:off x="457200" y="2960688"/>
            <a:ext cx="6172200" cy="11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457200" y="3867150"/>
            <a:ext cx="6172200" cy="19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457200" y="4772025"/>
            <a:ext cx="6172200" cy="28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457200" y="5638800"/>
            <a:ext cx="617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9" name="Line 23"/>
          <p:cNvSpPr>
            <a:spLocks noChangeShapeType="1"/>
          </p:cNvSpPr>
          <p:nvPr/>
        </p:nvSpPr>
        <p:spPr bwMode="auto">
          <a:xfrm>
            <a:off x="457200" y="6629400"/>
            <a:ext cx="6172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457200" y="1600200"/>
            <a:ext cx="0" cy="49847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1" name="Line 25"/>
          <p:cNvSpPr>
            <a:spLocks noChangeShapeType="1"/>
          </p:cNvSpPr>
          <p:nvPr/>
        </p:nvSpPr>
        <p:spPr bwMode="auto">
          <a:xfrm>
            <a:off x="2514600" y="1600200"/>
            <a:ext cx="0" cy="4984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2" name="Line 26"/>
          <p:cNvSpPr>
            <a:spLocks noChangeShapeType="1"/>
          </p:cNvSpPr>
          <p:nvPr/>
        </p:nvSpPr>
        <p:spPr bwMode="auto">
          <a:xfrm>
            <a:off x="4572000" y="1600200"/>
            <a:ext cx="0" cy="4984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3" name="Line 27"/>
          <p:cNvSpPr>
            <a:spLocks noChangeShapeType="1"/>
          </p:cNvSpPr>
          <p:nvPr/>
        </p:nvSpPr>
        <p:spPr bwMode="auto">
          <a:xfrm>
            <a:off x="6629400" y="1600200"/>
            <a:ext cx="0" cy="4984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4" name="Line 28"/>
          <p:cNvSpPr>
            <a:spLocks noChangeShapeType="1"/>
          </p:cNvSpPr>
          <p:nvPr/>
        </p:nvSpPr>
        <p:spPr bwMode="auto">
          <a:xfrm>
            <a:off x="6629400" y="1600200"/>
            <a:ext cx="0" cy="49847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7010400" y="259080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97310" name="Rectangle 30"/>
          <p:cNvSpPr>
            <a:spLocks noChangeArrowheads="1"/>
          </p:cNvSpPr>
          <p:nvPr/>
        </p:nvSpPr>
        <p:spPr bwMode="auto">
          <a:xfrm>
            <a:off x="6934200" y="2743200"/>
            <a:ext cx="1252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/>
              <a:t>S</a:t>
            </a:r>
            <a:r>
              <a:rPr lang="en-US" altLang="en-US" i="1" baseline="30000"/>
              <a:t>2</a:t>
            </a:r>
            <a:r>
              <a:rPr lang="en-US" altLang="en-US" i="1"/>
              <a:t> = 26 / 3</a:t>
            </a:r>
          </a:p>
        </p:txBody>
      </p:sp>
      <p:sp>
        <p:nvSpPr>
          <p:cNvPr id="97311" name="Text Box 31"/>
          <p:cNvSpPr txBox="1">
            <a:spLocks noChangeArrowheads="1"/>
          </p:cNvSpPr>
          <p:nvPr/>
        </p:nvSpPr>
        <p:spPr bwMode="auto">
          <a:xfrm>
            <a:off x="7696200" y="32766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= 8.67</a:t>
            </a:r>
          </a:p>
        </p:txBody>
      </p:sp>
      <p:sp>
        <p:nvSpPr>
          <p:cNvPr id="97312" name="Rectangle 32"/>
          <p:cNvSpPr>
            <a:spLocks noChangeArrowheads="1"/>
          </p:cNvSpPr>
          <p:nvPr/>
        </p:nvSpPr>
        <p:spPr bwMode="auto">
          <a:xfrm>
            <a:off x="7086600" y="3962400"/>
            <a:ext cx="1570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/>
              <a:t>S</a:t>
            </a:r>
            <a:r>
              <a:rPr lang="en-US" altLang="en-US" i="1" baseline="30000"/>
              <a:t>2</a:t>
            </a:r>
            <a:r>
              <a:rPr lang="en-US" altLang="en-US" i="1" baseline="-25000"/>
              <a:t>M</a:t>
            </a:r>
            <a:r>
              <a:rPr lang="en-US" altLang="en-US" i="1"/>
              <a:t> </a:t>
            </a:r>
            <a:r>
              <a:rPr lang="en-US" altLang="en-US"/>
              <a:t>= 8.67 / 4</a:t>
            </a:r>
          </a:p>
        </p:txBody>
      </p:sp>
      <p:sp>
        <p:nvSpPr>
          <p:cNvPr id="97313" name="Text Box 33"/>
          <p:cNvSpPr txBox="1">
            <a:spLocks noChangeArrowheads="1"/>
          </p:cNvSpPr>
          <p:nvPr/>
        </p:nvSpPr>
        <p:spPr bwMode="auto">
          <a:xfrm>
            <a:off x="7848600" y="44958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= 2.17</a:t>
            </a:r>
          </a:p>
        </p:txBody>
      </p:sp>
      <p:sp>
        <p:nvSpPr>
          <p:cNvPr id="97314" name="Rectangle 34"/>
          <p:cNvSpPr>
            <a:spLocks noChangeArrowheads="1"/>
          </p:cNvSpPr>
          <p:nvPr/>
        </p:nvSpPr>
        <p:spPr bwMode="auto">
          <a:xfrm>
            <a:off x="7142163" y="5257800"/>
            <a:ext cx="12938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/>
              <a:t>S</a:t>
            </a:r>
            <a:r>
              <a:rPr lang="en-US" altLang="en-US" i="1" baseline="-25000"/>
              <a:t>M</a:t>
            </a:r>
            <a:r>
              <a:rPr lang="en-US" altLang="en-US" i="1"/>
              <a:t> </a:t>
            </a:r>
            <a:r>
              <a:rPr lang="en-US" altLang="en-US"/>
              <a:t>= </a:t>
            </a:r>
            <a:r>
              <a:rPr lang="en-US" altLang="en-US">
                <a:cs typeface="Arial" panose="020B0604020202020204" pitchFamily="34" charset="0"/>
              </a:rPr>
              <a:t>√</a:t>
            </a:r>
            <a:r>
              <a:rPr lang="en-US" altLang="en-US"/>
              <a:t>2.17</a:t>
            </a:r>
          </a:p>
        </p:txBody>
      </p:sp>
      <p:sp>
        <p:nvSpPr>
          <p:cNvPr id="97315" name="Text Box 35"/>
          <p:cNvSpPr txBox="1">
            <a:spLocks noChangeArrowheads="1"/>
          </p:cNvSpPr>
          <p:nvPr/>
        </p:nvSpPr>
        <p:spPr bwMode="auto">
          <a:xfrm>
            <a:off x="7904163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= 1.47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1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/>
      <p:bldP spid="97284" grpId="0"/>
      <p:bldP spid="97286" grpId="0"/>
      <p:bldP spid="97287" grpId="0"/>
      <p:bldP spid="97289" grpId="0"/>
      <p:bldP spid="97290" grpId="0"/>
      <p:bldP spid="97292" grpId="0"/>
      <p:bldP spid="97293" grpId="0"/>
      <p:bldP spid="97310" grpId="0"/>
      <p:bldP spid="97311" grpId="0"/>
      <p:bldP spid="97312" grpId="0"/>
      <p:bldP spid="97313" grpId="0"/>
      <p:bldP spid="97314" grpId="0"/>
      <p:bldP spid="973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Tahoma" panose="020B0604030504040204" pitchFamily="34" charset="0"/>
              </a:rPr>
              <a:t>Example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15196"/>
            <a:ext cx="8229600" cy="4525963"/>
          </a:xfrm>
        </p:spPr>
        <p:txBody>
          <a:bodyPr>
            <a:normAutofit lnSpcReduction="10000"/>
          </a:bodyPr>
          <a:lstStyle/>
          <a:p>
            <a:pPr algn="ctr" eaLnBrk="1" hangingPunct="1">
              <a:buFontTx/>
              <a:buNone/>
            </a:pPr>
            <a:endParaRPr lang="en-US" altLang="en-US" sz="3000" i="1" dirty="0" smtClean="0"/>
          </a:p>
          <a:p>
            <a:pPr algn="ctr" eaLnBrk="1" hangingPunct="1">
              <a:buFontTx/>
              <a:buNone/>
            </a:pPr>
            <a:r>
              <a:rPr lang="en-US" altLang="en-US" sz="4000" i="1" dirty="0" smtClean="0">
                <a:latin typeface="Tahoma" panose="020B0604030504040204" pitchFamily="34" charset="0"/>
              </a:rPr>
              <a:t>t</a:t>
            </a:r>
            <a:r>
              <a:rPr lang="en-US" altLang="en-US" sz="4000" dirty="0" smtClean="0">
                <a:latin typeface="Tahoma" panose="020B0604030504040204" pitchFamily="34" charset="0"/>
              </a:rPr>
              <a:t> = </a:t>
            </a:r>
            <a:r>
              <a:rPr lang="en-US" altLang="en-US" sz="4000" dirty="0" err="1" smtClean="0">
                <a:latin typeface="Tahoma" panose="020B0604030504040204" pitchFamily="34" charset="0"/>
              </a:rPr>
              <a:t>M</a:t>
            </a:r>
            <a:r>
              <a:rPr lang="en-US" altLang="en-US" sz="4000" baseline="-25000" dirty="0" err="1" smtClean="0">
                <a:latin typeface="Tahoma" panose="020B0604030504040204" pitchFamily="34" charset="0"/>
              </a:rPr>
              <a:t>diff</a:t>
            </a:r>
            <a:r>
              <a:rPr lang="en-US" altLang="en-US" sz="4000" dirty="0" smtClean="0">
                <a:latin typeface="Tahoma" panose="020B0604030504040204" pitchFamily="34" charset="0"/>
              </a:rPr>
              <a:t> - </a:t>
            </a:r>
            <a:r>
              <a:rPr lang="en-US" altLang="en-US" sz="4000" dirty="0" smtClean="0">
                <a:latin typeface="Tahoma" panose="020B0604030504040204" pitchFamily="34" charset="0"/>
                <a:cs typeface="Arial" panose="020B0604020202020204" pitchFamily="34" charset="0"/>
              </a:rPr>
              <a:t>µ</a:t>
            </a:r>
            <a:r>
              <a:rPr lang="en-US" altLang="en-US" sz="4000" baseline="-25000" dirty="0" smtClean="0">
                <a:latin typeface="Tahoma" panose="020B0604030504040204" pitchFamily="34" charset="0"/>
                <a:cs typeface="Arial" panose="020B0604020202020204" pitchFamily="34" charset="0"/>
              </a:rPr>
              <a:t>M</a:t>
            </a:r>
            <a:endParaRPr lang="en-US" altLang="en-US" sz="4000" u="sng" dirty="0" smtClean="0"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algn="ctr" eaLnBrk="1" hangingPunct="1">
              <a:buFontTx/>
              <a:buNone/>
            </a:pPr>
            <a:r>
              <a:rPr lang="en-US" altLang="en-US" sz="4000" i="1" dirty="0" smtClean="0">
                <a:latin typeface="Tahoma" panose="020B0604030504040204" pitchFamily="34" charset="0"/>
                <a:cs typeface="Arial" panose="020B0604020202020204" pitchFamily="34" charset="0"/>
              </a:rPr>
              <a:t>    S</a:t>
            </a:r>
            <a:r>
              <a:rPr lang="en-US" altLang="en-US" sz="4000" i="1" baseline="-25000" dirty="0" smtClean="0">
                <a:latin typeface="Tahoma" panose="020B0604030504040204" pitchFamily="34" charset="0"/>
                <a:cs typeface="Arial" panose="020B0604020202020204" pitchFamily="34" charset="0"/>
              </a:rPr>
              <a:t>M</a:t>
            </a:r>
          </a:p>
          <a:p>
            <a:pPr algn="ctr" eaLnBrk="1" hangingPunct="1">
              <a:buFontTx/>
              <a:buNone/>
            </a:pPr>
            <a:endParaRPr lang="en-US" altLang="en-US" sz="4000" i="1" baseline="-25000" dirty="0" smtClean="0"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algn="ctr" eaLnBrk="1" hangingPunct="1">
              <a:buFontTx/>
              <a:buNone/>
            </a:pPr>
            <a:r>
              <a:rPr lang="en-US" altLang="en-US" sz="4000" i="1" dirty="0" smtClean="0">
                <a:latin typeface="Tahoma" panose="020B0604030504040204" pitchFamily="34" charset="0"/>
              </a:rPr>
              <a:t>t</a:t>
            </a:r>
            <a:r>
              <a:rPr lang="en-US" altLang="en-US" sz="4000" dirty="0" smtClean="0">
                <a:latin typeface="Tahoma" panose="020B0604030504040204" pitchFamily="34" charset="0"/>
              </a:rPr>
              <a:t> = -1 - </a:t>
            </a:r>
            <a:r>
              <a:rPr lang="en-US" altLang="en-US" sz="4000" dirty="0" smtClean="0">
                <a:latin typeface="Tahoma" panose="020B0604030504040204" pitchFamily="34" charset="0"/>
                <a:cs typeface="Arial" panose="020B0604020202020204" pitchFamily="34" charset="0"/>
              </a:rPr>
              <a:t>0 </a:t>
            </a:r>
            <a:endParaRPr lang="en-US" altLang="en-US" sz="4000" u="sng" dirty="0" smtClean="0"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algn="ctr" eaLnBrk="1" hangingPunct="1">
              <a:buFontTx/>
              <a:buNone/>
            </a:pPr>
            <a:r>
              <a:rPr lang="en-US" altLang="en-US" sz="4000" i="1" dirty="0" smtClean="0">
                <a:latin typeface="Tahoma" panose="020B0604030504040204" pitchFamily="34" charset="0"/>
                <a:cs typeface="Arial" panose="020B0604020202020204" pitchFamily="34" charset="0"/>
              </a:rPr>
              <a:t>    </a:t>
            </a:r>
            <a:r>
              <a:rPr lang="en-US" altLang="en-US" sz="4000" dirty="0" smtClean="0">
                <a:latin typeface="Tahoma" panose="020B0604030504040204" pitchFamily="34" charset="0"/>
                <a:cs typeface="Arial" panose="020B0604020202020204" pitchFamily="34" charset="0"/>
              </a:rPr>
              <a:t>1.47</a:t>
            </a:r>
            <a:endParaRPr lang="en-US" altLang="en-US" sz="4000" baseline="-25000" dirty="0" smtClean="0"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algn="ctr" eaLnBrk="1" hangingPunct="1">
              <a:buFontTx/>
              <a:buNone/>
            </a:pPr>
            <a:endParaRPr lang="en-US" altLang="en-US" sz="4000" baseline="-25000" dirty="0" smtClean="0"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sz="4000" dirty="0" smtClean="0">
              <a:latin typeface="Tahoma" panose="020B0604030504040204" pitchFamily="34" charset="0"/>
            </a:endParaRPr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>
            <a:off x="4038600" y="3748216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4229100" y="5826574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6229350" y="5387909"/>
            <a:ext cx="1981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 dirty="0">
                <a:latin typeface="Tahoma" panose="020B0604030504040204" pitchFamily="34" charset="0"/>
              </a:rPr>
              <a:t>= -.68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3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Independent Samples </a:t>
            </a:r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-test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620566"/>
            <a:ext cx="7629525" cy="3394472"/>
          </a:xfrm>
        </p:spPr>
        <p:txBody>
          <a:bodyPr/>
          <a:lstStyle/>
          <a:p>
            <a:pPr eaLnBrk="1" hangingPunct="1"/>
            <a:r>
              <a:rPr lang="en-US" dirty="0"/>
              <a:t>Compares two </a:t>
            </a:r>
            <a:r>
              <a:rPr lang="en-US" i="1" dirty="0"/>
              <a:t>independent</a:t>
            </a:r>
            <a:r>
              <a:rPr lang="en-US" dirty="0"/>
              <a:t> </a:t>
            </a:r>
            <a:r>
              <a:rPr lang="en-US" dirty="0" smtClean="0"/>
              <a:t>groups</a:t>
            </a:r>
          </a:p>
          <a:p>
            <a:pPr eaLnBrk="1" hangingPunct="1"/>
            <a:endParaRPr lang="en-US" sz="1950" dirty="0"/>
          </a:p>
          <a:p>
            <a:pPr eaLnBrk="1" hangingPunct="1"/>
            <a:r>
              <a:rPr lang="en-US" sz="1950" dirty="0"/>
              <a:t>Math SAT scores were higher for students admitted to the Computer Science program (</a:t>
            </a:r>
            <a:r>
              <a:rPr lang="en-US" sz="1950" i="1" dirty="0"/>
              <a:t>M </a:t>
            </a:r>
            <a:r>
              <a:rPr lang="en-US" sz="1950" dirty="0"/>
              <a:t>= 704.45, </a:t>
            </a:r>
            <a:r>
              <a:rPr lang="en-US" sz="1950" i="1" dirty="0"/>
              <a:t>SD</a:t>
            </a:r>
            <a:r>
              <a:rPr lang="en-US" sz="1950" dirty="0"/>
              <a:t> =  50.94) than those admitted to Psychology (</a:t>
            </a:r>
            <a:r>
              <a:rPr lang="en-US" sz="1950" i="1" dirty="0"/>
              <a:t>M </a:t>
            </a:r>
            <a:r>
              <a:rPr lang="en-US" sz="1950" dirty="0"/>
              <a:t>= 564.17, </a:t>
            </a:r>
            <a:r>
              <a:rPr lang="en-US" sz="1950" i="1" dirty="0"/>
              <a:t>SD</a:t>
            </a:r>
            <a:r>
              <a:rPr lang="en-US" sz="1950" dirty="0"/>
              <a:t> =  45.92) ,</a:t>
            </a:r>
            <a:br>
              <a:rPr lang="en-US" sz="1950" dirty="0"/>
            </a:br>
            <a:r>
              <a:rPr lang="en-US" sz="1950" dirty="0"/>
              <a:t>t(158) = 12.94, </a:t>
            </a:r>
            <a:r>
              <a:rPr lang="en-US" sz="1950" i="1" dirty="0"/>
              <a:t>p </a:t>
            </a:r>
            <a:r>
              <a:rPr lang="en-US" sz="1950" dirty="0"/>
              <a:t>&lt; .001.</a:t>
            </a:r>
          </a:p>
          <a:p>
            <a:pPr eaLnBrk="1" hangingPunct="1"/>
            <a:endParaRPr lang="en-US" sz="1950" dirty="0"/>
          </a:p>
          <a:p>
            <a:pPr eaLnBrk="1" hangingPunct="1"/>
            <a:endParaRPr lang="en-US" sz="1950" dirty="0"/>
          </a:p>
          <a:p>
            <a:pPr eaLnBrk="1" hangingPunct="1"/>
            <a:endParaRPr lang="en-US" sz="1950" dirty="0"/>
          </a:p>
          <a:p>
            <a:pPr eaLnBrk="1" hangingPunct="1"/>
            <a:endParaRPr lang="en-US" sz="195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2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-tests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3568" y="2652002"/>
            <a:ext cx="7662864" cy="3267169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100" dirty="0" smtClean="0"/>
              <a:t>Reporting the result of a t-test</a:t>
            </a:r>
            <a:endParaRPr lang="en-US" sz="2100" dirty="0">
              <a:solidFill>
                <a:srgbClr val="FF0000"/>
              </a:solidFill>
            </a:endParaRPr>
          </a:p>
          <a:p>
            <a:pPr eaLnBrk="1" hangingPunct="1"/>
            <a:endParaRPr lang="en-US" sz="21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656655" y="2062335"/>
            <a:ext cx="5398241" cy="3451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Participants in the experimental condition </a:t>
            </a:r>
            <a:r>
              <a:rPr lang="en-US" dirty="0"/>
              <a:t>(</a:t>
            </a:r>
            <a:r>
              <a:rPr lang="en-US" i="1" dirty="0"/>
              <a:t>M </a:t>
            </a:r>
            <a:r>
              <a:rPr lang="en-US" dirty="0"/>
              <a:t>= 114.32, </a:t>
            </a:r>
            <a:r>
              <a:rPr lang="en-US" i="1" dirty="0"/>
              <a:t>SD</a:t>
            </a:r>
            <a:r>
              <a:rPr lang="en-US" dirty="0"/>
              <a:t> =  </a:t>
            </a:r>
            <a:r>
              <a:rPr lang="en-US" dirty="0" smtClean="0"/>
              <a:t>3.97</a:t>
            </a:r>
            <a:r>
              <a:rPr lang="en-US" dirty="0"/>
              <a:t>)</a:t>
            </a:r>
            <a:r>
              <a:rPr lang="en-US" dirty="0" smtClean="0"/>
              <a:t> had higher scores than participants in the control condition (</a:t>
            </a:r>
            <a:r>
              <a:rPr lang="en-US" i="1" dirty="0" smtClean="0"/>
              <a:t>M </a:t>
            </a:r>
            <a:r>
              <a:rPr lang="en-US" dirty="0" smtClean="0"/>
              <a:t>= 80.25, </a:t>
            </a:r>
            <a:r>
              <a:rPr lang="en-US" i="1" dirty="0" smtClean="0"/>
              <a:t>SD</a:t>
            </a:r>
            <a:r>
              <a:rPr lang="en-US" dirty="0" smtClean="0"/>
              <a:t> =  4.03), </a:t>
            </a:r>
            <a:r>
              <a:rPr lang="en-US" sz="2100" dirty="0" smtClean="0"/>
              <a:t>t(18) = 19.05, </a:t>
            </a:r>
            <a:r>
              <a:rPr lang="en-US" sz="2100" i="1" dirty="0" smtClean="0"/>
              <a:t>p </a:t>
            </a:r>
            <a:r>
              <a:rPr lang="en-US" sz="2100" dirty="0" smtClean="0"/>
              <a:t>= .0001.</a:t>
            </a:r>
            <a:endParaRPr lang="en-US" sz="2100" dirty="0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4812326" y="4947621"/>
            <a:ext cx="171450" cy="4000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669326" y="5347671"/>
            <a:ext cx="17145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57175" indent="-257175" algn="ctr">
              <a:spcBef>
                <a:spcPct val="20000"/>
              </a:spcBef>
            </a:pPr>
            <a:r>
              <a:rPr lang="en-US" sz="1500" dirty="0">
                <a:latin typeface="Calibri" pitchFamily="34" charset="0"/>
              </a:rPr>
              <a:t>degrees of freedom</a:t>
            </a:r>
          </a:p>
          <a:p>
            <a:pPr marL="257175" indent="-257175" algn="ctr">
              <a:spcBef>
                <a:spcPct val="20000"/>
              </a:spcBef>
            </a:pPr>
            <a:r>
              <a:rPr lang="en-US" sz="1500" dirty="0">
                <a:latin typeface="Calibri" pitchFamily="34" charset="0"/>
              </a:rPr>
              <a:t>(N – 1)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258877" y="5368899"/>
            <a:ext cx="11430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57175" indent="-257175" algn="ctr">
              <a:spcBef>
                <a:spcPct val="20000"/>
              </a:spcBef>
            </a:pPr>
            <a:r>
              <a:rPr lang="en-US" sz="1500" i="1" dirty="0">
                <a:latin typeface="Calibri" pitchFamily="34" charset="0"/>
              </a:rPr>
              <a:t>t</a:t>
            </a:r>
            <a:r>
              <a:rPr lang="en-US" sz="1500" dirty="0">
                <a:latin typeface="Calibri" pitchFamily="34" charset="0"/>
              </a:rPr>
              <a:t>-value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 flipV="1">
            <a:off x="5830377" y="4968849"/>
            <a:ext cx="0" cy="4000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276927" y="5390126"/>
            <a:ext cx="11430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57175" indent="-257175" algn="ctr">
              <a:spcBef>
                <a:spcPct val="20000"/>
              </a:spcBef>
            </a:pPr>
            <a:r>
              <a:rPr lang="en-US" sz="1500" dirty="0">
                <a:latin typeface="Calibri" pitchFamily="34" charset="0"/>
              </a:rPr>
              <a:t>significance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H="1" flipV="1">
            <a:off x="6619827" y="4990076"/>
            <a:ext cx="171450" cy="4000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643029" y="4078752"/>
            <a:ext cx="3095832" cy="299689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612061" y="4672962"/>
            <a:ext cx="2959939" cy="31711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 animBg="1"/>
      <p:bldP spid="10" grpId="0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Analysis of Variance (ANOVA)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100" dirty="0"/>
              <a:t>Used when experiment has a more complex design</a:t>
            </a:r>
            <a:br>
              <a:rPr lang="en-US" sz="2100" dirty="0"/>
            </a:br>
            <a:r>
              <a:rPr lang="en-US" sz="1500" dirty="0" smtClean="0"/>
              <a:t>(variables </a:t>
            </a:r>
            <a:r>
              <a:rPr lang="en-US" sz="1500" dirty="0"/>
              <a:t>with more than two levels, multiple </a:t>
            </a:r>
            <a:r>
              <a:rPr lang="en-US" sz="1500" dirty="0" smtClean="0"/>
              <a:t>predictor variables)</a:t>
            </a:r>
            <a:endParaRPr lang="en-US" sz="1500" dirty="0"/>
          </a:p>
          <a:p>
            <a:pPr eaLnBrk="1" hangingPunct="1"/>
            <a:endParaRPr lang="en-US" sz="1500" dirty="0"/>
          </a:p>
          <a:p>
            <a:pPr eaLnBrk="1" hangingPunct="1"/>
            <a:r>
              <a:rPr lang="en-US" sz="2000" dirty="0">
                <a:solidFill>
                  <a:srgbClr val="FF0000"/>
                </a:solidFill>
              </a:rPr>
              <a:t>One-way ANOVA</a:t>
            </a:r>
          </a:p>
          <a:p>
            <a:pPr eaLnBrk="1" hangingPunct="1"/>
            <a:r>
              <a:rPr lang="en-US" sz="2000" dirty="0" smtClean="0">
                <a:solidFill>
                  <a:srgbClr val="FF0000"/>
                </a:solidFill>
              </a:rPr>
              <a:t>Repeated measures ANOVA</a:t>
            </a:r>
          </a:p>
          <a:p>
            <a:r>
              <a:rPr lang="en-US" sz="2000" dirty="0">
                <a:solidFill>
                  <a:srgbClr val="FF0000"/>
                </a:solidFill>
              </a:rPr>
              <a:t>Factorial </a:t>
            </a:r>
            <a:r>
              <a:rPr lang="en-US" sz="2000" dirty="0" smtClean="0">
                <a:solidFill>
                  <a:srgbClr val="FF0000"/>
                </a:solidFill>
              </a:rPr>
              <a:t>ANOVA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5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One-way ANOVA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57476"/>
            <a:ext cx="8315325" cy="3000374"/>
          </a:xfrm>
        </p:spPr>
        <p:txBody>
          <a:bodyPr/>
          <a:lstStyle/>
          <a:p>
            <a:pPr eaLnBrk="1" hangingPunct="1"/>
            <a:r>
              <a:rPr lang="en-US" dirty="0" smtClean="0"/>
              <a:t>Used when the predictor variable has more than two levels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Example:</a:t>
            </a:r>
            <a:r>
              <a:rPr lang="en-US" dirty="0" smtClean="0"/>
              <a:t> A study examining the GPAs of undergraduate, master’s, and Ph.D. students. (3-levels)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9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Repeated measures ANOVA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2628900"/>
            <a:ext cx="6991350" cy="2933700"/>
          </a:xfrm>
        </p:spPr>
        <p:txBody>
          <a:bodyPr>
            <a:normAutofit/>
          </a:bodyPr>
          <a:lstStyle/>
          <a:p>
            <a:r>
              <a:rPr lang="en-US" dirty="0" smtClean="0"/>
              <a:t>Used when group has </a:t>
            </a:r>
            <a:r>
              <a:rPr lang="en-US" dirty="0"/>
              <a:t>been tested </a:t>
            </a:r>
            <a:r>
              <a:rPr lang="en-US" dirty="0" smtClean="0"/>
              <a:t>more than twice</a:t>
            </a:r>
          </a:p>
          <a:p>
            <a:endParaRPr lang="en-US" dirty="0"/>
          </a:p>
          <a:p>
            <a:r>
              <a:rPr lang="en-US" b="1" dirty="0"/>
              <a:t>Example:</a:t>
            </a:r>
            <a:r>
              <a:rPr lang="en-US" dirty="0"/>
              <a:t> </a:t>
            </a:r>
            <a:r>
              <a:rPr lang="en-US" dirty="0" smtClean="0"/>
              <a:t>Participants’ responses are tested before, during, and after </a:t>
            </a:r>
            <a:r>
              <a:rPr lang="en-US" dirty="0"/>
              <a:t>(3-levels</a:t>
            </a:r>
            <a:r>
              <a:rPr lang="en-US" dirty="0" smtClean="0"/>
              <a:t>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2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Factorial ANOVA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2533650"/>
            <a:ext cx="6991350" cy="29337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Used for multiple predictor variables </a:t>
            </a:r>
          </a:p>
          <a:p>
            <a:pPr lvl="2"/>
            <a:r>
              <a:rPr lang="en-US" dirty="0" smtClean="0"/>
              <a:t>One or more can be repeated measures</a:t>
            </a:r>
          </a:p>
          <a:p>
            <a:pPr lvl="2"/>
            <a:endParaRPr lang="en-US" dirty="0" smtClean="0"/>
          </a:p>
          <a:p>
            <a:pPr eaLnBrk="1" hangingPunct="1"/>
            <a:r>
              <a:rPr lang="en-US" dirty="0" smtClean="0"/>
              <a:t>Each variable has a </a:t>
            </a:r>
            <a:r>
              <a:rPr lang="en-US" dirty="0" smtClean="0">
                <a:solidFill>
                  <a:srgbClr val="FF0000"/>
                </a:solidFill>
              </a:rPr>
              <a:t>main effect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Variables can have </a:t>
            </a:r>
            <a:r>
              <a:rPr lang="en-US" dirty="0" smtClean="0">
                <a:solidFill>
                  <a:srgbClr val="FF0000"/>
                </a:solidFill>
              </a:rPr>
              <a:t>interaction effects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9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1"/>
            <a:ext cx="8229600" cy="3000374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Descriptive statistics</a:t>
            </a:r>
          </a:p>
          <a:p>
            <a:pPr lvl="1"/>
            <a:r>
              <a:rPr lang="en-US" sz="1600" dirty="0" smtClean="0"/>
              <a:t>Summarizes data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Inferential </a:t>
            </a:r>
            <a:r>
              <a:rPr lang="en-US" dirty="0">
                <a:solidFill>
                  <a:srgbClr val="FF0000"/>
                </a:solidFill>
              </a:rPr>
              <a:t>statistics</a:t>
            </a:r>
          </a:p>
          <a:p>
            <a:pPr lvl="1"/>
            <a:r>
              <a:rPr lang="en-US" sz="1600" dirty="0" smtClean="0"/>
              <a:t>Inferences from the data</a:t>
            </a:r>
          </a:p>
          <a:p>
            <a:pPr lvl="2"/>
            <a:r>
              <a:rPr lang="en-US" sz="1400" dirty="0"/>
              <a:t>T</a:t>
            </a:r>
            <a:r>
              <a:rPr lang="en-US" sz="1400" dirty="0" smtClean="0"/>
              <a:t>ests </a:t>
            </a:r>
            <a:r>
              <a:rPr lang="en-US" sz="1400" dirty="0"/>
              <a:t>of </a:t>
            </a:r>
            <a:r>
              <a:rPr lang="en-US" sz="1400" dirty="0">
                <a:solidFill>
                  <a:srgbClr val="FF0000"/>
                </a:solidFill>
              </a:rPr>
              <a:t>statistical </a:t>
            </a:r>
            <a:r>
              <a:rPr lang="en-US" sz="1400" dirty="0" smtClean="0">
                <a:solidFill>
                  <a:srgbClr val="FF0000"/>
                </a:solidFill>
              </a:rPr>
              <a:t>significance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1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Interaction</a:t>
            </a:r>
            <a:r>
              <a:rPr lang="en-US" dirty="0" smtClean="0"/>
              <a:t> Example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7" y="2695575"/>
            <a:ext cx="7847000" cy="42291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100" dirty="0"/>
              <a:t>Experiment </a:t>
            </a:r>
            <a:r>
              <a:rPr lang="en-US" sz="2100" dirty="0" smtClean="0"/>
              <a:t>looked at the effects of both task difficulty and gender on verbal ability.</a:t>
            </a:r>
          </a:p>
          <a:p>
            <a:pPr eaLnBrk="1" hangingPunct="1">
              <a:lnSpc>
                <a:spcPct val="80000"/>
              </a:lnSpc>
            </a:pPr>
            <a:endParaRPr lang="en-US" sz="2100" b="1" dirty="0"/>
          </a:p>
          <a:p>
            <a:pPr eaLnBrk="1" hangingPunct="1">
              <a:lnSpc>
                <a:spcPct val="80000"/>
              </a:lnSpc>
            </a:pPr>
            <a:r>
              <a:rPr lang="en-US" sz="2100" dirty="0">
                <a:solidFill>
                  <a:srgbClr val="FF0000"/>
                </a:solidFill>
              </a:rPr>
              <a:t>Main effect </a:t>
            </a:r>
            <a:r>
              <a:rPr lang="en-US" sz="2100" dirty="0"/>
              <a:t>for </a:t>
            </a:r>
            <a:r>
              <a:rPr lang="en-US" sz="2100" b="1" dirty="0"/>
              <a:t>difficulty </a:t>
            </a:r>
            <a:r>
              <a:rPr lang="en-US" sz="2100" dirty="0" smtClean="0"/>
              <a:t>is </a:t>
            </a:r>
            <a:r>
              <a:rPr lang="en-US" sz="2100" dirty="0"/>
              <a:t>not significant.</a:t>
            </a:r>
          </a:p>
          <a:p>
            <a:pPr eaLnBrk="1" hangingPunct="1">
              <a:lnSpc>
                <a:spcPct val="80000"/>
              </a:lnSpc>
            </a:pPr>
            <a:endParaRPr lang="en-US" sz="2100" dirty="0"/>
          </a:p>
          <a:p>
            <a:pPr eaLnBrk="1" hangingPunct="1">
              <a:lnSpc>
                <a:spcPct val="80000"/>
              </a:lnSpc>
            </a:pPr>
            <a:r>
              <a:rPr lang="en-US" sz="2100" dirty="0">
                <a:solidFill>
                  <a:srgbClr val="FF0000"/>
                </a:solidFill>
              </a:rPr>
              <a:t>Main effect </a:t>
            </a:r>
            <a:r>
              <a:rPr lang="en-US" sz="2100" dirty="0"/>
              <a:t>for </a:t>
            </a:r>
            <a:r>
              <a:rPr lang="en-US" sz="2100" b="1" dirty="0"/>
              <a:t>gender</a:t>
            </a:r>
            <a:r>
              <a:rPr lang="en-US" sz="2100" dirty="0"/>
              <a:t> </a:t>
            </a:r>
            <a:r>
              <a:rPr lang="en-US" sz="2100" dirty="0" smtClean="0"/>
              <a:t>is </a:t>
            </a:r>
            <a:r>
              <a:rPr lang="en-US" sz="2100" dirty="0"/>
              <a:t>not significant.</a:t>
            </a:r>
          </a:p>
          <a:p>
            <a:pPr eaLnBrk="1" hangingPunct="1">
              <a:lnSpc>
                <a:spcPct val="80000"/>
              </a:lnSpc>
            </a:pPr>
            <a:endParaRPr lang="en-US" sz="2100" dirty="0"/>
          </a:p>
          <a:p>
            <a:pPr eaLnBrk="1" hangingPunct="1">
              <a:lnSpc>
                <a:spcPct val="80000"/>
              </a:lnSpc>
            </a:pPr>
            <a:r>
              <a:rPr lang="en-US" sz="2100" dirty="0">
                <a:solidFill>
                  <a:srgbClr val="FF0000"/>
                </a:solidFill>
              </a:rPr>
              <a:t>Interaction</a:t>
            </a:r>
            <a:r>
              <a:rPr lang="en-US" sz="2100" dirty="0"/>
              <a:t> effect </a:t>
            </a:r>
            <a:r>
              <a:rPr lang="en-US" sz="2100" dirty="0" smtClean="0"/>
              <a:t>is </a:t>
            </a:r>
            <a:r>
              <a:rPr lang="en-US" sz="2100" dirty="0"/>
              <a:t>significant!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3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828800" y="2085975"/>
            <a:ext cx="2228850" cy="1657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4914900" y="2076451"/>
            <a:ext cx="2228850" cy="1657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Interaction</a:t>
            </a:r>
            <a:r>
              <a:rPr lang="en-US" dirty="0" smtClean="0"/>
              <a:t> Example</a:t>
            </a:r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2171700" y="2628901"/>
            <a:ext cx="1371600" cy="181389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sz="1350"/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 flipV="1">
            <a:off x="5429250" y="2571751"/>
            <a:ext cx="1314450" cy="238539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sz="1350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3371850" y="3728042"/>
            <a:ext cx="2228850" cy="1657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3829050" y="4413842"/>
            <a:ext cx="1257300" cy="5715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 flipV="1">
            <a:off x="3829050" y="4356692"/>
            <a:ext cx="12573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771650" y="3314700"/>
            <a:ext cx="2228850" cy="342900"/>
          </a:xfrm>
          <a:noFill/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1500" dirty="0"/>
              <a:t>Simple           Difficult</a:t>
            </a:r>
          </a:p>
        </p:txBody>
      </p:sp>
      <p:sp>
        <p:nvSpPr>
          <p:cNvPr id="57358" name="Rectangle 14"/>
          <p:cNvSpPr>
            <a:spLocks noChangeArrowheads="1"/>
          </p:cNvSpPr>
          <p:nvPr/>
        </p:nvSpPr>
        <p:spPr bwMode="auto">
          <a:xfrm>
            <a:off x="4114800" y="4070942"/>
            <a:ext cx="8001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57175" indent="-257175" algn="ctr">
              <a:spcBef>
                <a:spcPct val="20000"/>
              </a:spcBef>
            </a:pPr>
            <a:r>
              <a:rPr lang="en-US" sz="1500" dirty="0">
                <a:solidFill>
                  <a:srgbClr val="0000CC"/>
                </a:solidFill>
                <a:latin typeface="Calibri" pitchFamily="34" charset="0"/>
              </a:rPr>
              <a:t>Female</a:t>
            </a:r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4057650" y="4756742"/>
            <a:ext cx="8001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57175" indent="-257175" algn="ctr">
              <a:spcBef>
                <a:spcPct val="20000"/>
              </a:spcBef>
            </a:pPr>
            <a:r>
              <a:rPr lang="en-US" sz="1500">
                <a:solidFill>
                  <a:srgbClr val="FF0000"/>
                </a:solidFill>
                <a:latin typeface="Calibri" pitchFamily="34" charset="0"/>
              </a:rPr>
              <a:t>Male</a:t>
            </a:r>
          </a:p>
        </p:txBody>
      </p:sp>
      <p:sp>
        <p:nvSpPr>
          <p:cNvPr id="17" name="Rectangle 11"/>
          <p:cNvSpPr txBox="1">
            <a:spLocks noChangeArrowheads="1"/>
          </p:cNvSpPr>
          <p:nvPr/>
        </p:nvSpPr>
        <p:spPr>
          <a:xfrm>
            <a:off x="4972050" y="3276601"/>
            <a:ext cx="2228850" cy="3429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sz="1500" dirty="0" smtClean="0"/>
              <a:t>Male          Female</a:t>
            </a:r>
            <a:endParaRPr lang="en-US" sz="1500" dirty="0"/>
          </a:p>
        </p:txBody>
      </p:sp>
      <p:sp>
        <p:nvSpPr>
          <p:cNvPr id="18" name="Rectangle 11"/>
          <p:cNvSpPr txBox="1">
            <a:spLocks noChangeArrowheads="1"/>
          </p:cNvSpPr>
          <p:nvPr/>
        </p:nvSpPr>
        <p:spPr>
          <a:xfrm>
            <a:off x="3371850" y="5442541"/>
            <a:ext cx="2228850" cy="3429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sz="1500" smtClean="0"/>
              <a:t>Simple           Difficult</a:t>
            </a:r>
            <a:endParaRPr lang="en-US" sz="1500" dirty="0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971550" y="5705849"/>
            <a:ext cx="77724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altLang="en-US" sz="2400" dirty="0" smtClean="0">
                <a:latin typeface="+mj-lt"/>
              </a:rPr>
              <a:t>Does the effect of one predictor variable on the outcome variable </a:t>
            </a:r>
            <a:r>
              <a:rPr lang="en-US" altLang="en-US" sz="2400" i="1" dirty="0" smtClean="0">
                <a:latin typeface="+mj-lt"/>
              </a:rPr>
              <a:t>depend</a:t>
            </a:r>
            <a:r>
              <a:rPr lang="en-US" altLang="en-US" sz="2400" dirty="0" smtClean="0">
                <a:latin typeface="+mj-lt"/>
              </a:rPr>
              <a:t> on the other predictor variable?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 dirty="0" smtClean="0">
                <a:latin typeface="+mj-lt"/>
              </a:rPr>
              <a:t>If so, there is an </a:t>
            </a:r>
            <a:r>
              <a:rPr lang="en-US" altLang="en-US" sz="2400" dirty="0" smtClean="0">
                <a:solidFill>
                  <a:srgbClr val="FF0000"/>
                </a:solidFill>
                <a:latin typeface="+mj-lt"/>
              </a:rPr>
              <a:t>interaction</a:t>
            </a:r>
            <a:r>
              <a:rPr lang="en-US" altLang="en-US" sz="2400" dirty="0" smtClean="0">
                <a:latin typeface="+mj-lt"/>
              </a:rPr>
              <a:t> between the variables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62155" y="2571751"/>
            <a:ext cx="1034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Gender main effect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" y="2566051"/>
            <a:ext cx="1114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Difficulty main effect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35708" y="4201010"/>
            <a:ext cx="1311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Interaction effect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6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2" grpId="0" animBg="1"/>
      <p:bldP spid="57353" grpId="0" animBg="1"/>
      <p:bldP spid="57354" grpId="0" animBg="1"/>
      <p:bldP spid="57358" grpId="0"/>
      <p:bldP spid="57359" grpId="0"/>
      <p:bldP spid="18" grpId="0"/>
      <p:bldP spid="19" grpId="0" build="allAtOnce"/>
      <p:bldP spid="2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r>
              <a:rPr lang="en-US" altLang="en-US" dirty="0"/>
              <a:t>Types of statistical tests</a:t>
            </a:r>
            <a:endParaRPr lang="en-US" alt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06591" y="2764382"/>
            <a:ext cx="5691389" cy="2920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900" kern="1200">
                <a:solidFill>
                  <a:schemeClr val="bg1"/>
                </a:solidFill>
                <a:latin typeface="Helvetica" pitchFamily="34" charset="0"/>
                <a:ea typeface="+mn-ea"/>
                <a:cs typeface="Helvetic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700" kern="1200">
                <a:solidFill>
                  <a:schemeClr val="bg1"/>
                </a:solidFill>
                <a:latin typeface="Helvetica" pitchFamily="34" charset="0"/>
                <a:ea typeface="+mn-ea"/>
                <a:cs typeface="Helvetic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Helvetica" pitchFamily="34" charset="0"/>
                <a:ea typeface="+mn-ea"/>
                <a:cs typeface="Helvetic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Helvetica" pitchFamily="34" charset="0"/>
                <a:ea typeface="+mn-ea"/>
                <a:cs typeface="Helvetic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Which of these are most similar to each other?</a:t>
            </a:r>
          </a:p>
          <a:p>
            <a:pPr marL="0" indent="0" algn="ctr">
              <a:lnSpc>
                <a:spcPct val="90000"/>
              </a:lnSpc>
              <a:buFont typeface="Wingdings" pitchFamily="2" charset="2"/>
              <a:buNone/>
            </a:pPr>
            <a:endParaRPr lang="en-US" sz="1800" b="1" dirty="0">
              <a:solidFill>
                <a:schemeClr val="tx1"/>
              </a:solidFill>
            </a:endParaRPr>
          </a:p>
          <a:p>
            <a:pPr marL="0" indent="0" algn="ctr">
              <a:lnSpc>
                <a:spcPct val="90000"/>
              </a:lnSpc>
              <a:buFont typeface="Wingdings" pitchFamily="2" charset="2"/>
              <a:buNone/>
            </a:pPr>
            <a:endParaRPr lang="en-US" sz="1800" b="1" dirty="0" smtClean="0">
              <a:solidFill>
                <a:schemeClr val="tx1"/>
              </a:solidFill>
            </a:endParaRPr>
          </a:p>
          <a:p>
            <a:pPr marL="45720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1. independent samples t-test</a:t>
            </a:r>
          </a:p>
          <a:p>
            <a:pPr marL="45720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2. paired </a:t>
            </a:r>
            <a:r>
              <a:rPr lang="en-US" sz="1800" dirty="0">
                <a:solidFill>
                  <a:schemeClr val="tx1"/>
                </a:solidFill>
              </a:rPr>
              <a:t>samples </a:t>
            </a:r>
            <a:r>
              <a:rPr lang="en-US" sz="1800" dirty="0" smtClean="0">
                <a:solidFill>
                  <a:schemeClr val="tx1"/>
                </a:solidFill>
              </a:rPr>
              <a:t>t-test</a:t>
            </a:r>
          </a:p>
          <a:p>
            <a:pPr marL="45720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3. one-way ANOVA</a:t>
            </a:r>
          </a:p>
          <a:p>
            <a:pPr marL="45720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4. repeated </a:t>
            </a:r>
            <a:r>
              <a:rPr lang="en-US" sz="1800" dirty="0">
                <a:solidFill>
                  <a:schemeClr val="tx1"/>
                </a:solidFill>
              </a:rPr>
              <a:t>measures </a:t>
            </a:r>
            <a:r>
              <a:rPr lang="en-US" sz="1800" dirty="0" smtClean="0">
                <a:solidFill>
                  <a:schemeClr val="tx1"/>
                </a:solidFill>
              </a:rPr>
              <a:t>ANOVA</a:t>
            </a:r>
          </a:p>
          <a:p>
            <a:pPr marL="45720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5. factorial ANOVA</a:t>
            </a: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D3CC6-1C9A-4F9C-A33D-03DCA4F26262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9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3154" name="Group 2"/>
          <p:cNvGraphicFramePr>
            <a:graphicFrameLocks noGrp="1"/>
          </p:cNvGraphicFramePr>
          <p:nvPr>
            <p:ph idx="1"/>
            <p:extLst/>
          </p:nvPr>
        </p:nvGraphicFramePr>
        <p:xfrm>
          <a:off x="1171576" y="2169319"/>
          <a:ext cx="6629401" cy="4688681"/>
        </p:xfrm>
        <a:graphic>
          <a:graphicData uri="http://schemas.openxmlformats.org/drawingml/2006/table">
            <a:tbl>
              <a:tblPr/>
              <a:tblGrid>
                <a:gridCol w="164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2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26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IV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(e.g., how much)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IV   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e.g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vs control)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9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DV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(e.g., how much)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correlation or regression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t-test or ANOVA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6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DV (e.g., yes/no)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logistical regression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chi-square test or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loglinear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Types of statistical tests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92791" y="3434942"/>
            <a:ext cx="3096585" cy="1813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900" kern="1200">
                <a:solidFill>
                  <a:schemeClr val="bg1"/>
                </a:solidFill>
                <a:latin typeface="Helvetica" pitchFamily="34" charset="0"/>
                <a:ea typeface="+mn-ea"/>
                <a:cs typeface="Helvetic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700" kern="1200">
                <a:solidFill>
                  <a:schemeClr val="bg1"/>
                </a:solidFill>
                <a:latin typeface="Helvetica" pitchFamily="34" charset="0"/>
                <a:ea typeface="+mn-ea"/>
                <a:cs typeface="Helvetic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Helvetica" pitchFamily="34" charset="0"/>
                <a:ea typeface="+mn-ea"/>
                <a:cs typeface="Helvetic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Helvetica" pitchFamily="34" charset="0"/>
                <a:ea typeface="+mn-ea"/>
                <a:cs typeface="Helvetic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Wingdings" pitchFamily="2" charset="2"/>
              <a:buNone/>
            </a:pPr>
            <a:endParaRPr lang="en-US" sz="1800" b="1" dirty="0" smtClean="0">
              <a:solidFill>
                <a:schemeClr val="tx1"/>
              </a:solidFill>
            </a:endParaRPr>
          </a:p>
          <a:p>
            <a:pPr marL="45720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independent samples t-test</a:t>
            </a:r>
          </a:p>
          <a:p>
            <a:pPr marL="45720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paired </a:t>
            </a:r>
            <a:r>
              <a:rPr lang="en-US" sz="1800" dirty="0">
                <a:solidFill>
                  <a:schemeClr val="tx1"/>
                </a:solidFill>
              </a:rPr>
              <a:t>samples </a:t>
            </a:r>
            <a:r>
              <a:rPr lang="en-US" sz="1800" dirty="0" smtClean="0">
                <a:solidFill>
                  <a:schemeClr val="tx1"/>
                </a:solidFill>
              </a:rPr>
              <a:t>t-test</a:t>
            </a:r>
          </a:p>
          <a:p>
            <a:pPr marL="45720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one-way ANOVA</a:t>
            </a:r>
          </a:p>
          <a:p>
            <a:pPr marL="45720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repeated </a:t>
            </a:r>
            <a:r>
              <a:rPr lang="en-US" sz="1800" dirty="0">
                <a:solidFill>
                  <a:schemeClr val="tx1"/>
                </a:solidFill>
              </a:rPr>
              <a:t>measures </a:t>
            </a:r>
            <a:r>
              <a:rPr lang="en-US" sz="1800" dirty="0" smtClean="0">
                <a:solidFill>
                  <a:schemeClr val="tx1"/>
                </a:solidFill>
              </a:rPr>
              <a:t>ANOVA</a:t>
            </a:r>
          </a:p>
          <a:p>
            <a:pPr marL="45720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factorial </a:t>
            </a:r>
            <a:r>
              <a:rPr lang="en-US" sz="1800" dirty="0" smtClean="0">
                <a:solidFill>
                  <a:schemeClr val="tx1"/>
                </a:solidFill>
              </a:rPr>
              <a:t>ANOVA</a:t>
            </a: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D3CC6-1C9A-4F9C-A33D-03DCA4F26262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3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3154" name="Group 2"/>
          <p:cNvGraphicFramePr>
            <a:graphicFrameLocks noGrp="1"/>
          </p:cNvGraphicFramePr>
          <p:nvPr>
            <p:ph idx="1"/>
            <p:extLst/>
          </p:nvPr>
        </p:nvGraphicFramePr>
        <p:xfrm>
          <a:off x="1171576" y="2169319"/>
          <a:ext cx="6629401" cy="4688681"/>
        </p:xfrm>
        <a:graphic>
          <a:graphicData uri="http://schemas.openxmlformats.org/drawingml/2006/table">
            <a:tbl>
              <a:tblPr/>
              <a:tblGrid>
                <a:gridCol w="164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2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26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IV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(e.g., how much)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IV   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e.g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vs control)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9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DV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(e.g., how much)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correlation or regression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t-test or ANOVA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6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DV (e.g., yes/no)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logistical regression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chi-square test or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loglinear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Types of statistical tests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92791" y="3434942"/>
            <a:ext cx="3096585" cy="1813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900" kern="1200">
                <a:solidFill>
                  <a:schemeClr val="bg1"/>
                </a:solidFill>
                <a:latin typeface="Helvetica" pitchFamily="34" charset="0"/>
                <a:ea typeface="+mn-ea"/>
                <a:cs typeface="Helvetic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700" kern="1200">
                <a:solidFill>
                  <a:schemeClr val="bg1"/>
                </a:solidFill>
                <a:latin typeface="Helvetica" pitchFamily="34" charset="0"/>
                <a:ea typeface="+mn-ea"/>
                <a:cs typeface="Helvetic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Helvetica" pitchFamily="34" charset="0"/>
                <a:ea typeface="+mn-ea"/>
                <a:cs typeface="Helvetic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Helvetica" pitchFamily="34" charset="0"/>
                <a:ea typeface="+mn-ea"/>
                <a:cs typeface="Helvetic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§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Wingdings" pitchFamily="2" charset="2"/>
              <a:buNone/>
            </a:pPr>
            <a:endParaRPr lang="en-US" sz="1800" b="1" dirty="0" smtClean="0">
              <a:solidFill>
                <a:schemeClr val="tx1"/>
              </a:solidFill>
            </a:endParaRPr>
          </a:p>
          <a:p>
            <a:pPr marL="45720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independent samples t-test</a:t>
            </a:r>
          </a:p>
          <a:p>
            <a:pPr marL="45720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paired </a:t>
            </a:r>
            <a:r>
              <a:rPr lang="en-US" sz="1800" dirty="0">
                <a:solidFill>
                  <a:schemeClr val="tx1"/>
                </a:solidFill>
              </a:rPr>
              <a:t>samples </a:t>
            </a:r>
            <a:r>
              <a:rPr lang="en-US" sz="1800" dirty="0" smtClean="0">
                <a:solidFill>
                  <a:schemeClr val="tx1"/>
                </a:solidFill>
              </a:rPr>
              <a:t>t-test</a:t>
            </a:r>
          </a:p>
          <a:p>
            <a:pPr marL="45720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one-way ANOVA</a:t>
            </a:r>
          </a:p>
          <a:p>
            <a:pPr marL="45720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repeated </a:t>
            </a:r>
            <a:r>
              <a:rPr lang="en-US" sz="1800" dirty="0">
                <a:solidFill>
                  <a:schemeClr val="tx1"/>
                </a:solidFill>
              </a:rPr>
              <a:t>measures </a:t>
            </a:r>
            <a:r>
              <a:rPr lang="en-US" sz="1800" dirty="0" smtClean="0">
                <a:solidFill>
                  <a:schemeClr val="tx1"/>
                </a:solidFill>
              </a:rPr>
              <a:t>ANOVA</a:t>
            </a:r>
          </a:p>
          <a:p>
            <a:pPr marL="457200" lvl="1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factorial </a:t>
            </a:r>
            <a:r>
              <a:rPr lang="en-US" sz="1800" dirty="0" smtClean="0">
                <a:solidFill>
                  <a:schemeClr val="tx1"/>
                </a:solidFill>
              </a:rPr>
              <a:t>ANOVA</a:t>
            </a: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Donut 4"/>
          <p:cNvSpPr/>
          <p:nvPr/>
        </p:nvSpPr>
        <p:spPr>
          <a:xfrm rot="16200000">
            <a:off x="5790222" y="4451752"/>
            <a:ext cx="1743420" cy="2935413"/>
          </a:xfrm>
          <a:prstGeom prst="donut">
            <a:avLst>
              <a:gd name="adj" fmla="val 249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 rot="16200000">
            <a:off x="3174242" y="2367742"/>
            <a:ext cx="1743420" cy="2935413"/>
          </a:xfrm>
          <a:prstGeom prst="donut">
            <a:avLst>
              <a:gd name="adj" fmla="val 249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D3CC6-1C9A-4F9C-A33D-03DCA4F26262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0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Chi-Square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62201"/>
            <a:ext cx="8229600" cy="3000374"/>
          </a:xfrm>
        </p:spPr>
        <p:txBody>
          <a:bodyPr/>
          <a:lstStyle/>
          <a:p>
            <a:pPr eaLnBrk="1" hangingPunct="1"/>
            <a:r>
              <a:rPr lang="en-US" dirty="0" smtClean="0"/>
              <a:t>Used to analyze categorical (count or proportion) data</a:t>
            </a:r>
          </a:p>
          <a:p>
            <a:pPr eaLnBrk="1" hangingPunct="1"/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	There were significantly more women in the psychology program (183 of 206) than the computer science program</a:t>
            </a:r>
            <a:br>
              <a:rPr lang="en-US" dirty="0" smtClean="0"/>
            </a:br>
            <a:r>
              <a:rPr lang="en-US" dirty="0" smtClean="0"/>
              <a:t>(23 of 145), </a:t>
            </a:r>
            <a:r>
              <a:rPr lang="el-GR" i="1" dirty="0" smtClean="0"/>
              <a:t>χ</a:t>
            </a:r>
            <a:r>
              <a:rPr lang="en-US" baseline="30000" dirty="0" smtClean="0"/>
              <a:t>2</a:t>
            </a:r>
            <a:r>
              <a:rPr lang="en-US" dirty="0" smtClean="0"/>
              <a:t> (1, N = 351) = 16.32, </a:t>
            </a:r>
            <a:r>
              <a:rPr lang="en-US" i="1" dirty="0" smtClean="0"/>
              <a:t>p</a:t>
            </a:r>
            <a:r>
              <a:rPr lang="en-US" dirty="0" smtClean="0"/>
              <a:t> &lt; .01.</a:t>
            </a:r>
          </a:p>
        </p:txBody>
      </p:sp>
      <p:sp>
        <p:nvSpPr>
          <p:cNvPr id="76804" name="Line 4"/>
          <p:cNvSpPr>
            <a:spLocks noChangeShapeType="1"/>
          </p:cNvSpPr>
          <p:nvPr/>
        </p:nvSpPr>
        <p:spPr bwMode="auto">
          <a:xfrm flipV="1">
            <a:off x="3086100" y="4691063"/>
            <a:ext cx="342900" cy="5715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2228850" y="5262563"/>
            <a:ext cx="17145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57175" indent="-257175" algn="ctr">
              <a:spcBef>
                <a:spcPct val="20000"/>
              </a:spcBef>
            </a:pPr>
            <a:r>
              <a:rPr lang="en-US" sz="1500" dirty="0" smtClean="0">
                <a:latin typeface="Calibri" pitchFamily="34" charset="0"/>
              </a:rPr>
              <a:t>sample</a:t>
            </a:r>
            <a:endParaRPr lang="en-US" sz="1500" dirty="0">
              <a:latin typeface="Calibri" pitchFamily="34" charset="0"/>
            </a:endParaRPr>
          </a:p>
        </p:txBody>
      </p:sp>
      <p:sp>
        <p:nvSpPr>
          <p:cNvPr id="76806" name="Line 6"/>
          <p:cNvSpPr>
            <a:spLocks noChangeShapeType="1"/>
          </p:cNvSpPr>
          <p:nvPr/>
        </p:nvSpPr>
        <p:spPr bwMode="auto">
          <a:xfrm flipV="1">
            <a:off x="4572000" y="4691063"/>
            <a:ext cx="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3714750" y="5262563"/>
            <a:ext cx="17145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57175" indent="-257175" algn="ctr">
              <a:spcBef>
                <a:spcPct val="20000"/>
              </a:spcBef>
            </a:pPr>
            <a:r>
              <a:rPr lang="el-GR" sz="1500" i="1" dirty="0">
                <a:latin typeface="Calibri" pitchFamily="34" charset="0"/>
              </a:rPr>
              <a:t>χ</a:t>
            </a:r>
            <a:r>
              <a:rPr lang="en-US" sz="1500" baseline="30000" dirty="0">
                <a:latin typeface="Calibri" pitchFamily="34" charset="0"/>
              </a:rPr>
              <a:t>2</a:t>
            </a:r>
            <a:r>
              <a:rPr lang="en-US" sz="1500" dirty="0">
                <a:latin typeface="Calibri" pitchFamily="34" charset="0"/>
              </a:rPr>
              <a:t> value</a:t>
            </a:r>
          </a:p>
        </p:txBody>
      </p:sp>
      <p:sp>
        <p:nvSpPr>
          <p:cNvPr id="76808" name="Line 8"/>
          <p:cNvSpPr>
            <a:spLocks noChangeShapeType="1"/>
          </p:cNvSpPr>
          <p:nvPr/>
        </p:nvSpPr>
        <p:spPr bwMode="auto">
          <a:xfrm flipH="1" flipV="1">
            <a:off x="5715000" y="4748213"/>
            <a:ext cx="285750" cy="5143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5486400" y="5262563"/>
            <a:ext cx="17145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57175" indent="-257175" algn="ctr">
              <a:spcBef>
                <a:spcPct val="20000"/>
              </a:spcBef>
            </a:pPr>
            <a:r>
              <a:rPr lang="en-US" sz="1500" dirty="0">
                <a:latin typeface="Calibri" pitchFamily="34" charset="0"/>
              </a:rPr>
              <a:t>significance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5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 animBg="1"/>
      <p:bldP spid="76805" grpId="0"/>
      <p:bldP spid="76806" grpId="0" animBg="1"/>
      <p:bldP spid="76807" grpId="0"/>
      <p:bldP spid="76808" grpId="0" animBg="1"/>
      <p:bldP spid="7680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Correlation coefficient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62201"/>
            <a:ext cx="8229600" cy="3000374"/>
          </a:xfrm>
        </p:spPr>
        <p:txBody>
          <a:bodyPr/>
          <a:lstStyle/>
          <a:p>
            <a:pPr eaLnBrk="1" hangingPunct="1"/>
            <a:r>
              <a:rPr lang="en-US" dirty="0" smtClean="0"/>
              <a:t>Used to represent the relationship between two continuous variables</a:t>
            </a:r>
          </a:p>
          <a:p>
            <a:pPr eaLnBrk="1" hangingPunct="1"/>
            <a:endParaRPr lang="en-US" dirty="0" smtClean="0"/>
          </a:p>
          <a:p>
            <a:pPr>
              <a:buNone/>
            </a:pPr>
            <a:r>
              <a:rPr lang="en-US" dirty="0" smtClean="0"/>
              <a:t>	There was a significant relationship between yearly salary and IQ, </a:t>
            </a:r>
            <a:r>
              <a:rPr lang="en-US" i="1" dirty="0" smtClean="0"/>
              <a:t>r</a:t>
            </a:r>
            <a:r>
              <a:rPr lang="en-US" baseline="30000" dirty="0" smtClean="0"/>
              <a:t> </a:t>
            </a:r>
            <a:r>
              <a:rPr lang="en-US" dirty="0" smtClean="0"/>
              <a:t>(N = 112) = .60, </a:t>
            </a:r>
            <a:r>
              <a:rPr lang="en-US" i="1" dirty="0" smtClean="0"/>
              <a:t>p</a:t>
            </a:r>
            <a:r>
              <a:rPr lang="en-US" dirty="0" smtClean="0"/>
              <a:t> = .01. </a:t>
            </a:r>
          </a:p>
        </p:txBody>
      </p:sp>
      <p:sp>
        <p:nvSpPr>
          <p:cNvPr id="76804" name="Line 4"/>
          <p:cNvSpPr>
            <a:spLocks noChangeShapeType="1"/>
          </p:cNvSpPr>
          <p:nvPr/>
        </p:nvSpPr>
        <p:spPr bwMode="auto">
          <a:xfrm flipV="1">
            <a:off x="1718476" y="4691063"/>
            <a:ext cx="342900" cy="5715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861226" y="5262563"/>
            <a:ext cx="17145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57175" indent="-257175" algn="ctr">
              <a:spcBef>
                <a:spcPct val="20000"/>
              </a:spcBef>
            </a:pPr>
            <a:r>
              <a:rPr lang="en-US" sz="1500" dirty="0" smtClean="0">
                <a:latin typeface="Calibri" pitchFamily="34" charset="0"/>
              </a:rPr>
              <a:t>sample</a:t>
            </a:r>
            <a:endParaRPr lang="en-US" sz="1500" dirty="0">
              <a:latin typeface="Calibri" pitchFamily="34" charset="0"/>
            </a:endParaRPr>
          </a:p>
        </p:txBody>
      </p:sp>
      <p:sp>
        <p:nvSpPr>
          <p:cNvPr id="76806" name="Line 6"/>
          <p:cNvSpPr>
            <a:spLocks noChangeShapeType="1"/>
          </p:cNvSpPr>
          <p:nvPr/>
        </p:nvSpPr>
        <p:spPr bwMode="auto">
          <a:xfrm flipV="1">
            <a:off x="3204376" y="4691063"/>
            <a:ext cx="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2347126" y="5262563"/>
            <a:ext cx="17145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57175" indent="-257175" algn="ctr">
              <a:spcBef>
                <a:spcPct val="20000"/>
              </a:spcBef>
            </a:pPr>
            <a:r>
              <a:rPr lang="en-US" sz="1500" i="1" dirty="0" smtClean="0">
                <a:latin typeface="Calibri" pitchFamily="34" charset="0"/>
              </a:rPr>
              <a:t>r</a:t>
            </a:r>
            <a:endParaRPr lang="en-US" sz="1500" dirty="0">
              <a:latin typeface="Calibri" pitchFamily="34" charset="0"/>
            </a:endParaRPr>
          </a:p>
        </p:txBody>
      </p:sp>
      <p:sp>
        <p:nvSpPr>
          <p:cNvPr id="76808" name="Line 8"/>
          <p:cNvSpPr>
            <a:spLocks noChangeShapeType="1"/>
          </p:cNvSpPr>
          <p:nvPr/>
        </p:nvSpPr>
        <p:spPr bwMode="auto">
          <a:xfrm flipH="1" flipV="1">
            <a:off x="4347376" y="4748213"/>
            <a:ext cx="285750" cy="5143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4118776" y="5262563"/>
            <a:ext cx="17145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57175" indent="-257175" algn="ctr">
              <a:spcBef>
                <a:spcPct val="20000"/>
              </a:spcBef>
            </a:pPr>
            <a:r>
              <a:rPr lang="en-US" sz="1500" dirty="0">
                <a:latin typeface="Calibri" pitchFamily="34" charset="0"/>
              </a:rPr>
              <a:t>significance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7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 animBg="1"/>
      <p:bldP spid="76805" grpId="0"/>
      <p:bldP spid="76806" grpId="0" animBg="1"/>
      <p:bldP spid="76807" grpId="0"/>
      <p:bldP spid="76808" grpId="0" animBg="1"/>
      <p:bldP spid="7680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Correlation Coefficient --  r</a:t>
            </a:r>
          </a:p>
        </p:txBody>
      </p:sp>
      <p:grpSp>
        <p:nvGrpSpPr>
          <p:cNvPr id="15363" name="Group 3"/>
          <p:cNvGrpSpPr>
            <a:grpSpLocks/>
          </p:cNvGrpSpPr>
          <p:nvPr/>
        </p:nvGrpSpPr>
        <p:grpSpPr bwMode="auto">
          <a:xfrm>
            <a:off x="685800" y="3200400"/>
            <a:ext cx="2514600" cy="1143000"/>
            <a:chOff x="240" y="2640"/>
            <a:chExt cx="1584" cy="720"/>
          </a:xfrm>
        </p:grpSpPr>
        <p:sp>
          <p:nvSpPr>
            <p:cNvPr id="15378" name="Rectangle 4"/>
            <p:cNvSpPr>
              <a:spLocks noChangeArrowheads="1"/>
            </p:cNvSpPr>
            <p:nvPr/>
          </p:nvSpPr>
          <p:spPr bwMode="auto">
            <a:xfrm>
              <a:off x="240" y="2640"/>
              <a:ext cx="1584" cy="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Correlation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coefficient</a:t>
              </a:r>
            </a:p>
          </p:txBody>
        </p:sp>
        <p:sp>
          <p:nvSpPr>
            <p:cNvPr id="15379" name="Line 5"/>
            <p:cNvSpPr>
              <a:spLocks noChangeShapeType="1"/>
            </p:cNvSpPr>
            <p:nvPr/>
          </p:nvSpPr>
          <p:spPr bwMode="auto">
            <a:xfrm>
              <a:off x="240" y="2640"/>
              <a:ext cx="1584" cy="0"/>
            </a:xfrm>
            <a:prstGeom prst="line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40" name="Group 6"/>
          <p:cNvGrpSpPr>
            <a:grpSpLocks/>
          </p:cNvGrpSpPr>
          <p:nvPr/>
        </p:nvGrpSpPr>
        <p:grpSpPr bwMode="auto">
          <a:xfrm>
            <a:off x="5140325" y="4724400"/>
            <a:ext cx="2667000" cy="1143000"/>
            <a:chOff x="3168" y="1920"/>
            <a:chExt cx="1680" cy="720"/>
          </a:xfrm>
        </p:grpSpPr>
        <p:sp>
          <p:nvSpPr>
            <p:cNvPr id="15376" name="Rectangle 7"/>
            <p:cNvSpPr>
              <a:spLocks noChangeArrowheads="1"/>
            </p:cNvSpPr>
            <p:nvPr/>
          </p:nvSpPr>
          <p:spPr bwMode="auto">
            <a:xfrm>
              <a:off x="3168" y="1920"/>
              <a:ext cx="1680" cy="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Indicates direction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of relationship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(positive or negative)</a:t>
              </a:r>
            </a:p>
          </p:txBody>
        </p:sp>
        <p:sp>
          <p:nvSpPr>
            <p:cNvPr id="15377" name="Line 8"/>
            <p:cNvSpPr>
              <a:spLocks noChangeShapeType="1"/>
            </p:cNvSpPr>
            <p:nvPr/>
          </p:nvSpPr>
          <p:spPr bwMode="auto">
            <a:xfrm>
              <a:off x="3168" y="1920"/>
              <a:ext cx="1680" cy="0"/>
            </a:xfrm>
            <a:prstGeom prst="line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41" name="Group 9"/>
          <p:cNvGrpSpPr>
            <a:grpSpLocks/>
          </p:cNvGrpSpPr>
          <p:nvPr/>
        </p:nvGrpSpPr>
        <p:grpSpPr bwMode="auto">
          <a:xfrm>
            <a:off x="5715000" y="1905000"/>
            <a:ext cx="2667000" cy="1143000"/>
            <a:chOff x="3168" y="3360"/>
            <a:chExt cx="1680" cy="720"/>
          </a:xfrm>
        </p:grpSpPr>
        <p:sp>
          <p:nvSpPr>
            <p:cNvPr id="15374" name="Rectangle 10"/>
            <p:cNvSpPr>
              <a:spLocks noChangeArrowheads="1"/>
            </p:cNvSpPr>
            <p:nvPr/>
          </p:nvSpPr>
          <p:spPr bwMode="auto">
            <a:xfrm>
              <a:off x="3168" y="3360"/>
              <a:ext cx="1680" cy="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Indicates strength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of relationship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(0.00 to 1.00)</a:t>
              </a:r>
            </a:p>
          </p:txBody>
        </p:sp>
        <p:sp>
          <p:nvSpPr>
            <p:cNvPr id="15375" name="Line 11"/>
            <p:cNvSpPr>
              <a:spLocks noChangeShapeType="1"/>
            </p:cNvSpPr>
            <p:nvPr/>
          </p:nvSpPr>
          <p:spPr bwMode="auto">
            <a:xfrm>
              <a:off x="3168" y="3360"/>
              <a:ext cx="1680" cy="0"/>
            </a:xfrm>
            <a:prstGeom prst="line">
              <a:avLst/>
            </a:prstGeom>
            <a:noFill/>
            <a:ln w="57150">
              <a:solidFill>
                <a:srgbClr val="33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66" name="Text Box 12"/>
          <p:cNvSpPr txBox="1">
            <a:spLocks noChangeArrowheads="1"/>
          </p:cNvSpPr>
          <p:nvPr/>
        </p:nvSpPr>
        <p:spPr bwMode="auto">
          <a:xfrm>
            <a:off x="5564188" y="3470275"/>
            <a:ext cx="692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FF"/>
                </a:solidFill>
              </a:rPr>
              <a:t>r =</a:t>
            </a:r>
          </a:p>
        </p:txBody>
      </p:sp>
      <p:cxnSp>
        <p:nvCxnSpPr>
          <p:cNvPr id="14343" name="AutoShape 13"/>
          <p:cNvCxnSpPr>
            <a:cxnSpLocks noChangeShapeType="1"/>
            <a:stCxn id="15376" idx="0"/>
            <a:endCxn id="15369" idx="2"/>
          </p:cNvCxnSpPr>
          <p:nvPr/>
        </p:nvCxnSpPr>
        <p:spPr bwMode="auto">
          <a:xfrm flipV="1">
            <a:off x="6473825" y="4070350"/>
            <a:ext cx="11113" cy="6540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Text Box 14"/>
          <p:cNvSpPr txBox="1">
            <a:spLocks noChangeArrowheads="1"/>
          </p:cNvSpPr>
          <p:nvPr/>
        </p:nvSpPr>
        <p:spPr bwMode="auto">
          <a:xfrm>
            <a:off x="6557963" y="3505200"/>
            <a:ext cx="974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FF"/>
                </a:solidFill>
              </a:rPr>
              <a:t>0.63</a:t>
            </a:r>
          </a:p>
        </p:txBody>
      </p:sp>
      <p:sp>
        <p:nvSpPr>
          <p:cNvPr id="15369" name="Text Box 15"/>
          <p:cNvSpPr txBox="1">
            <a:spLocks noChangeArrowheads="1"/>
          </p:cNvSpPr>
          <p:nvPr/>
        </p:nvSpPr>
        <p:spPr bwMode="auto">
          <a:xfrm>
            <a:off x="6273800" y="3490913"/>
            <a:ext cx="4222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FF"/>
                </a:solidFill>
              </a:rPr>
              <a:t>+</a:t>
            </a:r>
          </a:p>
        </p:txBody>
      </p:sp>
      <p:cxnSp>
        <p:nvCxnSpPr>
          <p:cNvPr id="15370" name="AutoShape 16"/>
          <p:cNvCxnSpPr>
            <a:cxnSpLocks noChangeShapeType="1"/>
            <a:stCxn id="15378" idx="3"/>
            <a:endCxn id="15366" idx="1"/>
          </p:cNvCxnSpPr>
          <p:nvPr/>
        </p:nvCxnSpPr>
        <p:spPr bwMode="auto">
          <a:xfrm flipV="1">
            <a:off x="3200400" y="3760788"/>
            <a:ext cx="2363788" cy="111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7" name="AutoShape 17"/>
          <p:cNvCxnSpPr>
            <a:cxnSpLocks noChangeShapeType="1"/>
            <a:stCxn id="15374" idx="2"/>
            <a:endCxn id="15368" idx="0"/>
          </p:cNvCxnSpPr>
          <p:nvPr/>
        </p:nvCxnSpPr>
        <p:spPr bwMode="auto">
          <a:xfrm flipH="1">
            <a:off x="7045325" y="3048000"/>
            <a:ext cx="3175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2" name="Rectangle 18"/>
          <p:cNvSpPr>
            <a:spLocks noChangeArrowheads="1"/>
          </p:cNvSpPr>
          <p:nvPr/>
        </p:nvSpPr>
        <p:spPr bwMode="auto">
          <a:xfrm>
            <a:off x="5638800" y="3505200"/>
            <a:ext cx="1905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373" name="Text Box 19"/>
          <p:cNvSpPr txBox="1">
            <a:spLocks noChangeArrowheads="1"/>
          </p:cNvSpPr>
          <p:nvPr/>
        </p:nvSpPr>
        <p:spPr bwMode="auto">
          <a:xfrm>
            <a:off x="5715000" y="35052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>
                <a:solidFill>
                  <a:schemeClr val="accent2"/>
                </a:solidFill>
              </a:rPr>
              <a:t>r = +0.50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964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944" y="3590131"/>
            <a:ext cx="6934200" cy="653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426144" y="5661819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2.5%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931344" y="5661819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2.5%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236144" y="6180931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5%</a:t>
            </a:r>
          </a:p>
        </p:txBody>
      </p:sp>
      <p:sp>
        <p:nvSpPr>
          <p:cNvPr id="26634" name="Freeform 10"/>
          <p:cNvSpPr>
            <a:spLocks/>
          </p:cNvSpPr>
          <p:nvPr/>
        </p:nvSpPr>
        <p:spPr bwMode="auto">
          <a:xfrm>
            <a:off x="5778944" y="6180931"/>
            <a:ext cx="1371600" cy="76200"/>
          </a:xfrm>
          <a:custGeom>
            <a:avLst/>
            <a:gdLst>
              <a:gd name="T0" fmla="*/ 0 w 624"/>
              <a:gd name="T1" fmla="*/ 0 h 48"/>
              <a:gd name="T2" fmla="*/ 2147483647 w 624"/>
              <a:gd name="T3" fmla="*/ 2147483647 h 48"/>
              <a:gd name="T4" fmla="*/ 2147483647 w 624"/>
              <a:gd name="T5" fmla="*/ 0 h 48"/>
              <a:gd name="T6" fmla="*/ 0 60000 65536"/>
              <a:gd name="T7" fmla="*/ 0 60000 65536"/>
              <a:gd name="T8" fmla="*/ 0 60000 65536"/>
              <a:gd name="T9" fmla="*/ 0 w 624"/>
              <a:gd name="T10" fmla="*/ 0 h 48"/>
              <a:gd name="T11" fmla="*/ 624 w 624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48">
                <a:moveTo>
                  <a:pt x="0" y="0"/>
                </a:moveTo>
                <a:cubicBezTo>
                  <a:pt x="116" y="24"/>
                  <a:pt x="232" y="48"/>
                  <a:pt x="336" y="48"/>
                </a:cubicBezTo>
                <a:cubicBezTo>
                  <a:pt x="440" y="48"/>
                  <a:pt x="576" y="8"/>
                  <a:pt x="6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70834" y="135207"/>
            <a:ext cx="891862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Final note: Two-tailed NHST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457200" y="1732261"/>
            <a:ext cx="8590884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 dirty="0" smtClean="0">
                <a:cs typeface="Arial" panose="020B0604020202020204" pitchFamily="34" charset="0"/>
              </a:rPr>
              <a:t>We’ve shown two-tailed NHST, the most accepted version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cs typeface="Arial" panose="020B0604020202020204" pitchFamily="34" charset="0"/>
              </a:rPr>
              <a:t>Possible to do one-tailed (put all values in one basket)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altLang="en-US" sz="2400" u="sng" dirty="0" smtClean="0"/>
              <a:t>What are problems with this?</a:t>
            </a:r>
            <a:endParaRPr lang="en-US" altLang="en-US" sz="2800" dirty="0" smtClean="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en-US" sz="2800" dirty="0" smtClean="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l-GR" altLang="en-US" sz="2800" dirty="0" smtClean="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en-US" sz="2800" dirty="0" smtClean="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6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259307" y="345141"/>
            <a:ext cx="8625385" cy="1143000"/>
          </a:xfrm>
        </p:spPr>
        <p:txBody>
          <a:bodyPr/>
          <a:lstStyle/>
          <a:p>
            <a:r>
              <a:rPr lang="en-US" altLang="en-US" dirty="0"/>
              <a:t>Final note: </a:t>
            </a:r>
            <a:r>
              <a:rPr lang="en-US" dirty="0" smtClean="0"/>
              <a:t>Assumptions (of these tests we’ve been talking about)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394335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endParaRPr lang="en-US" sz="2100" dirty="0"/>
          </a:p>
          <a:p>
            <a:r>
              <a:rPr lang="en-US" sz="2100" b="1" dirty="0"/>
              <a:t>Normality</a:t>
            </a:r>
            <a:r>
              <a:rPr lang="en-US" sz="2100" dirty="0"/>
              <a:t>:  Sampled population is normally distributed</a:t>
            </a:r>
          </a:p>
          <a:p>
            <a:pPr lvl="1" eaLnBrk="1" hangingPunct="1"/>
            <a:endParaRPr lang="en-US" sz="1800" dirty="0"/>
          </a:p>
          <a:p>
            <a:r>
              <a:rPr lang="en-US" sz="2100" b="1" dirty="0"/>
              <a:t>Homogeneity:  </a:t>
            </a:r>
            <a:r>
              <a:rPr lang="en-US" sz="2100" dirty="0"/>
              <a:t>Equal variances across groups</a:t>
            </a:r>
          </a:p>
          <a:p>
            <a:endParaRPr lang="en-US" sz="2100" dirty="0"/>
          </a:p>
          <a:p>
            <a:r>
              <a:rPr lang="en-US" sz="2100" dirty="0"/>
              <a:t>Solutions if these are violated</a:t>
            </a:r>
          </a:p>
          <a:p>
            <a:pPr lvl="1"/>
            <a:r>
              <a:rPr lang="en-US" sz="1800" dirty="0"/>
              <a:t>Transform the data</a:t>
            </a:r>
          </a:p>
          <a:p>
            <a:pPr lvl="1"/>
            <a:r>
              <a:rPr lang="en-US" sz="1800" dirty="0"/>
              <a:t>With large enough N, some accept these as robust against violations</a:t>
            </a:r>
          </a:p>
          <a:p>
            <a:pPr lvl="1"/>
            <a:r>
              <a:rPr lang="en-US" sz="1800" dirty="0"/>
              <a:t>Statistical programs will sometimes give output as if groups weren’t equivalent</a:t>
            </a:r>
          </a:p>
          <a:p>
            <a:pPr lvl="1"/>
            <a:r>
              <a:rPr lang="en-US" sz="1800" dirty="0"/>
              <a:t>Alternative tests</a:t>
            </a:r>
          </a:p>
          <a:p>
            <a:pPr lvl="1"/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7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</a:t>
            </a:r>
            <a:r>
              <a:rPr lang="en-US" dirty="0">
                <a:solidFill>
                  <a:srgbClr val="FF0000"/>
                </a:solidFill>
              </a:rPr>
              <a:t>Standard Deviation (SD</a:t>
            </a:r>
            <a:r>
              <a:rPr lang="en-US" dirty="0" smtClean="0">
                <a:solidFill>
                  <a:srgbClr val="FF0000"/>
                </a:solidFill>
              </a:rPr>
              <a:t>) 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Mean (M)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61130"/>
            <a:ext cx="8229600" cy="4161416"/>
          </a:xfrm>
        </p:spPr>
        <p:txBody>
          <a:bodyPr>
            <a:normAutofit/>
          </a:bodyPr>
          <a:lstStyle/>
          <a:p>
            <a:r>
              <a:rPr lang="en-US" dirty="0"/>
              <a:t>Measurement of </a:t>
            </a:r>
            <a:r>
              <a:rPr lang="en-US" dirty="0" smtClean="0"/>
              <a:t>variability</a:t>
            </a:r>
            <a:endParaRPr lang="en-US" dirty="0"/>
          </a:p>
          <a:p>
            <a:pPr lvl="1"/>
            <a:r>
              <a:rPr lang="en-US" dirty="0"/>
              <a:t>How </a:t>
            </a:r>
            <a:r>
              <a:rPr lang="en-US" dirty="0" smtClean="0"/>
              <a:t>variable or spread out </a:t>
            </a:r>
            <a:r>
              <a:rPr lang="en-US" dirty="0"/>
              <a:t>is the data?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Measurement of </a:t>
            </a:r>
            <a:r>
              <a:rPr lang="en-US" b="1" dirty="0" smtClean="0"/>
              <a:t>central tendency</a:t>
            </a:r>
            <a:endParaRPr lang="en-US" dirty="0"/>
          </a:p>
          <a:p>
            <a:pPr lvl="1"/>
            <a:r>
              <a:rPr lang="en-US" dirty="0" smtClean="0"/>
              <a:t>Mathematical midpoint (average) of a data set</a:t>
            </a:r>
          </a:p>
          <a:p>
            <a:endParaRPr lang="en-US" dirty="0"/>
          </a:p>
          <a:p>
            <a:r>
              <a:rPr lang="en-US" dirty="0" smtClean="0"/>
              <a:t>What are the potential problems with this?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14303" y="5181600"/>
            <a:ext cx="8229600" cy="4549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Mean</a:t>
            </a:r>
            <a:r>
              <a:rPr lang="en-US" dirty="0" smtClean="0"/>
              <a:t> – average</a:t>
            </a:r>
          </a:p>
          <a:p>
            <a:r>
              <a:rPr lang="en-US" dirty="0" smtClean="0"/>
              <a:t>Median – middle</a:t>
            </a:r>
          </a:p>
          <a:p>
            <a:r>
              <a:rPr lang="en-US" dirty="0" smtClean="0"/>
              <a:t>Mode - most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2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994" y="2613209"/>
            <a:ext cx="8365957" cy="3992417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Recap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Inferential statistics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3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635" y="358509"/>
            <a:ext cx="8541143" cy="1143000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>
                <a:solidFill>
                  <a:srgbClr val="FF0000"/>
                </a:solidFill>
              </a:rPr>
              <a:t>Standard Error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Sampling distribution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739775" y="2770094"/>
            <a:ext cx="7662864" cy="408790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R</a:t>
            </a:r>
            <a:r>
              <a:rPr lang="en-US" altLang="en-US" sz="2400" dirty="0" smtClean="0"/>
              <a:t>epeatedly taking random samples (of specific size, “N”), then make a distribution of their test statistic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Now have a set of means (can display in histogram), has same properties as we’ve been leveraging so far…</a:t>
            </a:r>
          </a:p>
          <a:p>
            <a:pPr lvl="1"/>
            <a:r>
              <a:rPr lang="en-US" dirty="0"/>
              <a:t>Measurement of variability OF SAMPLES </a:t>
            </a:r>
          </a:p>
          <a:p>
            <a:pPr lvl="1"/>
            <a:r>
              <a:rPr lang="en-US" dirty="0" smtClean="0"/>
              <a:t>Is our sample so unusual that </a:t>
            </a:r>
            <a:r>
              <a:rPr lang="en-US" dirty="0"/>
              <a:t>its unlikely to have come from this sampling distribution (.05 or 5% chance of error)?</a:t>
            </a:r>
          </a:p>
          <a:p>
            <a:pPr>
              <a:lnSpc>
                <a:spcPct val="90000"/>
              </a:lnSpc>
            </a:pPr>
            <a:endParaRPr lang="en-US" altLang="en-US" sz="2400" dirty="0" smtClean="0"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5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 smtClean="0">
                <a:solidFill>
                  <a:srgbClr val="FF0000"/>
                </a:solidFill>
              </a:rPr>
              <a:t>Z-test vs t-test</a:t>
            </a:r>
            <a:endParaRPr lang="en-US" altLang="en-US" dirty="0" smtClean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170" y="2794299"/>
            <a:ext cx="8686800" cy="4162555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For all (but the last) examples, we had access to </a:t>
            </a:r>
            <a:r>
              <a:rPr lang="en-US" altLang="en-US" dirty="0" smtClean="0">
                <a:latin typeface="Lucida Grande" pitchFamily="28" charset="0"/>
              </a:rPr>
              <a:t>μ</a:t>
            </a:r>
            <a:r>
              <a:rPr lang="en-US" altLang="en-US" dirty="0" smtClean="0">
                <a:latin typeface="Tahoma" panose="020B0604030504040204" pitchFamily="34" charset="0"/>
              </a:rPr>
              <a:t> and </a:t>
            </a:r>
            <a:r>
              <a:rPr lang="en-US" altLang="en-US" dirty="0" smtClean="0">
                <a:latin typeface="Lucida Grande" pitchFamily="28" charset="0"/>
              </a:rPr>
              <a:t>σ –</a:t>
            </a:r>
            <a:r>
              <a:rPr lang="en-US" altLang="en-US" dirty="0"/>
              <a:t> </a:t>
            </a:r>
            <a:r>
              <a:rPr lang="en-US" altLang="en-US" dirty="0" smtClean="0"/>
              <a:t>that's unusual</a:t>
            </a:r>
          </a:p>
          <a:p>
            <a:pPr lvl="1"/>
            <a:r>
              <a:rPr lang="en-US" altLang="en-US" dirty="0" smtClean="0"/>
              <a:t> </a:t>
            </a:r>
            <a:r>
              <a:rPr lang="en-US" altLang="en-US" dirty="0"/>
              <a:t>Z </a:t>
            </a:r>
            <a:r>
              <a:rPr lang="en-US" altLang="en-US" dirty="0" smtClean="0"/>
              <a:t>test: Compare Z-scores</a:t>
            </a:r>
          </a:p>
          <a:p>
            <a:pPr lvl="2"/>
            <a:r>
              <a:rPr lang="en-US" altLang="en-US" dirty="0" smtClean="0"/>
              <a:t>locate </a:t>
            </a:r>
            <a:r>
              <a:rPr lang="en-US" altLang="en-US" dirty="0"/>
              <a:t>our sample score on a distribution by converting it to a Z-score (known properties)</a:t>
            </a:r>
          </a:p>
          <a:p>
            <a:pPr marL="1035050" lvl="3" indent="0">
              <a:buNone/>
            </a:pPr>
            <a:r>
              <a:rPr lang="en-US" altLang="en-US" dirty="0"/>
              <a:t>technically also did for single scores </a:t>
            </a:r>
            <a:r>
              <a:rPr lang="en-US" altLang="en-US" dirty="0" smtClean="0"/>
              <a:t> </a:t>
            </a:r>
          </a:p>
          <a:p>
            <a:r>
              <a:rPr lang="en-US" altLang="en-US" dirty="0" smtClean="0"/>
              <a:t>Usually have to estimate mu &amp; sigma based on sample M &amp; SD</a:t>
            </a:r>
            <a:endParaRPr lang="en-US" altLang="en-US" baseline="-25000" dirty="0" smtClean="0">
              <a:latin typeface="Tahoma" panose="020B0604030504040204" pitchFamily="34" charset="0"/>
            </a:endParaRPr>
          </a:p>
          <a:p>
            <a:pPr lvl="1"/>
            <a:r>
              <a:rPr lang="en-US" altLang="en-US" dirty="0" smtClean="0"/>
              <a:t>T-test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latin typeface="Tahoma" panose="020B0604030504040204" pitchFamily="34" charset="0"/>
              </a:rPr>
              <a:t>Distribution is not quite “normal”</a:t>
            </a:r>
          </a:p>
        </p:txBody>
      </p:sp>
      <p:pic>
        <p:nvPicPr>
          <p:cNvPr id="12292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7450" y="2373097"/>
            <a:ext cx="5486400" cy="3221038"/>
          </a:xfrm>
          <a:noFill/>
        </p:spPr>
      </p:pic>
      <p:graphicFrame>
        <p:nvGraphicFramePr>
          <p:cNvPr id="64518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809413521"/>
              </p:ext>
            </p:extLst>
          </p:nvPr>
        </p:nvGraphicFramePr>
        <p:xfrm>
          <a:off x="6624553" y="3302793"/>
          <a:ext cx="1919287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5" imgW="736600" imgH="508000" progId="Equation.3">
                  <p:embed/>
                </p:oleObj>
              </mc:Choice>
              <mc:Fallback>
                <p:oleObj name="Equation" r:id="rId5" imgW="736600" imgH="508000" progId="Equation.3">
                  <p:embed/>
                  <p:pic>
                    <p:nvPicPr>
                      <p:cNvPr id="645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553" y="3302793"/>
                        <a:ext cx="1919287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5E27-070B-43BB-9D32-0F4B6E1D54FC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397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>
                <a:solidFill>
                  <a:srgbClr val="FF0000"/>
                </a:solidFill>
              </a:rPr>
              <a:t>Sampling distribution</a:t>
            </a:r>
            <a:endParaRPr lang="en-US" altLang="en-US" dirty="0" smtClean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170" y="2794299"/>
            <a:ext cx="8686800" cy="4162555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Z and t are “test statistics,” each has its own </a:t>
            </a:r>
            <a:r>
              <a:rPr lang="en-US" altLang="en-US" dirty="0" smtClean="0">
                <a:solidFill>
                  <a:srgbClr val="FF0000"/>
                </a:solidFill>
              </a:rPr>
              <a:t>sampling distribution</a:t>
            </a:r>
          </a:p>
          <a:p>
            <a:pPr lvl="1"/>
            <a:r>
              <a:rPr lang="en-US" altLang="en-US" dirty="0" smtClean="0"/>
              <a:t>All test-statistics (</a:t>
            </a:r>
            <a:r>
              <a:rPr lang="en-US" altLang="en-US" dirty="0" err="1"/>
              <a:t>Z</a:t>
            </a:r>
            <a:r>
              <a:rPr lang="en-US" altLang="en-US" dirty="0" err="1" smtClean="0"/>
              <a:t>s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Ts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Rs</a:t>
            </a:r>
            <a:r>
              <a:rPr lang="en-US" altLang="en-US" dirty="0" smtClean="0"/>
              <a:t>, Fs, Chi-squares, </a:t>
            </a:r>
            <a:r>
              <a:rPr lang="en-US" altLang="en-US" dirty="0" err="1" smtClean="0"/>
              <a:t>Bs</a:t>
            </a:r>
            <a:r>
              <a:rPr lang="en-US" altLang="en-US" dirty="0" smtClean="0"/>
              <a:t>) have their own sampling distribution</a:t>
            </a:r>
          </a:p>
          <a:p>
            <a:pPr lvl="1"/>
            <a:r>
              <a:rPr lang="en-US" altLang="en-US" dirty="0" smtClean="0"/>
              <a:t>Same logic and overall process apply for those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7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esis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8414</TotalTime>
  <Words>2074</Words>
  <Application>Microsoft Office PowerPoint</Application>
  <PresentationFormat>On-screen Show (4:3)</PresentationFormat>
  <Paragraphs>510</Paragraphs>
  <Slides>50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</vt:lpstr>
      <vt:lpstr>Calibri</vt:lpstr>
      <vt:lpstr>Calisto MT</vt:lpstr>
      <vt:lpstr>Helvetica</vt:lpstr>
      <vt:lpstr>Lucida Grande</vt:lpstr>
      <vt:lpstr>Tahoma</vt:lpstr>
      <vt:lpstr>Wingdings</vt:lpstr>
      <vt:lpstr>Genesis</vt:lpstr>
      <vt:lpstr>Equation</vt:lpstr>
      <vt:lpstr> </vt:lpstr>
      <vt:lpstr>Today’s Topics</vt:lpstr>
      <vt:lpstr>Recap</vt:lpstr>
      <vt:lpstr>Statistics</vt:lpstr>
      <vt:lpstr>What are Standard Deviation (SD) and Mean (M)?</vt:lpstr>
      <vt:lpstr>What is Standard Error and Sampling distribution?</vt:lpstr>
      <vt:lpstr>Z-test vs t-test</vt:lpstr>
      <vt:lpstr>Distribution is not quite “normal”</vt:lpstr>
      <vt:lpstr>Sampling distribution</vt:lpstr>
      <vt:lpstr>Recap: Z-test vs t-test</vt:lpstr>
      <vt:lpstr>Inferential Statistics</vt:lpstr>
      <vt:lpstr>User study</vt:lpstr>
      <vt:lpstr>User study</vt:lpstr>
      <vt:lpstr>User study</vt:lpstr>
      <vt:lpstr>Statistical Significance</vt:lpstr>
      <vt:lpstr>Cutoffs</vt:lpstr>
      <vt:lpstr>Types of statistical tests</vt:lpstr>
      <vt:lpstr>Types of statistical tests</vt:lpstr>
      <vt:lpstr>Types of statistical tests</vt:lpstr>
      <vt:lpstr>Types of statistical tests</vt:lpstr>
      <vt:lpstr>Types of statistical tests</vt:lpstr>
      <vt:lpstr>Types of statistical tests</vt:lpstr>
      <vt:lpstr>Types of statistical tests</vt:lpstr>
      <vt:lpstr>Types of statistical tests</vt:lpstr>
      <vt:lpstr>Types of statistical tests</vt:lpstr>
      <vt:lpstr>Types of statistical tests</vt:lpstr>
      <vt:lpstr>Types of statistical tests</vt:lpstr>
      <vt:lpstr>t-tests</vt:lpstr>
      <vt:lpstr>Paired-Samples t-test</vt:lpstr>
      <vt:lpstr>PowerPoint Presentation</vt:lpstr>
      <vt:lpstr>PowerPoint Presentation</vt:lpstr>
      <vt:lpstr>Example</vt:lpstr>
      <vt:lpstr>Example</vt:lpstr>
      <vt:lpstr>Independent Samples t-test</vt:lpstr>
      <vt:lpstr>t-tests</vt:lpstr>
      <vt:lpstr>Analysis of Variance (ANOVA)</vt:lpstr>
      <vt:lpstr>One-way ANOVA</vt:lpstr>
      <vt:lpstr>Repeated measures ANOVA</vt:lpstr>
      <vt:lpstr>Factorial ANOVA</vt:lpstr>
      <vt:lpstr>Interaction Example</vt:lpstr>
      <vt:lpstr>Interaction Example</vt:lpstr>
      <vt:lpstr>Types of statistical tests</vt:lpstr>
      <vt:lpstr>Types of statistical tests</vt:lpstr>
      <vt:lpstr>Types of statistical tests</vt:lpstr>
      <vt:lpstr>Chi-Square</vt:lpstr>
      <vt:lpstr>Correlation coefficient</vt:lpstr>
      <vt:lpstr>Correlation Coefficient --  r</vt:lpstr>
      <vt:lpstr>PowerPoint Presentation</vt:lpstr>
      <vt:lpstr>Final note: Assumptions (of these tests we’ve been talking about)</vt:lpstr>
      <vt:lpstr>Today’s 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Yolanda Gil</dc:creator>
  <cp:lastModifiedBy>Gale Lucas</cp:lastModifiedBy>
  <cp:revision>430</cp:revision>
  <cp:lastPrinted>2016-11-11T14:52:43Z</cp:lastPrinted>
  <dcterms:created xsi:type="dcterms:W3CDTF">2015-06-10T16:51:26Z</dcterms:created>
  <dcterms:modified xsi:type="dcterms:W3CDTF">2023-05-31T21:57:22Z</dcterms:modified>
</cp:coreProperties>
</file>