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5"/>
  </p:notesMasterIdLst>
  <p:handoutMasterIdLst>
    <p:handoutMasterId r:id="rId76"/>
  </p:handoutMasterIdLst>
  <p:sldIdLst>
    <p:sldId id="279" r:id="rId2"/>
    <p:sldId id="339" r:id="rId3"/>
    <p:sldId id="599" r:id="rId4"/>
    <p:sldId id="600" r:id="rId5"/>
    <p:sldId id="601" r:id="rId6"/>
    <p:sldId id="602" r:id="rId7"/>
    <p:sldId id="603" r:id="rId8"/>
    <p:sldId id="465" r:id="rId9"/>
    <p:sldId id="467" r:id="rId10"/>
    <p:sldId id="516" r:id="rId11"/>
    <p:sldId id="508" r:id="rId12"/>
    <p:sldId id="484" r:id="rId13"/>
    <p:sldId id="488" r:id="rId14"/>
    <p:sldId id="491" r:id="rId15"/>
    <p:sldId id="521" r:id="rId16"/>
    <p:sldId id="489" r:id="rId17"/>
    <p:sldId id="415" r:id="rId18"/>
    <p:sldId id="513" r:id="rId19"/>
    <p:sldId id="492" r:id="rId20"/>
    <p:sldId id="518" r:id="rId21"/>
    <p:sldId id="520" r:id="rId22"/>
    <p:sldId id="498" r:id="rId23"/>
    <p:sldId id="529" r:id="rId24"/>
    <p:sldId id="496" r:id="rId25"/>
    <p:sldId id="499" r:id="rId26"/>
    <p:sldId id="500" r:id="rId27"/>
    <p:sldId id="501" r:id="rId28"/>
    <p:sldId id="502" r:id="rId29"/>
    <p:sldId id="503" r:id="rId30"/>
    <p:sldId id="504" r:id="rId31"/>
    <p:sldId id="505" r:id="rId32"/>
    <p:sldId id="510" r:id="rId33"/>
    <p:sldId id="509" r:id="rId34"/>
    <p:sldId id="598" r:id="rId35"/>
    <p:sldId id="514" r:id="rId36"/>
    <p:sldId id="515" r:id="rId37"/>
    <p:sldId id="530" r:id="rId38"/>
    <p:sldId id="534" r:id="rId39"/>
    <p:sldId id="535" r:id="rId40"/>
    <p:sldId id="536" r:id="rId41"/>
    <p:sldId id="537" r:id="rId42"/>
    <p:sldId id="538" r:id="rId43"/>
    <p:sldId id="539" r:id="rId44"/>
    <p:sldId id="540" r:id="rId45"/>
    <p:sldId id="541" r:id="rId46"/>
    <p:sldId id="542" r:id="rId47"/>
    <p:sldId id="543" r:id="rId48"/>
    <p:sldId id="544" r:id="rId49"/>
    <p:sldId id="545" r:id="rId50"/>
    <p:sldId id="546" r:id="rId51"/>
    <p:sldId id="547" r:id="rId52"/>
    <p:sldId id="548" r:id="rId53"/>
    <p:sldId id="549" r:id="rId54"/>
    <p:sldId id="597" r:id="rId55"/>
    <p:sldId id="550" r:id="rId56"/>
    <p:sldId id="551" r:id="rId57"/>
    <p:sldId id="552" r:id="rId58"/>
    <p:sldId id="553" r:id="rId59"/>
    <p:sldId id="554" r:id="rId60"/>
    <p:sldId id="555" r:id="rId61"/>
    <p:sldId id="556" r:id="rId62"/>
    <p:sldId id="557" r:id="rId63"/>
    <p:sldId id="558" r:id="rId64"/>
    <p:sldId id="559" r:id="rId65"/>
    <p:sldId id="560" r:id="rId66"/>
    <p:sldId id="561" r:id="rId67"/>
    <p:sldId id="562" r:id="rId68"/>
    <p:sldId id="563" r:id="rId69"/>
    <p:sldId id="564" r:id="rId70"/>
    <p:sldId id="565" r:id="rId71"/>
    <p:sldId id="566" r:id="rId72"/>
    <p:sldId id="567" r:id="rId73"/>
    <p:sldId id="596"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le Lucas" initials="GL" lastIdx="1" clrIdx="0">
    <p:extLst>
      <p:ext uri="{19B8F6BF-5375-455C-9EA6-DF929625EA0E}">
        <p15:presenceInfo xmlns:p15="http://schemas.microsoft.com/office/powerpoint/2012/main" userId="S-1-5-21-854940734-868355594-1537874043-127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659"/>
    <a:srgbClr val="CDF1FF"/>
    <a:srgbClr val="CCFF66"/>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78" autoAdjust="0"/>
    <p:restoredTop sz="71824" autoAdjust="0"/>
  </p:normalViewPr>
  <p:slideViewPr>
    <p:cSldViewPr snapToGrid="0" snapToObjects="1">
      <p:cViewPr varScale="1">
        <p:scale>
          <a:sx n="84" d="100"/>
          <a:sy n="84" d="100"/>
        </p:scale>
        <p:origin x="2196" y="60"/>
      </p:cViewPr>
      <p:guideLst>
        <p:guide orient="horz" pos="2160"/>
        <p:guide pos="2880"/>
      </p:guideLst>
    </p:cSldViewPr>
  </p:slideViewPr>
  <p:outlineViewPr>
    <p:cViewPr>
      <p:scale>
        <a:sx n="33" d="100"/>
        <a:sy n="33" d="100"/>
      </p:scale>
      <p:origin x="0" y="-20160"/>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p:cViewPr varScale="1">
        <p:scale>
          <a:sx n="85" d="100"/>
          <a:sy n="85" d="100"/>
        </p:scale>
        <p:origin x="2184"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Influenced by </a:t>
            </a:r>
            <a:r>
              <a:rPr lang="en-US" dirty="0" err="1" smtClean="0"/>
              <a:t>Niki</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Error</c:v>
                </c:pt>
              </c:strCache>
            </c:strRef>
          </c:tx>
          <c:spPr>
            <a:solidFill>
              <a:schemeClr val="accent1"/>
            </a:solidFill>
            <a:ln>
              <a:noFill/>
            </a:ln>
            <a:effectLst/>
          </c:spPr>
          <c:invertIfNegative val="0"/>
          <c:cat>
            <c:strRef>
              <c:f>Sheet1!$A$2:$A$3</c:f>
              <c:strCache>
                <c:ptCount val="2"/>
                <c:pt idx="0">
                  <c:v>Without rapport-building</c:v>
                </c:pt>
                <c:pt idx="1">
                  <c:v>With rapport-building</c:v>
                </c:pt>
              </c:strCache>
            </c:strRef>
          </c:cat>
          <c:val>
            <c:numRef>
              <c:f>Sheet1!$B$2:$B$3</c:f>
              <c:numCache>
                <c:formatCode>General</c:formatCode>
                <c:ptCount val="2"/>
                <c:pt idx="0">
                  <c:v>17</c:v>
                </c:pt>
                <c:pt idx="1">
                  <c:v>13.73</c:v>
                </c:pt>
              </c:numCache>
            </c:numRef>
          </c:val>
          <c:extLst>
            <c:ext xmlns:c16="http://schemas.microsoft.com/office/drawing/2014/chart" uri="{C3380CC4-5D6E-409C-BE32-E72D297353CC}">
              <c16:uniqueId val="{00000000-B113-464B-926F-1130D1ABD34B}"/>
            </c:ext>
          </c:extLst>
        </c:ser>
        <c:dLbls>
          <c:showLegendKey val="0"/>
          <c:showVal val="0"/>
          <c:showCatName val="0"/>
          <c:showSerName val="0"/>
          <c:showPercent val="0"/>
          <c:showBubbleSize val="0"/>
        </c:dLbls>
        <c:gapWidth val="219"/>
        <c:overlap val="-27"/>
        <c:axId val="1150925808"/>
        <c:axId val="1150921232"/>
      </c:barChart>
      <c:catAx>
        <c:axId val="115092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0921232"/>
        <c:crosses val="autoZero"/>
        <c:auto val="1"/>
        <c:lblAlgn val="ctr"/>
        <c:lblOffset val="100"/>
        <c:noMultiLvlLbl val="0"/>
      </c:catAx>
      <c:valAx>
        <c:axId val="1150921232"/>
        <c:scaling>
          <c:orientation val="minMax"/>
          <c:max val="18"/>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0925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Influenced by </a:t>
            </a:r>
            <a:r>
              <a:rPr lang="en-US" dirty="0" err="1" smtClean="0"/>
              <a:t>Niki</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 error</c:v>
                </c:pt>
              </c:strCache>
            </c:strRef>
          </c:tx>
          <c:spPr>
            <a:solidFill>
              <a:schemeClr val="tx2"/>
            </a:solidFill>
            <a:ln>
              <a:noFill/>
            </a:ln>
            <a:effectLst/>
          </c:spPr>
          <c:invertIfNegative val="0"/>
          <c:cat>
            <c:strRef>
              <c:f>Sheet1!$A$2:$A$3</c:f>
              <c:strCache>
                <c:ptCount val="2"/>
                <c:pt idx="0">
                  <c:v>Without rapport-building</c:v>
                </c:pt>
                <c:pt idx="1">
                  <c:v>With rapport-building</c:v>
                </c:pt>
              </c:strCache>
            </c:strRef>
          </c:cat>
          <c:val>
            <c:numRef>
              <c:f>Sheet1!$B$2:$B$3</c:f>
              <c:numCache>
                <c:formatCode>General</c:formatCode>
                <c:ptCount val="2"/>
                <c:pt idx="0">
                  <c:v>17.690000000000001</c:v>
                </c:pt>
                <c:pt idx="1">
                  <c:v>16.899999999999999</c:v>
                </c:pt>
              </c:numCache>
            </c:numRef>
          </c:val>
          <c:extLst>
            <c:ext xmlns:c16="http://schemas.microsoft.com/office/drawing/2014/chart" uri="{C3380CC4-5D6E-409C-BE32-E72D297353CC}">
              <c16:uniqueId val="{00000000-B113-464B-926F-1130D1ABD34B}"/>
            </c:ext>
          </c:extLst>
        </c:ser>
        <c:ser>
          <c:idx val="1"/>
          <c:order val="1"/>
          <c:tx>
            <c:strRef>
              <c:f>Sheet1!$C$1</c:f>
              <c:strCache>
                <c:ptCount val="1"/>
                <c:pt idx="0">
                  <c:v>Error</c:v>
                </c:pt>
              </c:strCache>
            </c:strRef>
          </c:tx>
          <c:spPr>
            <a:solidFill>
              <a:schemeClr val="accent1"/>
            </a:solidFill>
            <a:ln>
              <a:solidFill>
                <a:schemeClr val="accent1"/>
              </a:solidFill>
            </a:ln>
            <a:effectLst/>
          </c:spPr>
          <c:invertIfNegative val="0"/>
          <c:cat>
            <c:strRef>
              <c:f>Sheet1!$A$2:$A$3</c:f>
              <c:strCache>
                <c:ptCount val="2"/>
                <c:pt idx="0">
                  <c:v>Without rapport-building</c:v>
                </c:pt>
                <c:pt idx="1">
                  <c:v>With rapport-building</c:v>
                </c:pt>
              </c:strCache>
            </c:strRef>
          </c:cat>
          <c:val>
            <c:numRef>
              <c:f>Sheet1!$C$2:$C$3</c:f>
              <c:numCache>
                <c:formatCode>General</c:formatCode>
                <c:ptCount val="2"/>
                <c:pt idx="0">
                  <c:v>17</c:v>
                </c:pt>
                <c:pt idx="1">
                  <c:v>13.73</c:v>
                </c:pt>
              </c:numCache>
            </c:numRef>
          </c:val>
          <c:extLst>
            <c:ext xmlns:c16="http://schemas.microsoft.com/office/drawing/2014/chart" uri="{C3380CC4-5D6E-409C-BE32-E72D297353CC}">
              <c16:uniqueId val="{00000001-B113-464B-926F-1130D1ABD34B}"/>
            </c:ext>
          </c:extLst>
        </c:ser>
        <c:dLbls>
          <c:showLegendKey val="0"/>
          <c:showVal val="0"/>
          <c:showCatName val="0"/>
          <c:showSerName val="0"/>
          <c:showPercent val="0"/>
          <c:showBubbleSize val="0"/>
        </c:dLbls>
        <c:gapWidth val="219"/>
        <c:overlap val="-27"/>
        <c:axId val="1150925808"/>
        <c:axId val="1150921232"/>
      </c:barChart>
      <c:catAx>
        <c:axId val="115092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0921232"/>
        <c:crosses val="autoZero"/>
        <c:auto val="1"/>
        <c:lblAlgn val="ctr"/>
        <c:lblOffset val="100"/>
        <c:noMultiLvlLbl val="0"/>
      </c:catAx>
      <c:valAx>
        <c:axId val="1150921232"/>
        <c:scaling>
          <c:orientation val="minMax"/>
          <c:max val="18"/>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0925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Influenced by </a:t>
            </a:r>
            <a:r>
              <a:rPr lang="en-US" dirty="0" err="1" smtClean="0"/>
              <a:t>Niki</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Error</c:v>
                </c:pt>
              </c:strCache>
            </c:strRef>
          </c:tx>
          <c:spPr>
            <a:solidFill>
              <a:schemeClr val="accent1"/>
            </a:solidFill>
            <a:ln>
              <a:noFill/>
            </a:ln>
            <a:effectLst/>
          </c:spPr>
          <c:invertIfNegative val="0"/>
          <c:cat>
            <c:strRef>
              <c:f>Sheet1!$A$2:$A$3</c:f>
              <c:strCache>
                <c:ptCount val="2"/>
                <c:pt idx="0">
                  <c:v>Without rapport-building</c:v>
                </c:pt>
                <c:pt idx="1">
                  <c:v>With rapport-building</c:v>
                </c:pt>
              </c:strCache>
            </c:strRef>
          </c:cat>
          <c:val>
            <c:numRef>
              <c:f>Sheet1!$B$2:$B$3</c:f>
              <c:numCache>
                <c:formatCode>General</c:formatCode>
                <c:ptCount val="2"/>
                <c:pt idx="0">
                  <c:v>17</c:v>
                </c:pt>
                <c:pt idx="1">
                  <c:v>13.73</c:v>
                </c:pt>
              </c:numCache>
            </c:numRef>
          </c:val>
          <c:extLst>
            <c:ext xmlns:c16="http://schemas.microsoft.com/office/drawing/2014/chart" uri="{C3380CC4-5D6E-409C-BE32-E72D297353CC}">
              <c16:uniqueId val="{00000000-B113-464B-926F-1130D1ABD34B}"/>
            </c:ext>
          </c:extLst>
        </c:ser>
        <c:dLbls>
          <c:showLegendKey val="0"/>
          <c:showVal val="0"/>
          <c:showCatName val="0"/>
          <c:showSerName val="0"/>
          <c:showPercent val="0"/>
          <c:showBubbleSize val="0"/>
        </c:dLbls>
        <c:gapWidth val="219"/>
        <c:overlap val="-27"/>
        <c:axId val="1150925808"/>
        <c:axId val="1150921232"/>
      </c:barChart>
      <c:catAx>
        <c:axId val="115092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0921232"/>
        <c:crosses val="autoZero"/>
        <c:auto val="1"/>
        <c:lblAlgn val="ctr"/>
        <c:lblOffset val="100"/>
        <c:noMultiLvlLbl val="0"/>
      </c:catAx>
      <c:valAx>
        <c:axId val="1150921232"/>
        <c:scaling>
          <c:orientation val="minMax"/>
          <c:max val="18"/>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0925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Influenced by </a:t>
            </a:r>
            <a:r>
              <a:rPr lang="en-US" dirty="0" err="1" smtClean="0"/>
              <a:t>Niki</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 error</c:v>
                </c:pt>
              </c:strCache>
            </c:strRef>
          </c:tx>
          <c:spPr>
            <a:solidFill>
              <a:schemeClr val="accent1"/>
            </a:solidFill>
            <a:ln>
              <a:noFill/>
            </a:ln>
            <a:effectLst/>
          </c:spPr>
          <c:invertIfNegative val="0"/>
          <c:cat>
            <c:strRef>
              <c:f>Sheet1!$A$2:$A$3</c:f>
              <c:strCache>
                <c:ptCount val="2"/>
                <c:pt idx="0">
                  <c:v>Without rapport-building</c:v>
                </c:pt>
                <c:pt idx="1">
                  <c:v>With rapport-building</c:v>
                </c:pt>
              </c:strCache>
            </c:strRef>
          </c:cat>
          <c:val>
            <c:numRef>
              <c:f>Sheet1!$B$2:$B$3</c:f>
              <c:numCache>
                <c:formatCode>General</c:formatCode>
                <c:ptCount val="2"/>
                <c:pt idx="0">
                  <c:v>17.690000000000001</c:v>
                </c:pt>
                <c:pt idx="1">
                  <c:v>16.899999999999999</c:v>
                </c:pt>
              </c:numCache>
            </c:numRef>
          </c:val>
          <c:extLst>
            <c:ext xmlns:c16="http://schemas.microsoft.com/office/drawing/2014/chart" uri="{C3380CC4-5D6E-409C-BE32-E72D297353CC}">
              <c16:uniqueId val="{00000000-B113-464B-926F-1130D1ABD34B}"/>
            </c:ext>
          </c:extLst>
        </c:ser>
        <c:ser>
          <c:idx val="1"/>
          <c:order val="1"/>
          <c:tx>
            <c:strRef>
              <c:f>Sheet1!$C$1</c:f>
              <c:strCache>
                <c:ptCount val="1"/>
                <c:pt idx="0">
                  <c:v>Error</c:v>
                </c:pt>
              </c:strCache>
            </c:strRef>
          </c:tx>
          <c:spPr>
            <a:solidFill>
              <a:schemeClr val="accent2"/>
            </a:solidFill>
            <a:ln>
              <a:noFill/>
            </a:ln>
            <a:effectLst/>
          </c:spPr>
          <c:invertIfNegative val="0"/>
          <c:cat>
            <c:strRef>
              <c:f>Sheet1!$A$2:$A$3</c:f>
              <c:strCache>
                <c:ptCount val="2"/>
                <c:pt idx="0">
                  <c:v>Without rapport-building</c:v>
                </c:pt>
                <c:pt idx="1">
                  <c:v>With rapport-building</c:v>
                </c:pt>
              </c:strCache>
            </c:strRef>
          </c:cat>
          <c:val>
            <c:numRef>
              <c:f>Sheet1!$C$2:$C$3</c:f>
              <c:numCache>
                <c:formatCode>General</c:formatCode>
                <c:ptCount val="2"/>
                <c:pt idx="0">
                  <c:v>17</c:v>
                </c:pt>
                <c:pt idx="1">
                  <c:v>13.73</c:v>
                </c:pt>
              </c:numCache>
            </c:numRef>
          </c:val>
          <c:extLst>
            <c:ext xmlns:c16="http://schemas.microsoft.com/office/drawing/2014/chart" uri="{C3380CC4-5D6E-409C-BE32-E72D297353CC}">
              <c16:uniqueId val="{00000001-B113-464B-926F-1130D1ABD34B}"/>
            </c:ext>
          </c:extLst>
        </c:ser>
        <c:dLbls>
          <c:showLegendKey val="0"/>
          <c:showVal val="0"/>
          <c:showCatName val="0"/>
          <c:showSerName val="0"/>
          <c:showPercent val="0"/>
          <c:showBubbleSize val="0"/>
        </c:dLbls>
        <c:gapWidth val="219"/>
        <c:overlap val="-27"/>
        <c:axId val="1150925808"/>
        <c:axId val="1150921232"/>
      </c:barChart>
      <c:catAx>
        <c:axId val="115092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0921232"/>
        <c:crosses val="autoZero"/>
        <c:auto val="1"/>
        <c:lblAlgn val="ctr"/>
        <c:lblOffset val="100"/>
        <c:noMultiLvlLbl val="0"/>
      </c:catAx>
      <c:valAx>
        <c:axId val="1150921232"/>
        <c:scaling>
          <c:orientation val="minMax"/>
          <c:max val="18"/>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0925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6833CFD-2BC8-AE4D-8A29-5DD404185254}" type="datetimeFigureOut">
              <a:rPr lang="en-US" smtClean="0"/>
              <a:t>5/31/2023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7D0584-4EE8-244F-AF7C-E9B2BDE681CC}" type="slidenum">
              <a:rPr lang="en-US" smtClean="0"/>
              <a:t>‹#›</a:t>
            </a:fld>
            <a:endParaRPr lang="en-US"/>
          </a:p>
        </p:txBody>
      </p:sp>
    </p:spTree>
    <p:extLst>
      <p:ext uri="{BB962C8B-B14F-4D97-AF65-F5344CB8AC3E}">
        <p14:creationId xmlns:p14="http://schemas.microsoft.com/office/powerpoint/2010/main" val="3410434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BB6038-47A1-EB4F-B8AE-F425001B0F72}" type="datetimeFigureOut">
              <a:rPr lang="en-US" smtClean="0"/>
              <a:t>5/31/2023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5BCA06-DAB2-2649-96E2-82E5DB3F7ABA}" type="slidenum">
              <a:rPr lang="en-US" smtClean="0"/>
              <a:t>‹#›</a:t>
            </a:fld>
            <a:endParaRPr lang="en-US"/>
          </a:p>
        </p:txBody>
      </p:sp>
    </p:spTree>
    <p:extLst>
      <p:ext uri="{BB962C8B-B14F-4D97-AF65-F5344CB8AC3E}">
        <p14:creationId xmlns:p14="http://schemas.microsoft.com/office/powerpoint/2010/main" val="15237710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BCA06-DAB2-2649-96E2-82E5DB3F7ABA}" type="slidenum">
              <a:rPr lang="en-US" smtClean="0"/>
              <a:t>1</a:t>
            </a:fld>
            <a:endParaRPr lang="en-US"/>
          </a:p>
        </p:txBody>
      </p:sp>
    </p:spTree>
    <p:extLst>
      <p:ext uri="{BB962C8B-B14F-4D97-AF65-F5344CB8AC3E}">
        <p14:creationId xmlns:p14="http://schemas.microsoft.com/office/powerpoint/2010/main" val="1655527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35B666-DE3B-E34C-BA81-DE12043A64CA}" type="slidenum">
              <a:rPr lang="en-US" smtClean="0"/>
              <a:pPr/>
              <a:t>15</a:t>
            </a:fld>
            <a:endParaRPr lang="en-US"/>
          </a:p>
        </p:txBody>
      </p:sp>
    </p:spTree>
    <p:extLst>
      <p:ext uri="{BB962C8B-B14F-4D97-AF65-F5344CB8AC3E}">
        <p14:creationId xmlns:p14="http://schemas.microsoft.com/office/powerpoint/2010/main" val="2101534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35B666-DE3B-E34C-BA81-DE12043A64CA}" type="slidenum">
              <a:rPr lang="en-US" smtClean="0"/>
              <a:pPr/>
              <a:t>21</a:t>
            </a:fld>
            <a:endParaRPr lang="en-US"/>
          </a:p>
        </p:txBody>
      </p:sp>
    </p:spTree>
    <p:extLst>
      <p:ext uri="{BB962C8B-B14F-4D97-AF65-F5344CB8AC3E}">
        <p14:creationId xmlns:p14="http://schemas.microsoft.com/office/powerpoint/2010/main" val="2774846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Trust</a:t>
            </a:r>
          </a:p>
          <a:p>
            <a:r>
              <a:rPr lang="en-US" dirty="0" smtClean="0"/>
              <a:t>Aggression</a:t>
            </a:r>
            <a:r>
              <a:rPr lang="en-US" baseline="0" dirty="0" smtClean="0"/>
              <a:t> </a:t>
            </a:r>
          </a:p>
          <a:p>
            <a:r>
              <a:rPr lang="en-US" baseline="0" dirty="0" smtClean="0"/>
              <a:t>depression</a:t>
            </a:r>
            <a:endParaRPr lang="en-US" dirty="0"/>
          </a:p>
        </p:txBody>
      </p:sp>
      <p:sp>
        <p:nvSpPr>
          <p:cNvPr id="4" name="Slide Number Placeholder 3"/>
          <p:cNvSpPr>
            <a:spLocks noGrp="1"/>
          </p:cNvSpPr>
          <p:nvPr>
            <p:ph type="sldNum" sz="quarter" idx="10"/>
          </p:nvPr>
        </p:nvSpPr>
        <p:spPr/>
        <p:txBody>
          <a:bodyPr/>
          <a:lstStyle/>
          <a:p>
            <a:fld id="{9F5BCA06-DAB2-2649-96E2-82E5DB3F7ABA}" type="slidenum">
              <a:rPr lang="en-US" smtClean="0"/>
              <a:t>23</a:t>
            </a:fld>
            <a:endParaRPr lang="en-US"/>
          </a:p>
        </p:txBody>
      </p:sp>
    </p:spTree>
    <p:extLst>
      <p:ext uri="{BB962C8B-B14F-4D97-AF65-F5344CB8AC3E}">
        <p14:creationId xmlns:p14="http://schemas.microsoft.com/office/powerpoint/2010/main" val="3527571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ARE TALKING ABOUT </a:t>
            </a:r>
            <a:r>
              <a:rPr lang="en-US" b="1" baseline="0" dirty="0" smtClean="0"/>
              <a:t>user study design </a:t>
            </a:r>
            <a:r>
              <a:rPr lang="en-US" baseline="0" dirty="0" smtClean="0"/>
              <a:t>or </a:t>
            </a:r>
            <a:r>
              <a:rPr lang="en-US" b="1" baseline="0" dirty="0" smtClean="0"/>
              <a:t>METHODS, </a:t>
            </a:r>
            <a:r>
              <a:rPr lang="en-US" b="0" baseline="0" dirty="0" smtClean="0"/>
              <a:t>so we talk about them in terms of IV and DV --- not call them predictor and outcome anymore… </a:t>
            </a:r>
            <a:r>
              <a:rPr lang="en-US" b="1" baseline="0" dirty="0" smtClean="0"/>
              <a:t>these </a:t>
            </a:r>
            <a:r>
              <a:rPr lang="en-US" b="1" baseline="0" smtClean="0"/>
              <a:t>are variables </a:t>
            </a:r>
            <a:r>
              <a:rPr lang="en-US" b="1" baseline="0" dirty="0" smtClean="0"/>
              <a:t>YOU are setting when you design a study, not just something you are analyzing from a dataset!!!!</a:t>
            </a:r>
            <a:endParaRPr lang="en-US" b="1" dirty="0"/>
          </a:p>
        </p:txBody>
      </p:sp>
      <p:sp>
        <p:nvSpPr>
          <p:cNvPr id="4" name="Slide Number Placeholder 3"/>
          <p:cNvSpPr>
            <a:spLocks noGrp="1"/>
          </p:cNvSpPr>
          <p:nvPr>
            <p:ph type="sldNum" sz="quarter" idx="10"/>
          </p:nvPr>
        </p:nvSpPr>
        <p:spPr/>
        <p:txBody>
          <a:bodyPr/>
          <a:lstStyle/>
          <a:p>
            <a:fld id="{9F5BCA06-DAB2-2649-96E2-82E5DB3F7ABA}" type="slidenum">
              <a:rPr lang="en-US" smtClean="0"/>
              <a:t>24</a:t>
            </a:fld>
            <a:endParaRPr lang="en-US"/>
          </a:p>
        </p:txBody>
      </p:sp>
    </p:spTree>
    <p:extLst>
      <p:ext uri="{BB962C8B-B14F-4D97-AF65-F5344CB8AC3E}">
        <p14:creationId xmlns:p14="http://schemas.microsoft.com/office/powerpoint/2010/main" val="898429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F006FE-9048-43F0-A0E4-FF23AF5917F1}" type="slidenum">
              <a:rPr lang="en-US" smtClean="0"/>
              <a:t>28</a:t>
            </a:fld>
            <a:endParaRPr lang="en-US"/>
          </a:p>
        </p:txBody>
      </p:sp>
    </p:spTree>
    <p:extLst>
      <p:ext uri="{BB962C8B-B14F-4D97-AF65-F5344CB8AC3E}">
        <p14:creationId xmlns:p14="http://schemas.microsoft.com/office/powerpoint/2010/main" val="3503575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F006FE-9048-43F0-A0E4-FF23AF5917F1}" type="slidenum">
              <a:rPr lang="en-US" smtClean="0"/>
              <a:t>32</a:t>
            </a:fld>
            <a:endParaRPr lang="en-US"/>
          </a:p>
        </p:txBody>
      </p:sp>
    </p:spTree>
    <p:extLst>
      <p:ext uri="{BB962C8B-B14F-4D97-AF65-F5344CB8AC3E}">
        <p14:creationId xmlns:p14="http://schemas.microsoft.com/office/powerpoint/2010/main" val="520526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 depression</a:t>
            </a:r>
            <a:endParaRPr lang="en-US" dirty="0"/>
          </a:p>
        </p:txBody>
      </p:sp>
      <p:sp>
        <p:nvSpPr>
          <p:cNvPr id="4" name="Slide Number Placeholder 3"/>
          <p:cNvSpPr>
            <a:spLocks noGrp="1"/>
          </p:cNvSpPr>
          <p:nvPr>
            <p:ph type="sldNum" sz="quarter" idx="10"/>
          </p:nvPr>
        </p:nvSpPr>
        <p:spPr/>
        <p:txBody>
          <a:bodyPr/>
          <a:lstStyle/>
          <a:p>
            <a:fld id="{9F5BCA06-DAB2-2649-96E2-82E5DB3F7ABA}" type="slidenum">
              <a:rPr lang="en-US" smtClean="0"/>
              <a:t>56</a:t>
            </a:fld>
            <a:endParaRPr lang="en-US"/>
          </a:p>
        </p:txBody>
      </p:sp>
    </p:spTree>
    <p:extLst>
      <p:ext uri="{BB962C8B-B14F-4D97-AF65-F5344CB8AC3E}">
        <p14:creationId xmlns:p14="http://schemas.microsoft.com/office/powerpoint/2010/main" val="834395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35B666-DE3B-E34C-BA81-DE12043A64CA}" type="slidenum">
              <a:rPr lang="en-US" smtClean="0"/>
              <a:pPr/>
              <a:t>66</a:t>
            </a:fld>
            <a:endParaRPr lang="en-US"/>
          </a:p>
        </p:txBody>
      </p:sp>
    </p:spTree>
    <p:extLst>
      <p:ext uri="{BB962C8B-B14F-4D97-AF65-F5344CB8AC3E}">
        <p14:creationId xmlns:p14="http://schemas.microsoft.com/office/powerpoint/2010/main" val="4128258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35B666-DE3B-E34C-BA81-DE12043A64CA}" type="slidenum">
              <a:rPr lang="en-US" smtClean="0"/>
              <a:pPr/>
              <a:t>68</a:t>
            </a:fld>
            <a:endParaRPr lang="en-US"/>
          </a:p>
        </p:txBody>
      </p:sp>
    </p:spTree>
    <p:extLst>
      <p:ext uri="{BB962C8B-B14F-4D97-AF65-F5344CB8AC3E}">
        <p14:creationId xmlns:p14="http://schemas.microsoft.com/office/powerpoint/2010/main" val="2998094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Context – business goals, funding, politics, culture, tech, resources,</a:t>
            </a:r>
            <a:r>
              <a:rPr lang="en-US" b="1" baseline="0" dirty="0" smtClean="0"/>
              <a:t> constraints</a:t>
            </a:r>
          </a:p>
          <a:p>
            <a:r>
              <a:rPr lang="en-US" b="1" baseline="0" dirty="0" smtClean="0"/>
              <a:t>Content – document/data types, content objects, interface structure, volume</a:t>
            </a:r>
          </a:p>
          <a:p>
            <a:r>
              <a:rPr lang="en-US" b="1" baseline="0" dirty="0" smtClean="0"/>
              <a:t>Users – Audience, tasks, needs, information seeking behavior, experience</a:t>
            </a:r>
          </a:p>
          <a:p>
            <a:endParaRPr lang="en-US" b="1" baseline="0" dirty="0" smtClean="0"/>
          </a:p>
          <a:p>
            <a:r>
              <a:rPr lang="en-US" b="1" baseline="0" dirty="0" smtClean="0"/>
              <a:t>CONTENT is the one we think about most with design, but then when we think about testing the design, we start to think about USERS …. </a:t>
            </a:r>
            <a:r>
              <a:rPr lang="en-US" b="0" baseline="0" dirty="0" smtClean="0"/>
              <a:t>Lets start with content</a:t>
            </a:r>
          </a:p>
        </p:txBody>
      </p:sp>
      <p:sp>
        <p:nvSpPr>
          <p:cNvPr id="4" name="Slide Number Placeholder 3"/>
          <p:cNvSpPr>
            <a:spLocks noGrp="1"/>
          </p:cNvSpPr>
          <p:nvPr>
            <p:ph type="sldNum" sz="quarter" idx="10"/>
          </p:nvPr>
        </p:nvSpPr>
        <p:spPr/>
        <p:txBody>
          <a:bodyPr/>
          <a:lstStyle/>
          <a:p>
            <a:fld id="{9F5BCA06-DAB2-2649-96E2-82E5DB3F7ABA}" type="slidenum">
              <a:rPr lang="en-US" smtClean="0"/>
              <a:t>4</a:t>
            </a:fld>
            <a:endParaRPr lang="en-US"/>
          </a:p>
        </p:txBody>
      </p:sp>
    </p:spTree>
    <p:extLst>
      <p:ext uri="{BB962C8B-B14F-4D97-AF65-F5344CB8AC3E}">
        <p14:creationId xmlns:p14="http://schemas.microsoft.com/office/powerpoint/2010/main" val="4092887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b="1" dirty="0" smtClean="0"/>
              <a:t>Ownership. </a:t>
            </a:r>
            <a:r>
              <a:rPr lang="en-US" sz="1200" dirty="0" smtClean="0"/>
              <a:t>Who creates and owns the content? How much is licensed from external vendors? The answers to these questions play a huge role in influencing the level of control you have over the design.</a:t>
            </a:r>
          </a:p>
          <a:p>
            <a:pPr>
              <a:spcBef>
                <a:spcPts val="0"/>
              </a:spcBef>
              <a:spcAft>
                <a:spcPts val="600"/>
              </a:spcAft>
            </a:pPr>
            <a:r>
              <a:rPr lang="en-US" sz="1200" b="1" dirty="0" smtClean="0"/>
              <a:t>Format. </a:t>
            </a:r>
            <a:r>
              <a:rPr lang="en-US" sz="1200" dirty="0" smtClean="0"/>
              <a:t>Systems within which we design are becoming monoliths. This forces guardrails around design. EG WORDPRESS</a:t>
            </a:r>
          </a:p>
          <a:p>
            <a:pPr>
              <a:spcBef>
                <a:spcPts val="0"/>
              </a:spcBef>
              <a:spcAft>
                <a:spcPts val="600"/>
              </a:spcAft>
            </a:pPr>
            <a:r>
              <a:rPr lang="en-US" sz="1200" b="1" dirty="0" smtClean="0"/>
              <a:t>Structure. </a:t>
            </a:r>
            <a:r>
              <a:rPr lang="en-US" sz="1200" dirty="0" smtClean="0"/>
              <a:t>Some information systems are built around the document paradigm, with the document as the smallest discrete unit. Other systems leverage some form of markup language to allow management and access at a finer level of granularity.</a:t>
            </a:r>
          </a:p>
          <a:p>
            <a:pPr>
              <a:spcBef>
                <a:spcPts val="0"/>
              </a:spcBef>
              <a:spcAft>
                <a:spcPts val="600"/>
              </a:spcAft>
            </a:pPr>
            <a:r>
              <a:rPr lang="en-US" sz="1200" b="1" dirty="0" smtClean="0"/>
              <a:t>Metadata. </a:t>
            </a:r>
            <a:r>
              <a:rPr lang="en-US" sz="1200" dirty="0" smtClean="0"/>
              <a:t>To what extent has metadata that describes the content and objects within your system already been created? Have users been allowed to tag the content? These factors can affect the design process.</a:t>
            </a:r>
          </a:p>
          <a:p>
            <a:pPr>
              <a:spcBef>
                <a:spcPts val="0"/>
              </a:spcBef>
              <a:spcAft>
                <a:spcPts val="600"/>
              </a:spcAft>
            </a:pPr>
            <a:r>
              <a:rPr lang="en-US" sz="1200" b="1" dirty="0" smtClean="0"/>
              <a:t>Volume. </a:t>
            </a:r>
            <a:r>
              <a:rPr lang="en-US" sz="1200" dirty="0" smtClean="0"/>
              <a:t>How much content are we talking about? How big is your system?</a:t>
            </a:r>
          </a:p>
          <a:p>
            <a:pPr>
              <a:spcBef>
                <a:spcPts val="0"/>
              </a:spcBef>
              <a:spcAft>
                <a:spcPts val="600"/>
              </a:spcAft>
            </a:pPr>
            <a:r>
              <a:rPr lang="en-US" sz="1200" b="1" dirty="0" smtClean="0"/>
              <a:t>Dynamism. </a:t>
            </a:r>
            <a:r>
              <a:rPr lang="en-US" sz="1200" dirty="0" smtClean="0"/>
              <a:t>What is the rate of growth? How often will it be updated? And how quickly will it go stale?</a:t>
            </a:r>
          </a:p>
        </p:txBody>
      </p:sp>
      <p:sp>
        <p:nvSpPr>
          <p:cNvPr id="4" name="Slide Number Placeholder 3"/>
          <p:cNvSpPr>
            <a:spLocks noGrp="1"/>
          </p:cNvSpPr>
          <p:nvPr>
            <p:ph type="sldNum" sz="quarter" idx="10"/>
          </p:nvPr>
        </p:nvSpPr>
        <p:spPr/>
        <p:txBody>
          <a:bodyPr/>
          <a:lstStyle/>
          <a:p>
            <a:fld id="{9F5BCA06-DAB2-2649-96E2-82E5DB3F7ABA}" type="slidenum">
              <a:rPr lang="en-US" smtClean="0"/>
              <a:t>5</a:t>
            </a:fld>
            <a:endParaRPr lang="en-US"/>
          </a:p>
        </p:txBody>
      </p:sp>
    </p:spTree>
    <p:extLst>
      <p:ext uri="{BB962C8B-B14F-4D97-AF65-F5344CB8AC3E}">
        <p14:creationId xmlns:p14="http://schemas.microsoft.com/office/powerpoint/2010/main" val="373107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t>The overlapping circles of UX/UI design do vary in level of concreteness. Content itself is most concrete, the other circles are less concrete – both </a:t>
            </a:r>
            <a:r>
              <a:rPr lang="en-US" b="1" baseline="0" dirty="0" smtClean="0"/>
              <a:t>users</a:t>
            </a:r>
            <a:r>
              <a:rPr lang="en-US" b="0" baseline="0" dirty="0" smtClean="0"/>
              <a:t> and </a:t>
            </a:r>
            <a:r>
              <a:rPr lang="en-US" b="1" baseline="0" dirty="0" smtClean="0"/>
              <a:t>context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t>As I said </a:t>
            </a:r>
            <a:r>
              <a:rPr lang="en-US" b="1" baseline="0" dirty="0" smtClean="0"/>
              <a:t>CONTENT is the one we think about most with design, but then when we think about testing the design, we start to think about USERS … </a:t>
            </a:r>
            <a:r>
              <a:rPr lang="en-US" b="0" baseline="0" dirty="0" smtClean="0"/>
              <a:t>so now to thinking about users more: next slide</a:t>
            </a:r>
          </a:p>
          <a:p>
            <a:endParaRPr lang="en-US" dirty="0"/>
          </a:p>
        </p:txBody>
      </p:sp>
      <p:sp>
        <p:nvSpPr>
          <p:cNvPr id="4" name="Slide Number Placeholder 3"/>
          <p:cNvSpPr>
            <a:spLocks noGrp="1"/>
          </p:cNvSpPr>
          <p:nvPr>
            <p:ph type="sldNum" sz="quarter" idx="10"/>
          </p:nvPr>
        </p:nvSpPr>
        <p:spPr/>
        <p:txBody>
          <a:bodyPr/>
          <a:lstStyle/>
          <a:p>
            <a:fld id="{9F5BCA06-DAB2-2649-96E2-82E5DB3F7ABA}" type="slidenum">
              <a:rPr lang="en-US" smtClean="0"/>
              <a:t>6</a:t>
            </a:fld>
            <a:endParaRPr lang="en-US"/>
          </a:p>
        </p:txBody>
      </p:sp>
    </p:spTree>
    <p:extLst>
      <p:ext uri="{BB962C8B-B14F-4D97-AF65-F5344CB8AC3E}">
        <p14:creationId xmlns:p14="http://schemas.microsoft.com/office/powerpoint/2010/main" val="3627401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Useful. </a:t>
            </a:r>
            <a:r>
              <a:rPr lang="en-US" sz="1200" dirty="0" smtClean="0"/>
              <a:t>We must ask whether our systems and interfaces are useful, and find innovative solutions that are more useful.</a:t>
            </a:r>
          </a:p>
          <a:p>
            <a:r>
              <a:rPr lang="en-US" sz="1200" b="1" dirty="0" smtClean="0"/>
              <a:t>Usable. </a:t>
            </a:r>
            <a:r>
              <a:rPr lang="en-US" sz="1200" dirty="0" smtClean="0"/>
              <a:t>Ease of use is vital. Unfortunately, the interface-centered methods and research on HCI do not fully model its role. Usability seems necessary, but not sufficient.</a:t>
            </a:r>
          </a:p>
          <a:p>
            <a:r>
              <a:rPr lang="en-US" sz="1200" b="1" dirty="0" smtClean="0"/>
              <a:t>Desirable. </a:t>
            </a:r>
            <a:r>
              <a:rPr lang="en-US" sz="1200" dirty="0" smtClean="0"/>
              <a:t>These factors must be tempered by an appreciation for image, identity, brand, and other emotional elements.</a:t>
            </a:r>
          </a:p>
          <a:p>
            <a:r>
              <a:rPr lang="en-US" sz="1200" b="1" dirty="0" smtClean="0"/>
              <a:t>Findable. </a:t>
            </a:r>
            <a:r>
              <a:rPr lang="en-US" sz="1200" dirty="0" smtClean="0"/>
              <a:t>We must strive to design interfaces and objects that are intuitive, so users can find what they need.</a:t>
            </a:r>
          </a:p>
          <a:p>
            <a:r>
              <a:rPr lang="en-US" sz="1200" b="1" dirty="0" smtClean="0"/>
              <a:t>Accessible. </a:t>
            </a:r>
            <a:r>
              <a:rPr lang="en-US" sz="1200" dirty="0" smtClean="0"/>
              <a:t>Interfaces and systems should be accessible to people with disabilities (10% of the pop.).</a:t>
            </a:r>
          </a:p>
          <a:p>
            <a:r>
              <a:rPr lang="en-US" sz="1200" b="1" dirty="0" smtClean="0"/>
              <a:t>Credible. </a:t>
            </a:r>
            <a:r>
              <a:rPr lang="en-US" sz="1200" dirty="0" smtClean="0"/>
              <a:t>Design elements influence whether users trust and believe what we tell them.</a:t>
            </a:r>
          </a:p>
          <a:p>
            <a:r>
              <a:rPr lang="en-US" sz="1200" b="1" dirty="0" smtClean="0"/>
              <a:t>Valuable. </a:t>
            </a:r>
            <a:r>
              <a:rPr lang="en-US" sz="1200" dirty="0" smtClean="0"/>
              <a:t>Deliverable must deliver value. User experience must advance the mission, contribute to the bottom line, and/or improve customer satisfaction.</a:t>
            </a:r>
          </a:p>
          <a:p>
            <a:r>
              <a:rPr lang="en-US" sz="1200" u="sng" dirty="0" smtClean="0"/>
              <a:t>Easy</a:t>
            </a:r>
            <a:r>
              <a:rPr lang="en-US" sz="1200" u="sng" baseline="0" dirty="0" smtClean="0"/>
              <a:t> to use (usable) for something user needs (useful) that also benefits the owner (valuable)</a:t>
            </a:r>
            <a:endParaRPr lang="en-US" sz="1200" u="sng" dirty="0" smtClean="0"/>
          </a:p>
        </p:txBody>
      </p:sp>
      <p:sp>
        <p:nvSpPr>
          <p:cNvPr id="4" name="Slide Number Placeholder 3"/>
          <p:cNvSpPr>
            <a:spLocks noGrp="1"/>
          </p:cNvSpPr>
          <p:nvPr>
            <p:ph type="sldNum" sz="quarter" idx="10"/>
          </p:nvPr>
        </p:nvSpPr>
        <p:spPr/>
        <p:txBody>
          <a:bodyPr/>
          <a:lstStyle/>
          <a:p>
            <a:fld id="{9F5BCA06-DAB2-2649-96E2-82E5DB3F7ABA}" type="slidenum">
              <a:rPr lang="en-US" smtClean="0"/>
              <a:t>7</a:t>
            </a:fld>
            <a:endParaRPr lang="en-US"/>
          </a:p>
        </p:txBody>
      </p:sp>
    </p:spTree>
    <p:extLst>
      <p:ext uri="{BB962C8B-B14F-4D97-AF65-F5344CB8AC3E}">
        <p14:creationId xmlns:p14="http://schemas.microsoft.com/office/powerpoint/2010/main" val="3450363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a:t>
            </a:r>
            <a:r>
              <a:rPr lang="en-US" baseline="0" dirty="0" smtClean="0"/>
              <a:t> kind of randomized control trial. As </a:t>
            </a:r>
            <a:r>
              <a:rPr lang="en-US" baseline="0" dirty="0" err="1" smtClean="0"/>
              <a:t>Ive</a:t>
            </a:r>
            <a:r>
              <a:rPr lang="en-US" baseline="0" dirty="0" smtClean="0"/>
              <a:t> said before, experiment and randomized control trial are often used interchangeably</a:t>
            </a:r>
            <a:endParaRPr lang="en-US" dirty="0"/>
          </a:p>
        </p:txBody>
      </p:sp>
      <p:sp>
        <p:nvSpPr>
          <p:cNvPr id="4" name="Slide Number Placeholder 3"/>
          <p:cNvSpPr>
            <a:spLocks noGrp="1"/>
          </p:cNvSpPr>
          <p:nvPr>
            <p:ph type="sldNum" sz="quarter" idx="10"/>
          </p:nvPr>
        </p:nvSpPr>
        <p:spPr/>
        <p:txBody>
          <a:bodyPr/>
          <a:lstStyle/>
          <a:p>
            <a:fld id="{9F5BCA06-DAB2-2649-96E2-82E5DB3F7ABA}" type="slidenum">
              <a:rPr lang="en-US" smtClean="0"/>
              <a:t>9</a:t>
            </a:fld>
            <a:endParaRPr lang="en-US"/>
          </a:p>
        </p:txBody>
      </p:sp>
    </p:spTree>
    <p:extLst>
      <p:ext uri="{BB962C8B-B14F-4D97-AF65-F5344CB8AC3E}">
        <p14:creationId xmlns:p14="http://schemas.microsoft.com/office/powerpoint/2010/main" val="3596742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88BA03F-BD59-4D9C-BA61-D476AC53DDED}" type="slidenum">
              <a:rPr lang="en-US" altLang="en-US" smtClean="0"/>
              <a:pPr eaLnBrk="1" hangingPunct="1">
                <a:spcBef>
                  <a:spcPct val="0"/>
                </a:spcBef>
              </a:pPr>
              <a:t>10</a:t>
            </a:fld>
            <a:endParaRPr lang="en-US" alt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31076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C2332A9-0CD0-469F-BE6F-9172B651E235}" type="slidenum">
              <a:rPr lang="en-US"/>
              <a:pPr eaLnBrk="1" hangingPunct="1"/>
              <a:t>11</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066765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35B666-DE3B-E34C-BA81-DE12043A64CA}" type="slidenum">
              <a:rPr lang="en-US" smtClean="0"/>
              <a:pPr/>
              <a:t>13</a:t>
            </a:fld>
            <a:endParaRPr lang="en-US"/>
          </a:p>
        </p:txBody>
      </p:sp>
    </p:spTree>
    <p:extLst>
      <p:ext uri="{BB962C8B-B14F-4D97-AF65-F5344CB8AC3E}">
        <p14:creationId xmlns:p14="http://schemas.microsoft.com/office/powerpoint/2010/main" val="2329300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35CC155-B2A7-48CF-8452-AB8E7ADA961C}" type="datetime1">
              <a:rPr lang="en-US" smtClean="0"/>
              <a:t>5/31/2023</a:t>
            </a:fld>
            <a:endParaRPr lang="en-US"/>
          </a:p>
        </p:txBody>
      </p:sp>
      <p:sp>
        <p:nvSpPr>
          <p:cNvPr id="5" name="Footer Placeholder 4"/>
          <p:cNvSpPr>
            <a:spLocks noGrp="1"/>
          </p:cNvSpPr>
          <p:nvPr>
            <p:ph type="ftr" sz="quarter" idx="11"/>
          </p:nvPr>
        </p:nvSpPr>
        <p:spPr>
          <a:xfrm>
            <a:off x="5789613"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F1F5224-4C9B-45C2-8C6A-2D21057E862A}" type="datetime1">
              <a:rPr lang="en-US" smtClean="0"/>
              <a:t>5/31/2023</a:t>
            </a:fld>
            <a:endParaRPr lang="en-US"/>
          </a:p>
        </p:txBody>
      </p:sp>
      <p:sp>
        <p:nvSpPr>
          <p:cNvPr id="3" name="Footer Placeholder 2"/>
          <p:cNvSpPr>
            <a:spLocks noGrp="1"/>
          </p:cNvSpPr>
          <p:nvPr>
            <p:ph type="ftr" sz="quarter" idx="11"/>
          </p:nvPr>
        </p:nvSpPr>
        <p:spPr>
          <a:xfrm>
            <a:off x="5789613"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fld id="{6DAFBDB5-0F81-4ED3-A8F1-405F775BA28F}" type="datetime1">
              <a:rPr lang="en-US" smtClean="0"/>
              <a:t>5/31/2023</a:t>
            </a:fld>
            <a:endParaRPr lang="en-US"/>
          </a:p>
        </p:txBody>
      </p:sp>
      <p:sp>
        <p:nvSpPr>
          <p:cNvPr id="6" name="Footer Placeholder 5"/>
          <p:cNvSpPr>
            <a:spLocks noGrp="1"/>
          </p:cNvSpPr>
          <p:nvPr>
            <p:ph type="ftr" sz="quarter" idx="11"/>
          </p:nvPr>
        </p:nvSpPr>
        <p:spPr>
          <a:xfrm>
            <a:off x="5789613"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fld id="{C55D2D16-2756-463B-A77C-D0F466D25704}" type="datetime1">
              <a:rPr lang="en-US" smtClean="0"/>
              <a:t>5/31/2023</a:t>
            </a:fld>
            <a:endParaRPr lang="en-US"/>
          </a:p>
        </p:txBody>
      </p:sp>
      <p:sp>
        <p:nvSpPr>
          <p:cNvPr id="6" name="Footer Placeholder 5"/>
          <p:cNvSpPr>
            <a:spLocks noGrp="1"/>
          </p:cNvSpPr>
          <p:nvPr>
            <p:ph type="ftr" sz="quarter" idx="11"/>
          </p:nvPr>
        </p:nvSpPr>
        <p:spPr>
          <a:xfrm>
            <a:off x="5789613"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fld id="{246476ED-001A-4C43-92A6-9530AC37D6DE}" type="datetime1">
              <a:rPr lang="en-US" smtClean="0"/>
              <a:t>5/31/2023</a:t>
            </a:fld>
            <a:endParaRPr lang="en-US"/>
          </a:p>
        </p:txBody>
      </p:sp>
      <p:sp>
        <p:nvSpPr>
          <p:cNvPr id="6" name="Footer Placeholder 5"/>
          <p:cNvSpPr>
            <a:spLocks noGrp="1"/>
          </p:cNvSpPr>
          <p:nvPr>
            <p:ph type="ftr" sz="quarter" idx="11"/>
          </p:nvPr>
        </p:nvSpPr>
        <p:spPr>
          <a:xfrm>
            <a:off x="5789613"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Click icon to add picture</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Click icon to add picture</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BEAE0A7-96BD-4232-8992-D9D831973F23}" type="datetime1">
              <a:rPr lang="en-US" smtClean="0"/>
              <a:t>5/31/2023</a:t>
            </a:fld>
            <a:endParaRPr lang="en-US"/>
          </a:p>
        </p:txBody>
      </p:sp>
      <p:sp>
        <p:nvSpPr>
          <p:cNvPr id="5" name="Footer Placeholder 4"/>
          <p:cNvSpPr>
            <a:spLocks noGrp="1"/>
          </p:cNvSpPr>
          <p:nvPr>
            <p:ph type="ftr" sz="quarter" idx="11"/>
          </p:nvPr>
        </p:nvSpPr>
        <p:spPr>
          <a:xfrm>
            <a:off x="5789613"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408A6D6-2E36-46EF-9BF1-342664439596}" type="datetime1">
              <a:rPr lang="en-US" smtClean="0"/>
              <a:t>5/31/2023</a:t>
            </a:fld>
            <a:endParaRPr lang="en-US"/>
          </a:p>
        </p:txBody>
      </p:sp>
      <p:sp>
        <p:nvSpPr>
          <p:cNvPr id="5" name="Footer Placeholder 4"/>
          <p:cNvSpPr>
            <a:spLocks noGrp="1"/>
          </p:cNvSpPr>
          <p:nvPr>
            <p:ph type="ftr" sz="quarter" idx="11"/>
          </p:nvPr>
        </p:nvSpPr>
        <p:spPr>
          <a:xfrm>
            <a:off x="5789613"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p>
            <a:fld id="{5DCB0915-FA30-4D8E-A360-4C3609C0D00C}" type="datetime1">
              <a:rPr lang="en-US" smtClean="0"/>
              <a:t>5/31/2023</a:t>
            </a:fld>
            <a:endParaRPr lang="en-US"/>
          </a:p>
        </p:txBody>
      </p:sp>
      <p:sp>
        <p:nvSpPr>
          <p:cNvPr id="4" name="Footer Placeholder 3"/>
          <p:cNvSpPr>
            <a:spLocks noGrp="1"/>
          </p:cNvSpPr>
          <p:nvPr>
            <p:ph type="ftr" sz="quarter" idx="11"/>
          </p:nvPr>
        </p:nvSpPr>
        <p:spPr>
          <a:xfrm>
            <a:off x="5789613"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BA45390D-E14F-41C9-BCF5-2356FF2F4DE7}" type="datetime1">
              <a:rPr lang="en-US" smtClean="0"/>
              <a:t>5/31/2023</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EBF96740-B5C6-45A0-A28E-F52B7D3FDCB4}" type="slidenum">
              <a:rPr lang="en-US"/>
              <a:pPr>
                <a:defRPr/>
              </a:pPr>
              <a:t>‹#›</a:t>
            </a:fld>
            <a:endParaRPr lang="en-US"/>
          </a:p>
        </p:txBody>
      </p:sp>
    </p:spTree>
    <p:extLst>
      <p:ext uri="{BB962C8B-B14F-4D97-AF65-F5344CB8AC3E}">
        <p14:creationId xmlns:p14="http://schemas.microsoft.com/office/powerpoint/2010/main" val="3565280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1"/>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8A5C92FC-576E-42C0-9903-7CF732BE399D}" type="datetime1">
              <a:rPr lang="en-US" smtClean="0"/>
              <a:t>5/31/2023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BD3CC6-1C9A-4F9C-A33D-03DCA4F26262}" type="slidenum">
              <a:rPr lang="en-US"/>
              <a:pPr>
                <a:defRPr/>
              </a:pPr>
              <a:t>‹#›</a:t>
            </a:fld>
            <a:endParaRPr lang="en-US"/>
          </a:p>
        </p:txBody>
      </p:sp>
    </p:spTree>
    <p:extLst>
      <p:ext uri="{BB962C8B-B14F-4D97-AF65-F5344CB8AC3E}">
        <p14:creationId xmlns:p14="http://schemas.microsoft.com/office/powerpoint/2010/main" val="220760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8BAB2B0-72D5-4AC6-B2A2-A833C91F103D}" type="datetime1">
              <a:rPr lang="en-US" smtClean="0"/>
              <a:t>5/31/2023</a:t>
            </a:fld>
            <a:endParaRPr lang="en-US"/>
          </a:p>
        </p:txBody>
      </p:sp>
      <p:sp>
        <p:nvSpPr>
          <p:cNvPr id="5" name="Footer Placeholder 4"/>
          <p:cNvSpPr>
            <a:spLocks noGrp="1"/>
          </p:cNvSpPr>
          <p:nvPr>
            <p:ph type="ftr" sz="quarter" idx="11"/>
          </p:nvPr>
        </p:nvSpPr>
        <p:spPr>
          <a:xfrm>
            <a:off x="5789613"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fld id="{A99EA65E-7D25-4EE0-A79D-03E5D59561AF}" type="datetime1">
              <a:rPr lang="en-US" smtClean="0"/>
              <a:t>5/31/2023</a:t>
            </a:fld>
            <a:endParaRPr lang="en-US"/>
          </a:p>
        </p:txBody>
      </p:sp>
      <p:sp>
        <p:nvSpPr>
          <p:cNvPr id="5" name="Footer Placeholder 4"/>
          <p:cNvSpPr>
            <a:spLocks noGrp="1"/>
          </p:cNvSpPr>
          <p:nvPr>
            <p:ph type="ftr" sz="quarter" idx="11"/>
          </p:nvPr>
        </p:nvSpPr>
        <p:spPr>
          <a:xfrm>
            <a:off x="7238999" y="6356350"/>
            <a:ext cx="144621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9452DDA-10B9-4A05-8A0B-E8EDC97DC83D}" type="datetime1">
              <a:rPr lang="en-US" smtClean="0"/>
              <a:t>5/31/2023</a:t>
            </a:fld>
            <a:endParaRPr lang="en-US"/>
          </a:p>
        </p:txBody>
      </p:sp>
      <p:sp>
        <p:nvSpPr>
          <p:cNvPr id="6" name="Footer Placeholder 5"/>
          <p:cNvSpPr>
            <a:spLocks noGrp="1"/>
          </p:cNvSpPr>
          <p:nvPr>
            <p:ph type="ftr" sz="quarter" idx="11"/>
          </p:nvPr>
        </p:nvSpPr>
        <p:spPr>
          <a:xfrm>
            <a:off x="5789613"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0EF869-85F2-4F1A-B211-A4F61BB0A6CE}" type="datetime1">
              <a:rPr lang="en-US" smtClean="0"/>
              <a:t>5/31/2023</a:t>
            </a:fld>
            <a:endParaRPr lang="en-US"/>
          </a:p>
        </p:txBody>
      </p:sp>
      <p:sp>
        <p:nvSpPr>
          <p:cNvPr id="8" name="Footer Placeholder 7"/>
          <p:cNvSpPr>
            <a:spLocks noGrp="1"/>
          </p:cNvSpPr>
          <p:nvPr>
            <p:ph type="ftr" sz="quarter" idx="11"/>
          </p:nvPr>
        </p:nvSpPr>
        <p:spPr>
          <a:xfrm>
            <a:off x="5789613"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C0C5A53-752B-4300-914B-73B84469F19D}" type="datetime1">
              <a:rPr lang="en-US" smtClean="0"/>
              <a:t>5/31/2023</a:t>
            </a:fld>
            <a:endParaRPr lang="en-US"/>
          </a:p>
        </p:txBody>
      </p:sp>
      <p:sp>
        <p:nvSpPr>
          <p:cNvPr id="6" name="Footer Placeholder 5"/>
          <p:cNvSpPr>
            <a:spLocks noGrp="1"/>
          </p:cNvSpPr>
          <p:nvPr>
            <p:ph type="ftr" sz="quarter" idx="11"/>
          </p:nvPr>
        </p:nvSpPr>
        <p:spPr>
          <a:xfrm>
            <a:off x="5789613"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13890CA-A723-4214-9D1B-84F70BC243C5}" type="datetime1">
              <a:rPr lang="en-US" smtClean="0"/>
              <a:t>5/31/2023</a:t>
            </a:fld>
            <a:endParaRPr lang="en-US"/>
          </a:p>
        </p:txBody>
      </p:sp>
      <p:sp>
        <p:nvSpPr>
          <p:cNvPr id="6" name="Footer Placeholder 5"/>
          <p:cNvSpPr>
            <a:spLocks noGrp="1"/>
          </p:cNvSpPr>
          <p:nvPr>
            <p:ph type="ftr" sz="quarter" idx="11"/>
          </p:nvPr>
        </p:nvSpPr>
        <p:spPr>
          <a:xfrm>
            <a:off x="5789613"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BE5CCB4-6433-4C76-BCE4-144B0BBF152D}" type="datetime1">
              <a:rPr lang="en-US" smtClean="0"/>
              <a:t>5/31/2023</a:t>
            </a:fld>
            <a:endParaRPr lang="en-US"/>
          </a:p>
        </p:txBody>
      </p:sp>
      <p:sp>
        <p:nvSpPr>
          <p:cNvPr id="6" name="Footer Placeholder 5"/>
          <p:cNvSpPr>
            <a:spLocks noGrp="1"/>
          </p:cNvSpPr>
          <p:nvPr>
            <p:ph type="ftr" sz="quarter" idx="11"/>
          </p:nvPr>
        </p:nvSpPr>
        <p:spPr>
          <a:xfrm>
            <a:off x="5789613"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135F81D-D949-4671-85E6-F5FF638F76C7}" type="datetime1">
              <a:rPr lang="en-US" smtClean="0"/>
              <a:t>5/31/2023</a:t>
            </a:fld>
            <a:endParaRPr lang="en-US"/>
          </a:p>
        </p:txBody>
      </p:sp>
      <p:sp>
        <p:nvSpPr>
          <p:cNvPr id="4" name="Footer Placeholder 3"/>
          <p:cNvSpPr>
            <a:spLocks noGrp="1"/>
          </p:cNvSpPr>
          <p:nvPr>
            <p:ph type="ftr" sz="quarter" idx="11"/>
          </p:nvPr>
        </p:nvSpPr>
        <p:spPr>
          <a:xfrm>
            <a:off x="5789613"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6" name="Slide Number Placeholder 5"/>
          <p:cNvSpPr>
            <a:spLocks noGrp="1"/>
          </p:cNvSpPr>
          <p:nvPr>
            <p:ph type="sldNum" sz="quarter" idx="4"/>
          </p:nvPr>
        </p:nvSpPr>
        <p:spPr>
          <a:xfrm>
            <a:off x="8659951" y="6504317"/>
            <a:ext cx="533400" cy="365125"/>
          </a:xfrm>
          <a:prstGeom prst="rect">
            <a:avLst/>
          </a:prstGeom>
        </p:spPr>
        <p:txBody>
          <a:bodyPr vert="horz" lIns="91440" tIns="45720" rIns="91440" bIns="45720" rtlCol="0" anchor="ctr"/>
          <a:lstStyle>
            <a:lvl1pPr algn="ctr">
              <a:defRPr sz="1000" b="1">
                <a:solidFill>
                  <a:schemeClr val="tx1">
                    <a:lumMod val="50000"/>
                    <a:lumOff val="50000"/>
                  </a:schemeClr>
                </a:solidFill>
              </a:defRPr>
            </a:lvl1pPr>
          </a:lstStyle>
          <a:p>
            <a:fld id="{9F2F5E10-5301-4EE6-90D2-A6C4A3F62B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endParaRPr lang="en-US" dirty="0"/>
          </a:p>
        </p:txBody>
      </p:sp>
      <p:sp>
        <p:nvSpPr>
          <p:cNvPr id="3" name="Subtitle 2"/>
          <p:cNvSpPr>
            <a:spLocks noGrp="1"/>
          </p:cNvSpPr>
          <p:nvPr>
            <p:ph type="subTitle" idx="1"/>
          </p:nvPr>
        </p:nvSpPr>
        <p:spPr>
          <a:xfrm>
            <a:off x="457199" y="1562100"/>
            <a:ext cx="8228013" cy="2451100"/>
          </a:xfrm>
        </p:spPr>
        <p:txBody>
          <a:bodyPr>
            <a:noAutofit/>
          </a:bodyPr>
          <a:lstStyle/>
          <a:p>
            <a:r>
              <a:rPr lang="en-US" sz="4800" dirty="0" smtClean="0"/>
              <a:t>User Study Design</a:t>
            </a:r>
          </a:p>
        </p:txBody>
      </p:sp>
      <p:sp>
        <p:nvSpPr>
          <p:cNvPr id="5" name="TextBox 4"/>
          <p:cNvSpPr txBox="1"/>
          <p:nvPr/>
        </p:nvSpPr>
        <p:spPr>
          <a:xfrm>
            <a:off x="3313650" y="5960534"/>
            <a:ext cx="2515112" cy="830997"/>
          </a:xfrm>
          <a:prstGeom prst="rect">
            <a:avLst/>
          </a:prstGeom>
          <a:noFill/>
        </p:spPr>
        <p:txBody>
          <a:bodyPr wrap="none" rtlCol="0">
            <a:spAutoFit/>
          </a:bodyPr>
          <a:lstStyle/>
          <a:p>
            <a:pPr algn="ctr"/>
            <a:r>
              <a:rPr lang="en-US" sz="2400" b="1" dirty="0">
                <a:solidFill>
                  <a:srgbClr val="265993"/>
                </a:solidFill>
              </a:rPr>
              <a:t>Gale Lucas</a:t>
            </a:r>
          </a:p>
          <a:p>
            <a:pPr algn="ctr"/>
            <a:r>
              <a:rPr lang="en-US" sz="2400" dirty="0">
                <a:solidFill>
                  <a:srgbClr val="265993"/>
                </a:solidFill>
              </a:rPr>
              <a:t>lucas@ict.usc.edu</a:t>
            </a:r>
          </a:p>
        </p:txBody>
      </p:sp>
    </p:spTree>
    <p:extLst>
      <p:ext uri="{BB962C8B-B14F-4D97-AF65-F5344CB8AC3E}">
        <p14:creationId xmlns:p14="http://schemas.microsoft.com/office/powerpoint/2010/main" val="33719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152400"/>
            <a:ext cx="8229600" cy="1143000"/>
          </a:xfrm>
        </p:spPr>
        <p:txBody>
          <a:bodyPr anchor="b"/>
          <a:lstStyle/>
          <a:p>
            <a:pPr eaLnBrk="1" hangingPunct="1"/>
            <a:r>
              <a:rPr lang="en-US" altLang="en-US" dirty="0" smtClean="0"/>
              <a:t>AB Testing</a:t>
            </a:r>
          </a:p>
        </p:txBody>
      </p:sp>
      <p:sp>
        <p:nvSpPr>
          <p:cNvPr id="27652" name="Oval 7"/>
          <p:cNvSpPr>
            <a:spLocks noChangeArrowheads="1"/>
          </p:cNvSpPr>
          <p:nvPr/>
        </p:nvSpPr>
        <p:spPr bwMode="auto">
          <a:xfrm>
            <a:off x="3924300" y="1273991"/>
            <a:ext cx="1447800" cy="1447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27653" name="Text Box 8"/>
          <p:cNvSpPr txBox="1">
            <a:spLocks noChangeArrowheads="1"/>
          </p:cNvSpPr>
          <p:nvPr/>
        </p:nvSpPr>
        <p:spPr bwMode="auto">
          <a:xfrm>
            <a:off x="4000500" y="1650914"/>
            <a:ext cx="1295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dirty="0"/>
              <a:t>Population of </a:t>
            </a:r>
            <a:r>
              <a:rPr lang="en-US" altLang="en-US" sz="1800" dirty="0" smtClean="0"/>
              <a:t>users</a:t>
            </a:r>
            <a:endParaRPr lang="en-US" altLang="en-US" sz="1800" dirty="0"/>
          </a:p>
        </p:txBody>
      </p:sp>
      <p:sp>
        <p:nvSpPr>
          <p:cNvPr id="27654" name="Line 9"/>
          <p:cNvSpPr>
            <a:spLocks noChangeShapeType="1"/>
          </p:cNvSpPr>
          <p:nvPr/>
        </p:nvSpPr>
        <p:spPr bwMode="auto">
          <a:xfrm flipH="1">
            <a:off x="3619500" y="4169591"/>
            <a:ext cx="533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5" name="Line 10"/>
          <p:cNvSpPr>
            <a:spLocks noChangeShapeType="1"/>
          </p:cNvSpPr>
          <p:nvPr/>
        </p:nvSpPr>
        <p:spPr bwMode="auto">
          <a:xfrm>
            <a:off x="5143500" y="4169591"/>
            <a:ext cx="457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6" name="Line 12"/>
          <p:cNvSpPr>
            <a:spLocks noChangeShapeType="1"/>
          </p:cNvSpPr>
          <p:nvPr/>
        </p:nvSpPr>
        <p:spPr bwMode="auto">
          <a:xfrm>
            <a:off x="4610100" y="2797991"/>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7" name="Oval 13"/>
          <p:cNvSpPr>
            <a:spLocks noChangeArrowheads="1"/>
          </p:cNvSpPr>
          <p:nvPr/>
        </p:nvSpPr>
        <p:spPr bwMode="auto">
          <a:xfrm>
            <a:off x="4152900" y="3331391"/>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27658" name="Text Box 14"/>
          <p:cNvSpPr txBox="1">
            <a:spLocks noChangeArrowheads="1"/>
          </p:cNvSpPr>
          <p:nvPr/>
        </p:nvSpPr>
        <p:spPr bwMode="auto">
          <a:xfrm>
            <a:off x="4000500" y="3574279"/>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a:t>Sample</a:t>
            </a:r>
          </a:p>
        </p:txBody>
      </p:sp>
      <p:sp>
        <p:nvSpPr>
          <p:cNvPr id="27659" name="Text Box 15"/>
          <p:cNvSpPr txBox="1">
            <a:spLocks noChangeArrowheads="1"/>
          </p:cNvSpPr>
          <p:nvPr/>
        </p:nvSpPr>
        <p:spPr bwMode="auto">
          <a:xfrm>
            <a:off x="2895600" y="4827609"/>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dirty="0" smtClean="0"/>
              <a:t>A</a:t>
            </a:r>
            <a:endParaRPr lang="en-US" altLang="en-US" sz="1800" dirty="0"/>
          </a:p>
        </p:txBody>
      </p:sp>
      <p:sp>
        <p:nvSpPr>
          <p:cNvPr id="27661" name="Text Box 17"/>
          <p:cNvSpPr txBox="1">
            <a:spLocks noChangeArrowheads="1"/>
          </p:cNvSpPr>
          <p:nvPr/>
        </p:nvSpPr>
        <p:spPr bwMode="auto">
          <a:xfrm>
            <a:off x="2247900" y="5223691"/>
            <a:ext cx="1600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dirty="0"/>
              <a:t>4  5  6  1  3  6 2  7  7  3  2  7   4  6  7  2  5  5 2  3  7  5  7  3    7  6  7  2  3  7</a:t>
            </a:r>
          </a:p>
        </p:txBody>
      </p:sp>
      <p:sp>
        <p:nvSpPr>
          <p:cNvPr id="27662" name="Text Box 18"/>
          <p:cNvSpPr txBox="1">
            <a:spLocks noChangeArrowheads="1"/>
          </p:cNvSpPr>
          <p:nvPr/>
        </p:nvSpPr>
        <p:spPr bwMode="auto">
          <a:xfrm>
            <a:off x="5372100" y="5236391"/>
            <a:ext cx="1600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dirty="0"/>
              <a:t>6  1  7  4  2  5   3  1  2  2  2  4    1  1  3  4  2  5 6  1  4  6  5  1  2  7  7  2  7  2</a:t>
            </a:r>
          </a:p>
        </p:txBody>
      </p:sp>
      <p:sp>
        <p:nvSpPr>
          <p:cNvPr id="27665" name="Text Box 16"/>
          <p:cNvSpPr txBox="1">
            <a:spLocks noChangeArrowheads="1"/>
          </p:cNvSpPr>
          <p:nvPr/>
        </p:nvSpPr>
        <p:spPr bwMode="auto">
          <a:xfrm>
            <a:off x="5972175" y="4822847"/>
            <a:ext cx="1827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dirty="0" smtClean="0"/>
              <a:t>B</a:t>
            </a:r>
            <a:endParaRPr lang="en-US" altLang="en-US" sz="1800" dirty="0"/>
          </a:p>
        </p:txBody>
      </p:sp>
      <p:pic>
        <p:nvPicPr>
          <p:cNvPr id="2" name="Picture 1"/>
          <p:cNvPicPr>
            <a:picLocks noChangeAspect="1"/>
          </p:cNvPicPr>
          <p:nvPr/>
        </p:nvPicPr>
        <p:blipFill>
          <a:blip r:embed="rId3"/>
          <a:stretch>
            <a:fillRect/>
          </a:stretch>
        </p:blipFill>
        <p:spPr>
          <a:xfrm>
            <a:off x="366312" y="3053986"/>
            <a:ext cx="3159392" cy="1774009"/>
          </a:xfrm>
          <a:prstGeom prst="rect">
            <a:avLst/>
          </a:prstGeom>
        </p:spPr>
      </p:pic>
      <p:pic>
        <p:nvPicPr>
          <p:cNvPr id="3" name="Picture 2"/>
          <p:cNvPicPr>
            <a:picLocks noChangeAspect="1"/>
          </p:cNvPicPr>
          <p:nvPr/>
        </p:nvPicPr>
        <p:blipFill>
          <a:blip r:embed="rId4"/>
          <a:stretch>
            <a:fillRect/>
          </a:stretch>
        </p:blipFill>
        <p:spPr>
          <a:xfrm>
            <a:off x="5694496" y="3040662"/>
            <a:ext cx="3084601" cy="1738529"/>
          </a:xfrm>
          <a:prstGeom prst="rect">
            <a:avLst/>
          </a:prstGeom>
        </p:spPr>
      </p:pic>
      <p:sp>
        <p:nvSpPr>
          <p:cNvPr id="4" name="Slide Number Placeholder 3"/>
          <p:cNvSpPr>
            <a:spLocks noGrp="1"/>
          </p:cNvSpPr>
          <p:nvPr>
            <p:ph type="sldNum" sz="quarter" idx="12"/>
          </p:nvPr>
        </p:nvSpPr>
        <p:spPr/>
        <p:txBody>
          <a:bodyPr/>
          <a:lstStyle/>
          <a:p>
            <a:fld id="{9F2F5E10-5301-4EE6-90D2-A6C4A3F62BED}" type="slidenum">
              <a:rPr lang="en-US" smtClean="0"/>
              <a:t>10</a:t>
            </a:fld>
            <a:endParaRPr lang="en-US"/>
          </a:p>
        </p:txBody>
      </p:sp>
    </p:spTree>
    <p:extLst>
      <p:ext uri="{BB962C8B-B14F-4D97-AF65-F5344CB8AC3E}">
        <p14:creationId xmlns:p14="http://schemas.microsoft.com/office/powerpoint/2010/main" val="1965492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smtClean="0"/>
              <a:t>Conducting AB Testing</a:t>
            </a:r>
          </a:p>
        </p:txBody>
      </p:sp>
      <p:sp>
        <p:nvSpPr>
          <p:cNvPr id="21508" name="Rectangle 4"/>
          <p:cNvSpPr>
            <a:spLocks noGrp="1" noChangeArrowheads="1"/>
          </p:cNvSpPr>
          <p:nvPr>
            <p:ph type="body" idx="1"/>
          </p:nvPr>
        </p:nvSpPr>
        <p:spPr>
          <a:xfrm>
            <a:off x="457200" y="2605682"/>
            <a:ext cx="8580120" cy="4404717"/>
          </a:xfrm>
        </p:spPr>
        <p:txBody>
          <a:bodyPr>
            <a:normAutofit/>
          </a:bodyPr>
          <a:lstStyle/>
          <a:p>
            <a:pPr eaLnBrk="1" hangingPunct="1"/>
            <a:r>
              <a:rPr lang="en-US" dirty="0" smtClean="0"/>
              <a:t>Gather </a:t>
            </a:r>
            <a:r>
              <a:rPr lang="en-US" b="1" dirty="0" smtClean="0">
                <a:solidFill>
                  <a:schemeClr val="tx2"/>
                </a:solidFill>
              </a:rPr>
              <a:t>random</a:t>
            </a:r>
            <a:r>
              <a:rPr lang="en-US" dirty="0" smtClean="0">
                <a:solidFill>
                  <a:schemeClr val="accent1"/>
                </a:solidFill>
              </a:rPr>
              <a:t> </a:t>
            </a:r>
            <a:r>
              <a:rPr lang="en-US" dirty="0" smtClean="0"/>
              <a:t>sample from a population</a:t>
            </a:r>
          </a:p>
          <a:p>
            <a:pPr eaLnBrk="1" hangingPunct="1"/>
            <a:endParaRPr lang="en-US" dirty="0" smtClean="0"/>
          </a:p>
          <a:p>
            <a:r>
              <a:rPr lang="en-US" dirty="0" smtClean="0">
                <a:solidFill>
                  <a:schemeClr val="tx2"/>
                </a:solidFill>
              </a:rPr>
              <a:t>Randomly assign to</a:t>
            </a:r>
            <a:r>
              <a:rPr lang="en-US" b="1" dirty="0">
                <a:solidFill>
                  <a:schemeClr val="tx2"/>
                </a:solidFill>
              </a:rPr>
              <a:t> </a:t>
            </a:r>
            <a:r>
              <a:rPr lang="en-US" b="1" dirty="0" smtClean="0">
                <a:solidFill>
                  <a:schemeClr val="tx2"/>
                </a:solidFill>
              </a:rPr>
              <a:t>different conditions </a:t>
            </a:r>
            <a:r>
              <a:rPr lang="en-US" dirty="0" smtClean="0">
                <a:solidFill>
                  <a:schemeClr val="tx2"/>
                </a:solidFill>
              </a:rPr>
              <a:t>that only </a:t>
            </a:r>
            <a:r>
              <a:rPr lang="en-US" b="1" dirty="0" smtClean="0">
                <a:solidFill>
                  <a:schemeClr val="tx2"/>
                </a:solidFill>
              </a:rPr>
              <a:t>differ</a:t>
            </a:r>
            <a:r>
              <a:rPr lang="en-US" dirty="0" smtClean="0">
                <a:solidFill>
                  <a:schemeClr val="tx2"/>
                </a:solidFill>
              </a:rPr>
              <a:t> in one way</a:t>
            </a:r>
            <a:endParaRPr lang="en-US" b="1" dirty="0" smtClean="0">
              <a:solidFill>
                <a:schemeClr val="tx2"/>
              </a:solidFill>
            </a:endParaRPr>
          </a:p>
          <a:p>
            <a:pPr lvl="1"/>
            <a:r>
              <a:rPr lang="en-US" altLang="en-US" sz="1800" b="1" i="1" dirty="0" smtClean="0">
                <a:solidFill>
                  <a:srgbClr val="FF0000"/>
                </a:solidFill>
              </a:rPr>
              <a:t>Random assignment</a:t>
            </a:r>
          </a:p>
          <a:p>
            <a:pPr lvl="1"/>
            <a:r>
              <a:rPr lang="en-US" altLang="en-US" sz="1800" b="1" dirty="0" smtClean="0">
                <a:solidFill>
                  <a:srgbClr val="FF0000"/>
                </a:solidFill>
              </a:rPr>
              <a:t>Differ on </a:t>
            </a:r>
            <a:r>
              <a:rPr lang="en-US" altLang="en-US" sz="1800" b="1" i="1" dirty="0" smtClean="0">
                <a:solidFill>
                  <a:srgbClr val="FF0000"/>
                </a:solidFill>
              </a:rPr>
              <a:t>one </a:t>
            </a:r>
            <a:r>
              <a:rPr lang="en-US" altLang="en-US" sz="1800" b="1" i="1" dirty="0">
                <a:solidFill>
                  <a:srgbClr val="FF0000"/>
                </a:solidFill>
              </a:rPr>
              <a:t>variable </a:t>
            </a:r>
          </a:p>
          <a:p>
            <a:pPr lvl="2"/>
            <a:r>
              <a:rPr lang="en-US" altLang="en-US" sz="1600" b="1" i="1" dirty="0" smtClean="0">
                <a:solidFill>
                  <a:schemeClr val="tx1"/>
                </a:solidFill>
              </a:rPr>
              <a:t>A vs. B – </a:t>
            </a:r>
            <a:r>
              <a:rPr lang="en-US" altLang="en-US" sz="1600" b="1" dirty="0" smtClean="0">
                <a:solidFill>
                  <a:schemeClr val="tx1"/>
                </a:solidFill>
              </a:rPr>
              <a:t>there should be only </a:t>
            </a:r>
            <a:r>
              <a:rPr lang="en-US" altLang="en-US" sz="1600" b="1" i="1" dirty="0" smtClean="0">
                <a:solidFill>
                  <a:schemeClr val="tx1"/>
                </a:solidFill>
              </a:rPr>
              <a:t>one</a:t>
            </a:r>
            <a:r>
              <a:rPr lang="en-US" altLang="en-US" sz="1600" b="1" dirty="0" smtClean="0">
                <a:solidFill>
                  <a:schemeClr val="tx1"/>
                </a:solidFill>
              </a:rPr>
              <a:t> difference between A and B</a:t>
            </a:r>
            <a:endParaRPr lang="en-US" altLang="en-US" b="1" dirty="0">
              <a:solidFill>
                <a:schemeClr val="tx1"/>
              </a:solidFill>
            </a:endParaRPr>
          </a:p>
          <a:p>
            <a:endParaRPr lang="en-US" dirty="0" smtClean="0"/>
          </a:p>
          <a:p>
            <a:pPr eaLnBrk="1" hangingPunct="1"/>
            <a:r>
              <a:rPr lang="en-US" dirty="0" smtClean="0"/>
              <a:t>Compare!</a:t>
            </a:r>
            <a:endParaRPr lang="en-US" b="1" dirty="0">
              <a:solidFill>
                <a:schemeClr val="accent1"/>
              </a:solidFill>
            </a:endParaRPr>
          </a:p>
          <a:p>
            <a:pPr lvl="1"/>
            <a:r>
              <a:rPr lang="en-US" b="1" dirty="0" smtClean="0">
                <a:solidFill>
                  <a:srgbClr val="FF0000"/>
                </a:solidFill>
              </a:rPr>
              <a:t>Inferential statistics</a:t>
            </a:r>
            <a:r>
              <a:rPr lang="en-US" dirty="0" smtClean="0">
                <a:solidFill>
                  <a:srgbClr val="FF0000"/>
                </a:solidFill>
              </a:rPr>
              <a:t> </a:t>
            </a:r>
            <a:r>
              <a:rPr lang="en-US" dirty="0" smtClean="0">
                <a:solidFill>
                  <a:schemeClr val="tx1"/>
                </a:solidFill>
              </a:rPr>
              <a:t>are used to test whether the difference is reliable</a:t>
            </a:r>
            <a:endParaRPr lang="en-US" b="1" dirty="0" smtClean="0">
              <a:solidFill>
                <a:srgbClr val="FF0000"/>
              </a:solidFill>
            </a:endParaRPr>
          </a:p>
        </p:txBody>
      </p:sp>
      <p:sp>
        <p:nvSpPr>
          <p:cNvPr id="2" name="Slide Number Placeholder 1"/>
          <p:cNvSpPr>
            <a:spLocks noGrp="1"/>
          </p:cNvSpPr>
          <p:nvPr>
            <p:ph type="sldNum" sz="quarter" idx="12"/>
          </p:nvPr>
        </p:nvSpPr>
        <p:spPr/>
        <p:txBody>
          <a:bodyPr/>
          <a:lstStyle/>
          <a:p>
            <a:fld id="{9F2F5E10-5301-4EE6-90D2-A6C4A3F62BED}" type="slidenum">
              <a:rPr lang="en-US" smtClean="0"/>
              <a:t>11</a:t>
            </a:fld>
            <a:endParaRPr lang="en-US"/>
          </a:p>
        </p:txBody>
      </p:sp>
    </p:spTree>
    <p:extLst>
      <p:ext uri="{BB962C8B-B14F-4D97-AF65-F5344CB8AC3E}">
        <p14:creationId xmlns:p14="http://schemas.microsoft.com/office/powerpoint/2010/main" val="94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0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 Testing</a:t>
            </a:r>
            <a:endParaRPr lang="en-US" dirty="0"/>
          </a:p>
        </p:txBody>
      </p:sp>
      <p:sp>
        <p:nvSpPr>
          <p:cNvPr id="3" name="Content Placeholder 2"/>
          <p:cNvSpPr>
            <a:spLocks noGrp="1"/>
          </p:cNvSpPr>
          <p:nvPr>
            <p:ph idx="1"/>
          </p:nvPr>
        </p:nvSpPr>
        <p:spPr>
          <a:xfrm>
            <a:off x="740568" y="3068403"/>
            <a:ext cx="7662864" cy="3560997"/>
          </a:xfrm>
        </p:spPr>
        <p:txBody>
          <a:bodyPr>
            <a:normAutofit/>
          </a:bodyPr>
          <a:lstStyle/>
          <a:p>
            <a:r>
              <a:rPr lang="en-US" dirty="0" smtClean="0"/>
              <a:t>What user outcomes?</a:t>
            </a:r>
          </a:p>
          <a:p>
            <a:r>
              <a:rPr lang="en-US" dirty="0" smtClean="0"/>
              <a:t>What statistical analysis?</a:t>
            </a:r>
          </a:p>
          <a:p>
            <a:endParaRPr lang="en-US" dirty="0"/>
          </a:p>
          <a:p>
            <a:r>
              <a:rPr lang="en-US" dirty="0" smtClean="0"/>
              <a:t>User studies</a:t>
            </a:r>
          </a:p>
          <a:p>
            <a:pPr lvl="2"/>
            <a:r>
              <a:rPr lang="en-US" dirty="0" smtClean="0"/>
              <a:t>AB Testing</a:t>
            </a:r>
          </a:p>
          <a:p>
            <a:r>
              <a:rPr lang="en-US" dirty="0"/>
              <a:t/>
            </a:r>
            <a:br>
              <a:rPr lang="en-US" dirty="0"/>
            </a:br>
            <a:r>
              <a:rPr lang="en-US" dirty="0" smtClean="0"/>
              <a:t>Sometimes need more than just AB testing</a:t>
            </a:r>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12</a:t>
            </a:fld>
            <a:endParaRPr lang="en-US"/>
          </a:p>
        </p:txBody>
      </p:sp>
      <p:pic>
        <p:nvPicPr>
          <p:cNvPr id="5122" name="Picture 2" descr="Image result for can of wor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651" y="2296972"/>
            <a:ext cx="4191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29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268086" y="3558933"/>
            <a:ext cx="3486482" cy="2322656"/>
          </a:xfrm>
          <a:prstGeom prst="rect">
            <a:avLst/>
          </a:prstGeom>
        </p:spPr>
      </p:pic>
      <p:sp>
        <p:nvSpPr>
          <p:cNvPr id="18" name="Rounded Rectangular Callout 17"/>
          <p:cNvSpPr/>
          <p:nvPr/>
        </p:nvSpPr>
        <p:spPr>
          <a:xfrm>
            <a:off x="3509554" y="3574315"/>
            <a:ext cx="1875478" cy="826942"/>
          </a:xfrm>
          <a:prstGeom prst="wedgeRoundRectCallout">
            <a:avLst>
              <a:gd name="adj1" fmla="val -115999"/>
              <a:gd name="adj2" fmla="val 18617"/>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C00000"/>
                </a:solidFill>
              </a:rPr>
              <a:t>My name is </a:t>
            </a:r>
            <a:r>
              <a:rPr lang="en-US" sz="1600" b="1" dirty="0" err="1">
                <a:solidFill>
                  <a:srgbClr val="C00000"/>
                </a:solidFill>
              </a:rPr>
              <a:t>Niki</a:t>
            </a:r>
            <a:r>
              <a:rPr lang="en-US" sz="1600" b="1" dirty="0">
                <a:solidFill>
                  <a:srgbClr val="C00000"/>
                </a:solidFill>
              </a:rPr>
              <a:t>. What’s your name?</a:t>
            </a:r>
            <a:endParaRPr lang="en-US" sz="1200" b="1" dirty="0">
              <a:solidFill>
                <a:srgbClr val="C00000"/>
              </a:solidFill>
            </a:endParaRPr>
          </a:p>
        </p:txBody>
      </p:sp>
      <p:sp>
        <p:nvSpPr>
          <p:cNvPr id="5" name="Title 4"/>
          <p:cNvSpPr>
            <a:spLocks noGrp="1"/>
          </p:cNvSpPr>
          <p:nvPr>
            <p:ph type="title"/>
          </p:nvPr>
        </p:nvSpPr>
        <p:spPr/>
        <p:txBody>
          <a:bodyPr/>
          <a:lstStyle/>
          <a:p>
            <a:r>
              <a:rPr lang="en-US" dirty="0" smtClean="0"/>
              <a:t>AB Testing</a:t>
            </a:r>
            <a:endParaRPr lang="en-US" dirty="0"/>
          </a:p>
        </p:txBody>
      </p:sp>
      <p:sp>
        <p:nvSpPr>
          <p:cNvPr id="6" name="Content Placeholder 5"/>
          <p:cNvSpPr>
            <a:spLocks noGrp="1"/>
          </p:cNvSpPr>
          <p:nvPr>
            <p:ph idx="1"/>
          </p:nvPr>
        </p:nvSpPr>
        <p:spPr/>
        <p:txBody>
          <a:bodyPr/>
          <a:lstStyle/>
          <a:p>
            <a:r>
              <a:rPr lang="en-US" dirty="0" smtClean="0"/>
              <a:t>AB test of design feature: rapport-building</a:t>
            </a:r>
            <a:endParaRPr lang="en-US" dirty="0"/>
          </a:p>
        </p:txBody>
      </p:sp>
      <p:pic>
        <p:nvPicPr>
          <p:cNvPr id="7" name="Picture 6"/>
          <p:cNvPicPr>
            <a:picLocks noChangeAspect="1"/>
          </p:cNvPicPr>
          <p:nvPr/>
        </p:nvPicPr>
        <p:blipFill>
          <a:blip r:embed="rId3"/>
          <a:stretch>
            <a:fillRect/>
          </a:stretch>
        </p:blipFill>
        <p:spPr>
          <a:xfrm>
            <a:off x="5387846" y="3552342"/>
            <a:ext cx="3486482" cy="2322656"/>
          </a:xfrm>
          <a:prstGeom prst="rect">
            <a:avLst/>
          </a:prstGeom>
        </p:spPr>
      </p:pic>
      <p:sp>
        <p:nvSpPr>
          <p:cNvPr id="9" name="Rounded Rectangular Callout 8"/>
          <p:cNvSpPr/>
          <p:nvPr/>
        </p:nvSpPr>
        <p:spPr>
          <a:xfrm>
            <a:off x="7073573" y="5683210"/>
            <a:ext cx="1968793" cy="845284"/>
          </a:xfrm>
          <a:prstGeom prst="wedgeRoundRectCallout">
            <a:avLst>
              <a:gd name="adj1" fmla="val -36740"/>
              <a:gd name="adj2" fmla="val -230808"/>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C00000"/>
                </a:solidFill>
              </a:rPr>
              <a:t>I’m sorry, I can’t hear you…</a:t>
            </a:r>
            <a:endParaRPr lang="en-US" sz="1200" b="1" dirty="0">
              <a:solidFill>
                <a:srgbClr val="C00000"/>
              </a:solidFill>
            </a:endParaRPr>
          </a:p>
        </p:txBody>
      </p:sp>
      <p:sp>
        <p:nvSpPr>
          <p:cNvPr id="10" name="Rounded Rectangular Callout 9"/>
          <p:cNvSpPr/>
          <p:nvPr/>
        </p:nvSpPr>
        <p:spPr>
          <a:xfrm>
            <a:off x="1981387" y="5683210"/>
            <a:ext cx="1968793" cy="845284"/>
          </a:xfrm>
          <a:prstGeom prst="wedgeRoundRectCallout">
            <a:avLst>
              <a:gd name="adj1" fmla="val -36740"/>
              <a:gd name="adj2" fmla="val -230808"/>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C00000"/>
                </a:solidFill>
              </a:rPr>
              <a:t>I’m sorry, I can’t hear you…</a:t>
            </a:r>
            <a:endParaRPr lang="en-US" sz="1200" b="1" dirty="0">
              <a:solidFill>
                <a:srgbClr val="C00000"/>
              </a:solidFill>
            </a:endParaRPr>
          </a:p>
        </p:txBody>
      </p:sp>
      <p:sp>
        <p:nvSpPr>
          <p:cNvPr id="2" name="TextBox 1"/>
          <p:cNvSpPr txBox="1"/>
          <p:nvPr/>
        </p:nvSpPr>
        <p:spPr>
          <a:xfrm>
            <a:off x="4183676" y="4720261"/>
            <a:ext cx="775062" cy="369332"/>
          </a:xfrm>
          <a:prstGeom prst="rect">
            <a:avLst/>
          </a:prstGeom>
          <a:noFill/>
        </p:spPr>
        <p:txBody>
          <a:bodyPr wrap="square" rtlCol="0">
            <a:spAutoFit/>
          </a:bodyPr>
          <a:lstStyle/>
          <a:p>
            <a:r>
              <a:rPr lang="en-US" dirty="0" smtClean="0"/>
              <a:t>VS.</a:t>
            </a:r>
            <a:endParaRPr lang="en-US" dirty="0"/>
          </a:p>
        </p:txBody>
      </p:sp>
      <p:sp>
        <p:nvSpPr>
          <p:cNvPr id="3" name="Slide Number Placeholder 2"/>
          <p:cNvSpPr>
            <a:spLocks noGrp="1"/>
          </p:cNvSpPr>
          <p:nvPr>
            <p:ph type="sldNum" sz="quarter" idx="12"/>
          </p:nvPr>
        </p:nvSpPr>
        <p:spPr/>
        <p:txBody>
          <a:bodyPr/>
          <a:lstStyle/>
          <a:p>
            <a:fld id="{9F2F5E10-5301-4EE6-90D2-A6C4A3F62BED}" type="slidenum">
              <a:rPr lang="en-US" smtClean="0"/>
              <a:t>13</a:t>
            </a:fld>
            <a:endParaRPr lang="en-US"/>
          </a:p>
        </p:txBody>
      </p:sp>
    </p:spTree>
    <p:extLst>
      <p:ext uri="{BB962C8B-B14F-4D97-AF65-F5344CB8AC3E}">
        <p14:creationId xmlns:p14="http://schemas.microsoft.com/office/powerpoint/2010/main" val="991046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26314960"/>
              </p:ext>
            </p:extLst>
          </p:nvPr>
        </p:nvGraphicFramePr>
        <p:xfrm>
          <a:off x="2664088" y="2522127"/>
          <a:ext cx="4120624" cy="3249612"/>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4"/>
          <p:cNvSpPr>
            <a:spLocks noGrp="1"/>
          </p:cNvSpPr>
          <p:nvPr>
            <p:ph type="title"/>
          </p:nvPr>
        </p:nvSpPr>
        <p:spPr>
          <a:xfrm>
            <a:off x="457200" y="345141"/>
            <a:ext cx="8229600" cy="1143000"/>
          </a:xfrm>
        </p:spPr>
        <p:txBody>
          <a:bodyPr/>
          <a:lstStyle/>
          <a:p>
            <a:r>
              <a:rPr lang="en-US" dirty="0" smtClean="0"/>
              <a:t>AB testing</a:t>
            </a:r>
            <a:endParaRPr lang="en-US" dirty="0"/>
          </a:p>
        </p:txBody>
      </p:sp>
      <p:sp>
        <p:nvSpPr>
          <p:cNvPr id="2" name="Slide Number Placeholder 1"/>
          <p:cNvSpPr>
            <a:spLocks noGrp="1"/>
          </p:cNvSpPr>
          <p:nvPr>
            <p:ph type="sldNum" sz="quarter" idx="12"/>
          </p:nvPr>
        </p:nvSpPr>
        <p:spPr/>
        <p:txBody>
          <a:bodyPr/>
          <a:lstStyle/>
          <a:p>
            <a:fld id="{9F2F5E10-5301-4EE6-90D2-A6C4A3F62BED}" type="slidenum">
              <a:rPr lang="en-US" smtClean="0"/>
              <a:t>14</a:t>
            </a:fld>
            <a:endParaRPr lang="en-US"/>
          </a:p>
        </p:txBody>
      </p:sp>
    </p:spTree>
    <p:extLst>
      <p:ext uri="{BB962C8B-B14F-4D97-AF65-F5344CB8AC3E}">
        <p14:creationId xmlns:p14="http://schemas.microsoft.com/office/powerpoint/2010/main" val="2294907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320535" y="1538343"/>
            <a:ext cx="3486482" cy="2322656"/>
          </a:xfrm>
          <a:prstGeom prst="rect">
            <a:avLst/>
          </a:prstGeom>
        </p:spPr>
      </p:pic>
      <p:sp>
        <p:nvSpPr>
          <p:cNvPr id="18" name="Rounded Rectangular Callout 17"/>
          <p:cNvSpPr/>
          <p:nvPr/>
        </p:nvSpPr>
        <p:spPr>
          <a:xfrm>
            <a:off x="3562003" y="1553725"/>
            <a:ext cx="1875478" cy="826942"/>
          </a:xfrm>
          <a:prstGeom prst="wedgeRoundRectCallout">
            <a:avLst>
              <a:gd name="adj1" fmla="val -115999"/>
              <a:gd name="adj2" fmla="val 18617"/>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C00000"/>
                </a:solidFill>
              </a:rPr>
              <a:t>My name is </a:t>
            </a:r>
            <a:r>
              <a:rPr lang="en-US" sz="1600" b="1" dirty="0" err="1">
                <a:solidFill>
                  <a:srgbClr val="C00000"/>
                </a:solidFill>
              </a:rPr>
              <a:t>Niki</a:t>
            </a:r>
            <a:r>
              <a:rPr lang="en-US" sz="1600" b="1" dirty="0">
                <a:solidFill>
                  <a:srgbClr val="C00000"/>
                </a:solidFill>
              </a:rPr>
              <a:t>. What’s your name?</a:t>
            </a:r>
            <a:endParaRPr lang="en-US" sz="1200" b="1" dirty="0">
              <a:solidFill>
                <a:srgbClr val="C00000"/>
              </a:solidFill>
            </a:endParaRPr>
          </a:p>
        </p:txBody>
      </p:sp>
      <p:sp>
        <p:nvSpPr>
          <p:cNvPr id="5" name="Title 4"/>
          <p:cNvSpPr>
            <a:spLocks noGrp="1"/>
          </p:cNvSpPr>
          <p:nvPr>
            <p:ph type="title"/>
          </p:nvPr>
        </p:nvSpPr>
        <p:spPr/>
        <p:txBody>
          <a:bodyPr/>
          <a:lstStyle/>
          <a:p>
            <a:r>
              <a:rPr lang="en-US" dirty="0" smtClean="0"/>
              <a:t>Need for more than AB testing</a:t>
            </a:r>
            <a:endParaRPr lang="en-US" dirty="0"/>
          </a:p>
        </p:txBody>
      </p:sp>
      <p:pic>
        <p:nvPicPr>
          <p:cNvPr id="7" name="Picture 6"/>
          <p:cNvPicPr>
            <a:picLocks noChangeAspect="1"/>
          </p:cNvPicPr>
          <p:nvPr/>
        </p:nvPicPr>
        <p:blipFill>
          <a:blip r:embed="rId3"/>
          <a:stretch>
            <a:fillRect/>
          </a:stretch>
        </p:blipFill>
        <p:spPr>
          <a:xfrm>
            <a:off x="5440295" y="1531752"/>
            <a:ext cx="3486482" cy="2322656"/>
          </a:xfrm>
          <a:prstGeom prst="rect">
            <a:avLst/>
          </a:prstGeom>
        </p:spPr>
      </p:pic>
      <p:sp>
        <p:nvSpPr>
          <p:cNvPr id="9" name="Rounded Rectangular Callout 8"/>
          <p:cNvSpPr/>
          <p:nvPr/>
        </p:nvSpPr>
        <p:spPr>
          <a:xfrm>
            <a:off x="7126022" y="3662620"/>
            <a:ext cx="1968793" cy="845284"/>
          </a:xfrm>
          <a:prstGeom prst="wedgeRoundRectCallout">
            <a:avLst>
              <a:gd name="adj1" fmla="val -36740"/>
              <a:gd name="adj2" fmla="val -230808"/>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C00000"/>
                </a:solidFill>
              </a:rPr>
              <a:t>I’m sorry, I can’t hear you…</a:t>
            </a:r>
            <a:endParaRPr lang="en-US" sz="1200" b="1" dirty="0">
              <a:solidFill>
                <a:srgbClr val="C00000"/>
              </a:solidFill>
            </a:endParaRPr>
          </a:p>
        </p:txBody>
      </p:sp>
      <p:sp>
        <p:nvSpPr>
          <p:cNvPr id="10" name="Rounded Rectangular Callout 9"/>
          <p:cNvSpPr/>
          <p:nvPr/>
        </p:nvSpPr>
        <p:spPr>
          <a:xfrm>
            <a:off x="2033836" y="3662620"/>
            <a:ext cx="1968793" cy="845284"/>
          </a:xfrm>
          <a:prstGeom prst="wedgeRoundRectCallout">
            <a:avLst>
              <a:gd name="adj1" fmla="val -36740"/>
              <a:gd name="adj2" fmla="val -230808"/>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C00000"/>
                </a:solidFill>
              </a:rPr>
              <a:t>I’m sorry, I can’t hear you…</a:t>
            </a:r>
            <a:endParaRPr lang="en-US" sz="1200" b="1" dirty="0">
              <a:solidFill>
                <a:srgbClr val="C00000"/>
              </a:solidFill>
            </a:endParaRPr>
          </a:p>
        </p:txBody>
      </p:sp>
      <p:sp>
        <p:nvSpPr>
          <p:cNvPr id="2" name="TextBox 1"/>
          <p:cNvSpPr txBox="1"/>
          <p:nvPr/>
        </p:nvSpPr>
        <p:spPr>
          <a:xfrm>
            <a:off x="4183676" y="4720261"/>
            <a:ext cx="775062" cy="369332"/>
          </a:xfrm>
          <a:prstGeom prst="rect">
            <a:avLst/>
          </a:prstGeom>
          <a:noFill/>
        </p:spPr>
        <p:txBody>
          <a:bodyPr wrap="square" rtlCol="0">
            <a:spAutoFit/>
          </a:bodyPr>
          <a:lstStyle/>
          <a:p>
            <a:r>
              <a:rPr lang="en-US" dirty="0" smtClean="0"/>
              <a:t>VS.</a:t>
            </a:r>
            <a:endParaRPr lang="en-US" dirty="0"/>
          </a:p>
        </p:txBody>
      </p:sp>
      <p:pic>
        <p:nvPicPr>
          <p:cNvPr id="11" name="Picture 10"/>
          <p:cNvPicPr>
            <a:picLocks noChangeAspect="1"/>
          </p:cNvPicPr>
          <p:nvPr/>
        </p:nvPicPr>
        <p:blipFill>
          <a:blip r:embed="rId3"/>
          <a:stretch>
            <a:fillRect/>
          </a:stretch>
        </p:blipFill>
        <p:spPr>
          <a:xfrm>
            <a:off x="320535" y="4560248"/>
            <a:ext cx="3486482" cy="2322656"/>
          </a:xfrm>
          <a:prstGeom prst="rect">
            <a:avLst/>
          </a:prstGeom>
        </p:spPr>
      </p:pic>
      <p:sp>
        <p:nvSpPr>
          <p:cNvPr id="12" name="Rounded Rectangular Callout 11"/>
          <p:cNvSpPr/>
          <p:nvPr/>
        </p:nvSpPr>
        <p:spPr>
          <a:xfrm>
            <a:off x="3562003" y="4575630"/>
            <a:ext cx="1875478" cy="826942"/>
          </a:xfrm>
          <a:prstGeom prst="wedgeRoundRectCallout">
            <a:avLst>
              <a:gd name="adj1" fmla="val -115999"/>
              <a:gd name="adj2" fmla="val 18617"/>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C00000"/>
                </a:solidFill>
              </a:rPr>
              <a:t>My name is </a:t>
            </a:r>
            <a:r>
              <a:rPr lang="en-US" sz="1600" b="1" dirty="0" err="1">
                <a:solidFill>
                  <a:srgbClr val="C00000"/>
                </a:solidFill>
              </a:rPr>
              <a:t>Niki</a:t>
            </a:r>
            <a:r>
              <a:rPr lang="en-US" sz="1600" b="1" dirty="0">
                <a:solidFill>
                  <a:srgbClr val="C00000"/>
                </a:solidFill>
              </a:rPr>
              <a:t>. What’s your name?</a:t>
            </a:r>
            <a:endParaRPr lang="en-US" sz="1200" b="1" dirty="0">
              <a:solidFill>
                <a:srgbClr val="C00000"/>
              </a:solidFill>
            </a:endParaRPr>
          </a:p>
        </p:txBody>
      </p:sp>
      <p:pic>
        <p:nvPicPr>
          <p:cNvPr id="13" name="Picture 12"/>
          <p:cNvPicPr>
            <a:picLocks noChangeAspect="1"/>
          </p:cNvPicPr>
          <p:nvPr/>
        </p:nvPicPr>
        <p:blipFill>
          <a:blip r:embed="rId3"/>
          <a:stretch>
            <a:fillRect/>
          </a:stretch>
        </p:blipFill>
        <p:spPr>
          <a:xfrm>
            <a:off x="5440295" y="4553657"/>
            <a:ext cx="3486482" cy="2322656"/>
          </a:xfrm>
          <a:prstGeom prst="rect">
            <a:avLst/>
          </a:prstGeom>
        </p:spPr>
      </p:pic>
      <p:sp>
        <p:nvSpPr>
          <p:cNvPr id="14" name="TextBox 13"/>
          <p:cNvSpPr txBox="1"/>
          <p:nvPr/>
        </p:nvSpPr>
        <p:spPr>
          <a:xfrm>
            <a:off x="4236125" y="5721576"/>
            <a:ext cx="775062" cy="369332"/>
          </a:xfrm>
          <a:prstGeom prst="rect">
            <a:avLst/>
          </a:prstGeom>
          <a:noFill/>
        </p:spPr>
        <p:txBody>
          <a:bodyPr wrap="square" rtlCol="0">
            <a:spAutoFit/>
          </a:bodyPr>
          <a:lstStyle/>
          <a:p>
            <a:r>
              <a:rPr lang="en-US" dirty="0" smtClean="0"/>
              <a:t>VS.</a:t>
            </a:r>
            <a:endParaRPr lang="en-US" dirty="0"/>
          </a:p>
        </p:txBody>
      </p:sp>
      <p:sp>
        <p:nvSpPr>
          <p:cNvPr id="16" name="TextBox 15"/>
          <p:cNvSpPr txBox="1"/>
          <p:nvPr/>
        </p:nvSpPr>
        <p:spPr>
          <a:xfrm>
            <a:off x="4240746" y="3109219"/>
            <a:ext cx="775062" cy="369332"/>
          </a:xfrm>
          <a:prstGeom prst="rect">
            <a:avLst/>
          </a:prstGeom>
          <a:noFill/>
        </p:spPr>
        <p:txBody>
          <a:bodyPr wrap="square" rtlCol="0">
            <a:spAutoFit/>
          </a:bodyPr>
          <a:lstStyle/>
          <a:p>
            <a:r>
              <a:rPr lang="en-US" dirty="0" smtClean="0"/>
              <a:t>VS.</a:t>
            </a:r>
            <a:endParaRPr lang="en-US" dirty="0"/>
          </a:p>
        </p:txBody>
      </p:sp>
      <p:sp>
        <p:nvSpPr>
          <p:cNvPr id="3" name="Slide Number Placeholder 2"/>
          <p:cNvSpPr>
            <a:spLocks noGrp="1"/>
          </p:cNvSpPr>
          <p:nvPr>
            <p:ph type="sldNum" sz="quarter" idx="12"/>
          </p:nvPr>
        </p:nvSpPr>
        <p:spPr/>
        <p:txBody>
          <a:bodyPr/>
          <a:lstStyle/>
          <a:p>
            <a:fld id="{9F2F5E10-5301-4EE6-90D2-A6C4A3F62BED}" type="slidenum">
              <a:rPr lang="en-US" smtClean="0"/>
              <a:t>15</a:t>
            </a:fld>
            <a:endParaRPr lang="en-US"/>
          </a:p>
        </p:txBody>
      </p:sp>
    </p:spTree>
    <p:extLst>
      <p:ext uri="{BB962C8B-B14F-4D97-AF65-F5344CB8AC3E}">
        <p14:creationId xmlns:p14="http://schemas.microsoft.com/office/powerpoint/2010/main" val="11583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572694444"/>
              </p:ext>
            </p:extLst>
          </p:nvPr>
        </p:nvGraphicFramePr>
        <p:xfrm>
          <a:off x="2664088" y="2304806"/>
          <a:ext cx="4120624" cy="3249612"/>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4"/>
          <p:cNvSpPr>
            <a:spLocks noGrp="1"/>
          </p:cNvSpPr>
          <p:nvPr>
            <p:ph type="title"/>
          </p:nvPr>
        </p:nvSpPr>
        <p:spPr>
          <a:xfrm>
            <a:off x="457200" y="345141"/>
            <a:ext cx="8229600" cy="1143000"/>
          </a:xfrm>
        </p:spPr>
        <p:txBody>
          <a:bodyPr/>
          <a:lstStyle/>
          <a:p>
            <a:r>
              <a:rPr lang="en-US" dirty="0" smtClean="0"/>
              <a:t>Need for more than AB testing</a:t>
            </a:r>
            <a:endParaRPr lang="en-US" dirty="0"/>
          </a:p>
        </p:txBody>
      </p:sp>
      <p:sp>
        <p:nvSpPr>
          <p:cNvPr id="7" name="TextBox 6"/>
          <p:cNvSpPr txBox="1"/>
          <p:nvPr/>
        </p:nvSpPr>
        <p:spPr>
          <a:xfrm>
            <a:off x="2162175" y="5554418"/>
            <a:ext cx="8867775" cy="430887"/>
          </a:xfrm>
          <a:prstGeom prst="rect">
            <a:avLst/>
          </a:prstGeom>
          <a:noFill/>
        </p:spPr>
        <p:txBody>
          <a:bodyPr wrap="square" rtlCol="0">
            <a:spAutoFit/>
          </a:bodyPr>
          <a:lstStyle/>
          <a:p>
            <a:pPr marL="0" lvl="1"/>
            <a:r>
              <a:rPr lang="en-US" sz="2200" dirty="0" smtClean="0"/>
              <a:t>AB testing would not have been enough</a:t>
            </a:r>
            <a:endParaRPr lang="en-US" sz="2200" dirty="0"/>
          </a:p>
        </p:txBody>
      </p:sp>
      <p:sp>
        <p:nvSpPr>
          <p:cNvPr id="8" name="TextBox 7"/>
          <p:cNvSpPr txBox="1"/>
          <p:nvPr/>
        </p:nvSpPr>
        <p:spPr>
          <a:xfrm>
            <a:off x="1885873" y="6018242"/>
            <a:ext cx="8867775" cy="430887"/>
          </a:xfrm>
          <a:prstGeom prst="rect">
            <a:avLst/>
          </a:prstGeom>
          <a:noFill/>
        </p:spPr>
        <p:txBody>
          <a:bodyPr wrap="square" rtlCol="0">
            <a:spAutoFit/>
          </a:bodyPr>
          <a:lstStyle/>
          <a:p>
            <a:pPr marL="0" lvl="1"/>
            <a:r>
              <a:rPr lang="en-US" sz="2200" dirty="0" smtClean="0"/>
              <a:t>Rapport building hurts only if there’s errors</a:t>
            </a:r>
            <a:endParaRPr lang="en-US" sz="2200" dirty="0"/>
          </a:p>
        </p:txBody>
      </p:sp>
      <p:sp>
        <p:nvSpPr>
          <p:cNvPr id="10" name="TextBox 9"/>
          <p:cNvSpPr txBox="1"/>
          <p:nvPr/>
        </p:nvSpPr>
        <p:spPr>
          <a:xfrm>
            <a:off x="714528" y="6482066"/>
            <a:ext cx="8867775" cy="430887"/>
          </a:xfrm>
          <a:prstGeom prst="rect">
            <a:avLst/>
          </a:prstGeom>
          <a:noFill/>
        </p:spPr>
        <p:txBody>
          <a:bodyPr wrap="square" rtlCol="0">
            <a:spAutoFit/>
          </a:bodyPr>
          <a:lstStyle/>
          <a:p>
            <a:pPr marL="0" lvl="1"/>
            <a:r>
              <a:rPr lang="en-US" sz="2200" dirty="0" smtClean="0"/>
              <a:t>Also, only a problem if errors occur later, and depends on culture</a:t>
            </a:r>
            <a:endParaRPr lang="en-US" sz="2200" dirty="0"/>
          </a:p>
        </p:txBody>
      </p:sp>
      <p:sp>
        <p:nvSpPr>
          <p:cNvPr id="2" name="Slide Number Placeholder 1"/>
          <p:cNvSpPr>
            <a:spLocks noGrp="1"/>
          </p:cNvSpPr>
          <p:nvPr>
            <p:ph type="sldNum" sz="quarter" idx="12"/>
          </p:nvPr>
        </p:nvSpPr>
        <p:spPr/>
        <p:txBody>
          <a:bodyPr/>
          <a:lstStyle/>
          <a:p>
            <a:fld id="{9F2F5E10-5301-4EE6-90D2-A6C4A3F62BED}" type="slidenum">
              <a:rPr lang="en-US" smtClean="0"/>
              <a:t>16</a:t>
            </a:fld>
            <a:endParaRPr lang="en-US"/>
          </a:p>
        </p:txBody>
      </p:sp>
    </p:spTree>
    <p:extLst>
      <p:ext uri="{BB962C8B-B14F-4D97-AF65-F5344CB8AC3E}">
        <p14:creationId xmlns:p14="http://schemas.microsoft.com/office/powerpoint/2010/main" val="297934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2236694"/>
            <a:ext cx="6858000" cy="1362075"/>
          </a:xfrm>
        </p:spPr>
        <p:txBody>
          <a:bodyPr/>
          <a:lstStyle/>
          <a:p>
            <a:r>
              <a:rPr lang="en-US" dirty="0" smtClean="0"/>
              <a:t>Basics of user study design</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17</a:t>
            </a:fld>
            <a:endParaRPr lang="en-US"/>
          </a:p>
        </p:txBody>
      </p:sp>
    </p:spTree>
    <p:extLst>
      <p:ext uri="{BB962C8B-B14F-4D97-AF65-F5344CB8AC3E}">
        <p14:creationId xmlns:p14="http://schemas.microsoft.com/office/powerpoint/2010/main" val="884925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Steps in user study design</a:t>
            </a:r>
          </a:p>
        </p:txBody>
      </p:sp>
      <p:sp>
        <p:nvSpPr>
          <p:cNvPr id="77827" name="Rectangle 3"/>
          <p:cNvSpPr>
            <a:spLocks noGrp="1" noChangeArrowheads="1"/>
          </p:cNvSpPr>
          <p:nvPr>
            <p:ph type="body" idx="1"/>
          </p:nvPr>
        </p:nvSpPr>
        <p:spPr>
          <a:xfrm>
            <a:off x="457200" y="2809875"/>
            <a:ext cx="8686800" cy="5105400"/>
          </a:xfrm>
        </p:spPr>
        <p:txBody>
          <a:bodyPr/>
          <a:lstStyle/>
          <a:p>
            <a:pPr eaLnBrk="1" hangingPunct="1"/>
            <a:r>
              <a:rPr lang="en-US" altLang="en-US" dirty="0" smtClean="0">
                <a:solidFill>
                  <a:srgbClr val="FF0000"/>
                </a:solidFill>
              </a:rPr>
              <a:t>Operationalize</a:t>
            </a:r>
            <a:r>
              <a:rPr lang="en-US" altLang="en-US" dirty="0" smtClean="0"/>
              <a:t> </a:t>
            </a:r>
            <a:r>
              <a:rPr lang="en-US" altLang="en-US" dirty="0" smtClean="0">
                <a:solidFill>
                  <a:srgbClr val="FF0000"/>
                </a:solidFill>
              </a:rPr>
              <a:t>variables</a:t>
            </a:r>
          </a:p>
          <a:p>
            <a:pPr eaLnBrk="1" hangingPunct="1"/>
            <a:endParaRPr lang="en-US" altLang="en-US" dirty="0" smtClean="0"/>
          </a:p>
          <a:p>
            <a:pPr eaLnBrk="1" hangingPunct="1"/>
            <a:r>
              <a:rPr lang="en-US" altLang="en-US" dirty="0" smtClean="0"/>
              <a:t>Choose research design</a:t>
            </a:r>
          </a:p>
          <a:p>
            <a:pPr eaLnBrk="1" hangingPunct="1"/>
            <a:endParaRPr lang="en-US" altLang="en-US" dirty="0" smtClean="0"/>
          </a:p>
          <a:p>
            <a:pPr eaLnBrk="1" hangingPunct="1"/>
            <a:r>
              <a:rPr lang="en-US" altLang="en-US" dirty="0" smtClean="0"/>
              <a:t>Collect, analyze and report data</a:t>
            </a:r>
          </a:p>
        </p:txBody>
      </p:sp>
      <p:sp>
        <p:nvSpPr>
          <p:cNvPr id="2" name="Slide Number Placeholder 1"/>
          <p:cNvSpPr>
            <a:spLocks noGrp="1"/>
          </p:cNvSpPr>
          <p:nvPr>
            <p:ph type="sldNum" sz="quarter" idx="12"/>
          </p:nvPr>
        </p:nvSpPr>
        <p:spPr/>
        <p:txBody>
          <a:bodyPr/>
          <a:lstStyle/>
          <a:p>
            <a:fld id="{9F2F5E10-5301-4EE6-90D2-A6C4A3F62BED}" type="slidenum">
              <a:rPr lang="en-US" smtClean="0"/>
              <a:t>18</a:t>
            </a:fld>
            <a:endParaRPr lang="en-US"/>
          </a:p>
        </p:txBody>
      </p:sp>
    </p:spTree>
    <p:extLst>
      <p:ext uri="{BB962C8B-B14F-4D97-AF65-F5344CB8AC3E}">
        <p14:creationId xmlns:p14="http://schemas.microsoft.com/office/powerpoint/2010/main" val="1084830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solidFill>
                  <a:srgbClr val="FF0000"/>
                </a:solidFill>
              </a:rPr>
              <a:t>Operationalize</a:t>
            </a:r>
            <a:r>
              <a:rPr lang="en-US" altLang="en-US" dirty="0" smtClean="0"/>
              <a:t> </a:t>
            </a:r>
            <a:r>
              <a:rPr lang="en-US" altLang="en-US" dirty="0" smtClean="0">
                <a:solidFill>
                  <a:srgbClr val="FF0000"/>
                </a:solidFill>
              </a:rPr>
              <a:t>variables</a:t>
            </a:r>
          </a:p>
        </p:txBody>
      </p:sp>
      <p:sp>
        <p:nvSpPr>
          <p:cNvPr id="77827" name="Rectangle 3"/>
          <p:cNvSpPr>
            <a:spLocks noGrp="1" noChangeArrowheads="1"/>
          </p:cNvSpPr>
          <p:nvPr>
            <p:ph type="body" idx="1"/>
          </p:nvPr>
        </p:nvSpPr>
        <p:spPr>
          <a:xfrm>
            <a:off x="457200" y="2809875"/>
            <a:ext cx="8686800" cy="5105400"/>
          </a:xfrm>
        </p:spPr>
        <p:txBody>
          <a:bodyPr/>
          <a:lstStyle/>
          <a:p>
            <a:r>
              <a:rPr lang="en-US" altLang="en-US" dirty="0"/>
              <a:t>Choose your </a:t>
            </a:r>
            <a:r>
              <a:rPr lang="en-US" altLang="en-US" dirty="0">
                <a:solidFill>
                  <a:srgbClr val="FF0000"/>
                </a:solidFill>
              </a:rPr>
              <a:t>variables</a:t>
            </a:r>
            <a:r>
              <a:rPr lang="en-US" altLang="en-US" dirty="0"/>
              <a:t>, make them </a:t>
            </a:r>
            <a:r>
              <a:rPr lang="en-US" altLang="en-US" dirty="0" smtClean="0"/>
              <a:t>concrete</a:t>
            </a:r>
            <a:endParaRPr lang="en-US" altLang="en-US" u="sng" dirty="0"/>
          </a:p>
          <a:p>
            <a:pPr lvl="1"/>
            <a:r>
              <a:rPr lang="en-US" altLang="en-US" dirty="0" smtClean="0"/>
              <a:t>What do you want to study?</a:t>
            </a:r>
          </a:p>
          <a:p>
            <a:pPr eaLnBrk="1" hangingPunct="1"/>
            <a:endParaRPr lang="en-US" altLang="en-US" dirty="0" smtClean="0"/>
          </a:p>
          <a:p>
            <a:pPr eaLnBrk="1" hangingPunct="1"/>
            <a:r>
              <a:rPr lang="en-US" altLang="en-US" b="1" dirty="0" smtClean="0">
                <a:solidFill>
                  <a:srgbClr val="FF0000"/>
                </a:solidFill>
              </a:rPr>
              <a:t>Variables</a:t>
            </a:r>
            <a:r>
              <a:rPr lang="en-US" altLang="en-US" dirty="0" smtClean="0"/>
              <a:t> (or </a:t>
            </a:r>
            <a:r>
              <a:rPr lang="en-US" altLang="en-US" b="1" dirty="0" smtClean="0"/>
              <a:t>constructs</a:t>
            </a:r>
            <a:r>
              <a:rPr lang="en-US" altLang="en-US" dirty="0" smtClean="0"/>
              <a:t>)</a:t>
            </a:r>
          </a:p>
          <a:p>
            <a:pPr eaLnBrk="1" hangingPunct="1"/>
            <a:endParaRPr lang="en-US" altLang="en-US" dirty="0" smtClean="0"/>
          </a:p>
          <a:p>
            <a:pPr eaLnBrk="1" hangingPunct="1"/>
            <a:r>
              <a:rPr lang="en-US" altLang="en-US" dirty="0" smtClean="0">
                <a:solidFill>
                  <a:srgbClr val="FF0000"/>
                </a:solidFill>
              </a:rPr>
              <a:t>Operational definitions</a:t>
            </a:r>
          </a:p>
          <a:p>
            <a:pPr lvl="1" eaLnBrk="1" hangingPunct="1"/>
            <a:r>
              <a:rPr lang="en-US" altLang="en-US" dirty="0" smtClean="0"/>
              <a:t>A clear, measurable definition of a construct</a:t>
            </a:r>
          </a:p>
        </p:txBody>
      </p:sp>
      <p:sp>
        <p:nvSpPr>
          <p:cNvPr id="2" name="Slide Number Placeholder 1"/>
          <p:cNvSpPr>
            <a:spLocks noGrp="1"/>
          </p:cNvSpPr>
          <p:nvPr>
            <p:ph type="sldNum" sz="quarter" idx="12"/>
          </p:nvPr>
        </p:nvSpPr>
        <p:spPr/>
        <p:txBody>
          <a:bodyPr/>
          <a:lstStyle/>
          <a:p>
            <a:fld id="{9F2F5E10-5301-4EE6-90D2-A6C4A3F62BED}" type="slidenum">
              <a:rPr lang="en-US" smtClean="0"/>
              <a:t>19</a:t>
            </a:fld>
            <a:endParaRPr lang="en-US"/>
          </a:p>
        </p:txBody>
      </p:sp>
    </p:spTree>
    <p:extLst>
      <p:ext uri="{BB962C8B-B14F-4D97-AF65-F5344CB8AC3E}">
        <p14:creationId xmlns:p14="http://schemas.microsoft.com/office/powerpoint/2010/main" val="414826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2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a:xfrm>
            <a:off x="320842" y="1954841"/>
            <a:ext cx="8365957" cy="4623131"/>
          </a:xfrm>
          <a:solidFill>
            <a:schemeClr val="bg1"/>
          </a:solidFill>
          <a:ln>
            <a:solidFill>
              <a:srgbClr val="0000FF"/>
            </a:solidFill>
          </a:ln>
        </p:spPr>
        <p:txBody>
          <a:bodyPr>
            <a:noAutofit/>
          </a:bodyPr>
          <a:lstStyle/>
          <a:p>
            <a:pPr marL="514350" indent="-514350">
              <a:buFont typeface="+mj-lt"/>
              <a:buAutoNum type="arabicPeriod"/>
            </a:pPr>
            <a:r>
              <a:rPr lang="en-US" sz="2800" dirty="0" smtClean="0"/>
              <a:t>UX/UI design</a:t>
            </a:r>
          </a:p>
          <a:p>
            <a:pPr marL="514350" indent="-514350">
              <a:buFont typeface="+mj-lt"/>
              <a:buAutoNum type="arabicPeriod"/>
            </a:pPr>
            <a:r>
              <a:rPr lang="en-US" sz="2800" dirty="0" smtClean="0"/>
              <a:t>AB testing</a:t>
            </a:r>
          </a:p>
          <a:p>
            <a:pPr marL="514350" indent="-514350">
              <a:buFont typeface="+mj-lt"/>
              <a:buAutoNum type="arabicPeriod"/>
            </a:pPr>
            <a:r>
              <a:rPr lang="en-US" sz="2800" dirty="0" smtClean="0"/>
              <a:t>User study design</a:t>
            </a:r>
          </a:p>
          <a:p>
            <a:pPr marL="514350" indent="-514350">
              <a:buFont typeface="+mj-lt"/>
              <a:buAutoNum type="arabicPeriod"/>
            </a:pPr>
            <a:r>
              <a:rPr lang="en-US" sz="2800" dirty="0"/>
              <a:t>Advanced analysis for experiments</a:t>
            </a:r>
          </a:p>
          <a:p>
            <a:pPr marL="514350" indent="-514350">
              <a:buFont typeface="+mj-lt"/>
              <a:buAutoNum type="arabicPeriod"/>
            </a:pPr>
            <a:endParaRPr lang="en-US" sz="2800" dirty="0" smtClean="0"/>
          </a:p>
          <a:p>
            <a:pPr marL="800100" lvl="1" indent="-457200">
              <a:buFont typeface="+mj-lt"/>
              <a:buAutoNum type="arabicPeriod"/>
            </a:pPr>
            <a:endParaRPr lang="en-US" sz="2400" dirty="0" smtClean="0"/>
          </a:p>
        </p:txBody>
      </p:sp>
      <p:sp>
        <p:nvSpPr>
          <p:cNvPr id="5" name="Slide Number Placeholder 4"/>
          <p:cNvSpPr>
            <a:spLocks noGrp="1"/>
          </p:cNvSpPr>
          <p:nvPr>
            <p:ph type="sldNum" sz="quarter" idx="12"/>
          </p:nvPr>
        </p:nvSpPr>
        <p:spPr/>
        <p:txBody>
          <a:bodyPr/>
          <a:lstStyle/>
          <a:p>
            <a:fld id="{9F2F5E10-5301-4EE6-90D2-A6C4A3F62BED}" type="slidenum">
              <a:rPr lang="en-US" smtClean="0"/>
              <a:t>2</a:t>
            </a:fld>
            <a:endParaRPr lang="en-US"/>
          </a:p>
        </p:txBody>
      </p:sp>
    </p:spTree>
    <p:extLst>
      <p:ext uri="{BB962C8B-B14F-4D97-AF65-F5344CB8AC3E}">
        <p14:creationId xmlns:p14="http://schemas.microsoft.com/office/powerpoint/2010/main" val="679712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smtClean="0"/>
              <a:t>Examples</a:t>
            </a:r>
          </a:p>
        </p:txBody>
      </p:sp>
      <p:pic>
        <p:nvPicPr>
          <p:cNvPr id="6" name="Picture 5"/>
          <p:cNvPicPr>
            <a:picLocks noChangeAspect="1"/>
          </p:cNvPicPr>
          <p:nvPr/>
        </p:nvPicPr>
        <p:blipFill>
          <a:blip r:embed="rId2"/>
          <a:stretch>
            <a:fillRect/>
          </a:stretch>
        </p:blipFill>
        <p:spPr>
          <a:xfrm>
            <a:off x="1150083" y="3053986"/>
            <a:ext cx="3159392" cy="1774009"/>
          </a:xfrm>
          <a:prstGeom prst="rect">
            <a:avLst/>
          </a:prstGeom>
        </p:spPr>
      </p:pic>
      <p:pic>
        <p:nvPicPr>
          <p:cNvPr id="7" name="Picture 6"/>
          <p:cNvPicPr>
            <a:picLocks noChangeAspect="1"/>
          </p:cNvPicPr>
          <p:nvPr/>
        </p:nvPicPr>
        <p:blipFill>
          <a:blip r:embed="rId3"/>
          <a:stretch>
            <a:fillRect/>
          </a:stretch>
        </p:blipFill>
        <p:spPr>
          <a:xfrm>
            <a:off x="4693010" y="3053986"/>
            <a:ext cx="3084601" cy="1738529"/>
          </a:xfrm>
          <a:prstGeom prst="rect">
            <a:avLst/>
          </a:prstGeom>
        </p:spPr>
      </p:pic>
      <p:sp>
        <p:nvSpPr>
          <p:cNvPr id="2" name="Slide Number Placeholder 1"/>
          <p:cNvSpPr>
            <a:spLocks noGrp="1"/>
          </p:cNvSpPr>
          <p:nvPr>
            <p:ph type="sldNum" sz="quarter" idx="12"/>
          </p:nvPr>
        </p:nvSpPr>
        <p:spPr/>
        <p:txBody>
          <a:bodyPr/>
          <a:lstStyle/>
          <a:p>
            <a:pPr>
              <a:defRPr/>
            </a:pPr>
            <a:fld id="{EBF96740-B5C6-45A0-A28E-F52B7D3FDCB4}" type="slidenum">
              <a:rPr lang="en-US" smtClean="0"/>
              <a:pPr>
                <a:defRPr/>
              </a:pPr>
              <a:t>20</a:t>
            </a:fld>
            <a:endParaRPr lang="en-US"/>
          </a:p>
        </p:txBody>
      </p:sp>
    </p:spTree>
    <p:extLst>
      <p:ext uri="{BB962C8B-B14F-4D97-AF65-F5344CB8AC3E}">
        <p14:creationId xmlns:p14="http://schemas.microsoft.com/office/powerpoint/2010/main" val="2799566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926238" y="3563040"/>
            <a:ext cx="3486482" cy="2322656"/>
          </a:xfrm>
          <a:prstGeom prst="rect">
            <a:avLst/>
          </a:prstGeom>
        </p:spPr>
      </p:pic>
      <p:sp>
        <p:nvSpPr>
          <p:cNvPr id="18" name="Rounded Rectangular Callout 17"/>
          <p:cNvSpPr/>
          <p:nvPr/>
        </p:nvSpPr>
        <p:spPr>
          <a:xfrm>
            <a:off x="5719689" y="3558933"/>
            <a:ext cx="1968793" cy="845284"/>
          </a:xfrm>
          <a:prstGeom prst="wedgeRoundRectCallout">
            <a:avLst>
              <a:gd name="adj1" fmla="val -142097"/>
              <a:gd name="adj2" fmla="val 19647"/>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C00000"/>
                </a:solidFill>
              </a:rPr>
              <a:t>My name is </a:t>
            </a:r>
            <a:r>
              <a:rPr lang="en-US" sz="1600" dirty="0" err="1">
                <a:solidFill>
                  <a:srgbClr val="C00000"/>
                </a:solidFill>
              </a:rPr>
              <a:t>Niki</a:t>
            </a:r>
            <a:r>
              <a:rPr lang="en-US" sz="1600" dirty="0">
                <a:solidFill>
                  <a:srgbClr val="C00000"/>
                </a:solidFill>
              </a:rPr>
              <a:t>. What’s your name?</a:t>
            </a:r>
            <a:endParaRPr lang="en-US" sz="1200" b="1" dirty="0">
              <a:solidFill>
                <a:srgbClr val="C00000"/>
              </a:solidFill>
            </a:endParaRPr>
          </a:p>
        </p:txBody>
      </p:sp>
      <p:sp>
        <p:nvSpPr>
          <p:cNvPr id="19" name="Rounded Rectangular Callout 18"/>
          <p:cNvSpPr/>
          <p:nvPr/>
        </p:nvSpPr>
        <p:spPr>
          <a:xfrm>
            <a:off x="6089177" y="4895448"/>
            <a:ext cx="1968793" cy="845284"/>
          </a:xfrm>
          <a:prstGeom prst="wedgeRoundRectCallout">
            <a:avLst>
              <a:gd name="adj1" fmla="val -161477"/>
              <a:gd name="adj2" fmla="val -139116"/>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C00000"/>
                </a:solidFill>
              </a:rPr>
              <a:t>I’m sorry, I can’t hear you…</a:t>
            </a:r>
            <a:endParaRPr lang="en-US" sz="1200" b="1" dirty="0">
              <a:solidFill>
                <a:srgbClr val="C00000"/>
              </a:solidFill>
            </a:endParaRPr>
          </a:p>
        </p:txBody>
      </p:sp>
      <p:sp>
        <p:nvSpPr>
          <p:cNvPr id="5" name="Title 4"/>
          <p:cNvSpPr>
            <a:spLocks noGrp="1"/>
          </p:cNvSpPr>
          <p:nvPr>
            <p:ph type="title"/>
          </p:nvPr>
        </p:nvSpPr>
        <p:spPr/>
        <p:txBody>
          <a:bodyPr/>
          <a:lstStyle/>
          <a:p>
            <a:r>
              <a:rPr lang="en-US" dirty="0" smtClean="0"/>
              <a:t>Examples</a:t>
            </a:r>
            <a:endParaRPr lang="en-US" dirty="0"/>
          </a:p>
        </p:txBody>
      </p:sp>
      <p:sp>
        <p:nvSpPr>
          <p:cNvPr id="2" name="Slide Number Placeholder 1"/>
          <p:cNvSpPr>
            <a:spLocks noGrp="1"/>
          </p:cNvSpPr>
          <p:nvPr>
            <p:ph type="sldNum" sz="quarter" idx="12"/>
          </p:nvPr>
        </p:nvSpPr>
        <p:spPr/>
        <p:txBody>
          <a:bodyPr/>
          <a:lstStyle/>
          <a:p>
            <a:fld id="{9F2F5E10-5301-4EE6-90D2-A6C4A3F62BED}" type="slidenum">
              <a:rPr lang="en-US" smtClean="0"/>
              <a:t>21</a:t>
            </a:fld>
            <a:endParaRPr lang="en-US"/>
          </a:p>
        </p:txBody>
      </p:sp>
    </p:spTree>
    <p:extLst>
      <p:ext uri="{BB962C8B-B14F-4D97-AF65-F5344CB8AC3E}">
        <p14:creationId xmlns:p14="http://schemas.microsoft.com/office/powerpoint/2010/main" val="3261148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smtClean="0"/>
              <a:t>Examples</a:t>
            </a:r>
          </a:p>
        </p:txBody>
      </p:sp>
      <p:sp>
        <p:nvSpPr>
          <p:cNvPr id="12" name="Rectangle 3"/>
          <p:cNvSpPr>
            <a:spLocks noGrp="1" noChangeArrowheads="1"/>
          </p:cNvSpPr>
          <p:nvPr>
            <p:ph type="body" idx="1"/>
          </p:nvPr>
        </p:nvSpPr>
        <p:spPr>
          <a:xfrm>
            <a:off x="342900" y="2314575"/>
            <a:ext cx="8458200" cy="5638800"/>
          </a:xfrm>
        </p:spPr>
        <p:txBody>
          <a:bodyPr/>
          <a:lstStyle/>
          <a:p>
            <a:pPr eaLnBrk="1" hangingPunct="1">
              <a:lnSpc>
                <a:spcPct val="90000"/>
              </a:lnSpc>
              <a:defRPr/>
            </a:pPr>
            <a:r>
              <a:rPr lang="en-US" altLang="en-US" dirty="0" smtClean="0"/>
              <a:t>Need to belong</a:t>
            </a:r>
          </a:p>
          <a:p>
            <a:pPr marL="349250" lvl="1" indent="0" eaLnBrk="1" hangingPunct="1">
              <a:lnSpc>
                <a:spcPct val="90000"/>
              </a:lnSpc>
              <a:buNone/>
              <a:defRPr/>
            </a:pPr>
            <a:endParaRPr lang="en-US" altLang="en-US" dirty="0" smtClean="0"/>
          </a:p>
          <a:p>
            <a:pPr marL="457200" lvl="1" indent="0" eaLnBrk="1" hangingPunct="1">
              <a:lnSpc>
                <a:spcPct val="90000"/>
              </a:lnSpc>
              <a:buFontTx/>
              <a:buNone/>
              <a:defRPr/>
            </a:pPr>
            <a:endParaRPr lang="en-US" altLang="en-US" dirty="0" smtClean="0"/>
          </a:p>
        </p:txBody>
      </p:sp>
      <p:pic>
        <p:nvPicPr>
          <p:cNvPr id="6" name="table"/>
          <p:cNvPicPr>
            <a:picLocks noChangeAspect="1"/>
          </p:cNvPicPr>
          <p:nvPr/>
        </p:nvPicPr>
        <p:blipFill>
          <a:blip r:embed="rId2"/>
          <a:stretch>
            <a:fillRect/>
          </a:stretch>
        </p:blipFill>
        <p:spPr>
          <a:xfrm>
            <a:off x="571500" y="2989436"/>
            <a:ext cx="8001000" cy="64008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1576640"/>
              </p:ext>
            </p:extLst>
          </p:nvPr>
        </p:nvGraphicFramePr>
        <p:xfrm>
          <a:off x="762000" y="3657600"/>
          <a:ext cx="7924800" cy="2595880"/>
        </p:xfrm>
        <a:graphic>
          <a:graphicData uri="http://schemas.openxmlformats.org/drawingml/2006/table">
            <a:tbl>
              <a:tblPr firstRow="1" bandRow="1">
                <a:tableStyleId>{2D5ABB26-0587-4C30-8999-92F81FD0307C}</a:tableStyleId>
              </a:tblPr>
              <a:tblGrid>
                <a:gridCol w="7924800">
                  <a:extLst>
                    <a:ext uri="{9D8B030D-6E8A-4147-A177-3AD203B41FA5}">
                      <a16:colId xmlns:a16="http://schemas.microsoft.com/office/drawing/2014/main" val="3069514951"/>
                    </a:ext>
                  </a:extLst>
                </a:gridCol>
              </a:tblGrid>
              <a:tr h="370840">
                <a:tc>
                  <a:txBody>
                    <a:bodyPr/>
                    <a:lstStyle/>
                    <a:p>
                      <a:r>
                        <a:rPr lang="en-US" sz="1800" kern="1200" dirty="0" smtClean="0">
                          <a:solidFill>
                            <a:schemeClr val="tx1"/>
                          </a:solidFill>
                          <a:effectLst/>
                          <a:latin typeface="+mn-lt"/>
                          <a:ea typeface="+mn-ea"/>
                          <a:cs typeface="+mn-cs"/>
                        </a:rPr>
                        <a:t>I try hard not to do things that will make people avoid or reject me. </a:t>
                      </a:r>
                      <a:endParaRPr lang="en-US" dirty="0"/>
                    </a:p>
                  </a:txBody>
                  <a:tcPr/>
                </a:tc>
                <a:extLst>
                  <a:ext uri="{0D108BD9-81ED-4DB2-BD59-A6C34878D82A}">
                    <a16:rowId xmlns:a16="http://schemas.microsoft.com/office/drawing/2014/main" val="5129225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I need to feel that there are other people I can turn to in times of need.  </a:t>
                      </a:r>
                    </a:p>
                  </a:txBody>
                  <a:tcPr/>
                </a:tc>
                <a:extLst>
                  <a:ext uri="{0D108BD9-81ED-4DB2-BD59-A6C34878D82A}">
                    <a16:rowId xmlns:a16="http://schemas.microsoft.com/office/drawing/2014/main" val="2532830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I want other people to accept me.  </a:t>
                      </a:r>
                    </a:p>
                  </a:txBody>
                  <a:tcPr/>
                </a:tc>
                <a:extLst>
                  <a:ext uri="{0D108BD9-81ED-4DB2-BD59-A6C34878D82A}">
                    <a16:rowId xmlns:a16="http://schemas.microsoft.com/office/drawing/2014/main" val="4087337197"/>
                  </a:ext>
                </a:extLst>
              </a:tr>
              <a:tr h="370840">
                <a:tc>
                  <a:txBody>
                    <a:bodyPr/>
                    <a:lstStyle/>
                    <a:p>
                      <a:r>
                        <a:rPr lang="en-US" sz="1800" kern="1200" dirty="0" smtClean="0">
                          <a:solidFill>
                            <a:schemeClr val="tx1"/>
                          </a:solidFill>
                          <a:effectLst/>
                          <a:latin typeface="+mn-lt"/>
                          <a:ea typeface="+mn-ea"/>
                          <a:cs typeface="+mn-cs"/>
                        </a:rPr>
                        <a:t>I do not like being alone.</a:t>
                      </a:r>
                      <a:endParaRPr lang="en-US" dirty="0"/>
                    </a:p>
                  </a:txBody>
                  <a:tcPr/>
                </a:tc>
                <a:extLst>
                  <a:ext uri="{0D108BD9-81ED-4DB2-BD59-A6C34878D82A}">
                    <a16:rowId xmlns:a16="http://schemas.microsoft.com/office/drawing/2014/main" val="5314285"/>
                  </a:ext>
                </a:extLst>
              </a:tr>
              <a:tr h="370840">
                <a:tc>
                  <a:txBody>
                    <a:bodyPr/>
                    <a:lstStyle/>
                    <a:p>
                      <a:r>
                        <a:rPr lang="en-US" sz="1800" kern="1200" dirty="0" smtClean="0">
                          <a:solidFill>
                            <a:schemeClr val="tx1"/>
                          </a:solidFill>
                          <a:effectLst/>
                          <a:latin typeface="+mn-lt"/>
                          <a:ea typeface="+mn-ea"/>
                          <a:cs typeface="+mn-cs"/>
                        </a:rPr>
                        <a:t>I have a strong "need to belong". </a:t>
                      </a:r>
                      <a:endParaRPr lang="en-US" dirty="0"/>
                    </a:p>
                  </a:txBody>
                  <a:tcPr/>
                </a:tc>
                <a:extLst>
                  <a:ext uri="{0D108BD9-81ED-4DB2-BD59-A6C34878D82A}">
                    <a16:rowId xmlns:a16="http://schemas.microsoft.com/office/drawing/2014/main" val="691172069"/>
                  </a:ext>
                </a:extLst>
              </a:tr>
              <a:tr h="370840">
                <a:tc>
                  <a:txBody>
                    <a:bodyPr/>
                    <a:lstStyle/>
                    <a:p>
                      <a:r>
                        <a:rPr lang="en-US" sz="1800" kern="1200" dirty="0" smtClean="0">
                          <a:solidFill>
                            <a:schemeClr val="tx1"/>
                          </a:solidFill>
                          <a:effectLst/>
                          <a:latin typeface="+mn-lt"/>
                          <a:ea typeface="+mn-ea"/>
                          <a:cs typeface="+mn-cs"/>
                        </a:rPr>
                        <a:t>It bothers me a great deal when I am not included in other people's plans. </a:t>
                      </a:r>
                      <a:endParaRPr lang="en-US" dirty="0"/>
                    </a:p>
                  </a:txBody>
                  <a:tcPr/>
                </a:tc>
                <a:extLst>
                  <a:ext uri="{0D108BD9-81ED-4DB2-BD59-A6C34878D82A}">
                    <a16:rowId xmlns:a16="http://schemas.microsoft.com/office/drawing/2014/main" val="7022551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My feelings are easily hurt when I feel that others do not accept me.  </a:t>
                      </a:r>
                    </a:p>
                  </a:txBody>
                  <a:tcPr/>
                </a:tc>
                <a:extLst>
                  <a:ext uri="{0D108BD9-81ED-4DB2-BD59-A6C34878D82A}">
                    <a16:rowId xmlns:a16="http://schemas.microsoft.com/office/drawing/2014/main" val="272172568"/>
                  </a:ext>
                </a:extLst>
              </a:tr>
            </a:tbl>
          </a:graphicData>
        </a:graphic>
      </p:graphicFrame>
      <p:sp>
        <p:nvSpPr>
          <p:cNvPr id="2" name="Slide Number Placeholder 1"/>
          <p:cNvSpPr>
            <a:spLocks noGrp="1"/>
          </p:cNvSpPr>
          <p:nvPr>
            <p:ph type="sldNum" sz="quarter" idx="12"/>
          </p:nvPr>
        </p:nvSpPr>
        <p:spPr/>
        <p:txBody>
          <a:bodyPr/>
          <a:lstStyle/>
          <a:p>
            <a:pPr>
              <a:defRPr/>
            </a:pPr>
            <a:fld id="{EBF96740-B5C6-45A0-A28E-F52B7D3FDCB4}" type="slidenum">
              <a:rPr lang="en-US" smtClean="0"/>
              <a:pPr>
                <a:defRPr/>
              </a:pPr>
              <a:t>22</a:t>
            </a:fld>
            <a:endParaRPr lang="en-US"/>
          </a:p>
        </p:txBody>
      </p:sp>
    </p:spTree>
    <p:extLst>
      <p:ext uri="{BB962C8B-B14F-4D97-AF65-F5344CB8AC3E}">
        <p14:creationId xmlns:p14="http://schemas.microsoft.com/office/powerpoint/2010/main" val="40868533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solidFill>
                  <a:srgbClr val="FF0000"/>
                </a:solidFill>
              </a:rPr>
              <a:t>Operationalize</a:t>
            </a:r>
            <a:r>
              <a:rPr lang="en-US" altLang="en-US" dirty="0" smtClean="0"/>
              <a:t> variables</a:t>
            </a:r>
          </a:p>
        </p:txBody>
      </p:sp>
      <p:sp>
        <p:nvSpPr>
          <p:cNvPr id="77827" name="Rectangle 3"/>
          <p:cNvSpPr>
            <a:spLocks noGrp="1" noChangeArrowheads="1"/>
          </p:cNvSpPr>
          <p:nvPr>
            <p:ph type="body" idx="1"/>
          </p:nvPr>
        </p:nvSpPr>
        <p:spPr>
          <a:xfrm>
            <a:off x="457200" y="2809875"/>
            <a:ext cx="8686800" cy="5105400"/>
          </a:xfrm>
        </p:spPr>
        <p:txBody>
          <a:bodyPr/>
          <a:lstStyle/>
          <a:p>
            <a:r>
              <a:rPr lang="en-US" altLang="en-US" dirty="0" smtClean="0"/>
              <a:t>Other examples</a:t>
            </a:r>
          </a:p>
        </p:txBody>
      </p:sp>
      <p:sp>
        <p:nvSpPr>
          <p:cNvPr id="2" name="Slide Number Placeholder 1"/>
          <p:cNvSpPr>
            <a:spLocks noGrp="1"/>
          </p:cNvSpPr>
          <p:nvPr>
            <p:ph type="sldNum" sz="quarter" idx="12"/>
          </p:nvPr>
        </p:nvSpPr>
        <p:spPr/>
        <p:txBody>
          <a:bodyPr/>
          <a:lstStyle/>
          <a:p>
            <a:fld id="{9F2F5E10-5301-4EE6-90D2-A6C4A3F62BED}" type="slidenum">
              <a:rPr lang="en-US" smtClean="0"/>
              <a:t>23</a:t>
            </a:fld>
            <a:endParaRPr lang="en-US"/>
          </a:p>
        </p:txBody>
      </p:sp>
    </p:spTree>
    <p:extLst>
      <p:ext uri="{BB962C8B-B14F-4D97-AF65-F5344CB8AC3E}">
        <p14:creationId xmlns:p14="http://schemas.microsoft.com/office/powerpoint/2010/main" val="107872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smtClean="0">
                <a:solidFill>
                  <a:srgbClr val="FF0000"/>
                </a:solidFill>
              </a:rPr>
              <a:t>IVs and DVs</a:t>
            </a:r>
          </a:p>
        </p:txBody>
      </p:sp>
      <p:sp>
        <p:nvSpPr>
          <p:cNvPr id="89091" name="Rectangle 3"/>
          <p:cNvSpPr>
            <a:spLocks noGrp="1" noChangeArrowheads="1"/>
          </p:cNvSpPr>
          <p:nvPr>
            <p:ph type="body" idx="1"/>
          </p:nvPr>
        </p:nvSpPr>
        <p:spPr>
          <a:xfrm>
            <a:off x="533400" y="2476500"/>
            <a:ext cx="8686800" cy="5562600"/>
          </a:xfrm>
        </p:spPr>
        <p:txBody>
          <a:bodyPr/>
          <a:lstStyle/>
          <a:p>
            <a:pPr eaLnBrk="1" hangingPunct="1">
              <a:defRPr/>
            </a:pPr>
            <a:r>
              <a:rPr lang="en-US" altLang="en-US" dirty="0" smtClean="0"/>
              <a:t>IV: </a:t>
            </a:r>
            <a:r>
              <a:rPr lang="en-US" altLang="en-US" dirty="0" smtClean="0">
                <a:solidFill>
                  <a:srgbClr val="FF0000"/>
                </a:solidFill>
              </a:rPr>
              <a:t>Independent Variable</a:t>
            </a:r>
          </a:p>
          <a:p>
            <a:pPr lvl="1" eaLnBrk="1" hangingPunct="1">
              <a:defRPr/>
            </a:pPr>
            <a:r>
              <a:rPr lang="en-US" altLang="en-US" dirty="0" smtClean="0"/>
              <a:t>Variable that you think causes the effect on another variable</a:t>
            </a:r>
          </a:p>
          <a:p>
            <a:pPr lvl="1" eaLnBrk="1" hangingPunct="1">
              <a:defRPr/>
            </a:pPr>
            <a:endParaRPr lang="en-US" altLang="en-US" i="1" dirty="0" smtClean="0"/>
          </a:p>
          <a:p>
            <a:pPr lvl="1" eaLnBrk="1" hangingPunct="1">
              <a:defRPr/>
            </a:pPr>
            <a:endParaRPr lang="en-US" altLang="en-US" i="1" dirty="0"/>
          </a:p>
          <a:p>
            <a:pPr eaLnBrk="1" hangingPunct="1">
              <a:defRPr/>
            </a:pPr>
            <a:r>
              <a:rPr lang="en-US" altLang="en-US" dirty="0" smtClean="0"/>
              <a:t>DV: </a:t>
            </a:r>
            <a:r>
              <a:rPr lang="en-US" altLang="en-US" dirty="0" smtClean="0">
                <a:solidFill>
                  <a:srgbClr val="FF0000"/>
                </a:solidFill>
              </a:rPr>
              <a:t>Dependent Variable</a:t>
            </a:r>
          </a:p>
          <a:p>
            <a:pPr lvl="1" eaLnBrk="1" hangingPunct="1">
              <a:defRPr/>
            </a:pPr>
            <a:r>
              <a:rPr lang="en-US" altLang="en-US" dirty="0" smtClean="0"/>
              <a:t>The </a:t>
            </a:r>
            <a:r>
              <a:rPr lang="en-US" altLang="en-US" i="1" dirty="0" smtClean="0"/>
              <a:t>outcome</a:t>
            </a:r>
            <a:r>
              <a:rPr lang="en-US" altLang="en-US" dirty="0" smtClean="0"/>
              <a:t> variable (you think it has effect on)</a:t>
            </a:r>
          </a:p>
          <a:p>
            <a:pPr marL="457200" lvl="1" indent="0" eaLnBrk="1" hangingPunct="1">
              <a:buFontTx/>
              <a:buNone/>
              <a:defRPr/>
            </a:pPr>
            <a:endParaRPr lang="en-US" altLang="en-US" i="1" dirty="0" smtClean="0"/>
          </a:p>
          <a:p>
            <a:pPr lvl="1" eaLnBrk="1" hangingPunct="1">
              <a:defRPr/>
            </a:pPr>
            <a:endParaRPr lang="en-US" altLang="en-US" dirty="0" smtClean="0"/>
          </a:p>
        </p:txBody>
      </p:sp>
      <p:sp>
        <p:nvSpPr>
          <p:cNvPr id="9220" name="Text Box 4"/>
          <p:cNvSpPr txBox="1">
            <a:spLocks noChangeArrowheads="1"/>
          </p:cNvSpPr>
          <p:nvPr/>
        </p:nvSpPr>
        <p:spPr bwMode="auto">
          <a:xfrm>
            <a:off x="7543800" y="3352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endParaRPr lang="en-US" altLang="en-US" sz="1800"/>
          </a:p>
        </p:txBody>
      </p:sp>
      <p:sp>
        <p:nvSpPr>
          <p:cNvPr id="5" name="TextBox 4"/>
          <p:cNvSpPr txBox="1"/>
          <p:nvPr/>
        </p:nvSpPr>
        <p:spPr>
          <a:xfrm>
            <a:off x="6548436" y="2476500"/>
            <a:ext cx="2352675" cy="369332"/>
          </a:xfrm>
          <a:prstGeom prst="rect">
            <a:avLst/>
          </a:prstGeom>
          <a:noFill/>
        </p:spPr>
        <p:txBody>
          <a:bodyPr wrap="square" rtlCol="0">
            <a:spAutoFit/>
          </a:bodyPr>
          <a:lstStyle/>
          <a:p>
            <a:r>
              <a:rPr lang="en-US" dirty="0" smtClean="0"/>
              <a:t>PREDICTOR</a:t>
            </a:r>
            <a:endParaRPr lang="en-US" dirty="0"/>
          </a:p>
        </p:txBody>
      </p:sp>
      <p:sp>
        <p:nvSpPr>
          <p:cNvPr id="6" name="TextBox 5"/>
          <p:cNvSpPr txBox="1"/>
          <p:nvPr/>
        </p:nvSpPr>
        <p:spPr>
          <a:xfrm>
            <a:off x="6548437" y="4252437"/>
            <a:ext cx="2352675" cy="369332"/>
          </a:xfrm>
          <a:prstGeom prst="rect">
            <a:avLst/>
          </a:prstGeom>
          <a:noFill/>
        </p:spPr>
        <p:txBody>
          <a:bodyPr wrap="square" rtlCol="0">
            <a:spAutoFit/>
          </a:bodyPr>
          <a:lstStyle/>
          <a:p>
            <a:r>
              <a:rPr lang="en-US" dirty="0" smtClean="0"/>
              <a:t>OUTCOME</a:t>
            </a:r>
            <a:endParaRPr lang="en-US" dirty="0"/>
          </a:p>
        </p:txBody>
      </p:sp>
      <p:sp>
        <p:nvSpPr>
          <p:cNvPr id="7" name="Rectangle 3"/>
          <p:cNvSpPr txBox="1">
            <a:spLocks noChangeArrowheads="1"/>
          </p:cNvSpPr>
          <p:nvPr/>
        </p:nvSpPr>
        <p:spPr>
          <a:xfrm>
            <a:off x="457200" y="5739884"/>
            <a:ext cx="8686800" cy="5105400"/>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r>
              <a:rPr lang="en-US" altLang="en-US" smtClean="0"/>
              <a:t>Operational definitions</a:t>
            </a:r>
          </a:p>
          <a:p>
            <a:pPr lvl="1"/>
            <a:r>
              <a:rPr lang="en-US" altLang="en-US" b="1" smtClean="0"/>
              <a:t>Need to specify for both IV and DV</a:t>
            </a:r>
            <a:endParaRPr lang="en-US" altLang="en-US" b="1" dirty="0"/>
          </a:p>
        </p:txBody>
      </p:sp>
      <p:sp>
        <p:nvSpPr>
          <p:cNvPr id="2" name="Slide Number Placeholder 1"/>
          <p:cNvSpPr>
            <a:spLocks noGrp="1"/>
          </p:cNvSpPr>
          <p:nvPr>
            <p:ph type="sldNum" sz="quarter" idx="12"/>
          </p:nvPr>
        </p:nvSpPr>
        <p:spPr/>
        <p:txBody>
          <a:bodyPr/>
          <a:lstStyle/>
          <a:p>
            <a:fld id="{9F2F5E10-5301-4EE6-90D2-A6C4A3F62BED}" type="slidenum">
              <a:rPr lang="en-US" smtClean="0"/>
              <a:t>24</a:t>
            </a:fld>
            <a:endParaRPr lang="en-US"/>
          </a:p>
        </p:txBody>
      </p:sp>
    </p:spTree>
    <p:extLst>
      <p:ext uri="{BB962C8B-B14F-4D97-AF65-F5344CB8AC3E}">
        <p14:creationId xmlns:p14="http://schemas.microsoft.com/office/powerpoint/2010/main" val="1633553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0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Measures</a:t>
            </a:r>
            <a:endParaRPr lang="en-US" dirty="0"/>
          </a:p>
        </p:txBody>
      </p:sp>
      <p:sp>
        <p:nvSpPr>
          <p:cNvPr id="3" name="Content Placeholder 2"/>
          <p:cNvSpPr>
            <a:spLocks noGrp="1"/>
          </p:cNvSpPr>
          <p:nvPr>
            <p:ph idx="1"/>
          </p:nvPr>
        </p:nvSpPr>
        <p:spPr>
          <a:xfrm>
            <a:off x="901245" y="2601221"/>
            <a:ext cx="3183954" cy="2389931"/>
          </a:xfrm>
        </p:spPr>
        <p:txBody>
          <a:bodyPr>
            <a:normAutofit/>
          </a:bodyPr>
          <a:lstStyle/>
          <a:p>
            <a:pPr marL="0" indent="0" algn="ctr">
              <a:buNone/>
            </a:pPr>
            <a:r>
              <a:rPr lang="en-US" b="1" dirty="0" smtClean="0">
                <a:solidFill>
                  <a:srgbClr val="FF0000"/>
                </a:solidFill>
              </a:rPr>
              <a:t>Quantitative</a:t>
            </a:r>
          </a:p>
          <a:p>
            <a:pPr marL="0" indent="0" algn="ctr">
              <a:buNone/>
            </a:pPr>
            <a:endParaRPr lang="en-US" b="1" dirty="0" smtClean="0">
              <a:solidFill>
                <a:schemeClr val="accent1"/>
              </a:solidFill>
            </a:endParaRPr>
          </a:p>
          <a:p>
            <a:pPr lvl="1"/>
            <a:r>
              <a:rPr lang="en-US" dirty="0" smtClean="0"/>
              <a:t>Questionnaires</a:t>
            </a:r>
            <a:endParaRPr lang="en-US" dirty="0"/>
          </a:p>
          <a:p>
            <a:pPr lvl="1"/>
            <a:r>
              <a:rPr lang="en-US" dirty="0" smtClean="0"/>
              <a:t>Task performance</a:t>
            </a:r>
          </a:p>
          <a:p>
            <a:pPr lvl="1"/>
            <a:r>
              <a:rPr lang="en-US" dirty="0" smtClean="0"/>
              <a:t>Physiological data</a:t>
            </a:r>
            <a:endParaRPr lang="en-US" dirty="0"/>
          </a:p>
          <a:p>
            <a:endParaRPr lang="en-US" dirty="0"/>
          </a:p>
        </p:txBody>
      </p:sp>
      <p:sp>
        <p:nvSpPr>
          <p:cNvPr id="5" name="Content Placeholder 2"/>
          <p:cNvSpPr txBox="1">
            <a:spLocks/>
          </p:cNvSpPr>
          <p:nvPr/>
        </p:nvSpPr>
        <p:spPr>
          <a:xfrm>
            <a:off x="4711245" y="2611642"/>
            <a:ext cx="3183954" cy="238993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pPr marL="0" indent="0" algn="ctr">
              <a:buFont typeface="Wingdings" charset="2"/>
              <a:buNone/>
            </a:pPr>
            <a:r>
              <a:rPr lang="en-US" b="1" dirty="0" smtClean="0">
                <a:solidFill>
                  <a:srgbClr val="FF0000"/>
                </a:solidFill>
              </a:rPr>
              <a:t>Qualitative</a:t>
            </a:r>
          </a:p>
          <a:p>
            <a:pPr marL="0" indent="0" algn="ctr">
              <a:buFont typeface="Wingdings" charset="2"/>
              <a:buNone/>
            </a:pPr>
            <a:endParaRPr lang="en-US" b="1" dirty="0" smtClean="0">
              <a:solidFill>
                <a:schemeClr val="accent1"/>
              </a:solidFill>
            </a:endParaRPr>
          </a:p>
          <a:p>
            <a:pPr lvl="1"/>
            <a:r>
              <a:rPr lang="en-US" dirty="0"/>
              <a:t>Free Response</a:t>
            </a:r>
          </a:p>
          <a:p>
            <a:pPr lvl="1"/>
            <a:r>
              <a:rPr lang="en-US" dirty="0"/>
              <a:t>Oral Interviews</a:t>
            </a:r>
          </a:p>
          <a:p>
            <a:pPr lvl="1"/>
            <a:r>
              <a:rPr lang="en-US" dirty="0"/>
              <a:t>Observations</a:t>
            </a:r>
          </a:p>
          <a:p>
            <a:pPr lvl="1"/>
            <a:r>
              <a:rPr lang="en-US" dirty="0"/>
              <a:t>Ethnography</a:t>
            </a:r>
          </a:p>
        </p:txBody>
      </p:sp>
      <p:sp>
        <p:nvSpPr>
          <p:cNvPr id="4" name="Slide Number Placeholder 3"/>
          <p:cNvSpPr>
            <a:spLocks noGrp="1"/>
          </p:cNvSpPr>
          <p:nvPr>
            <p:ph type="sldNum" sz="quarter" idx="12"/>
          </p:nvPr>
        </p:nvSpPr>
        <p:spPr/>
        <p:txBody>
          <a:bodyPr/>
          <a:lstStyle/>
          <a:p>
            <a:fld id="{9F2F5E10-5301-4EE6-90D2-A6C4A3F62BED}" type="slidenum">
              <a:rPr lang="en-US" smtClean="0"/>
              <a:t>25</a:t>
            </a:fld>
            <a:endParaRPr lang="en-US"/>
          </a:p>
        </p:txBody>
      </p:sp>
    </p:spTree>
    <p:extLst>
      <p:ext uri="{BB962C8B-B14F-4D97-AF65-F5344CB8AC3E}">
        <p14:creationId xmlns:p14="http://schemas.microsoft.com/office/powerpoint/2010/main" val="42495668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Questionnaires</a:t>
            </a:r>
            <a:endParaRPr lang="en-US" dirty="0"/>
          </a:p>
        </p:txBody>
      </p:sp>
      <p:sp>
        <p:nvSpPr>
          <p:cNvPr id="3" name="Content Placeholder 2"/>
          <p:cNvSpPr>
            <a:spLocks noGrp="1"/>
          </p:cNvSpPr>
          <p:nvPr>
            <p:ph idx="1"/>
          </p:nvPr>
        </p:nvSpPr>
        <p:spPr>
          <a:xfrm>
            <a:off x="457200" y="2509018"/>
            <a:ext cx="8229600" cy="3000374"/>
          </a:xfrm>
        </p:spPr>
        <p:txBody>
          <a:bodyPr>
            <a:normAutofit fontScale="92500" lnSpcReduction="20000"/>
          </a:bodyPr>
          <a:lstStyle/>
          <a:p>
            <a:r>
              <a:rPr lang="en-US" b="1" dirty="0"/>
              <a:t>Post-questionnaires</a:t>
            </a:r>
            <a:r>
              <a:rPr lang="en-US" dirty="0"/>
              <a:t> can be used to gather feedback after exposure</a:t>
            </a:r>
          </a:p>
          <a:p>
            <a:endParaRPr lang="en-US" b="1" dirty="0"/>
          </a:p>
          <a:p>
            <a:r>
              <a:rPr lang="en-US" b="1" dirty="0"/>
              <a:t>Pre- and post-questionnaires</a:t>
            </a:r>
            <a:r>
              <a:rPr lang="en-US" dirty="0"/>
              <a:t> can be </a:t>
            </a:r>
            <a:r>
              <a:rPr lang="en-US" dirty="0" smtClean="0"/>
              <a:t>used to </a:t>
            </a:r>
            <a:r>
              <a:rPr lang="en-US" dirty="0"/>
              <a:t>measure changes over time</a:t>
            </a:r>
          </a:p>
          <a:p>
            <a:endParaRPr lang="en-US" b="1" dirty="0"/>
          </a:p>
          <a:p>
            <a:r>
              <a:rPr lang="en-US" b="1" dirty="0"/>
              <a:t>Demographic</a:t>
            </a:r>
            <a:r>
              <a:rPr lang="en-US" dirty="0"/>
              <a:t> </a:t>
            </a:r>
            <a:r>
              <a:rPr lang="en-US" b="1" dirty="0"/>
              <a:t>questionnaires</a:t>
            </a:r>
            <a:r>
              <a:rPr lang="en-US" dirty="0"/>
              <a:t> gather information about study participants</a:t>
            </a:r>
            <a:endParaRPr lang="en-US" b="1" dirty="0"/>
          </a:p>
          <a:p>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26</a:t>
            </a:fld>
            <a:endParaRPr lang="en-US"/>
          </a:p>
        </p:txBody>
      </p:sp>
    </p:spTree>
    <p:extLst>
      <p:ext uri="{BB962C8B-B14F-4D97-AF65-F5344CB8AC3E}">
        <p14:creationId xmlns:p14="http://schemas.microsoft.com/office/powerpoint/2010/main" val="2895513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Likert-Type Scales</a:t>
            </a:r>
            <a:endParaRPr lang="en-US" dirty="0"/>
          </a:p>
        </p:txBody>
      </p:sp>
      <p:sp>
        <p:nvSpPr>
          <p:cNvPr id="3" name="Content Placeholder 2"/>
          <p:cNvSpPr>
            <a:spLocks noGrp="1"/>
          </p:cNvSpPr>
          <p:nvPr>
            <p:ph idx="1"/>
          </p:nvPr>
        </p:nvSpPr>
        <p:spPr/>
        <p:txBody>
          <a:bodyPr/>
          <a:lstStyle/>
          <a:p>
            <a:r>
              <a:rPr lang="en-US" sz="2000" dirty="0" smtClean="0"/>
              <a:t>Participant </a:t>
            </a:r>
            <a:r>
              <a:rPr lang="en-US" sz="2000" dirty="0"/>
              <a:t>indicates agreement with statement</a:t>
            </a:r>
          </a:p>
          <a:p>
            <a:r>
              <a:rPr lang="en-US" sz="2000" dirty="0"/>
              <a:t>Easy to analyze statistically</a:t>
            </a:r>
          </a:p>
          <a:p>
            <a:endParaRPr lang="en-US" sz="2400" b="1" dirty="0"/>
          </a:p>
          <a:p>
            <a:endParaRPr lang="en-US" dirty="0"/>
          </a:p>
        </p:txBody>
      </p:sp>
      <p:pic>
        <p:nvPicPr>
          <p:cNvPr id="4" name="Picture 2" descr="http://rmsbunkerblog.files.wordpress.com/2010/09/likert-scal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311" y="4016591"/>
            <a:ext cx="5513392" cy="171779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F2F5E10-5301-4EE6-90D2-A6C4A3F62BED}" type="slidenum">
              <a:rPr lang="en-US" smtClean="0"/>
              <a:t>27</a:t>
            </a:fld>
            <a:endParaRPr lang="en-US"/>
          </a:p>
        </p:txBody>
      </p:sp>
    </p:spTree>
    <p:extLst>
      <p:ext uri="{BB962C8B-B14F-4D97-AF65-F5344CB8AC3E}">
        <p14:creationId xmlns:p14="http://schemas.microsoft.com/office/powerpoint/2010/main" val="2581579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Questionnaires</a:t>
            </a:r>
            <a:endParaRPr lang="en-US"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Pros</a:t>
            </a:r>
          </a:p>
          <a:p>
            <a:pPr lvl="1"/>
            <a:r>
              <a:rPr lang="en-US" dirty="0">
                <a:solidFill>
                  <a:schemeClr val="tx1"/>
                </a:solidFill>
              </a:rPr>
              <a:t>Quick and </a:t>
            </a:r>
            <a:r>
              <a:rPr lang="en-US" dirty="0" smtClean="0">
                <a:solidFill>
                  <a:schemeClr val="tx1"/>
                </a:solidFill>
              </a:rPr>
              <a:t>easy to deploy</a:t>
            </a:r>
            <a:endParaRPr lang="en-US" dirty="0">
              <a:solidFill>
                <a:schemeClr val="tx1"/>
              </a:solidFill>
            </a:endParaRPr>
          </a:p>
          <a:p>
            <a:pPr lvl="1"/>
            <a:r>
              <a:rPr lang="en-US" dirty="0">
                <a:solidFill>
                  <a:schemeClr val="tx1"/>
                </a:solidFill>
              </a:rPr>
              <a:t>Can use standardized, validated measures</a:t>
            </a:r>
          </a:p>
          <a:p>
            <a:pPr lvl="1"/>
            <a:r>
              <a:rPr lang="en-US" dirty="0">
                <a:solidFill>
                  <a:schemeClr val="tx1"/>
                </a:solidFill>
              </a:rPr>
              <a:t>Easy to analyze results</a:t>
            </a:r>
          </a:p>
          <a:p>
            <a:pPr lvl="1"/>
            <a:endParaRPr lang="en-US" dirty="0">
              <a:solidFill>
                <a:schemeClr val="tx1"/>
              </a:solidFill>
            </a:endParaRPr>
          </a:p>
          <a:p>
            <a:r>
              <a:rPr lang="en-US" b="1" dirty="0">
                <a:solidFill>
                  <a:schemeClr val="tx1"/>
                </a:solidFill>
              </a:rPr>
              <a:t>Cons</a:t>
            </a:r>
          </a:p>
          <a:p>
            <a:pPr lvl="1"/>
            <a:r>
              <a:rPr lang="en-US" dirty="0">
                <a:solidFill>
                  <a:schemeClr val="tx1"/>
                </a:solidFill>
              </a:rPr>
              <a:t>Often </a:t>
            </a:r>
            <a:r>
              <a:rPr lang="en-US" dirty="0" smtClean="0">
                <a:solidFill>
                  <a:schemeClr val="tx1"/>
                </a:solidFill>
              </a:rPr>
              <a:t>subjective </a:t>
            </a:r>
            <a:r>
              <a:rPr lang="en-US" sz="1200" dirty="0" smtClean="0">
                <a:solidFill>
                  <a:schemeClr val="tx1"/>
                </a:solidFill>
              </a:rPr>
              <a:t>(*adds error)</a:t>
            </a:r>
            <a:endParaRPr lang="en-US" sz="1200" dirty="0">
              <a:solidFill>
                <a:schemeClr val="tx1"/>
              </a:solidFill>
            </a:endParaRPr>
          </a:p>
          <a:p>
            <a:pPr lvl="1"/>
            <a:r>
              <a:rPr lang="en-US" dirty="0">
                <a:solidFill>
                  <a:schemeClr val="tx1"/>
                </a:solidFill>
              </a:rPr>
              <a:t>Must be carefully worded to avoid bias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28</a:t>
            </a:fld>
            <a:endParaRPr lang="en-US"/>
          </a:p>
        </p:txBody>
      </p:sp>
    </p:spTree>
    <p:extLst>
      <p:ext uri="{BB962C8B-B14F-4D97-AF65-F5344CB8AC3E}">
        <p14:creationId xmlns:p14="http://schemas.microsoft.com/office/powerpoint/2010/main" val="11620174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Performance</a:t>
            </a:r>
            <a:endParaRPr lang="en-US" dirty="0"/>
          </a:p>
        </p:txBody>
      </p:sp>
      <p:sp>
        <p:nvSpPr>
          <p:cNvPr id="3" name="Content Placeholder 2"/>
          <p:cNvSpPr>
            <a:spLocks noGrp="1"/>
          </p:cNvSpPr>
          <p:nvPr>
            <p:ph idx="1"/>
          </p:nvPr>
        </p:nvSpPr>
        <p:spPr/>
        <p:txBody>
          <a:bodyPr>
            <a:normAutofit lnSpcReduction="10000"/>
          </a:bodyPr>
          <a:lstStyle/>
          <a:p>
            <a:r>
              <a:rPr lang="en-US" b="1" dirty="0">
                <a:solidFill>
                  <a:schemeClr val="tx1"/>
                </a:solidFill>
              </a:rPr>
              <a:t>Pros</a:t>
            </a:r>
          </a:p>
          <a:p>
            <a:pPr lvl="1"/>
            <a:r>
              <a:rPr lang="en-US" dirty="0">
                <a:solidFill>
                  <a:schemeClr val="tx1"/>
                </a:solidFill>
              </a:rPr>
              <a:t>Objective</a:t>
            </a:r>
          </a:p>
          <a:p>
            <a:pPr lvl="1"/>
            <a:r>
              <a:rPr lang="en-US" dirty="0">
                <a:solidFill>
                  <a:schemeClr val="tx1"/>
                </a:solidFill>
              </a:rPr>
              <a:t>Often captured automatically during experiment</a:t>
            </a:r>
          </a:p>
          <a:p>
            <a:pPr lvl="1"/>
            <a:r>
              <a:rPr lang="en-US" dirty="0">
                <a:solidFill>
                  <a:schemeClr val="tx1"/>
                </a:solidFill>
              </a:rPr>
              <a:t>Easy to analyze results</a:t>
            </a:r>
          </a:p>
          <a:p>
            <a:pPr lvl="1"/>
            <a:endParaRPr lang="en-US" dirty="0">
              <a:solidFill>
                <a:schemeClr val="tx1"/>
              </a:solidFill>
            </a:endParaRPr>
          </a:p>
          <a:p>
            <a:r>
              <a:rPr lang="en-US" b="1" dirty="0">
                <a:solidFill>
                  <a:schemeClr val="tx1"/>
                </a:solidFill>
              </a:rPr>
              <a:t>Cons</a:t>
            </a:r>
          </a:p>
          <a:p>
            <a:pPr lvl="1"/>
            <a:r>
              <a:rPr lang="en-US" dirty="0" smtClean="0">
                <a:solidFill>
                  <a:schemeClr val="tx1"/>
                </a:solidFill>
              </a:rPr>
              <a:t>Limited by task participants completed</a:t>
            </a:r>
            <a:endParaRPr lang="en-US" dirty="0">
              <a:solidFill>
                <a:schemeClr val="tx1"/>
              </a:solidFill>
            </a:endParaRPr>
          </a:p>
          <a:p>
            <a:pPr lvl="1"/>
            <a:r>
              <a:rPr lang="en-US" dirty="0">
                <a:solidFill>
                  <a:schemeClr val="tx1"/>
                </a:solidFill>
              </a:rPr>
              <a:t>Sometimes difficult to infer </a:t>
            </a:r>
            <a:r>
              <a:rPr lang="en-US" dirty="0" smtClean="0">
                <a:solidFill>
                  <a:schemeClr val="tx1"/>
                </a:solidFill>
              </a:rPr>
              <a:t>meaning</a:t>
            </a:r>
          </a:p>
        </p:txBody>
      </p:sp>
      <p:sp>
        <p:nvSpPr>
          <p:cNvPr id="4" name="Slide Number Placeholder 3"/>
          <p:cNvSpPr>
            <a:spLocks noGrp="1"/>
          </p:cNvSpPr>
          <p:nvPr>
            <p:ph type="sldNum" sz="quarter" idx="12"/>
          </p:nvPr>
        </p:nvSpPr>
        <p:spPr/>
        <p:txBody>
          <a:bodyPr/>
          <a:lstStyle/>
          <a:p>
            <a:fld id="{9F2F5E10-5301-4EE6-90D2-A6C4A3F62BED}" type="slidenum">
              <a:rPr lang="en-US" smtClean="0"/>
              <a:t>29</a:t>
            </a:fld>
            <a:endParaRPr lang="en-US"/>
          </a:p>
        </p:txBody>
      </p:sp>
    </p:spTree>
    <p:extLst>
      <p:ext uri="{BB962C8B-B14F-4D97-AF65-F5344CB8AC3E}">
        <p14:creationId xmlns:p14="http://schemas.microsoft.com/office/powerpoint/2010/main" val="3629507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UX/UI Design</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3</a:t>
            </a:fld>
            <a:endParaRPr lang="en-US"/>
          </a:p>
        </p:txBody>
      </p:sp>
    </p:spTree>
    <p:extLst>
      <p:ext uri="{BB962C8B-B14F-4D97-AF65-F5344CB8AC3E}">
        <p14:creationId xmlns:p14="http://schemas.microsoft.com/office/powerpoint/2010/main" val="3249505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Physiological Measures</a:t>
            </a:r>
            <a:endParaRPr lang="en-US" dirty="0"/>
          </a:p>
        </p:txBody>
      </p:sp>
      <p:sp>
        <p:nvSpPr>
          <p:cNvPr id="3" name="Content Placeholder 2"/>
          <p:cNvSpPr>
            <a:spLocks noGrp="1"/>
          </p:cNvSpPr>
          <p:nvPr>
            <p:ph idx="1"/>
          </p:nvPr>
        </p:nvSpPr>
        <p:spPr>
          <a:xfrm>
            <a:off x="739775" y="2770094"/>
            <a:ext cx="7662864" cy="3887881"/>
          </a:xfrm>
        </p:spPr>
        <p:txBody>
          <a:bodyPr>
            <a:normAutofit/>
          </a:bodyPr>
          <a:lstStyle/>
          <a:p>
            <a:r>
              <a:rPr lang="en-US" b="1" dirty="0">
                <a:solidFill>
                  <a:schemeClr val="tx1"/>
                </a:solidFill>
              </a:rPr>
              <a:t>Pros</a:t>
            </a:r>
          </a:p>
          <a:p>
            <a:pPr lvl="1"/>
            <a:r>
              <a:rPr lang="en-US" dirty="0">
                <a:solidFill>
                  <a:schemeClr val="tx1"/>
                </a:solidFill>
              </a:rPr>
              <a:t>Objective</a:t>
            </a:r>
          </a:p>
          <a:p>
            <a:pPr lvl="1"/>
            <a:r>
              <a:rPr lang="en-US" dirty="0">
                <a:solidFill>
                  <a:schemeClr val="tx1"/>
                </a:solidFill>
              </a:rPr>
              <a:t>Easy to analyze results</a:t>
            </a:r>
          </a:p>
          <a:p>
            <a:pPr lvl="1"/>
            <a:endParaRPr lang="en-US" dirty="0">
              <a:solidFill>
                <a:schemeClr val="tx1"/>
              </a:solidFill>
            </a:endParaRPr>
          </a:p>
          <a:p>
            <a:r>
              <a:rPr lang="en-US" b="1" dirty="0">
                <a:solidFill>
                  <a:schemeClr val="tx1"/>
                </a:solidFill>
              </a:rPr>
              <a:t>Cons</a:t>
            </a:r>
          </a:p>
          <a:p>
            <a:pPr lvl="1"/>
            <a:r>
              <a:rPr lang="en-US" dirty="0">
                <a:solidFill>
                  <a:schemeClr val="tx1"/>
                </a:solidFill>
              </a:rPr>
              <a:t>Requires external equipment</a:t>
            </a:r>
          </a:p>
          <a:p>
            <a:pPr lvl="1"/>
            <a:r>
              <a:rPr lang="en-US" dirty="0">
                <a:solidFill>
                  <a:schemeClr val="tx1"/>
                </a:solidFill>
              </a:rPr>
              <a:t>Measurement may be intrusive</a:t>
            </a:r>
          </a:p>
          <a:p>
            <a:pPr lvl="1"/>
            <a:r>
              <a:rPr lang="en-US" dirty="0">
                <a:solidFill>
                  <a:schemeClr val="tx1"/>
                </a:solidFill>
              </a:rPr>
              <a:t>Sometimes difficult to infer </a:t>
            </a:r>
            <a:r>
              <a:rPr lang="en-US" dirty="0" smtClean="0">
                <a:solidFill>
                  <a:schemeClr val="tx1"/>
                </a:solidFill>
              </a:rPr>
              <a:t>meaning</a:t>
            </a:r>
          </a:p>
          <a:p>
            <a:pPr lvl="1"/>
            <a:r>
              <a:rPr lang="en-US" dirty="0" smtClean="0">
                <a:solidFill>
                  <a:schemeClr val="tx1"/>
                </a:solidFill>
              </a:rPr>
              <a:t>Noisy </a:t>
            </a:r>
            <a:r>
              <a:rPr lang="en-US" sz="1500" dirty="0">
                <a:solidFill>
                  <a:schemeClr val="tx1"/>
                </a:solidFill>
              </a:rPr>
              <a:t>(*error)</a:t>
            </a:r>
          </a:p>
          <a:p>
            <a:pPr lvl="1"/>
            <a:endParaRPr lang="en-US" dirty="0"/>
          </a:p>
          <a:p>
            <a:pPr marL="457200" lvl="1" indent="0">
              <a:buNone/>
            </a:pPr>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30</a:t>
            </a:fld>
            <a:endParaRPr lang="en-US"/>
          </a:p>
        </p:txBody>
      </p:sp>
    </p:spTree>
    <p:extLst>
      <p:ext uri="{BB962C8B-B14F-4D97-AF65-F5344CB8AC3E}">
        <p14:creationId xmlns:p14="http://schemas.microsoft.com/office/powerpoint/2010/main" val="3274260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Qualitative Data</a:t>
            </a:r>
            <a:endParaRPr lang="en-US" dirty="0">
              <a:solidFill>
                <a:srgbClr val="FF0000"/>
              </a:solidFill>
            </a:endParaRPr>
          </a:p>
        </p:txBody>
      </p:sp>
      <p:pic>
        <p:nvPicPr>
          <p:cNvPr id="4" name="Picture 2" descr="http://phdcomics.com/comics/archive/phd090307s.g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0195" y="2544621"/>
            <a:ext cx="7885090" cy="3416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26275" y="6151777"/>
            <a:ext cx="8867775" cy="430887"/>
          </a:xfrm>
          <a:prstGeom prst="rect">
            <a:avLst/>
          </a:prstGeom>
          <a:noFill/>
        </p:spPr>
        <p:txBody>
          <a:bodyPr wrap="square" rtlCol="0">
            <a:spAutoFit/>
          </a:bodyPr>
          <a:lstStyle/>
          <a:p>
            <a:pPr marL="0" lvl="1"/>
            <a:r>
              <a:rPr lang="en-US" sz="2200" b="1" dirty="0" smtClean="0"/>
              <a:t>Not data</a:t>
            </a:r>
            <a:r>
              <a:rPr lang="en-US" sz="2200" dirty="0" smtClean="0"/>
              <a:t> in the sense that we talk about in this class!</a:t>
            </a:r>
            <a:endParaRPr lang="en-US" sz="2200" dirty="0"/>
          </a:p>
        </p:txBody>
      </p:sp>
      <p:sp>
        <p:nvSpPr>
          <p:cNvPr id="3" name="Slide Number Placeholder 2"/>
          <p:cNvSpPr>
            <a:spLocks noGrp="1"/>
          </p:cNvSpPr>
          <p:nvPr>
            <p:ph type="sldNum" sz="quarter" idx="12"/>
          </p:nvPr>
        </p:nvSpPr>
        <p:spPr/>
        <p:txBody>
          <a:bodyPr/>
          <a:lstStyle/>
          <a:p>
            <a:fld id="{9F2F5E10-5301-4EE6-90D2-A6C4A3F62BED}" type="slidenum">
              <a:rPr lang="en-US" smtClean="0"/>
              <a:t>31</a:t>
            </a:fld>
            <a:endParaRPr lang="en-US"/>
          </a:p>
        </p:txBody>
      </p:sp>
    </p:spTree>
    <p:extLst>
      <p:ext uri="{BB962C8B-B14F-4D97-AF65-F5344CB8AC3E}">
        <p14:creationId xmlns:p14="http://schemas.microsoft.com/office/powerpoint/2010/main" val="113289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idx="1"/>
          </p:nvPr>
        </p:nvSpPr>
        <p:spPr>
          <a:xfrm>
            <a:off x="457200" y="2207176"/>
            <a:ext cx="8229600" cy="3000374"/>
          </a:xfrm>
        </p:spPr>
        <p:txBody>
          <a:bodyPr>
            <a:normAutofit/>
          </a:bodyPr>
          <a:lstStyle/>
          <a:p>
            <a:pPr>
              <a:lnSpc>
                <a:spcPct val="90000"/>
              </a:lnSpc>
            </a:pPr>
            <a:r>
              <a:rPr lang="en-US" sz="2800" b="1" dirty="0" smtClean="0">
                <a:solidFill>
                  <a:srgbClr val="000000"/>
                </a:solidFill>
              </a:rPr>
              <a:t>Now we can put it all together:</a:t>
            </a:r>
            <a:endParaRPr lang="en-US" sz="2800" b="1" dirty="0">
              <a:solidFill>
                <a:srgbClr val="000000"/>
              </a:solidFill>
            </a:endParaRPr>
          </a:p>
          <a:p>
            <a:pPr>
              <a:lnSpc>
                <a:spcPct val="90000"/>
              </a:lnSpc>
            </a:pPr>
            <a:r>
              <a:rPr lang="en-US" sz="2800" b="1" dirty="0">
                <a:solidFill>
                  <a:srgbClr val="FF0000"/>
                </a:solidFill>
              </a:rPr>
              <a:t>Independent variable </a:t>
            </a:r>
            <a:r>
              <a:rPr lang="en-US" sz="2800" b="1" dirty="0">
                <a:solidFill>
                  <a:srgbClr val="000000"/>
                </a:solidFill>
              </a:rPr>
              <a:t>vs </a:t>
            </a:r>
            <a:r>
              <a:rPr lang="en-US" sz="2800" b="1" dirty="0">
                <a:solidFill>
                  <a:srgbClr val="FF0000"/>
                </a:solidFill>
              </a:rPr>
              <a:t>dependent variable</a:t>
            </a:r>
            <a:r>
              <a:rPr lang="en-US" sz="2800" b="1" dirty="0">
                <a:solidFill>
                  <a:srgbClr val="000000"/>
                </a:solidFill>
              </a:rPr>
              <a:t>?</a:t>
            </a:r>
          </a:p>
          <a:p>
            <a:endParaRPr lang="en-US" dirty="0"/>
          </a:p>
        </p:txBody>
      </p:sp>
      <p:sp>
        <p:nvSpPr>
          <p:cNvPr id="4" name="Content Placeholder 2"/>
          <p:cNvSpPr txBox="1">
            <a:spLocks/>
          </p:cNvSpPr>
          <p:nvPr/>
        </p:nvSpPr>
        <p:spPr>
          <a:xfrm>
            <a:off x="678824" y="3540335"/>
            <a:ext cx="3183954" cy="7520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CC00"/>
              </a:buClr>
              <a:buFont typeface="Wingdings" pitchFamily="2" charset="2"/>
              <a:buChar char="§"/>
              <a:defRPr sz="2200" kern="1200">
                <a:solidFill>
                  <a:schemeClr val="bg1"/>
                </a:solidFill>
                <a:latin typeface="Helvetica" pitchFamily="34" charset="0"/>
                <a:ea typeface="+mn-ea"/>
                <a:cs typeface="Helvetica" pitchFamily="34" charset="0"/>
              </a:defRPr>
            </a:lvl1pPr>
            <a:lvl2pPr marL="742950" indent="-285750" algn="l" defTabSz="914400" rtl="0" eaLnBrk="1" latinLnBrk="0" hangingPunct="1">
              <a:spcBef>
                <a:spcPct val="20000"/>
              </a:spcBef>
              <a:buClr>
                <a:srgbClr val="FFCC00"/>
              </a:buClr>
              <a:buFont typeface="Wingdings" pitchFamily="2" charset="2"/>
              <a:buChar char="§"/>
              <a:defRPr sz="1900" kern="1200">
                <a:solidFill>
                  <a:schemeClr val="bg1"/>
                </a:solidFill>
                <a:latin typeface="Helvetica" pitchFamily="34" charset="0"/>
                <a:ea typeface="+mn-ea"/>
                <a:cs typeface="Helvetica" pitchFamily="34" charset="0"/>
              </a:defRPr>
            </a:lvl2pPr>
            <a:lvl3pPr marL="1143000" indent="-228600" algn="l" defTabSz="914400" rtl="0" eaLnBrk="1" latinLnBrk="0" hangingPunct="1">
              <a:spcBef>
                <a:spcPct val="20000"/>
              </a:spcBef>
              <a:buClr>
                <a:srgbClr val="FFCC00"/>
              </a:buClr>
              <a:buFont typeface="Wingdings" pitchFamily="2" charset="2"/>
              <a:buChar char="§"/>
              <a:defRPr sz="1700" kern="1200">
                <a:solidFill>
                  <a:schemeClr val="bg1"/>
                </a:solidFill>
                <a:latin typeface="Helvetica" pitchFamily="34" charset="0"/>
                <a:ea typeface="+mn-ea"/>
                <a:cs typeface="Helvetica" pitchFamily="34" charset="0"/>
              </a:defRPr>
            </a:lvl3pPr>
            <a:lvl4pPr marL="1600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4pPr>
            <a:lvl5pPr marL="20574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5pPr>
            <a:lvl6pPr marL="25146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6pPr>
            <a:lvl7pPr marL="29718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7pPr>
            <a:lvl8pPr marL="34290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8pPr>
            <a:lvl9pPr marL="3886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9pPr>
          </a:lstStyle>
          <a:p>
            <a:pPr marL="0" indent="0" algn="ctr">
              <a:buNone/>
            </a:pPr>
            <a:r>
              <a:rPr lang="en-US" sz="3200" b="1" dirty="0" smtClean="0">
                <a:solidFill>
                  <a:srgbClr val="FF0000"/>
                </a:solidFill>
              </a:rPr>
              <a:t>Quantitative</a:t>
            </a:r>
            <a:endParaRPr lang="en-US" sz="3200" b="1" dirty="0">
              <a:solidFill>
                <a:srgbClr val="000000"/>
              </a:solidFill>
            </a:endParaRPr>
          </a:p>
        </p:txBody>
      </p:sp>
      <p:sp>
        <p:nvSpPr>
          <p:cNvPr id="5" name="Content Placeholder 2"/>
          <p:cNvSpPr txBox="1">
            <a:spLocks/>
          </p:cNvSpPr>
          <p:nvPr/>
        </p:nvSpPr>
        <p:spPr>
          <a:xfrm>
            <a:off x="678824" y="3901575"/>
            <a:ext cx="3183954" cy="23899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CC00"/>
              </a:buClr>
              <a:buFont typeface="Wingdings" pitchFamily="2" charset="2"/>
              <a:buChar char="§"/>
              <a:defRPr sz="2200" kern="1200">
                <a:solidFill>
                  <a:schemeClr val="bg1"/>
                </a:solidFill>
                <a:latin typeface="Helvetica" pitchFamily="34" charset="0"/>
                <a:ea typeface="+mn-ea"/>
                <a:cs typeface="Helvetica" pitchFamily="34" charset="0"/>
              </a:defRPr>
            </a:lvl1pPr>
            <a:lvl2pPr marL="742950" indent="-285750" algn="l" defTabSz="914400" rtl="0" eaLnBrk="1" latinLnBrk="0" hangingPunct="1">
              <a:spcBef>
                <a:spcPct val="20000"/>
              </a:spcBef>
              <a:buClr>
                <a:srgbClr val="FFCC00"/>
              </a:buClr>
              <a:buFont typeface="Wingdings" pitchFamily="2" charset="2"/>
              <a:buChar char="§"/>
              <a:defRPr sz="1900" kern="1200">
                <a:solidFill>
                  <a:schemeClr val="bg1"/>
                </a:solidFill>
                <a:latin typeface="Helvetica" pitchFamily="34" charset="0"/>
                <a:ea typeface="+mn-ea"/>
                <a:cs typeface="Helvetica" pitchFamily="34" charset="0"/>
              </a:defRPr>
            </a:lvl2pPr>
            <a:lvl3pPr marL="1143000" indent="-228600" algn="l" defTabSz="914400" rtl="0" eaLnBrk="1" latinLnBrk="0" hangingPunct="1">
              <a:spcBef>
                <a:spcPct val="20000"/>
              </a:spcBef>
              <a:buClr>
                <a:srgbClr val="FFCC00"/>
              </a:buClr>
              <a:buFont typeface="Wingdings" pitchFamily="2" charset="2"/>
              <a:buChar char="§"/>
              <a:defRPr sz="1700" kern="1200">
                <a:solidFill>
                  <a:schemeClr val="bg1"/>
                </a:solidFill>
                <a:latin typeface="Helvetica" pitchFamily="34" charset="0"/>
                <a:ea typeface="+mn-ea"/>
                <a:cs typeface="Helvetica" pitchFamily="34" charset="0"/>
              </a:defRPr>
            </a:lvl3pPr>
            <a:lvl4pPr marL="1600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4pPr>
            <a:lvl5pPr marL="20574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5pPr>
            <a:lvl6pPr marL="25146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6pPr>
            <a:lvl7pPr marL="29718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7pPr>
            <a:lvl8pPr marL="34290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8pPr>
            <a:lvl9pPr marL="3886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9pPr>
          </a:lstStyle>
          <a:p>
            <a:pPr marL="0" indent="0" algn="ctr">
              <a:buNone/>
            </a:pPr>
            <a:endParaRPr lang="en-US" b="1" dirty="0">
              <a:solidFill>
                <a:srgbClr val="000000"/>
              </a:solidFill>
            </a:endParaRPr>
          </a:p>
          <a:p>
            <a:pPr lvl="1"/>
            <a:r>
              <a:rPr lang="en-US" dirty="0">
                <a:solidFill>
                  <a:srgbClr val="000000"/>
                </a:solidFill>
              </a:rPr>
              <a:t>Questionnaires</a:t>
            </a:r>
          </a:p>
          <a:p>
            <a:pPr lvl="1"/>
            <a:r>
              <a:rPr lang="en-US" dirty="0">
                <a:solidFill>
                  <a:srgbClr val="000000"/>
                </a:solidFill>
              </a:rPr>
              <a:t>Task performance</a:t>
            </a:r>
          </a:p>
          <a:p>
            <a:pPr lvl="1"/>
            <a:r>
              <a:rPr lang="en-US" dirty="0">
                <a:solidFill>
                  <a:srgbClr val="000000"/>
                </a:solidFill>
              </a:rPr>
              <a:t>Physiological data</a:t>
            </a:r>
          </a:p>
        </p:txBody>
      </p:sp>
      <p:sp>
        <p:nvSpPr>
          <p:cNvPr id="7" name="Content Placeholder 2"/>
          <p:cNvSpPr txBox="1">
            <a:spLocks/>
          </p:cNvSpPr>
          <p:nvPr/>
        </p:nvSpPr>
        <p:spPr>
          <a:xfrm>
            <a:off x="3595082" y="3610820"/>
            <a:ext cx="5002486" cy="23899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CC00"/>
              </a:buClr>
              <a:buFont typeface="Wingdings" pitchFamily="2" charset="2"/>
              <a:buChar char="§"/>
              <a:defRPr sz="2200" kern="1200">
                <a:solidFill>
                  <a:schemeClr val="bg1"/>
                </a:solidFill>
                <a:latin typeface="Helvetica" pitchFamily="34" charset="0"/>
                <a:ea typeface="+mn-ea"/>
                <a:cs typeface="Helvetica" pitchFamily="34" charset="0"/>
              </a:defRPr>
            </a:lvl1pPr>
            <a:lvl2pPr marL="742950" indent="-285750" algn="l" defTabSz="914400" rtl="0" eaLnBrk="1" latinLnBrk="0" hangingPunct="1">
              <a:spcBef>
                <a:spcPct val="20000"/>
              </a:spcBef>
              <a:buClr>
                <a:srgbClr val="FFCC00"/>
              </a:buClr>
              <a:buFont typeface="Wingdings" pitchFamily="2" charset="2"/>
              <a:buChar char="§"/>
              <a:defRPr sz="1900" kern="1200">
                <a:solidFill>
                  <a:schemeClr val="bg1"/>
                </a:solidFill>
                <a:latin typeface="Helvetica" pitchFamily="34" charset="0"/>
                <a:ea typeface="+mn-ea"/>
                <a:cs typeface="Helvetica" pitchFamily="34" charset="0"/>
              </a:defRPr>
            </a:lvl2pPr>
            <a:lvl3pPr marL="1143000" indent="-228600" algn="l" defTabSz="914400" rtl="0" eaLnBrk="1" latinLnBrk="0" hangingPunct="1">
              <a:spcBef>
                <a:spcPct val="20000"/>
              </a:spcBef>
              <a:buClr>
                <a:srgbClr val="FFCC00"/>
              </a:buClr>
              <a:buFont typeface="Wingdings" pitchFamily="2" charset="2"/>
              <a:buChar char="§"/>
              <a:defRPr sz="1700" kern="1200">
                <a:solidFill>
                  <a:schemeClr val="bg1"/>
                </a:solidFill>
                <a:latin typeface="Helvetica" pitchFamily="34" charset="0"/>
                <a:ea typeface="+mn-ea"/>
                <a:cs typeface="Helvetica" pitchFamily="34" charset="0"/>
              </a:defRPr>
            </a:lvl3pPr>
            <a:lvl4pPr marL="1600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4pPr>
            <a:lvl5pPr marL="20574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5pPr>
            <a:lvl6pPr marL="25146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6pPr>
            <a:lvl7pPr marL="29718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7pPr>
            <a:lvl8pPr marL="34290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8pPr>
            <a:lvl9pPr marL="3886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9pPr>
          </a:lstStyle>
          <a:p>
            <a:pPr marL="0" indent="0" algn="ctr">
              <a:buNone/>
            </a:pPr>
            <a:endParaRPr lang="en-US" b="1" dirty="0">
              <a:solidFill>
                <a:schemeClr val="accent1"/>
              </a:solidFill>
            </a:endParaRPr>
          </a:p>
          <a:p>
            <a:pPr marL="457200" lvl="1" indent="0">
              <a:buNone/>
            </a:pPr>
            <a:r>
              <a:rPr lang="en-US" sz="2800" dirty="0">
                <a:solidFill>
                  <a:srgbClr val="000000"/>
                </a:solidFill>
              </a:rPr>
              <a:t>Importantly:</a:t>
            </a:r>
          </a:p>
          <a:p>
            <a:pPr marL="457200" lvl="1" indent="0">
              <a:buNone/>
            </a:pPr>
            <a:r>
              <a:rPr lang="en-US" sz="2800" dirty="0">
                <a:solidFill>
                  <a:srgbClr val="000000"/>
                </a:solidFill>
              </a:rPr>
              <a:t>any of these could be categorical or continuous…</a:t>
            </a:r>
          </a:p>
        </p:txBody>
      </p:sp>
      <p:sp>
        <p:nvSpPr>
          <p:cNvPr id="8" name="Right Brace 7"/>
          <p:cNvSpPr/>
          <p:nvPr/>
        </p:nvSpPr>
        <p:spPr>
          <a:xfrm>
            <a:off x="3455773" y="4249073"/>
            <a:ext cx="465438" cy="11723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32</a:t>
            </a:fld>
            <a:endParaRPr lang="en-US"/>
          </a:p>
        </p:txBody>
      </p:sp>
    </p:spTree>
    <p:extLst>
      <p:ext uri="{BB962C8B-B14F-4D97-AF65-F5344CB8AC3E}">
        <p14:creationId xmlns:p14="http://schemas.microsoft.com/office/powerpoint/2010/main" val="397256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Putting it all together</a:t>
            </a:r>
            <a:endParaRPr lang="en-US" altLang="en-US" dirty="0" smtClean="0"/>
          </a:p>
        </p:txBody>
      </p:sp>
      <p:pic>
        <p:nvPicPr>
          <p:cNvPr id="4" name="Picture 2" descr="http://rmsbunkerblog.files.wordpress.com/2010/09/likert-scal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259" y="3873327"/>
            <a:ext cx="5513392" cy="17177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txBox="1">
            <a:spLocks noChangeArrowheads="1"/>
          </p:cNvSpPr>
          <p:nvPr/>
        </p:nvSpPr>
        <p:spPr>
          <a:xfrm>
            <a:off x="876299" y="2507259"/>
            <a:ext cx="7007311" cy="4171950"/>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pPr>
              <a:defRPr/>
            </a:pPr>
            <a:r>
              <a:rPr lang="en-US" dirty="0"/>
              <a:t>B</a:t>
            </a:r>
            <a:r>
              <a:rPr lang="en-US" dirty="0" smtClean="0"/>
              <a:t>oth </a:t>
            </a:r>
            <a:r>
              <a:rPr lang="en-US" b="1" dirty="0" smtClean="0"/>
              <a:t>Independent (IV) </a:t>
            </a:r>
            <a:r>
              <a:rPr lang="en-US" dirty="0" smtClean="0"/>
              <a:t>and </a:t>
            </a:r>
            <a:r>
              <a:rPr lang="en-US" b="1" dirty="0" smtClean="0"/>
              <a:t>dependent (DV) </a:t>
            </a:r>
            <a:r>
              <a:rPr lang="en-US" dirty="0" smtClean="0"/>
              <a:t>variables can either be “categorical” or “continuous”</a:t>
            </a:r>
          </a:p>
          <a:p>
            <a:pPr lvl="1">
              <a:defRPr/>
            </a:pPr>
            <a:r>
              <a:rPr lang="en-US" dirty="0" smtClean="0"/>
              <a:t>“groups” vs “how much?”</a:t>
            </a:r>
          </a:p>
          <a:p>
            <a:pPr marL="0" indent="0">
              <a:buFont typeface="Wingdings" charset="2"/>
              <a:buNone/>
              <a:defRPr/>
            </a:pPr>
            <a:endParaRPr lang="en-US" dirty="0"/>
          </a:p>
        </p:txBody>
      </p:sp>
      <p:sp>
        <p:nvSpPr>
          <p:cNvPr id="2" name="Slide Number Placeholder 1"/>
          <p:cNvSpPr>
            <a:spLocks noGrp="1"/>
          </p:cNvSpPr>
          <p:nvPr>
            <p:ph type="sldNum" sz="quarter" idx="12"/>
          </p:nvPr>
        </p:nvSpPr>
        <p:spPr/>
        <p:txBody>
          <a:bodyPr/>
          <a:lstStyle/>
          <a:p>
            <a:fld id="{9F2F5E10-5301-4EE6-90D2-A6C4A3F62BED}" type="slidenum">
              <a:rPr lang="en-US" smtClean="0"/>
              <a:t>33</a:t>
            </a:fld>
            <a:endParaRPr lang="en-US"/>
          </a:p>
        </p:txBody>
      </p:sp>
    </p:spTree>
    <p:extLst>
      <p:ext uri="{BB962C8B-B14F-4D97-AF65-F5344CB8AC3E}">
        <p14:creationId xmlns:p14="http://schemas.microsoft.com/office/powerpoint/2010/main" val="4261616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3154" name="Group 2"/>
          <p:cNvGraphicFramePr>
            <a:graphicFrameLocks noGrp="1"/>
          </p:cNvGraphicFramePr>
          <p:nvPr>
            <p:ph idx="1"/>
            <p:extLst>
              <p:ext uri="{D42A27DB-BD31-4B8C-83A1-F6EECF244321}">
                <p14:modId xmlns:p14="http://schemas.microsoft.com/office/powerpoint/2010/main" val="2198747087"/>
              </p:ext>
            </p:extLst>
          </p:nvPr>
        </p:nvGraphicFramePr>
        <p:xfrm>
          <a:off x="1171576" y="2169319"/>
          <a:ext cx="6629401" cy="4688681"/>
        </p:xfrm>
        <a:graphic>
          <a:graphicData uri="http://schemas.openxmlformats.org/drawingml/2006/table">
            <a:tbl>
              <a:tblPr/>
              <a:tblGrid>
                <a:gridCol w="1643063">
                  <a:extLst>
                    <a:ext uri="{9D8B030D-6E8A-4147-A177-3AD203B41FA5}">
                      <a16:colId xmlns:a16="http://schemas.microsoft.com/office/drawing/2014/main" val="20000"/>
                    </a:ext>
                  </a:extLst>
                </a:gridCol>
                <a:gridCol w="2463404">
                  <a:extLst>
                    <a:ext uri="{9D8B030D-6E8A-4147-A177-3AD203B41FA5}">
                      <a16:colId xmlns:a16="http://schemas.microsoft.com/office/drawing/2014/main" val="20001"/>
                    </a:ext>
                  </a:extLst>
                </a:gridCol>
                <a:gridCol w="2522934">
                  <a:extLst>
                    <a:ext uri="{9D8B030D-6E8A-4147-A177-3AD203B41FA5}">
                      <a16:colId xmlns:a16="http://schemas.microsoft.com/office/drawing/2014/main" val="20002"/>
                    </a:ext>
                  </a:extLst>
                </a:gridCol>
              </a:tblGrid>
              <a:tr h="7726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Continuous IV</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(e.g., how much)</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Categorical IV (e.g, exp vs control)</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990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Continuous DV</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(e.g., how much)</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correlation or regression</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charset="0"/>
                      </a:endParaRPr>
                    </a:p>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t-test or ANOVA</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169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Categorical DV (e.g., yes/no)</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logistical regression</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chi-square test or </a:t>
                      </a:r>
                      <a:r>
                        <a:rPr kumimoji="0" lang="en-US" sz="1800" b="0" i="0" u="none" strike="noStrike" cap="none" normalizeH="0" baseline="0" dirty="0" err="1" smtClean="0">
                          <a:ln>
                            <a:noFill/>
                          </a:ln>
                          <a:solidFill>
                            <a:schemeClr val="tx1"/>
                          </a:solidFill>
                          <a:effectLst/>
                          <a:latin typeface="Arial" charset="0"/>
                        </a:rPr>
                        <a:t>loglinear</a:t>
                      </a: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Rectangle 2"/>
          <p:cNvSpPr>
            <a:spLocks noGrp="1" noChangeArrowheads="1"/>
          </p:cNvSpPr>
          <p:nvPr>
            <p:ph type="title"/>
          </p:nvPr>
        </p:nvSpPr>
        <p:spPr>
          <a:xfrm>
            <a:off x="457200" y="345141"/>
            <a:ext cx="8229600" cy="1143000"/>
          </a:xfrm>
        </p:spPr>
        <p:txBody>
          <a:bodyPr/>
          <a:lstStyle/>
          <a:p>
            <a:r>
              <a:rPr lang="en-US" altLang="en-US" dirty="0" smtClean="0"/>
              <a:t>Types of statistical tests</a:t>
            </a:r>
          </a:p>
        </p:txBody>
      </p:sp>
      <p:sp>
        <p:nvSpPr>
          <p:cNvPr id="2" name="Slide Number Placeholder 1"/>
          <p:cNvSpPr>
            <a:spLocks noGrp="1"/>
          </p:cNvSpPr>
          <p:nvPr>
            <p:ph type="sldNum" sz="quarter" idx="12"/>
          </p:nvPr>
        </p:nvSpPr>
        <p:spPr/>
        <p:txBody>
          <a:bodyPr/>
          <a:lstStyle/>
          <a:p>
            <a:pPr>
              <a:defRPr/>
            </a:pPr>
            <a:fld id="{24BD3CC6-1C9A-4F9C-A33D-03DCA4F26262}" type="slidenum">
              <a:rPr lang="en-US" smtClean="0"/>
              <a:pPr>
                <a:defRPr/>
              </a:pPr>
              <a:t>34</a:t>
            </a:fld>
            <a:endParaRPr lang="en-US"/>
          </a:p>
        </p:txBody>
      </p:sp>
    </p:spTree>
    <p:extLst>
      <p:ext uri="{BB962C8B-B14F-4D97-AF65-F5344CB8AC3E}">
        <p14:creationId xmlns:p14="http://schemas.microsoft.com/office/powerpoint/2010/main" val="41327774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Putting it all together</a:t>
            </a:r>
            <a:endParaRPr lang="en-US" altLang="en-US" dirty="0" smtClean="0"/>
          </a:p>
        </p:txBody>
      </p:sp>
      <p:sp>
        <p:nvSpPr>
          <p:cNvPr id="89091" name="Rectangle 3"/>
          <p:cNvSpPr>
            <a:spLocks noGrp="1" noChangeArrowheads="1"/>
          </p:cNvSpPr>
          <p:nvPr>
            <p:ph type="body" idx="1"/>
          </p:nvPr>
        </p:nvSpPr>
        <p:spPr>
          <a:xfrm>
            <a:off x="876300" y="2475213"/>
            <a:ext cx="7007311" cy="4171950"/>
          </a:xfrm>
        </p:spPr>
        <p:txBody>
          <a:bodyPr/>
          <a:lstStyle/>
          <a:p>
            <a:pPr eaLnBrk="1" hangingPunct="1">
              <a:defRPr/>
            </a:pPr>
            <a:r>
              <a:rPr lang="en-US" dirty="0" smtClean="0"/>
              <a:t>What test(s) could be run with this measure as an dependen</a:t>
            </a:r>
            <a:r>
              <a:rPr lang="en-US" dirty="0"/>
              <a:t>t</a:t>
            </a:r>
            <a:r>
              <a:rPr lang="en-US" dirty="0" smtClean="0"/>
              <a:t> variable?</a:t>
            </a:r>
          </a:p>
          <a:p>
            <a:pPr eaLnBrk="1" hangingPunct="1">
              <a:defRPr/>
            </a:pPr>
            <a:endParaRPr lang="en-US" dirty="0"/>
          </a:p>
          <a:p>
            <a:pPr eaLnBrk="1" hangingPunct="1">
              <a:defRPr/>
            </a:pPr>
            <a:endParaRPr lang="en-US" dirty="0" smtClean="0"/>
          </a:p>
          <a:p>
            <a:pPr eaLnBrk="1" hangingPunct="1">
              <a:defRPr/>
            </a:pPr>
            <a:endParaRPr lang="en-US" dirty="0"/>
          </a:p>
          <a:p>
            <a:pPr>
              <a:defRPr/>
            </a:pPr>
            <a:r>
              <a:rPr lang="en-US" dirty="0" smtClean="0"/>
              <a:t>How would you choose which of those it should be?</a:t>
            </a:r>
          </a:p>
          <a:p>
            <a:pPr marL="0" indent="0" eaLnBrk="1" hangingPunct="1">
              <a:buNone/>
              <a:defRPr/>
            </a:pPr>
            <a:endParaRPr lang="en-US" dirty="0"/>
          </a:p>
        </p:txBody>
      </p:sp>
      <p:pic>
        <p:nvPicPr>
          <p:cNvPr id="4" name="Picture 2" descr="http://rmsbunkerblog.files.wordpress.com/2010/09/likert-scal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906" y="3336661"/>
            <a:ext cx="5513392" cy="171779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9F2F5E10-5301-4EE6-90D2-A6C4A3F62BED}" type="slidenum">
              <a:rPr lang="en-US" smtClean="0"/>
              <a:t>35</a:t>
            </a:fld>
            <a:endParaRPr lang="en-US"/>
          </a:p>
        </p:txBody>
      </p:sp>
    </p:spTree>
    <p:extLst>
      <p:ext uri="{BB962C8B-B14F-4D97-AF65-F5344CB8AC3E}">
        <p14:creationId xmlns:p14="http://schemas.microsoft.com/office/powerpoint/2010/main" val="139452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Putting it all together</a:t>
            </a:r>
            <a:endParaRPr lang="en-US" altLang="en-US" dirty="0" smtClean="0"/>
          </a:p>
        </p:txBody>
      </p:sp>
      <p:sp>
        <p:nvSpPr>
          <p:cNvPr id="89091" name="Rectangle 3"/>
          <p:cNvSpPr>
            <a:spLocks noGrp="1" noChangeArrowheads="1"/>
          </p:cNvSpPr>
          <p:nvPr>
            <p:ph type="body" idx="1"/>
          </p:nvPr>
        </p:nvSpPr>
        <p:spPr>
          <a:xfrm>
            <a:off x="876300" y="2475213"/>
            <a:ext cx="7007311" cy="4171950"/>
          </a:xfrm>
        </p:spPr>
        <p:txBody>
          <a:bodyPr/>
          <a:lstStyle/>
          <a:p>
            <a:pPr eaLnBrk="1" hangingPunct="1">
              <a:defRPr/>
            </a:pPr>
            <a:r>
              <a:rPr lang="en-US" dirty="0" smtClean="0"/>
              <a:t>What if you wanted to know if, the </a:t>
            </a:r>
            <a:r>
              <a:rPr lang="en-US" b="1" dirty="0" smtClean="0"/>
              <a:t>older</a:t>
            </a:r>
            <a:r>
              <a:rPr lang="en-US" dirty="0" smtClean="0"/>
              <a:t> respondents  were, were they more likely to score higher on this scale?</a:t>
            </a:r>
          </a:p>
          <a:p>
            <a:pPr eaLnBrk="1" hangingPunct="1">
              <a:defRPr/>
            </a:pPr>
            <a:endParaRPr lang="en-US" dirty="0"/>
          </a:p>
          <a:p>
            <a:pPr eaLnBrk="1" hangingPunct="1">
              <a:defRPr/>
            </a:pPr>
            <a:endParaRPr lang="en-US" dirty="0" smtClean="0"/>
          </a:p>
          <a:p>
            <a:pPr eaLnBrk="1" hangingPunct="1">
              <a:defRPr/>
            </a:pPr>
            <a:endParaRPr lang="en-US" dirty="0"/>
          </a:p>
          <a:p>
            <a:pPr marL="0" indent="0" eaLnBrk="1" hangingPunct="1">
              <a:buNone/>
              <a:defRPr/>
            </a:pPr>
            <a:endParaRPr lang="en-US" dirty="0"/>
          </a:p>
        </p:txBody>
      </p:sp>
      <p:pic>
        <p:nvPicPr>
          <p:cNvPr id="4" name="Picture 2" descr="http://rmsbunkerblog.files.wordpress.com/2010/09/likert-scal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259" y="3548802"/>
            <a:ext cx="5513392" cy="171779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9F2F5E10-5301-4EE6-90D2-A6C4A3F62BED}" type="slidenum">
              <a:rPr lang="en-US" smtClean="0"/>
              <a:t>36</a:t>
            </a:fld>
            <a:endParaRPr lang="en-US"/>
          </a:p>
        </p:txBody>
      </p:sp>
    </p:spTree>
    <p:extLst>
      <p:ext uri="{BB962C8B-B14F-4D97-AF65-F5344CB8AC3E}">
        <p14:creationId xmlns:p14="http://schemas.microsoft.com/office/powerpoint/2010/main" val="38412251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Steps in user study design</a:t>
            </a:r>
          </a:p>
        </p:txBody>
      </p:sp>
      <p:sp>
        <p:nvSpPr>
          <p:cNvPr id="77827" name="Rectangle 3"/>
          <p:cNvSpPr>
            <a:spLocks noGrp="1" noChangeArrowheads="1"/>
          </p:cNvSpPr>
          <p:nvPr>
            <p:ph type="body" idx="1"/>
          </p:nvPr>
        </p:nvSpPr>
        <p:spPr>
          <a:xfrm>
            <a:off x="457200" y="2809875"/>
            <a:ext cx="8686800" cy="5105400"/>
          </a:xfrm>
        </p:spPr>
        <p:txBody>
          <a:bodyPr/>
          <a:lstStyle/>
          <a:p>
            <a:pPr eaLnBrk="1" hangingPunct="1"/>
            <a:r>
              <a:rPr lang="en-US" altLang="en-US" dirty="0" smtClean="0">
                <a:solidFill>
                  <a:schemeClr val="tx1"/>
                </a:solidFill>
              </a:rPr>
              <a:t>Operationalize variables</a:t>
            </a:r>
          </a:p>
          <a:p>
            <a:pPr eaLnBrk="1" hangingPunct="1"/>
            <a:endParaRPr lang="en-US" altLang="en-US" dirty="0" smtClean="0"/>
          </a:p>
          <a:p>
            <a:pPr eaLnBrk="1" hangingPunct="1"/>
            <a:r>
              <a:rPr lang="en-US" altLang="en-US" dirty="0" smtClean="0">
                <a:solidFill>
                  <a:schemeClr val="tx1"/>
                </a:solidFill>
              </a:rPr>
              <a:t>Choose research design</a:t>
            </a:r>
          </a:p>
          <a:p>
            <a:pPr eaLnBrk="1" hangingPunct="1"/>
            <a:endParaRPr lang="en-US" altLang="en-US" dirty="0" smtClean="0">
              <a:solidFill>
                <a:schemeClr val="tx1"/>
              </a:solidFill>
            </a:endParaRPr>
          </a:p>
          <a:p>
            <a:pPr eaLnBrk="1" hangingPunct="1"/>
            <a:r>
              <a:rPr lang="en-US" altLang="en-US" dirty="0" smtClean="0">
                <a:solidFill>
                  <a:schemeClr val="tx1"/>
                </a:solidFill>
              </a:rPr>
              <a:t>Collect, analyze and report data</a:t>
            </a:r>
          </a:p>
        </p:txBody>
      </p:sp>
      <p:sp>
        <p:nvSpPr>
          <p:cNvPr id="2" name="Slide Number Placeholder 1"/>
          <p:cNvSpPr>
            <a:spLocks noGrp="1"/>
          </p:cNvSpPr>
          <p:nvPr>
            <p:ph type="sldNum" sz="quarter" idx="12"/>
          </p:nvPr>
        </p:nvSpPr>
        <p:spPr/>
        <p:txBody>
          <a:bodyPr/>
          <a:lstStyle/>
          <a:p>
            <a:fld id="{9F2F5E10-5301-4EE6-90D2-A6C4A3F62BED}" type="slidenum">
              <a:rPr lang="en-US" smtClean="0"/>
              <a:t>37</a:t>
            </a:fld>
            <a:endParaRPr lang="en-US"/>
          </a:p>
        </p:txBody>
      </p:sp>
    </p:spTree>
    <p:extLst>
      <p:ext uri="{BB962C8B-B14F-4D97-AF65-F5344CB8AC3E}">
        <p14:creationId xmlns:p14="http://schemas.microsoft.com/office/powerpoint/2010/main" val="18030374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study design</a:t>
            </a:r>
            <a:endParaRPr lang="en-US" dirty="0"/>
          </a:p>
        </p:txBody>
      </p:sp>
      <p:sp>
        <p:nvSpPr>
          <p:cNvPr id="3" name="Content Placeholder 2"/>
          <p:cNvSpPr>
            <a:spLocks noGrp="1"/>
          </p:cNvSpPr>
          <p:nvPr>
            <p:ph idx="1"/>
          </p:nvPr>
        </p:nvSpPr>
        <p:spPr/>
        <p:txBody>
          <a:bodyPr/>
          <a:lstStyle/>
          <a:p>
            <a:r>
              <a:rPr lang="en-US" dirty="0" smtClean="0"/>
              <a:t>User studies</a:t>
            </a:r>
          </a:p>
          <a:p>
            <a:pPr lvl="2"/>
            <a:r>
              <a:rPr lang="en-US" dirty="0" smtClean="0"/>
              <a:t>AB Testing</a:t>
            </a:r>
          </a:p>
        </p:txBody>
      </p:sp>
      <p:sp>
        <p:nvSpPr>
          <p:cNvPr id="4" name="Slide Number Placeholder 3"/>
          <p:cNvSpPr>
            <a:spLocks noGrp="1"/>
          </p:cNvSpPr>
          <p:nvPr>
            <p:ph type="sldNum" sz="quarter" idx="12"/>
          </p:nvPr>
        </p:nvSpPr>
        <p:spPr/>
        <p:txBody>
          <a:bodyPr/>
          <a:lstStyle/>
          <a:p>
            <a:fld id="{9F2F5E10-5301-4EE6-90D2-A6C4A3F62BED}" type="slidenum">
              <a:rPr lang="en-US" smtClean="0"/>
              <a:t>38</a:t>
            </a:fld>
            <a:endParaRPr lang="en-US"/>
          </a:p>
        </p:txBody>
      </p:sp>
    </p:spTree>
    <p:extLst>
      <p:ext uri="{BB962C8B-B14F-4D97-AF65-F5344CB8AC3E}">
        <p14:creationId xmlns:p14="http://schemas.microsoft.com/office/powerpoint/2010/main" val="40793545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study design</a:t>
            </a:r>
            <a:endParaRPr lang="en-US" dirty="0"/>
          </a:p>
        </p:txBody>
      </p:sp>
      <p:sp>
        <p:nvSpPr>
          <p:cNvPr id="3" name="Content Placeholder 2"/>
          <p:cNvSpPr>
            <a:spLocks noGrp="1"/>
          </p:cNvSpPr>
          <p:nvPr>
            <p:ph idx="1"/>
          </p:nvPr>
        </p:nvSpPr>
        <p:spPr/>
        <p:txBody>
          <a:bodyPr/>
          <a:lstStyle/>
          <a:p>
            <a:r>
              <a:rPr lang="en-US" dirty="0" smtClean="0"/>
              <a:t>User studies</a:t>
            </a:r>
          </a:p>
          <a:p>
            <a:pPr lvl="1"/>
            <a:r>
              <a:rPr lang="en-US" dirty="0" smtClean="0">
                <a:solidFill>
                  <a:srgbClr val="FF0000"/>
                </a:solidFill>
              </a:rPr>
              <a:t>Experiment</a:t>
            </a:r>
          </a:p>
          <a:p>
            <a:pPr lvl="2"/>
            <a:r>
              <a:rPr lang="en-US" dirty="0" smtClean="0"/>
              <a:t>AB Testing</a:t>
            </a:r>
          </a:p>
        </p:txBody>
      </p:sp>
      <p:sp>
        <p:nvSpPr>
          <p:cNvPr id="4" name="Slide Number Placeholder 3"/>
          <p:cNvSpPr>
            <a:spLocks noGrp="1"/>
          </p:cNvSpPr>
          <p:nvPr>
            <p:ph type="sldNum" sz="quarter" idx="12"/>
          </p:nvPr>
        </p:nvSpPr>
        <p:spPr/>
        <p:txBody>
          <a:bodyPr/>
          <a:lstStyle/>
          <a:p>
            <a:fld id="{9F2F5E10-5301-4EE6-90D2-A6C4A3F62BED}" type="slidenum">
              <a:rPr lang="en-US" smtClean="0"/>
              <a:t>39</a:t>
            </a:fld>
            <a:endParaRPr lang="en-US"/>
          </a:p>
        </p:txBody>
      </p:sp>
      <p:sp>
        <p:nvSpPr>
          <p:cNvPr id="5" name="Content Placeholder 2"/>
          <p:cNvSpPr txBox="1">
            <a:spLocks/>
          </p:cNvSpPr>
          <p:nvPr/>
        </p:nvSpPr>
        <p:spPr>
          <a:xfrm>
            <a:off x="4111077" y="3195910"/>
            <a:ext cx="7662864" cy="3267169"/>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pPr lvl="1"/>
            <a:r>
              <a:rPr lang="en-US" dirty="0" smtClean="0">
                <a:solidFill>
                  <a:srgbClr val="FF0000"/>
                </a:solidFill>
              </a:rPr>
              <a:t>Correlational</a:t>
            </a:r>
            <a:r>
              <a:rPr lang="en-US" dirty="0" smtClean="0"/>
              <a:t> research</a:t>
            </a:r>
          </a:p>
        </p:txBody>
      </p:sp>
    </p:spTree>
    <p:extLst>
      <p:ext uri="{BB962C8B-B14F-4D97-AF65-F5344CB8AC3E}">
        <p14:creationId xmlns:p14="http://schemas.microsoft.com/office/powerpoint/2010/main" val="303385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UX/UI Design</a:t>
            </a:r>
            <a:endParaRPr lang="en-US" dirty="0"/>
          </a:p>
        </p:txBody>
      </p:sp>
      <p:pic>
        <p:nvPicPr>
          <p:cNvPr id="3" name="Picture 2"/>
          <p:cNvPicPr>
            <a:picLocks noChangeAspect="1"/>
          </p:cNvPicPr>
          <p:nvPr/>
        </p:nvPicPr>
        <p:blipFill>
          <a:blip r:embed="rId3"/>
          <a:stretch>
            <a:fillRect/>
          </a:stretch>
        </p:blipFill>
        <p:spPr>
          <a:xfrm>
            <a:off x="1228725" y="2133600"/>
            <a:ext cx="6686550" cy="4152900"/>
          </a:xfrm>
          <a:prstGeom prst="rect">
            <a:avLst/>
          </a:prstGeom>
        </p:spPr>
      </p:pic>
      <p:pic>
        <p:nvPicPr>
          <p:cNvPr id="2050" name="Picture 2" descr="Cover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000500"/>
            <a:ext cx="190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F2F5E10-5301-4EE6-90D2-A6C4A3F62BED}" type="slidenum">
              <a:rPr lang="en-US" smtClean="0"/>
              <a:t>4</a:t>
            </a:fld>
            <a:endParaRPr lang="en-US"/>
          </a:p>
        </p:txBody>
      </p:sp>
    </p:spTree>
    <p:extLst>
      <p:ext uri="{BB962C8B-B14F-4D97-AF65-F5344CB8AC3E}">
        <p14:creationId xmlns:p14="http://schemas.microsoft.com/office/powerpoint/2010/main" val="3728950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 y="228600"/>
            <a:ext cx="9296400" cy="1143000"/>
          </a:xfrm>
        </p:spPr>
        <p:txBody>
          <a:bodyPr/>
          <a:lstStyle/>
          <a:p>
            <a:pPr eaLnBrk="1" hangingPunct="1"/>
            <a:r>
              <a:rPr lang="en-US" altLang="en-US" dirty="0" smtClean="0"/>
              <a:t>Experiment</a:t>
            </a:r>
          </a:p>
        </p:txBody>
      </p:sp>
      <p:sp>
        <p:nvSpPr>
          <p:cNvPr id="235523" name="Rectangle 3"/>
          <p:cNvSpPr>
            <a:spLocks noGrp="1" noChangeArrowheads="1"/>
          </p:cNvSpPr>
          <p:nvPr>
            <p:ph type="body" idx="1"/>
          </p:nvPr>
        </p:nvSpPr>
        <p:spPr>
          <a:xfrm>
            <a:off x="114300" y="2562225"/>
            <a:ext cx="8734425" cy="5638800"/>
          </a:xfrm>
        </p:spPr>
        <p:txBody>
          <a:bodyPr>
            <a:normAutofit/>
          </a:bodyPr>
          <a:lstStyle/>
          <a:p>
            <a:r>
              <a:rPr lang="en-US" altLang="en-US" sz="2400" b="1" dirty="0" smtClean="0">
                <a:solidFill>
                  <a:srgbClr val="FF0000"/>
                </a:solidFill>
              </a:rPr>
              <a:t>Random assignment </a:t>
            </a:r>
            <a:r>
              <a:rPr lang="en-US" altLang="en-US" sz="2400" b="1" dirty="0" smtClean="0"/>
              <a:t>to </a:t>
            </a:r>
            <a:r>
              <a:rPr lang="en-US" altLang="en-US" sz="2400" b="1" dirty="0" smtClean="0">
                <a:solidFill>
                  <a:srgbClr val="FF0000"/>
                </a:solidFill>
              </a:rPr>
              <a:t>conditions that differ on one variable</a:t>
            </a:r>
          </a:p>
          <a:p>
            <a:pPr lvl="1"/>
            <a:r>
              <a:rPr lang="en-US" altLang="en-US" sz="2200" dirty="0" smtClean="0"/>
              <a:t>People can get both A </a:t>
            </a:r>
            <a:r>
              <a:rPr lang="en-US" altLang="en-US" sz="2200" i="1" dirty="0" smtClean="0"/>
              <a:t>and</a:t>
            </a:r>
            <a:r>
              <a:rPr lang="en-US" altLang="en-US" sz="2200" dirty="0" smtClean="0"/>
              <a:t> B (in different orders)</a:t>
            </a:r>
          </a:p>
          <a:p>
            <a:pPr lvl="1"/>
            <a:r>
              <a:rPr lang="en-US" altLang="en-US" sz="2200" dirty="0" smtClean="0"/>
              <a:t>Variable can have more “levels” than just A &amp; B</a:t>
            </a:r>
          </a:p>
          <a:p>
            <a:pPr lvl="1"/>
            <a:r>
              <a:rPr lang="en-US" altLang="en-US" sz="2200" dirty="0" smtClean="0"/>
              <a:t>Design can be have more than one variable</a:t>
            </a:r>
          </a:p>
        </p:txBody>
      </p:sp>
      <p:sp>
        <p:nvSpPr>
          <p:cNvPr id="2" name="Slide Number Placeholder 1"/>
          <p:cNvSpPr>
            <a:spLocks noGrp="1"/>
          </p:cNvSpPr>
          <p:nvPr>
            <p:ph type="sldNum" sz="quarter" idx="12"/>
          </p:nvPr>
        </p:nvSpPr>
        <p:spPr/>
        <p:txBody>
          <a:bodyPr/>
          <a:lstStyle/>
          <a:p>
            <a:fld id="{9F2F5E10-5301-4EE6-90D2-A6C4A3F62BED}" type="slidenum">
              <a:rPr lang="en-US" smtClean="0"/>
              <a:t>40</a:t>
            </a:fld>
            <a:endParaRPr lang="en-US"/>
          </a:p>
        </p:txBody>
      </p:sp>
    </p:spTree>
    <p:extLst>
      <p:ext uri="{BB962C8B-B14F-4D97-AF65-F5344CB8AC3E}">
        <p14:creationId xmlns:p14="http://schemas.microsoft.com/office/powerpoint/2010/main" val="52941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smtClean="0">
                <a:solidFill>
                  <a:srgbClr val="FF0000"/>
                </a:solidFill>
              </a:rPr>
              <a:t>IVs and DVs</a:t>
            </a:r>
          </a:p>
        </p:txBody>
      </p:sp>
      <p:sp>
        <p:nvSpPr>
          <p:cNvPr id="89091" name="Rectangle 3"/>
          <p:cNvSpPr>
            <a:spLocks noGrp="1" noChangeArrowheads="1"/>
          </p:cNvSpPr>
          <p:nvPr>
            <p:ph type="body" idx="1"/>
          </p:nvPr>
        </p:nvSpPr>
        <p:spPr>
          <a:xfrm>
            <a:off x="533400" y="2929347"/>
            <a:ext cx="8686800" cy="5562600"/>
          </a:xfrm>
        </p:spPr>
        <p:txBody>
          <a:bodyPr/>
          <a:lstStyle/>
          <a:p>
            <a:pPr eaLnBrk="1" hangingPunct="1">
              <a:defRPr/>
            </a:pPr>
            <a:r>
              <a:rPr lang="en-US" altLang="en-US" dirty="0" smtClean="0"/>
              <a:t>IV: </a:t>
            </a:r>
            <a:r>
              <a:rPr lang="en-US" altLang="en-US" dirty="0" smtClean="0">
                <a:solidFill>
                  <a:srgbClr val="FF0000"/>
                </a:solidFill>
              </a:rPr>
              <a:t>Independent Variable</a:t>
            </a:r>
          </a:p>
          <a:p>
            <a:pPr lvl="1" eaLnBrk="1" hangingPunct="1">
              <a:defRPr/>
            </a:pPr>
            <a:r>
              <a:rPr lang="en-US" altLang="en-US" dirty="0" smtClean="0"/>
              <a:t>Variable that you think causes the effect on another variable</a:t>
            </a:r>
          </a:p>
          <a:p>
            <a:pPr lvl="1" eaLnBrk="1" hangingPunct="1">
              <a:defRPr/>
            </a:pPr>
            <a:r>
              <a:rPr lang="en-US" altLang="en-US" dirty="0" smtClean="0"/>
              <a:t>Variable that is manipulated in an </a:t>
            </a:r>
            <a:r>
              <a:rPr lang="en-US" altLang="en-US" i="1" dirty="0" smtClean="0">
                <a:solidFill>
                  <a:srgbClr val="FF0000"/>
                </a:solidFill>
              </a:rPr>
              <a:t>experiment</a:t>
            </a:r>
          </a:p>
          <a:p>
            <a:pPr lvl="1" eaLnBrk="1" hangingPunct="1">
              <a:defRPr/>
            </a:pPr>
            <a:endParaRPr lang="en-US" altLang="en-US" i="1" dirty="0"/>
          </a:p>
          <a:p>
            <a:pPr eaLnBrk="1" hangingPunct="1">
              <a:defRPr/>
            </a:pPr>
            <a:r>
              <a:rPr lang="en-US" altLang="en-US" dirty="0" smtClean="0"/>
              <a:t>DV: </a:t>
            </a:r>
            <a:r>
              <a:rPr lang="en-US" altLang="en-US" dirty="0" smtClean="0">
                <a:solidFill>
                  <a:srgbClr val="FF0000"/>
                </a:solidFill>
              </a:rPr>
              <a:t>Dependent Variable</a:t>
            </a:r>
          </a:p>
          <a:p>
            <a:pPr lvl="1" eaLnBrk="1" hangingPunct="1">
              <a:defRPr/>
            </a:pPr>
            <a:r>
              <a:rPr lang="en-US" altLang="en-US" dirty="0" smtClean="0"/>
              <a:t>The </a:t>
            </a:r>
            <a:r>
              <a:rPr lang="en-US" altLang="en-US" i="1" dirty="0" smtClean="0"/>
              <a:t>outcome</a:t>
            </a:r>
            <a:r>
              <a:rPr lang="en-US" altLang="en-US" dirty="0" smtClean="0"/>
              <a:t> variable (you think it has effect on)</a:t>
            </a:r>
          </a:p>
          <a:p>
            <a:pPr lvl="1" eaLnBrk="1" hangingPunct="1">
              <a:defRPr/>
            </a:pPr>
            <a:r>
              <a:rPr lang="en-US" altLang="en-US" dirty="0" smtClean="0"/>
              <a:t>Variable measured in an </a:t>
            </a:r>
            <a:r>
              <a:rPr lang="en-US" altLang="en-US" i="1" dirty="0" smtClean="0">
                <a:solidFill>
                  <a:srgbClr val="FF0000"/>
                </a:solidFill>
              </a:rPr>
              <a:t>experiment</a:t>
            </a:r>
          </a:p>
          <a:p>
            <a:pPr marL="457200" lvl="1" indent="0" eaLnBrk="1" hangingPunct="1">
              <a:buFontTx/>
              <a:buNone/>
              <a:defRPr/>
            </a:pPr>
            <a:endParaRPr lang="en-US" altLang="en-US" i="1" dirty="0" smtClean="0"/>
          </a:p>
          <a:p>
            <a:pPr lvl="1" eaLnBrk="1" hangingPunct="1">
              <a:defRPr/>
            </a:pPr>
            <a:endParaRPr lang="en-US" altLang="en-US" dirty="0" smtClean="0"/>
          </a:p>
        </p:txBody>
      </p:sp>
      <p:sp>
        <p:nvSpPr>
          <p:cNvPr id="9220" name="Text Box 4"/>
          <p:cNvSpPr txBox="1">
            <a:spLocks noChangeArrowheads="1"/>
          </p:cNvSpPr>
          <p:nvPr/>
        </p:nvSpPr>
        <p:spPr bwMode="auto">
          <a:xfrm>
            <a:off x="7543800" y="3352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endParaRPr lang="en-US" altLang="en-US" sz="1800"/>
          </a:p>
        </p:txBody>
      </p:sp>
      <p:sp>
        <p:nvSpPr>
          <p:cNvPr id="2" name="TextBox 1"/>
          <p:cNvSpPr txBox="1"/>
          <p:nvPr/>
        </p:nvSpPr>
        <p:spPr>
          <a:xfrm>
            <a:off x="6220914" y="2712415"/>
            <a:ext cx="2352675" cy="369332"/>
          </a:xfrm>
          <a:prstGeom prst="rect">
            <a:avLst/>
          </a:prstGeom>
          <a:noFill/>
        </p:spPr>
        <p:txBody>
          <a:bodyPr wrap="square" rtlCol="0">
            <a:spAutoFit/>
          </a:bodyPr>
          <a:lstStyle/>
          <a:p>
            <a:r>
              <a:rPr lang="en-US" dirty="0" smtClean="0"/>
              <a:t>MANIPULATED</a:t>
            </a:r>
            <a:endParaRPr lang="en-US" dirty="0"/>
          </a:p>
        </p:txBody>
      </p:sp>
      <p:sp>
        <p:nvSpPr>
          <p:cNvPr id="6" name="TextBox 5"/>
          <p:cNvSpPr txBox="1"/>
          <p:nvPr/>
        </p:nvSpPr>
        <p:spPr>
          <a:xfrm>
            <a:off x="6255748" y="4488352"/>
            <a:ext cx="2352675" cy="369332"/>
          </a:xfrm>
          <a:prstGeom prst="rect">
            <a:avLst/>
          </a:prstGeom>
          <a:noFill/>
        </p:spPr>
        <p:txBody>
          <a:bodyPr wrap="square" rtlCol="0">
            <a:spAutoFit/>
          </a:bodyPr>
          <a:lstStyle/>
          <a:p>
            <a:r>
              <a:rPr lang="en-US" dirty="0" smtClean="0"/>
              <a:t>MEASURED</a:t>
            </a:r>
            <a:endParaRPr lang="en-US" dirty="0"/>
          </a:p>
        </p:txBody>
      </p:sp>
      <p:sp>
        <p:nvSpPr>
          <p:cNvPr id="7" name="TextBox 6"/>
          <p:cNvSpPr txBox="1"/>
          <p:nvPr/>
        </p:nvSpPr>
        <p:spPr>
          <a:xfrm>
            <a:off x="6334125" y="2712415"/>
            <a:ext cx="2352675" cy="369332"/>
          </a:xfrm>
          <a:prstGeom prst="rect">
            <a:avLst/>
          </a:prstGeom>
          <a:noFill/>
        </p:spPr>
        <p:txBody>
          <a:bodyPr wrap="square" rtlCol="0">
            <a:spAutoFit/>
          </a:bodyPr>
          <a:lstStyle/>
          <a:p>
            <a:r>
              <a:rPr lang="en-US" dirty="0" smtClean="0"/>
              <a:t>PREDICTOR</a:t>
            </a:r>
            <a:endParaRPr lang="en-US" dirty="0"/>
          </a:p>
        </p:txBody>
      </p:sp>
      <p:sp>
        <p:nvSpPr>
          <p:cNvPr id="8" name="TextBox 7"/>
          <p:cNvSpPr txBox="1"/>
          <p:nvPr/>
        </p:nvSpPr>
        <p:spPr>
          <a:xfrm>
            <a:off x="6334126" y="4488352"/>
            <a:ext cx="2352675" cy="369332"/>
          </a:xfrm>
          <a:prstGeom prst="rect">
            <a:avLst/>
          </a:prstGeom>
          <a:noFill/>
        </p:spPr>
        <p:txBody>
          <a:bodyPr wrap="square" rtlCol="0">
            <a:spAutoFit/>
          </a:bodyPr>
          <a:lstStyle/>
          <a:p>
            <a:r>
              <a:rPr lang="en-US" dirty="0" smtClean="0"/>
              <a:t>OUTCOME</a:t>
            </a:r>
            <a:endParaRPr lang="en-US" dirty="0"/>
          </a:p>
        </p:txBody>
      </p:sp>
      <p:sp>
        <p:nvSpPr>
          <p:cNvPr id="3" name="TextBox 2"/>
          <p:cNvSpPr txBox="1"/>
          <p:nvPr/>
        </p:nvSpPr>
        <p:spPr>
          <a:xfrm>
            <a:off x="3622766" y="2527749"/>
            <a:ext cx="2934788" cy="369332"/>
          </a:xfrm>
          <a:prstGeom prst="rect">
            <a:avLst/>
          </a:prstGeom>
          <a:noFill/>
        </p:spPr>
        <p:txBody>
          <a:bodyPr wrap="square" rtlCol="0">
            <a:spAutoFit/>
          </a:bodyPr>
          <a:lstStyle/>
          <a:p>
            <a:r>
              <a:rPr lang="en-US" dirty="0" smtClean="0">
                <a:solidFill>
                  <a:srgbClr val="FF0000"/>
                </a:solidFill>
              </a:rPr>
              <a:t>EXPERIMENT</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9F2F5E10-5301-4EE6-90D2-A6C4A3F62BED}" type="slidenum">
              <a:rPr lang="en-US" smtClean="0"/>
              <a:t>41</a:t>
            </a:fld>
            <a:endParaRPr lang="en-US"/>
          </a:p>
        </p:txBody>
      </p:sp>
    </p:spTree>
    <p:extLst>
      <p:ext uri="{BB962C8B-B14F-4D97-AF65-F5344CB8AC3E}">
        <p14:creationId xmlns:p14="http://schemas.microsoft.com/office/powerpoint/2010/main" val="55911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0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3"/>
                                        </p:tgtEl>
                                      </p:cBhvr>
                                    </p:animEffect>
                                    <p:animScale>
                                      <p:cBhvr>
                                        <p:cTn id="35" dur="250" autoRev="1" fill="hold"/>
                                        <p:tgtEl>
                                          <p:spTgt spid="3"/>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par>
                                <p:cTn id="40" presetID="1" presetClass="exit" presetSubtype="0" fill="hold" grpId="1" nodeType="withEffect">
                                  <p:stCondLst>
                                    <p:cond delay="0"/>
                                  </p:stCondLst>
                                  <p:childTnLst>
                                    <p:set>
                                      <p:cBhvr>
                                        <p:cTn id="41" dur="1" fill="hold">
                                          <p:stCondLst>
                                            <p:cond delay="0"/>
                                          </p:stCondLst>
                                        </p:cTn>
                                        <p:tgtEl>
                                          <p:spTgt spid="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xit" presetSubtype="0" fill="hold" grpId="1" nodeType="withEffect">
                                  <p:stCondLst>
                                    <p:cond delay="0"/>
                                  </p:stCondLst>
                                  <p:childTnLst>
                                    <p:set>
                                      <p:cBhvr>
                                        <p:cTn id="47"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7" grpId="1"/>
      <p:bldP spid="8" grpId="0"/>
      <p:bldP spid="8" grpId="1"/>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study design</a:t>
            </a:r>
            <a:endParaRPr lang="en-US" dirty="0"/>
          </a:p>
        </p:txBody>
      </p:sp>
      <p:sp>
        <p:nvSpPr>
          <p:cNvPr id="3" name="Content Placeholder 2"/>
          <p:cNvSpPr>
            <a:spLocks noGrp="1"/>
          </p:cNvSpPr>
          <p:nvPr>
            <p:ph idx="1"/>
          </p:nvPr>
        </p:nvSpPr>
        <p:spPr/>
        <p:txBody>
          <a:bodyPr/>
          <a:lstStyle/>
          <a:p>
            <a:r>
              <a:rPr lang="en-US" dirty="0" smtClean="0"/>
              <a:t>User studies</a:t>
            </a:r>
          </a:p>
          <a:p>
            <a:pPr lvl="1"/>
            <a:r>
              <a:rPr lang="en-US" dirty="0" smtClean="0">
                <a:solidFill>
                  <a:srgbClr val="FF0000"/>
                </a:solidFill>
              </a:rPr>
              <a:t>Experiment</a:t>
            </a:r>
          </a:p>
          <a:p>
            <a:pPr lvl="2"/>
            <a:r>
              <a:rPr lang="en-US" dirty="0" smtClean="0"/>
              <a:t>AB Testing</a:t>
            </a:r>
          </a:p>
          <a:p>
            <a:pPr lvl="3"/>
            <a:r>
              <a:rPr lang="en-US" dirty="0" smtClean="0"/>
              <a:t>Between-subjects</a:t>
            </a:r>
          </a:p>
          <a:p>
            <a:pPr lvl="3"/>
            <a:r>
              <a:rPr lang="en-US" dirty="0" smtClean="0"/>
              <a:t>Within-subjects</a:t>
            </a:r>
          </a:p>
        </p:txBody>
      </p:sp>
      <p:sp>
        <p:nvSpPr>
          <p:cNvPr id="4" name="Slide Number Placeholder 3"/>
          <p:cNvSpPr>
            <a:spLocks noGrp="1"/>
          </p:cNvSpPr>
          <p:nvPr>
            <p:ph type="sldNum" sz="quarter" idx="12"/>
          </p:nvPr>
        </p:nvSpPr>
        <p:spPr/>
        <p:txBody>
          <a:bodyPr/>
          <a:lstStyle/>
          <a:p>
            <a:fld id="{9F2F5E10-5301-4EE6-90D2-A6C4A3F62BED}" type="slidenum">
              <a:rPr lang="en-US" smtClean="0"/>
              <a:t>42</a:t>
            </a:fld>
            <a:endParaRPr lang="en-US"/>
          </a:p>
        </p:txBody>
      </p:sp>
    </p:spTree>
    <p:extLst>
      <p:ext uri="{BB962C8B-B14F-4D97-AF65-F5344CB8AC3E}">
        <p14:creationId xmlns:p14="http://schemas.microsoft.com/office/powerpoint/2010/main" val="31627423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AB Testing</a:t>
            </a:r>
            <a:endParaRPr lang="en-US" dirty="0"/>
          </a:p>
        </p:txBody>
      </p:sp>
      <p:sp>
        <p:nvSpPr>
          <p:cNvPr id="3" name="Content Placeholder 2"/>
          <p:cNvSpPr>
            <a:spLocks noGrp="1"/>
          </p:cNvSpPr>
          <p:nvPr>
            <p:ph idx="1"/>
          </p:nvPr>
        </p:nvSpPr>
        <p:spPr>
          <a:xfrm>
            <a:off x="457200" y="2765863"/>
            <a:ext cx="7319554" cy="3000374"/>
          </a:xfrm>
        </p:spPr>
        <p:txBody>
          <a:bodyPr/>
          <a:lstStyle/>
          <a:p>
            <a:pPr>
              <a:lnSpc>
                <a:spcPct val="90000"/>
              </a:lnSpc>
            </a:pPr>
            <a:r>
              <a:rPr lang="en-US" b="1" dirty="0">
                <a:solidFill>
                  <a:srgbClr val="FF0000"/>
                </a:solidFill>
              </a:rPr>
              <a:t>Between-Subjects</a:t>
            </a:r>
            <a:endParaRPr lang="en-US" dirty="0">
              <a:solidFill>
                <a:srgbClr val="FF0000"/>
              </a:solidFill>
            </a:endParaRPr>
          </a:p>
          <a:p>
            <a:pPr lvl="1">
              <a:lnSpc>
                <a:spcPct val="90000"/>
              </a:lnSpc>
            </a:pPr>
            <a:r>
              <a:rPr lang="en-US" dirty="0">
                <a:solidFill>
                  <a:schemeClr val="tx1"/>
                </a:solidFill>
              </a:rPr>
              <a:t>Participants assigned to </a:t>
            </a:r>
            <a:r>
              <a:rPr lang="en-US" dirty="0" smtClean="0">
                <a:solidFill>
                  <a:schemeClr val="tx1"/>
                </a:solidFill>
              </a:rPr>
              <a:t>2 different </a:t>
            </a:r>
            <a:r>
              <a:rPr lang="en-US" dirty="0">
                <a:solidFill>
                  <a:schemeClr val="tx1"/>
                </a:solidFill>
              </a:rPr>
              <a:t>conditions</a:t>
            </a:r>
          </a:p>
          <a:p>
            <a:pPr lvl="1">
              <a:lnSpc>
                <a:spcPct val="90000"/>
              </a:lnSpc>
            </a:pPr>
            <a:endParaRPr lang="en-US" dirty="0">
              <a:solidFill>
                <a:schemeClr val="tx1"/>
              </a:solidFill>
            </a:endParaRPr>
          </a:p>
          <a:p>
            <a:pPr>
              <a:lnSpc>
                <a:spcPct val="90000"/>
              </a:lnSpc>
            </a:pPr>
            <a:r>
              <a:rPr lang="en-US" b="1" dirty="0">
                <a:solidFill>
                  <a:schemeClr val="tx1"/>
                </a:solidFill>
              </a:rPr>
              <a:t>Example</a:t>
            </a:r>
          </a:p>
          <a:p>
            <a:pPr lvl="1">
              <a:lnSpc>
                <a:spcPct val="90000"/>
              </a:lnSpc>
            </a:pPr>
            <a:r>
              <a:rPr lang="en-US" dirty="0">
                <a:solidFill>
                  <a:schemeClr val="tx1"/>
                </a:solidFill>
              </a:rPr>
              <a:t>Participants experience either </a:t>
            </a:r>
            <a:r>
              <a:rPr lang="en-US" dirty="0" smtClean="0">
                <a:solidFill>
                  <a:schemeClr val="tx1"/>
                </a:solidFill>
              </a:rPr>
              <a:t>experimental condition or control</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F2F5E10-5301-4EE6-90D2-A6C4A3F62BED}" type="slidenum">
              <a:rPr lang="en-US" smtClean="0"/>
              <a:t>43</a:t>
            </a:fld>
            <a:endParaRPr lang="en-US"/>
          </a:p>
        </p:txBody>
      </p:sp>
    </p:spTree>
    <p:extLst>
      <p:ext uri="{BB962C8B-B14F-4D97-AF65-F5344CB8AC3E}">
        <p14:creationId xmlns:p14="http://schemas.microsoft.com/office/powerpoint/2010/main" val="8054742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AB Testing</a:t>
            </a:r>
            <a:endParaRPr lang="en-US" dirty="0"/>
          </a:p>
        </p:txBody>
      </p:sp>
      <p:sp>
        <p:nvSpPr>
          <p:cNvPr id="3" name="Content Placeholder 2"/>
          <p:cNvSpPr>
            <a:spLocks noGrp="1"/>
          </p:cNvSpPr>
          <p:nvPr>
            <p:ph idx="1"/>
          </p:nvPr>
        </p:nvSpPr>
        <p:spPr>
          <a:xfrm>
            <a:off x="457201" y="2681125"/>
            <a:ext cx="7174149" cy="3580338"/>
          </a:xfrm>
        </p:spPr>
        <p:txBody>
          <a:bodyPr>
            <a:normAutofit/>
          </a:bodyPr>
          <a:lstStyle/>
          <a:p>
            <a:pPr>
              <a:lnSpc>
                <a:spcPct val="90000"/>
              </a:lnSpc>
            </a:pPr>
            <a:r>
              <a:rPr lang="en-US" b="1" dirty="0">
                <a:solidFill>
                  <a:srgbClr val="FF0000"/>
                </a:solidFill>
              </a:rPr>
              <a:t>Within-Subjects</a:t>
            </a:r>
            <a:endParaRPr lang="en-US" dirty="0">
              <a:solidFill>
                <a:srgbClr val="FF0000"/>
              </a:solidFill>
            </a:endParaRPr>
          </a:p>
          <a:p>
            <a:pPr lvl="1">
              <a:lnSpc>
                <a:spcPct val="90000"/>
              </a:lnSpc>
            </a:pPr>
            <a:r>
              <a:rPr lang="en-US" dirty="0">
                <a:solidFill>
                  <a:schemeClr val="tx1"/>
                </a:solidFill>
              </a:rPr>
              <a:t>All </a:t>
            </a:r>
            <a:r>
              <a:rPr lang="en-US" dirty="0" smtClean="0">
                <a:solidFill>
                  <a:schemeClr val="tx1"/>
                </a:solidFill>
              </a:rPr>
              <a:t>participants in both conditions</a:t>
            </a:r>
            <a:endParaRPr lang="en-US" dirty="0">
              <a:solidFill>
                <a:schemeClr val="tx1"/>
              </a:solidFill>
            </a:endParaRPr>
          </a:p>
          <a:p>
            <a:pPr lvl="1">
              <a:lnSpc>
                <a:spcPct val="90000"/>
              </a:lnSpc>
            </a:pPr>
            <a:endParaRPr lang="en-US" dirty="0">
              <a:solidFill>
                <a:schemeClr val="tx1"/>
              </a:solidFill>
            </a:endParaRPr>
          </a:p>
          <a:p>
            <a:pPr>
              <a:lnSpc>
                <a:spcPct val="90000"/>
              </a:lnSpc>
            </a:pPr>
            <a:r>
              <a:rPr lang="en-US" b="1" dirty="0">
                <a:solidFill>
                  <a:schemeClr val="tx1"/>
                </a:solidFill>
              </a:rPr>
              <a:t>Example</a:t>
            </a:r>
          </a:p>
          <a:p>
            <a:pPr lvl="1">
              <a:lnSpc>
                <a:spcPct val="90000"/>
              </a:lnSpc>
            </a:pPr>
            <a:r>
              <a:rPr lang="en-US" dirty="0" smtClean="0">
                <a:solidFill>
                  <a:schemeClr val="tx1"/>
                </a:solidFill>
              </a:rPr>
              <a:t>Participants get both experimental and control versions of task</a:t>
            </a:r>
          </a:p>
          <a:p>
            <a:pPr lvl="1">
              <a:lnSpc>
                <a:spcPct val="90000"/>
              </a:lnSpc>
            </a:pPr>
            <a:r>
              <a:rPr lang="en-US" dirty="0" smtClean="0">
                <a:solidFill>
                  <a:schemeClr val="tx1"/>
                </a:solidFill>
              </a:rPr>
              <a:t>Participants all tested before </a:t>
            </a:r>
            <a:r>
              <a:rPr lang="en-US" i="1" dirty="0" smtClean="0">
                <a:solidFill>
                  <a:schemeClr val="tx1"/>
                </a:solidFill>
              </a:rPr>
              <a:t>and</a:t>
            </a:r>
            <a:r>
              <a:rPr lang="en-US" dirty="0" smtClean="0">
                <a:solidFill>
                  <a:schemeClr val="tx1"/>
                </a:solidFill>
              </a:rPr>
              <a:t> after an experience (pre-post design)</a:t>
            </a:r>
          </a:p>
          <a:p>
            <a:pPr lvl="2">
              <a:lnSpc>
                <a:spcPct val="90000"/>
              </a:lnSpc>
            </a:pPr>
            <a:r>
              <a:rPr lang="en-US" dirty="0" smtClean="0">
                <a:solidFill>
                  <a:schemeClr val="tx1"/>
                </a:solidFill>
              </a:rPr>
              <a:t>Changes over time</a:t>
            </a:r>
            <a:endParaRPr lang="en-US" dirty="0">
              <a:solidFill>
                <a:schemeClr val="tx1"/>
              </a:solidFill>
            </a:endParaRPr>
          </a:p>
          <a:p>
            <a:pPr lvl="1">
              <a:lnSpc>
                <a:spcPct val="90000"/>
              </a:lnSpc>
            </a:pPr>
            <a:endParaRPr lang="en-US" dirty="0"/>
          </a:p>
          <a:p>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44</a:t>
            </a:fld>
            <a:endParaRPr lang="en-US"/>
          </a:p>
        </p:txBody>
      </p:sp>
    </p:spTree>
    <p:extLst>
      <p:ext uri="{BB962C8B-B14F-4D97-AF65-F5344CB8AC3E}">
        <p14:creationId xmlns:p14="http://schemas.microsoft.com/office/powerpoint/2010/main" val="249652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Between- vs. Within-Subjects</a:t>
            </a:r>
            <a:endParaRPr lang="en-US" dirty="0"/>
          </a:p>
        </p:txBody>
      </p:sp>
      <p:sp>
        <p:nvSpPr>
          <p:cNvPr id="3" name="Content Placeholder 2"/>
          <p:cNvSpPr>
            <a:spLocks noGrp="1"/>
          </p:cNvSpPr>
          <p:nvPr>
            <p:ph idx="1"/>
          </p:nvPr>
        </p:nvSpPr>
        <p:spPr>
          <a:xfrm>
            <a:off x="945933" y="2626931"/>
            <a:ext cx="2814143" cy="3000374"/>
          </a:xfrm>
        </p:spPr>
        <p:txBody>
          <a:bodyPr>
            <a:normAutofit/>
          </a:bodyPr>
          <a:lstStyle/>
          <a:p>
            <a:pPr marL="0" indent="0" algn="ctr">
              <a:buNone/>
            </a:pPr>
            <a:r>
              <a:rPr lang="en-US" sz="1600" b="1" dirty="0" smtClean="0">
                <a:solidFill>
                  <a:srgbClr val="FF0000"/>
                </a:solidFill>
              </a:rPr>
              <a:t>Between-Subjects</a:t>
            </a:r>
            <a:endParaRPr lang="en-US" sz="1400" b="1" dirty="0">
              <a:solidFill>
                <a:srgbClr val="FF0000"/>
              </a:solidFill>
            </a:endParaRPr>
          </a:p>
          <a:p>
            <a:r>
              <a:rPr lang="en-US" sz="1400" dirty="0"/>
              <a:t>Larger sample size needed</a:t>
            </a:r>
          </a:p>
          <a:p>
            <a:r>
              <a:rPr lang="en-US" sz="1400" dirty="0"/>
              <a:t>May need to control for</a:t>
            </a:r>
            <a:br>
              <a:rPr lang="en-US" sz="1400" dirty="0"/>
            </a:br>
            <a:r>
              <a:rPr lang="en-US" sz="1400" dirty="0"/>
              <a:t>variation between individuals</a:t>
            </a:r>
          </a:p>
          <a:p>
            <a:r>
              <a:rPr lang="en-US" sz="1400" dirty="0"/>
              <a:t>Easier to design and</a:t>
            </a:r>
            <a:br>
              <a:rPr lang="en-US" sz="1400" dirty="0"/>
            </a:br>
            <a:r>
              <a:rPr lang="en-US" sz="1400" dirty="0"/>
              <a:t>statistically analyze</a:t>
            </a:r>
          </a:p>
          <a:p>
            <a:endParaRPr lang="en-US" sz="1400" dirty="0"/>
          </a:p>
        </p:txBody>
      </p:sp>
      <p:sp>
        <p:nvSpPr>
          <p:cNvPr id="5" name="Content Placeholder 2"/>
          <p:cNvSpPr txBox="1">
            <a:spLocks/>
          </p:cNvSpPr>
          <p:nvPr/>
        </p:nvSpPr>
        <p:spPr>
          <a:xfrm>
            <a:off x="5346483" y="2626931"/>
            <a:ext cx="2814143" cy="3688144"/>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pPr marL="0" indent="0" algn="ctr">
              <a:buFont typeface="Wingdings" charset="2"/>
              <a:buNone/>
            </a:pPr>
            <a:r>
              <a:rPr lang="en-US" sz="1600" b="1" dirty="0" smtClean="0">
                <a:solidFill>
                  <a:srgbClr val="FF0000"/>
                </a:solidFill>
              </a:rPr>
              <a:t>Within-Subjects</a:t>
            </a:r>
            <a:endParaRPr lang="en-US" sz="1400" b="1" dirty="0" smtClean="0">
              <a:solidFill>
                <a:srgbClr val="FF0000"/>
              </a:solidFill>
            </a:endParaRPr>
          </a:p>
          <a:p>
            <a:r>
              <a:rPr lang="en-US" sz="1400" dirty="0"/>
              <a:t>Requires smaller sample size</a:t>
            </a:r>
          </a:p>
          <a:p>
            <a:r>
              <a:rPr lang="en-US" sz="1400" dirty="0"/>
              <a:t>Less error (individual differences) </a:t>
            </a:r>
          </a:p>
          <a:p>
            <a:r>
              <a:rPr lang="en-US" sz="1400" dirty="0"/>
              <a:t>Can measure changes over </a:t>
            </a:r>
            <a:r>
              <a:rPr lang="en-US" sz="1400" dirty="0" smtClean="0"/>
              <a:t>time (pre-post)</a:t>
            </a:r>
            <a:endParaRPr lang="en-US" sz="1400" dirty="0"/>
          </a:p>
          <a:p>
            <a:r>
              <a:rPr lang="en-US" sz="1400" dirty="0" smtClean="0"/>
              <a:t>Can </a:t>
            </a:r>
            <a:r>
              <a:rPr lang="en-US" sz="1400" dirty="0"/>
              <a:t>introduce learning </a:t>
            </a:r>
            <a:r>
              <a:rPr lang="en-US" sz="1400" dirty="0" smtClean="0"/>
              <a:t>effects (need for </a:t>
            </a:r>
            <a:r>
              <a:rPr lang="en-US" sz="1400" dirty="0" smtClean="0">
                <a:solidFill>
                  <a:srgbClr val="FF0000"/>
                </a:solidFill>
              </a:rPr>
              <a:t>counterbalancing </a:t>
            </a:r>
            <a:r>
              <a:rPr lang="en-US" sz="1400" dirty="0"/>
              <a:t>if comparing conditions instead)</a:t>
            </a:r>
            <a:endParaRPr lang="en-US" sz="1400" dirty="0" smtClean="0"/>
          </a:p>
          <a:p>
            <a:r>
              <a:rPr lang="en-US" sz="1400" dirty="0"/>
              <a:t>May not always be </a:t>
            </a:r>
            <a:r>
              <a:rPr lang="en-US" sz="1400" dirty="0" smtClean="0"/>
              <a:t>possible</a:t>
            </a:r>
            <a:endParaRPr lang="en-US" sz="1400" dirty="0"/>
          </a:p>
        </p:txBody>
      </p:sp>
      <p:sp>
        <p:nvSpPr>
          <p:cNvPr id="4" name="Slide Number Placeholder 3"/>
          <p:cNvSpPr>
            <a:spLocks noGrp="1"/>
          </p:cNvSpPr>
          <p:nvPr>
            <p:ph type="sldNum" sz="quarter" idx="12"/>
          </p:nvPr>
        </p:nvSpPr>
        <p:spPr/>
        <p:txBody>
          <a:bodyPr/>
          <a:lstStyle/>
          <a:p>
            <a:fld id="{9F2F5E10-5301-4EE6-90D2-A6C4A3F62BED}" type="slidenum">
              <a:rPr lang="en-US" smtClean="0"/>
              <a:t>45</a:t>
            </a:fld>
            <a:endParaRPr lang="en-US"/>
          </a:p>
        </p:txBody>
      </p:sp>
    </p:spTree>
    <p:extLst>
      <p:ext uri="{BB962C8B-B14F-4D97-AF65-F5344CB8AC3E}">
        <p14:creationId xmlns:p14="http://schemas.microsoft.com/office/powerpoint/2010/main" val="120913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Counterbalancing</a:t>
            </a:r>
            <a:endParaRPr lang="en-US" dirty="0">
              <a:solidFill>
                <a:srgbClr val="FF0000"/>
              </a:solidFill>
            </a:endParaRPr>
          </a:p>
        </p:txBody>
      </p:sp>
      <p:graphicFrame>
        <p:nvGraphicFramePr>
          <p:cNvPr id="3" name="Table 2"/>
          <p:cNvGraphicFramePr>
            <a:graphicFrameLocks noGrp="1"/>
          </p:cNvGraphicFramePr>
          <p:nvPr>
            <p:extLst/>
          </p:nvPr>
        </p:nvGraphicFramePr>
        <p:xfrm>
          <a:off x="3935860" y="3473852"/>
          <a:ext cx="1272280" cy="1181968"/>
        </p:xfrm>
        <a:graphic>
          <a:graphicData uri="http://schemas.openxmlformats.org/drawingml/2006/table">
            <a:tbl>
              <a:tblPr firstRow="1" bandRow="1">
                <a:tableStyleId>{5940675A-B579-460E-94D1-54222C63F5DA}</a:tableStyleId>
              </a:tblPr>
              <a:tblGrid>
                <a:gridCol w="636140">
                  <a:extLst>
                    <a:ext uri="{9D8B030D-6E8A-4147-A177-3AD203B41FA5}">
                      <a16:colId xmlns:a16="http://schemas.microsoft.com/office/drawing/2014/main" val="3036680271"/>
                    </a:ext>
                  </a:extLst>
                </a:gridCol>
                <a:gridCol w="636140">
                  <a:extLst>
                    <a:ext uri="{9D8B030D-6E8A-4147-A177-3AD203B41FA5}">
                      <a16:colId xmlns:a16="http://schemas.microsoft.com/office/drawing/2014/main" val="330422568"/>
                    </a:ext>
                  </a:extLst>
                </a:gridCol>
              </a:tblGrid>
              <a:tr h="584537">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1759329297"/>
                  </a:ext>
                </a:extLst>
              </a:tr>
              <a:tr h="597431">
                <a:tc>
                  <a:txBody>
                    <a:bodyPr/>
                    <a:lstStyle/>
                    <a:p>
                      <a:pPr algn="ctr"/>
                      <a:r>
                        <a:rPr lang="en-US" dirty="0" smtClean="0"/>
                        <a:t>B</a:t>
                      </a:r>
                      <a:endParaRPr lang="en-US" dirty="0"/>
                    </a:p>
                  </a:txBody>
                  <a:tcPr/>
                </a:tc>
                <a:tc>
                  <a:txBody>
                    <a:bodyPr/>
                    <a:lstStyle/>
                    <a:p>
                      <a:pPr algn="ctr"/>
                      <a:r>
                        <a:rPr lang="en-US" dirty="0" smtClean="0"/>
                        <a:t>A</a:t>
                      </a:r>
                      <a:endParaRPr lang="en-US" dirty="0"/>
                    </a:p>
                  </a:txBody>
                  <a:tcPr/>
                </a:tc>
                <a:extLst>
                  <a:ext uri="{0D108BD9-81ED-4DB2-BD59-A6C34878D82A}">
                    <a16:rowId xmlns:a16="http://schemas.microsoft.com/office/drawing/2014/main" val="621232915"/>
                  </a:ext>
                </a:extLst>
              </a:tr>
            </a:tbl>
          </a:graphicData>
        </a:graphic>
      </p:graphicFrame>
      <p:sp>
        <p:nvSpPr>
          <p:cNvPr id="4" name="TextBox 3"/>
          <p:cNvSpPr txBox="1"/>
          <p:nvPr/>
        </p:nvSpPr>
        <p:spPr>
          <a:xfrm>
            <a:off x="2455817" y="3640183"/>
            <a:ext cx="1254034" cy="369332"/>
          </a:xfrm>
          <a:prstGeom prst="rect">
            <a:avLst/>
          </a:prstGeom>
          <a:noFill/>
        </p:spPr>
        <p:txBody>
          <a:bodyPr wrap="square" rtlCol="0">
            <a:spAutoFit/>
          </a:bodyPr>
          <a:lstStyle/>
          <a:p>
            <a:r>
              <a:rPr lang="en-US" dirty="0" smtClean="0"/>
              <a:t>Order 1</a:t>
            </a:r>
            <a:endParaRPr lang="en-US" dirty="0"/>
          </a:p>
        </p:txBody>
      </p:sp>
      <p:sp>
        <p:nvSpPr>
          <p:cNvPr id="5" name="TextBox 4"/>
          <p:cNvSpPr txBox="1"/>
          <p:nvPr/>
        </p:nvSpPr>
        <p:spPr>
          <a:xfrm>
            <a:off x="2455817" y="4161915"/>
            <a:ext cx="1254034" cy="369332"/>
          </a:xfrm>
          <a:prstGeom prst="rect">
            <a:avLst/>
          </a:prstGeom>
          <a:noFill/>
        </p:spPr>
        <p:txBody>
          <a:bodyPr wrap="square" rtlCol="0">
            <a:spAutoFit/>
          </a:bodyPr>
          <a:lstStyle/>
          <a:p>
            <a:r>
              <a:rPr lang="en-US" dirty="0" smtClean="0"/>
              <a:t>Order 2</a:t>
            </a:r>
            <a:endParaRPr lang="en-US" dirty="0"/>
          </a:p>
        </p:txBody>
      </p:sp>
      <p:sp>
        <p:nvSpPr>
          <p:cNvPr id="6" name="Slide Number Placeholder 5"/>
          <p:cNvSpPr>
            <a:spLocks noGrp="1"/>
          </p:cNvSpPr>
          <p:nvPr>
            <p:ph type="sldNum" sz="quarter" idx="12"/>
          </p:nvPr>
        </p:nvSpPr>
        <p:spPr/>
        <p:txBody>
          <a:bodyPr/>
          <a:lstStyle/>
          <a:p>
            <a:fld id="{9F2F5E10-5301-4EE6-90D2-A6C4A3F62BED}" type="slidenum">
              <a:rPr lang="en-US" smtClean="0"/>
              <a:t>46</a:t>
            </a:fld>
            <a:endParaRPr lang="en-US"/>
          </a:p>
        </p:txBody>
      </p:sp>
    </p:spTree>
    <p:extLst>
      <p:ext uri="{BB962C8B-B14F-4D97-AF65-F5344CB8AC3E}">
        <p14:creationId xmlns:p14="http://schemas.microsoft.com/office/powerpoint/2010/main" val="39021818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a:t>
            </a:r>
            <a:endParaRPr lang="en-US" dirty="0"/>
          </a:p>
        </p:txBody>
      </p:sp>
      <p:sp>
        <p:nvSpPr>
          <p:cNvPr id="3" name="Content Placeholder 2"/>
          <p:cNvSpPr>
            <a:spLocks noGrp="1"/>
          </p:cNvSpPr>
          <p:nvPr>
            <p:ph idx="1"/>
          </p:nvPr>
        </p:nvSpPr>
        <p:spPr>
          <a:xfrm>
            <a:off x="457200" y="2509018"/>
            <a:ext cx="8229600" cy="1792632"/>
          </a:xfrm>
        </p:spPr>
        <p:txBody>
          <a:bodyPr>
            <a:normAutofit fontScale="92500" lnSpcReduction="10000"/>
          </a:bodyPr>
          <a:lstStyle/>
          <a:p>
            <a:r>
              <a:rPr lang="en-US" b="1" dirty="0"/>
              <a:t>Post-questionnaires</a:t>
            </a:r>
            <a:r>
              <a:rPr lang="en-US" dirty="0"/>
              <a:t> can be used to gather feedback after exposure</a:t>
            </a:r>
          </a:p>
          <a:p>
            <a:endParaRPr lang="en-US" b="1" dirty="0"/>
          </a:p>
          <a:p>
            <a:r>
              <a:rPr lang="en-US" b="1" dirty="0"/>
              <a:t>Pre- and post-questionnaires</a:t>
            </a:r>
            <a:r>
              <a:rPr lang="en-US" dirty="0"/>
              <a:t> can be </a:t>
            </a:r>
            <a:r>
              <a:rPr lang="en-US" dirty="0" smtClean="0"/>
              <a:t>used to </a:t>
            </a:r>
            <a:r>
              <a:rPr lang="en-US" dirty="0"/>
              <a:t>measure changes over time</a:t>
            </a:r>
          </a:p>
          <a:p>
            <a:endParaRPr lang="en-US" b="1" dirty="0"/>
          </a:p>
          <a:p>
            <a:endParaRPr lang="en-US" dirty="0"/>
          </a:p>
        </p:txBody>
      </p:sp>
      <p:sp>
        <p:nvSpPr>
          <p:cNvPr id="4" name="TextBox 3"/>
          <p:cNvSpPr txBox="1"/>
          <p:nvPr/>
        </p:nvSpPr>
        <p:spPr>
          <a:xfrm>
            <a:off x="2684096" y="4188719"/>
            <a:ext cx="8867775" cy="430887"/>
          </a:xfrm>
          <a:prstGeom prst="rect">
            <a:avLst/>
          </a:prstGeom>
          <a:noFill/>
        </p:spPr>
        <p:txBody>
          <a:bodyPr wrap="square" rtlCol="0">
            <a:spAutoFit/>
          </a:bodyPr>
          <a:lstStyle/>
          <a:p>
            <a:pPr marL="0" lvl="1"/>
            <a:r>
              <a:rPr lang="en-US" sz="2200" dirty="0" smtClean="0"/>
              <a:t>Used for </a:t>
            </a:r>
            <a:r>
              <a:rPr lang="en-US" sz="2200" dirty="0" smtClean="0">
                <a:solidFill>
                  <a:srgbClr val="FF0000"/>
                </a:solidFill>
              </a:rPr>
              <a:t>within-subjects</a:t>
            </a:r>
            <a:r>
              <a:rPr lang="en-US" sz="2200" dirty="0" smtClean="0"/>
              <a:t> (pre-post) design</a:t>
            </a:r>
            <a:r>
              <a:rPr lang="en-US" sz="2200" b="1" dirty="0" smtClean="0"/>
              <a:t>(s)</a:t>
            </a:r>
            <a:endParaRPr lang="en-US" sz="2200" b="1" dirty="0"/>
          </a:p>
        </p:txBody>
      </p:sp>
      <p:sp>
        <p:nvSpPr>
          <p:cNvPr id="5" name="TextBox 4"/>
          <p:cNvSpPr txBox="1"/>
          <p:nvPr/>
        </p:nvSpPr>
        <p:spPr>
          <a:xfrm>
            <a:off x="2767916" y="2817119"/>
            <a:ext cx="8867775" cy="430887"/>
          </a:xfrm>
          <a:prstGeom prst="rect">
            <a:avLst/>
          </a:prstGeom>
          <a:noFill/>
        </p:spPr>
        <p:txBody>
          <a:bodyPr wrap="square" rtlCol="0">
            <a:spAutoFit/>
          </a:bodyPr>
          <a:lstStyle/>
          <a:p>
            <a:pPr marL="0" lvl="1"/>
            <a:r>
              <a:rPr lang="en-US" sz="2200" dirty="0" smtClean="0"/>
              <a:t>Used for </a:t>
            </a:r>
            <a:r>
              <a:rPr lang="en-US" sz="2200" dirty="0" smtClean="0">
                <a:solidFill>
                  <a:srgbClr val="FF0000"/>
                </a:solidFill>
              </a:rPr>
              <a:t>between-subjects</a:t>
            </a:r>
            <a:r>
              <a:rPr lang="en-US" sz="2200" dirty="0" smtClean="0"/>
              <a:t> or </a:t>
            </a:r>
            <a:r>
              <a:rPr lang="en-US" sz="2200" dirty="0">
                <a:solidFill>
                  <a:srgbClr val="FF0000"/>
                </a:solidFill>
              </a:rPr>
              <a:t>within-subjects</a:t>
            </a:r>
            <a:r>
              <a:rPr lang="en-US" sz="2200" dirty="0"/>
              <a:t> design</a:t>
            </a:r>
          </a:p>
        </p:txBody>
      </p:sp>
      <p:sp>
        <p:nvSpPr>
          <p:cNvPr id="6" name="Slide Number Placeholder 5"/>
          <p:cNvSpPr>
            <a:spLocks noGrp="1"/>
          </p:cNvSpPr>
          <p:nvPr>
            <p:ph type="sldNum" sz="quarter" idx="12"/>
          </p:nvPr>
        </p:nvSpPr>
        <p:spPr/>
        <p:txBody>
          <a:bodyPr/>
          <a:lstStyle/>
          <a:p>
            <a:fld id="{9F2F5E10-5301-4EE6-90D2-A6C4A3F62BED}" type="slidenum">
              <a:rPr lang="en-US" smtClean="0"/>
              <a:t>47</a:t>
            </a:fld>
            <a:endParaRPr lang="en-US"/>
          </a:p>
        </p:txBody>
      </p:sp>
    </p:spTree>
    <p:extLst>
      <p:ext uri="{BB962C8B-B14F-4D97-AF65-F5344CB8AC3E}">
        <p14:creationId xmlns:p14="http://schemas.microsoft.com/office/powerpoint/2010/main" val="86867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study design</a:t>
            </a:r>
            <a:endParaRPr lang="en-US" dirty="0"/>
          </a:p>
        </p:txBody>
      </p:sp>
      <p:sp>
        <p:nvSpPr>
          <p:cNvPr id="3" name="Content Placeholder 2"/>
          <p:cNvSpPr>
            <a:spLocks noGrp="1"/>
          </p:cNvSpPr>
          <p:nvPr>
            <p:ph idx="1"/>
          </p:nvPr>
        </p:nvSpPr>
        <p:spPr>
          <a:xfrm>
            <a:off x="739775" y="2770094"/>
            <a:ext cx="7662864" cy="2881769"/>
          </a:xfrm>
        </p:spPr>
        <p:txBody>
          <a:bodyPr>
            <a:normAutofit lnSpcReduction="10000"/>
          </a:bodyPr>
          <a:lstStyle/>
          <a:p>
            <a:r>
              <a:rPr lang="en-US" dirty="0" smtClean="0"/>
              <a:t>User studies</a:t>
            </a:r>
          </a:p>
          <a:p>
            <a:pPr lvl="1"/>
            <a:r>
              <a:rPr lang="en-US" dirty="0" smtClean="0">
                <a:solidFill>
                  <a:srgbClr val="FF0000"/>
                </a:solidFill>
              </a:rPr>
              <a:t>Experiment</a:t>
            </a:r>
          </a:p>
          <a:p>
            <a:pPr lvl="2"/>
            <a:r>
              <a:rPr lang="en-US" dirty="0" smtClean="0"/>
              <a:t>AB Testing</a:t>
            </a:r>
          </a:p>
          <a:p>
            <a:pPr lvl="3"/>
            <a:r>
              <a:rPr lang="en-US" dirty="0" smtClean="0"/>
              <a:t>Between-subjects</a:t>
            </a:r>
          </a:p>
          <a:p>
            <a:pPr lvl="3"/>
            <a:r>
              <a:rPr lang="en-US" dirty="0" smtClean="0"/>
              <a:t>Within-subjects</a:t>
            </a:r>
          </a:p>
          <a:p>
            <a:pPr lvl="2"/>
            <a:r>
              <a:rPr lang="en-US" dirty="0" smtClean="0"/>
              <a:t>AB+ (one-way) design</a:t>
            </a:r>
            <a:endParaRPr lang="en-US" dirty="0"/>
          </a:p>
          <a:p>
            <a:pPr lvl="3"/>
            <a:r>
              <a:rPr lang="en-US" dirty="0"/>
              <a:t>Between-subjects</a:t>
            </a:r>
          </a:p>
          <a:p>
            <a:pPr lvl="3"/>
            <a:r>
              <a:rPr lang="en-US" dirty="0" smtClean="0"/>
              <a:t>Within-subjects</a:t>
            </a:r>
          </a:p>
        </p:txBody>
      </p:sp>
      <p:sp>
        <p:nvSpPr>
          <p:cNvPr id="4" name="Slide Number Placeholder 3"/>
          <p:cNvSpPr>
            <a:spLocks noGrp="1"/>
          </p:cNvSpPr>
          <p:nvPr>
            <p:ph type="sldNum" sz="quarter" idx="12"/>
          </p:nvPr>
        </p:nvSpPr>
        <p:spPr/>
        <p:txBody>
          <a:bodyPr/>
          <a:lstStyle/>
          <a:p>
            <a:fld id="{9F2F5E10-5301-4EE6-90D2-A6C4A3F62BED}" type="slidenum">
              <a:rPr lang="en-US" smtClean="0"/>
              <a:t>48</a:t>
            </a:fld>
            <a:endParaRPr lang="en-US"/>
          </a:p>
        </p:txBody>
      </p:sp>
    </p:spTree>
    <p:extLst>
      <p:ext uri="{BB962C8B-B14F-4D97-AF65-F5344CB8AC3E}">
        <p14:creationId xmlns:p14="http://schemas.microsoft.com/office/powerpoint/2010/main" val="24900793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 (One-way) Designs</a:t>
            </a:r>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49</a:t>
            </a:fld>
            <a:endParaRPr lang="en-US"/>
          </a:p>
        </p:txBody>
      </p:sp>
      <p:sp>
        <p:nvSpPr>
          <p:cNvPr id="21" name="Content Placeholder 2"/>
          <p:cNvSpPr txBox="1">
            <a:spLocks/>
          </p:cNvSpPr>
          <p:nvPr/>
        </p:nvSpPr>
        <p:spPr>
          <a:xfrm>
            <a:off x="457200" y="2765862"/>
            <a:ext cx="7676606" cy="409213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pPr>
              <a:lnSpc>
                <a:spcPct val="90000"/>
              </a:lnSpc>
            </a:pPr>
            <a:r>
              <a:rPr lang="en-US" b="1" dirty="0" smtClean="0">
                <a:solidFill>
                  <a:srgbClr val="FF0000"/>
                </a:solidFill>
              </a:rPr>
              <a:t>Between-Subjects</a:t>
            </a:r>
            <a:endParaRPr lang="en-US" dirty="0" smtClean="0">
              <a:solidFill>
                <a:srgbClr val="FF0000"/>
              </a:solidFill>
            </a:endParaRPr>
          </a:p>
          <a:p>
            <a:pPr lvl="1">
              <a:lnSpc>
                <a:spcPct val="90000"/>
              </a:lnSpc>
            </a:pPr>
            <a:r>
              <a:rPr lang="en-US" dirty="0" smtClean="0">
                <a:solidFill>
                  <a:schemeClr val="tx1"/>
                </a:solidFill>
              </a:rPr>
              <a:t>Participants are assigned to one of &gt;2 conditions</a:t>
            </a:r>
          </a:p>
          <a:p>
            <a:pPr lvl="1">
              <a:lnSpc>
                <a:spcPct val="90000"/>
              </a:lnSpc>
            </a:pPr>
            <a:r>
              <a:rPr lang="en-US" dirty="0" smtClean="0">
                <a:solidFill>
                  <a:schemeClr val="tx1"/>
                </a:solidFill>
              </a:rPr>
              <a:t>E.g., Assigned to drug, talk therapy, or control</a:t>
            </a:r>
          </a:p>
          <a:p>
            <a:pPr lvl="1">
              <a:lnSpc>
                <a:spcPct val="90000"/>
              </a:lnSpc>
            </a:pPr>
            <a:endParaRPr lang="en-US" dirty="0">
              <a:solidFill>
                <a:schemeClr val="tx1"/>
              </a:solidFill>
            </a:endParaRPr>
          </a:p>
          <a:p>
            <a:pPr>
              <a:lnSpc>
                <a:spcPct val="90000"/>
              </a:lnSpc>
            </a:pPr>
            <a:r>
              <a:rPr lang="en-US" b="1" dirty="0" smtClean="0">
                <a:solidFill>
                  <a:srgbClr val="FF0000"/>
                </a:solidFill>
              </a:rPr>
              <a:t>Within-Subjects</a:t>
            </a:r>
            <a:endParaRPr lang="en-US" dirty="0">
              <a:solidFill>
                <a:srgbClr val="FF0000"/>
              </a:solidFill>
            </a:endParaRPr>
          </a:p>
          <a:p>
            <a:pPr lvl="1">
              <a:lnSpc>
                <a:spcPct val="90000"/>
              </a:lnSpc>
            </a:pPr>
            <a:r>
              <a:rPr lang="en-US" dirty="0">
                <a:solidFill>
                  <a:schemeClr val="tx1"/>
                </a:solidFill>
              </a:rPr>
              <a:t>Participants are assigned to </a:t>
            </a:r>
            <a:r>
              <a:rPr lang="en-US" dirty="0" smtClean="0">
                <a:solidFill>
                  <a:schemeClr val="tx1"/>
                </a:solidFill>
              </a:rPr>
              <a:t>all levels (&gt;2)</a:t>
            </a:r>
            <a:endParaRPr lang="en-US" dirty="0">
              <a:solidFill>
                <a:schemeClr val="tx1"/>
              </a:solidFill>
            </a:endParaRPr>
          </a:p>
          <a:p>
            <a:pPr lvl="1">
              <a:lnSpc>
                <a:spcPct val="90000"/>
              </a:lnSpc>
            </a:pPr>
            <a:r>
              <a:rPr lang="en-US" dirty="0">
                <a:solidFill>
                  <a:schemeClr val="tx1"/>
                </a:solidFill>
              </a:rPr>
              <a:t>E.g., </a:t>
            </a:r>
            <a:r>
              <a:rPr lang="en-US" dirty="0" smtClean="0">
                <a:solidFill>
                  <a:schemeClr val="tx1"/>
                </a:solidFill>
              </a:rPr>
              <a:t>People take versions </a:t>
            </a:r>
            <a:r>
              <a:rPr lang="en-US" b="1" dirty="0" smtClean="0">
                <a:solidFill>
                  <a:schemeClr val="tx1"/>
                </a:solidFill>
              </a:rPr>
              <a:t>A</a:t>
            </a:r>
            <a:r>
              <a:rPr lang="en-US" dirty="0" smtClean="0">
                <a:solidFill>
                  <a:schemeClr val="tx1"/>
                </a:solidFill>
              </a:rPr>
              <a:t> </a:t>
            </a:r>
            <a:r>
              <a:rPr lang="en-US" i="1" dirty="0" smtClean="0">
                <a:solidFill>
                  <a:schemeClr val="tx1"/>
                </a:solidFill>
              </a:rPr>
              <a:t>and</a:t>
            </a:r>
            <a:r>
              <a:rPr lang="en-US" dirty="0" smtClean="0">
                <a:solidFill>
                  <a:schemeClr val="tx1"/>
                </a:solidFill>
              </a:rPr>
              <a:t> </a:t>
            </a:r>
            <a:r>
              <a:rPr lang="en-US" b="1" dirty="0" smtClean="0">
                <a:solidFill>
                  <a:schemeClr val="tx1"/>
                </a:solidFill>
              </a:rPr>
              <a:t>B</a:t>
            </a:r>
            <a:r>
              <a:rPr lang="en-US" dirty="0" smtClean="0">
                <a:solidFill>
                  <a:schemeClr val="tx1"/>
                </a:solidFill>
              </a:rPr>
              <a:t> </a:t>
            </a:r>
            <a:r>
              <a:rPr lang="en-US" i="1" dirty="0" smtClean="0">
                <a:solidFill>
                  <a:schemeClr val="tx1"/>
                </a:solidFill>
              </a:rPr>
              <a:t>and</a:t>
            </a:r>
            <a:r>
              <a:rPr lang="en-US" dirty="0" smtClean="0">
                <a:solidFill>
                  <a:schemeClr val="tx1"/>
                </a:solidFill>
              </a:rPr>
              <a:t> </a:t>
            </a:r>
            <a:r>
              <a:rPr lang="en-US" b="1" dirty="0" smtClean="0">
                <a:solidFill>
                  <a:schemeClr val="tx1"/>
                </a:solidFill>
              </a:rPr>
              <a:t>C</a:t>
            </a:r>
          </a:p>
          <a:p>
            <a:pPr lvl="1">
              <a:lnSpc>
                <a:spcPct val="90000"/>
              </a:lnSpc>
            </a:pPr>
            <a:r>
              <a:rPr lang="en-US" dirty="0">
                <a:solidFill>
                  <a:schemeClr val="tx1"/>
                </a:solidFill>
              </a:rPr>
              <a:t>E.g., People </a:t>
            </a:r>
            <a:r>
              <a:rPr lang="en-US" dirty="0" smtClean="0">
                <a:solidFill>
                  <a:schemeClr val="tx1"/>
                </a:solidFill>
              </a:rPr>
              <a:t>tested </a:t>
            </a:r>
            <a:r>
              <a:rPr lang="en-US" b="1" dirty="0" smtClean="0">
                <a:solidFill>
                  <a:schemeClr val="tx1"/>
                </a:solidFill>
              </a:rPr>
              <a:t>before</a:t>
            </a:r>
            <a:r>
              <a:rPr lang="en-US" dirty="0" smtClean="0">
                <a:solidFill>
                  <a:schemeClr val="tx1"/>
                </a:solidFill>
              </a:rPr>
              <a:t>, </a:t>
            </a:r>
            <a:r>
              <a:rPr lang="en-US" b="1" dirty="0" smtClean="0">
                <a:solidFill>
                  <a:schemeClr val="tx1"/>
                </a:solidFill>
              </a:rPr>
              <a:t>during</a:t>
            </a:r>
            <a:r>
              <a:rPr lang="en-US" dirty="0" smtClean="0">
                <a:solidFill>
                  <a:schemeClr val="tx1"/>
                </a:solidFill>
              </a:rPr>
              <a:t>, and </a:t>
            </a:r>
            <a:r>
              <a:rPr lang="en-US" b="1" dirty="0" smtClean="0">
                <a:solidFill>
                  <a:schemeClr val="tx1"/>
                </a:solidFill>
              </a:rPr>
              <a:t>after</a:t>
            </a:r>
            <a:endParaRPr lang="en-US" b="1" dirty="0">
              <a:solidFill>
                <a:schemeClr val="tx1"/>
              </a:solidFill>
            </a:endParaRPr>
          </a:p>
        </p:txBody>
      </p:sp>
    </p:spTree>
    <p:extLst>
      <p:ext uri="{BB962C8B-B14F-4D97-AF65-F5344CB8AC3E}">
        <p14:creationId xmlns:p14="http://schemas.microsoft.com/office/powerpoint/2010/main" val="266011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Content</a:t>
            </a:r>
            <a:endParaRPr lang="en-US" dirty="0">
              <a:solidFill>
                <a:srgbClr val="FF0000"/>
              </a:solidFill>
            </a:endParaRPr>
          </a:p>
        </p:txBody>
      </p:sp>
      <p:sp>
        <p:nvSpPr>
          <p:cNvPr id="3" name="Content Placeholder 2"/>
          <p:cNvSpPr>
            <a:spLocks noGrp="1"/>
          </p:cNvSpPr>
          <p:nvPr>
            <p:ph idx="1"/>
          </p:nvPr>
        </p:nvSpPr>
        <p:spPr>
          <a:xfrm>
            <a:off x="457200" y="2229293"/>
            <a:ext cx="8467724" cy="4628706"/>
          </a:xfrm>
        </p:spPr>
        <p:txBody>
          <a:bodyPr>
            <a:noAutofit/>
          </a:bodyPr>
          <a:lstStyle/>
          <a:p>
            <a:r>
              <a:rPr lang="en-US" sz="2800" b="1" dirty="0" smtClean="0"/>
              <a:t>Ownership</a:t>
            </a:r>
          </a:p>
          <a:p>
            <a:r>
              <a:rPr lang="en-US" sz="2800" b="1" dirty="0" smtClean="0"/>
              <a:t>Format</a:t>
            </a:r>
            <a:endParaRPr lang="en-US" sz="2800" b="1" dirty="0"/>
          </a:p>
          <a:p>
            <a:r>
              <a:rPr lang="en-US" sz="2800" b="1" dirty="0" smtClean="0"/>
              <a:t>Structure</a:t>
            </a:r>
            <a:endParaRPr lang="en-US" sz="2800" b="1" dirty="0"/>
          </a:p>
          <a:p>
            <a:r>
              <a:rPr lang="en-US" sz="2800" b="1" dirty="0" smtClean="0"/>
              <a:t>Metadata</a:t>
            </a:r>
            <a:endParaRPr lang="en-US" sz="2800" dirty="0"/>
          </a:p>
          <a:p>
            <a:r>
              <a:rPr lang="en-US" sz="2800" b="1" dirty="0" smtClean="0"/>
              <a:t>Volume</a:t>
            </a:r>
          </a:p>
          <a:p>
            <a:r>
              <a:rPr lang="en-US" sz="2800" b="1" dirty="0" smtClean="0"/>
              <a:t>Dynamism</a:t>
            </a:r>
          </a:p>
          <a:p>
            <a:pPr marL="0" indent="0">
              <a:spcBef>
                <a:spcPts val="0"/>
              </a:spcBef>
              <a:spcAft>
                <a:spcPts val="600"/>
              </a:spcAft>
              <a:buNone/>
            </a:pPr>
            <a:endParaRPr lang="en-US" sz="1400" dirty="0"/>
          </a:p>
        </p:txBody>
      </p:sp>
      <p:sp>
        <p:nvSpPr>
          <p:cNvPr id="4" name="Slide Number Placeholder 3"/>
          <p:cNvSpPr>
            <a:spLocks noGrp="1"/>
          </p:cNvSpPr>
          <p:nvPr>
            <p:ph type="sldNum" sz="quarter" idx="12"/>
          </p:nvPr>
        </p:nvSpPr>
        <p:spPr/>
        <p:txBody>
          <a:bodyPr/>
          <a:lstStyle/>
          <a:p>
            <a:fld id="{9F2F5E10-5301-4EE6-90D2-A6C4A3F62BED}" type="slidenum">
              <a:rPr lang="en-US" smtClean="0"/>
              <a:t>5</a:t>
            </a:fld>
            <a:endParaRPr lang="en-US"/>
          </a:p>
        </p:txBody>
      </p:sp>
      <p:pic>
        <p:nvPicPr>
          <p:cNvPr id="1027" name="Picture 3" descr="Image result for webs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33950" y="4807678"/>
            <a:ext cx="3298823" cy="20617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Image result for virtual human"/>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985708" y="2386781"/>
            <a:ext cx="3195305" cy="205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61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Counterbalancing</a:t>
            </a:r>
            <a:endParaRPr lang="en-US" dirty="0">
              <a:solidFill>
                <a:srgbClr val="FF0000"/>
              </a:solidFill>
            </a:endParaRPr>
          </a:p>
        </p:txBody>
      </p:sp>
      <p:pic>
        <p:nvPicPr>
          <p:cNvPr id="1026" name="Picture 2" descr="Image result for latin squ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463" y="3050371"/>
            <a:ext cx="1714817" cy="1677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latin squ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9451" y="3156218"/>
            <a:ext cx="2338763" cy="1632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89400" y="3111331"/>
            <a:ext cx="1254034" cy="369332"/>
          </a:xfrm>
          <a:prstGeom prst="rect">
            <a:avLst/>
          </a:prstGeom>
          <a:noFill/>
        </p:spPr>
        <p:txBody>
          <a:bodyPr wrap="square" rtlCol="0">
            <a:spAutoFit/>
          </a:bodyPr>
          <a:lstStyle/>
          <a:p>
            <a:r>
              <a:rPr lang="en-US" dirty="0" smtClean="0"/>
              <a:t>Order 1</a:t>
            </a:r>
            <a:endParaRPr lang="en-US" dirty="0"/>
          </a:p>
        </p:txBody>
      </p:sp>
      <p:sp>
        <p:nvSpPr>
          <p:cNvPr id="7" name="TextBox 6"/>
          <p:cNvSpPr txBox="1"/>
          <p:nvPr/>
        </p:nvSpPr>
        <p:spPr>
          <a:xfrm>
            <a:off x="1089400" y="3633063"/>
            <a:ext cx="1254034" cy="369332"/>
          </a:xfrm>
          <a:prstGeom prst="rect">
            <a:avLst/>
          </a:prstGeom>
          <a:noFill/>
        </p:spPr>
        <p:txBody>
          <a:bodyPr wrap="square" rtlCol="0">
            <a:spAutoFit/>
          </a:bodyPr>
          <a:lstStyle/>
          <a:p>
            <a:r>
              <a:rPr lang="en-US" dirty="0" smtClean="0"/>
              <a:t>Order 2</a:t>
            </a:r>
            <a:endParaRPr lang="en-US" dirty="0"/>
          </a:p>
        </p:txBody>
      </p:sp>
      <p:sp>
        <p:nvSpPr>
          <p:cNvPr id="8" name="TextBox 7"/>
          <p:cNvSpPr txBox="1"/>
          <p:nvPr/>
        </p:nvSpPr>
        <p:spPr>
          <a:xfrm>
            <a:off x="1089400" y="4154795"/>
            <a:ext cx="1254034" cy="369332"/>
          </a:xfrm>
          <a:prstGeom prst="rect">
            <a:avLst/>
          </a:prstGeom>
          <a:noFill/>
        </p:spPr>
        <p:txBody>
          <a:bodyPr wrap="square" rtlCol="0">
            <a:spAutoFit/>
          </a:bodyPr>
          <a:lstStyle/>
          <a:p>
            <a:r>
              <a:rPr lang="en-US" dirty="0" smtClean="0"/>
              <a:t>Order 3</a:t>
            </a:r>
            <a:endParaRPr lang="en-US" dirty="0"/>
          </a:p>
        </p:txBody>
      </p:sp>
      <p:sp>
        <p:nvSpPr>
          <p:cNvPr id="9" name="TextBox 8"/>
          <p:cNvSpPr txBox="1"/>
          <p:nvPr/>
        </p:nvSpPr>
        <p:spPr>
          <a:xfrm>
            <a:off x="4559766" y="3156218"/>
            <a:ext cx="1254034" cy="369332"/>
          </a:xfrm>
          <a:prstGeom prst="rect">
            <a:avLst/>
          </a:prstGeom>
          <a:noFill/>
        </p:spPr>
        <p:txBody>
          <a:bodyPr wrap="square" rtlCol="0">
            <a:spAutoFit/>
          </a:bodyPr>
          <a:lstStyle/>
          <a:p>
            <a:r>
              <a:rPr lang="en-US" dirty="0" smtClean="0"/>
              <a:t>Order 1</a:t>
            </a:r>
            <a:endParaRPr lang="en-US" dirty="0"/>
          </a:p>
        </p:txBody>
      </p:sp>
      <p:sp>
        <p:nvSpPr>
          <p:cNvPr id="10" name="TextBox 9"/>
          <p:cNvSpPr txBox="1"/>
          <p:nvPr/>
        </p:nvSpPr>
        <p:spPr>
          <a:xfrm>
            <a:off x="4559766" y="3579306"/>
            <a:ext cx="1254034" cy="369332"/>
          </a:xfrm>
          <a:prstGeom prst="rect">
            <a:avLst/>
          </a:prstGeom>
          <a:noFill/>
        </p:spPr>
        <p:txBody>
          <a:bodyPr wrap="square" rtlCol="0">
            <a:spAutoFit/>
          </a:bodyPr>
          <a:lstStyle/>
          <a:p>
            <a:r>
              <a:rPr lang="en-US" dirty="0" smtClean="0"/>
              <a:t>Order 2</a:t>
            </a:r>
            <a:endParaRPr lang="en-US" dirty="0"/>
          </a:p>
        </p:txBody>
      </p:sp>
      <p:sp>
        <p:nvSpPr>
          <p:cNvPr id="11" name="TextBox 10"/>
          <p:cNvSpPr txBox="1"/>
          <p:nvPr/>
        </p:nvSpPr>
        <p:spPr>
          <a:xfrm>
            <a:off x="4559766" y="4002395"/>
            <a:ext cx="1254034" cy="369332"/>
          </a:xfrm>
          <a:prstGeom prst="rect">
            <a:avLst/>
          </a:prstGeom>
          <a:noFill/>
        </p:spPr>
        <p:txBody>
          <a:bodyPr wrap="square" rtlCol="0">
            <a:spAutoFit/>
          </a:bodyPr>
          <a:lstStyle/>
          <a:p>
            <a:r>
              <a:rPr lang="en-US" dirty="0" smtClean="0"/>
              <a:t>Order 3</a:t>
            </a:r>
            <a:endParaRPr lang="en-US" dirty="0"/>
          </a:p>
        </p:txBody>
      </p:sp>
      <p:sp>
        <p:nvSpPr>
          <p:cNvPr id="12" name="TextBox 11"/>
          <p:cNvSpPr txBox="1"/>
          <p:nvPr/>
        </p:nvSpPr>
        <p:spPr>
          <a:xfrm>
            <a:off x="4559766" y="4372312"/>
            <a:ext cx="1254034" cy="369332"/>
          </a:xfrm>
          <a:prstGeom prst="rect">
            <a:avLst/>
          </a:prstGeom>
          <a:noFill/>
        </p:spPr>
        <p:txBody>
          <a:bodyPr wrap="square" rtlCol="0">
            <a:spAutoFit/>
          </a:bodyPr>
          <a:lstStyle/>
          <a:p>
            <a:r>
              <a:rPr lang="en-US" dirty="0" smtClean="0"/>
              <a:t>Order 4</a:t>
            </a:r>
            <a:endParaRPr lang="en-US" dirty="0"/>
          </a:p>
        </p:txBody>
      </p:sp>
      <p:sp>
        <p:nvSpPr>
          <p:cNvPr id="3" name="Slide Number Placeholder 2"/>
          <p:cNvSpPr>
            <a:spLocks noGrp="1"/>
          </p:cNvSpPr>
          <p:nvPr>
            <p:ph type="sldNum" sz="quarter" idx="12"/>
          </p:nvPr>
        </p:nvSpPr>
        <p:spPr/>
        <p:txBody>
          <a:bodyPr/>
          <a:lstStyle/>
          <a:p>
            <a:fld id="{9F2F5E10-5301-4EE6-90D2-A6C4A3F62BED}" type="slidenum">
              <a:rPr lang="en-US" smtClean="0"/>
              <a:t>50</a:t>
            </a:fld>
            <a:endParaRPr lang="en-US"/>
          </a:p>
        </p:txBody>
      </p:sp>
    </p:spTree>
    <p:extLst>
      <p:ext uri="{BB962C8B-B14F-4D97-AF65-F5344CB8AC3E}">
        <p14:creationId xmlns:p14="http://schemas.microsoft.com/office/powerpoint/2010/main" val="30476879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study design</a:t>
            </a:r>
            <a:endParaRPr lang="en-US" dirty="0"/>
          </a:p>
        </p:txBody>
      </p:sp>
      <p:sp>
        <p:nvSpPr>
          <p:cNvPr id="3" name="Content Placeholder 2"/>
          <p:cNvSpPr>
            <a:spLocks noGrp="1"/>
          </p:cNvSpPr>
          <p:nvPr>
            <p:ph idx="1"/>
          </p:nvPr>
        </p:nvSpPr>
        <p:spPr>
          <a:xfrm>
            <a:off x="739775" y="2770094"/>
            <a:ext cx="7662864" cy="3734223"/>
          </a:xfrm>
        </p:spPr>
        <p:txBody>
          <a:bodyPr>
            <a:normAutofit lnSpcReduction="10000"/>
          </a:bodyPr>
          <a:lstStyle/>
          <a:p>
            <a:r>
              <a:rPr lang="en-US" dirty="0" smtClean="0"/>
              <a:t>User studies</a:t>
            </a:r>
          </a:p>
          <a:p>
            <a:pPr lvl="1"/>
            <a:r>
              <a:rPr lang="en-US" dirty="0" smtClean="0">
                <a:solidFill>
                  <a:srgbClr val="FF0000"/>
                </a:solidFill>
              </a:rPr>
              <a:t>Experiment</a:t>
            </a:r>
          </a:p>
          <a:p>
            <a:pPr lvl="2"/>
            <a:r>
              <a:rPr lang="en-US" dirty="0" smtClean="0"/>
              <a:t>AB Testing</a:t>
            </a:r>
          </a:p>
          <a:p>
            <a:pPr lvl="3"/>
            <a:r>
              <a:rPr lang="en-US" dirty="0" smtClean="0"/>
              <a:t>Between-subjects</a:t>
            </a:r>
          </a:p>
          <a:p>
            <a:pPr lvl="3"/>
            <a:r>
              <a:rPr lang="en-US" dirty="0" smtClean="0"/>
              <a:t>Within-subjects</a:t>
            </a:r>
          </a:p>
          <a:p>
            <a:pPr lvl="2"/>
            <a:r>
              <a:rPr lang="en-US" dirty="0" smtClean="0"/>
              <a:t>AB+ (one-way) design</a:t>
            </a:r>
            <a:endParaRPr lang="en-US" dirty="0"/>
          </a:p>
          <a:p>
            <a:pPr lvl="3"/>
            <a:r>
              <a:rPr lang="en-US" dirty="0"/>
              <a:t>Between-subjects</a:t>
            </a:r>
          </a:p>
          <a:p>
            <a:pPr lvl="3"/>
            <a:r>
              <a:rPr lang="en-US" dirty="0" smtClean="0"/>
              <a:t>Within-subjects</a:t>
            </a:r>
          </a:p>
          <a:p>
            <a:pPr lvl="2"/>
            <a:r>
              <a:rPr lang="en-US" dirty="0" smtClean="0"/>
              <a:t>Factorial design</a:t>
            </a:r>
            <a:endParaRPr lang="en-US" dirty="0"/>
          </a:p>
          <a:p>
            <a:pPr lvl="3"/>
            <a:r>
              <a:rPr lang="en-US" dirty="0"/>
              <a:t>Between-subjects</a:t>
            </a:r>
          </a:p>
          <a:p>
            <a:pPr lvl="3"/>
            <a:r>
              <a:rPr lang="en-US" dirty="0" smtClean="0"/>
              <a:t>Within-subjects</a:t>
            </a:r>
          </a:p>
        </p:txBody>
      </p:sp>
      <p:sp>
        <p:nvSpPr>
          <p:cNvPr id="4" name="Slide Number Placeholder 3"/>
          <p:cNvSpPr>
            <a:spLocks noGrp="1"/>
          </p:cNvSpPr>
          <p:nvPr>
            <p:ph type="sldNum" sz="quarter" idx="12"/>
          </p:nvPr>
        </p:nvSpPr>
        <p:spPr/>
        <p:txBody>
          <a:bodyPr/>
          <a:lstStyle/>
          <a:p>
            <a:fld id="{9F2F5E10-5301-4EE6-90D2-A6C4A3F62BED}" type="slidenum">
              <a:rPr lang="en-US" smtClean="0"/>
              <a:t>51</a:t>
            </a:fld>
            <a:endParaRPr lang="en-US"/>
          </a:p>
        </p:txBody>
      </p:sp>
    </p:spTree>
    <p:extLst>
      <p:ext uri="{BB962C8B-B14F-4D97-AF65-F5344CB8AC3E}">
        <p14:creationId xmlns:p14="http://schemas.microsoft.com/office/powerpoint/2010/main" val="7667534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design</a:t>
            </a:r>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52</a:t>
            </a:fld>
            <a:endParaRPr lang="en-US"/>
          </a:p>
        </p:txBody>
      </p:sp>
      <p:sp>
        <p:nvSpPr>
          <p:cNvPr id="21" name="Content Placeholder 2"/>
          <p:cNvSpPr txBox="1">
            <a:spLocks/>
          </p:cNvSpPr>
          <p:nvPr/>
        </p:nvSpPr>
        <p:spPr>
          <a:xfrm>
            <a:off x="457200" y="2765862"/>
            <a:ext cx="6858000" cy="409213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pPr>
              <a:lnSpc>
                <a:spcPct val="90000"/>
              </a:lnSpc>
            </a:pPr>
            <a:r>
              <a:rPr lang="en-US" b="1" dirty="0" smtClean="0">
                <a:solidFill>
                  <a:srgbClr val="FF0000"/>
                </a:solidFill>
              </a:rPr>
              <a:t>Between-Subjects</a:t>
            </a:r>
            <a:endParaRPr lang="en-US" dirty="0" smtClean="0">
              <a:solidFill>
                <a:srgbClr val="FF0000"/>
              </a:solidFill>
            </a:endParaRPr>
          </a:p>
          <a:p>
            <a:pPr lvl="1">
              <a:lnSpc>
                <a:spcPct val="90000"/>
              </a:lnSpc>
            </a:pPr>
            <a:r>
              <a:rPr lang="en-US" dirty="0" smtClean="0">
                <a:solidFill>
                  <a:schemeClr val="tx1"/>
                </a:solidFill>
              </a:rPr>
              <a:t>Participants are assigned to one level of each factor</a:t>
            </a:r>
          </a:p>
          <a:p>
            <a:pPr lvl="1">
              <a:lnSpc>
                <a:spcPct val="90000"/>
              </a:lnSpc>
            </a:pPr>
            <a:r>
              <a:rPr lang="en-US" dirty="0" smtClean="0">
                <a:solidFill>
                  <a:schemeClr val="tx1"/>
                </a:solidFill>
              </a:rPr>
              <a:t>E.g., Men and women are assigned to experiment or control</a:t>
            </a:r>
          </a:p>
          <a:p>
            <a:pPr lvl="1">
              <a:lnSpc>
                <a:spcPct val="90000"/>
              </a:lnSpc>
            </a:pPr>
            <a:endParaRPr lang="en-US" dirty="0">
              <a:solidFill>
                <a:schemeClr val="tx1"/>
              </a:solidFill>
            </a:endParaRPr>
          </a:p>
          <a:p>
            <a:pPr>
              <a:lnSpc>
                <a:spcPct val="90000"/>
              </a:lnSpc>
            </a:pPr>
            <a:r>
              <a:rPr lang="en-US" b="1" dirty="0" smtClean="0">
                <a:solidFill>
                  <a:srgbClr val="FF0000"/>
                </a:solidFill>
              </a:rPr>
              <a:t>Within-Subjects</a:t>
            </a:r>
            <a:endParaRPr lang="en-US" dirty="0">
              <a:solidFill>
                <a:srgbClr val="FF0000"/>
              </a:solidFill>
            </a:endParaRPr>
          </a:p>
          <a:p>
            <a:pPr lvl="1">
              <a:lnSpc>
                <a:spcPct val="90000"/>
              </a:lnSpc>
            </a:pPr>
            <a:r>
              <a:rPr lang="en-US" dirty="0">
                <a:solidFill>
                  <a:schemeClr val="tx1"/>
                </a:solidFill>
              </a:rPr>
              <a:t>Participants are assigned to </a:t>
            </a:r>
            <a:r>
              <a:rPr lang="en-US" dirty="0" smtClean="0">
                <a:solidFill>
                  <a:schemeClr val="tx1"/>
                </a:solidFill>
              </a:rPr>
              <a:t>all levels of all factors</a:t>
            </a:r>
            <a:endParaRPr lang="en-US" dirty="0">
              <a:solidFill>
                <a:schemeClr val="tx1"/>
              </a:solidFill>
            </a:endParaRPr>
          </a:p>
          <a:p>
            <a:pPr lvl="1">
              <a:lnSpc>
                <a:spcPct val="90000"/>
              </a:lnSpc>
            </a:pPr>
            <a:r>
              <a:rPr lang="en-US" dirty="0">
                <a:solidFill>
                  <a:schemeClr val="tx1"/>
                </a:solidFill>
              </a:rPr>
              <a:t>E.g., </a:t>
            </a:r>
            <a:r>
              <a:rPr lang="en-US" dirty="0" smtClean="0">
                <a:solidFill>
                  <a:schemeClr val="tx1"/>
                </a:solidFill>
              </a:rPr>
              <a:t>People take versions </a:t>
            </a:r>
            <a:r>
              <a:rPr lang="en-US" b="1" dirty="0" smtClean="0">
                <a:solidFill>
                  <a:schemeClr val="tx1"/>
                </a:solidFill>
              </a:rPr>
              <a:t>A</a:t>
            </a:r>
            <a:r>
              <a:rPr lang="en-US" dirty="0" smtClean="0">
                <a:solidFill>
                  <a:schemeClr val="tx1"/>
                </a:solidFill>
              </a:rPr>
              <a:t> </a:t>
            </a:r>
            <a:r>
              <a:rPr lang="en-US" i="1" dirty="0" smtClean="0">
                <a:solidFill>
                  <a:schemeClr val="tx1"/>
                </a:solidFill>
              </a:rPr>
              <a:t>and</a:t>
            </a:r>
            <a:r>
              <a:rPr lang="en-US" dirty="0" smtClean="0">
                <a:solidFill>
                  <a:schemeClr val="tx1"/>
                </a:solidFill>
              </a:rPr>
              <a:t> </a:t>
            </a:r>
            <a:r>
              <a:rPr lang="en-US" b="1" dirty="0" smtClean="0">
                <a:solidFill>
                  <a:schemeClr val="tx1"/>
                </a:solidFill>
              </a:rPr>
              <a:t>B</a:t>
            </a:r>
            <a:r>
              <a:rPr lang="en-US" dirty="0" smtClean="0">
                <a:solidFill>
                  <a:schemeClr val="tx1"/>
                </a:solidFill>
              </a:rPr>
              <a:t> both </a:t>
            </a:r>
            <a:r>
              <a:rPr lang="en-US" b="1" dirty="0" smtClean="0">
                <a:solidFill>
                  <a:schemeClr val="tx1"/>
                </a:solidFill>
              </a:rPr>
              <a:t>before</a:t>
            </a:r>
            <a:r>
              <a:rPr lang="en-US" dirty="0" smtClean="0">
                <a:solidFill>
                  <a:schemeClr val="tx1"/>
                </a:solidFill>
              </a:rPr>
              <a:t> and </a:t>
            </a:r>
            <a:r>
              <a:rPr lang="en-US" b="1" dirty="0" smtClean="0">
                <a:solidFill>
                  <a:schemeClr val="tx1"/>
                </a:solidFill>
              </a:rPr>
              <a:t>after</a:t>
            </a:r>
            <a:endParaRPr lang="en-US" b="1" dirty="0">
              <a:solidFill>
                <a:schemeClr val="tx1"/>
              </a:solidFill>
            </a:endParaRPr>
          </a:p>
        </p:txBody>
      </p:sp>
    </p:spTree>
    <p:extLst>
      <p:ext uri="{BB962C8B-B14F-4D97-AF65-F5344CB8AC3E}">
        <p14:creationId xmlns:p14="http://schemas.microsoft.com/office/powerpoint/2010/main" val="332183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design</a:t>
            </a:r>
            <a:endParaRPr lang="en-US" dirty="0"/>
          </a:p>
        </p:txBody>
      </p:sp>
      <p:sp>
        <p:nvSpPr>
          <p:cNvPr id="3" name="Content Placeholder 2"/>
          <p:cNvSpPr>
            <a:spLocks noGrp="1"/>
          </p:cNvSpPr>
          <p:nvPr>
            <p:ph idx="1"/>
          </p:nvPr>
        </p:nvSpPr>
        <p:spPr>
          <a:xfrm>
            <a:off x="457200" y="2556622"/>
            <a:ext cx="8382000" cy="4087906"/>
          </a:xfrm>
        </p:spPr>
        <p:txBody>
          <a:bodyPr>
            <a:normAutofit/>
          </a:bodyPr>
          <a:lstStyle/>
          <a:p>
            <a:r>
              <a:rPr lang="en-US" dirty="0" smtClean="0"/>
              <a:t>Factorial design allows us to tests for an </a:t>
            </a:r>
            <a:r>
              <a:rPr lang="en-US" b="1" dirty="0" smtClean="0"/>
              <a:t>interaction</a:t>
            </a:r>
            <a:r>
              <a:rPr lang="en-US" dirty="0"/>
              <a:t> </a:t>
            </a:r>
            <a:r>
              <a:rPr lang="en-US" dirty="0" smtClean="0"/>
              <a:t>- what is that?</a:t>
            </a:r>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53</a:t>
            </a:fld>
            <a:endParaRPr lang="en-US"/>
          </a:p>
        </p:txBody>
      </p:sp>
      <p:sp>
        <p:nvSpPr>
          <p:cNvPr id="9" name="Rectangle 8"/>
          <p:cNvSpPr>
            <a:spLocks noChangeArrowheads="1"/>
          </p:cNvSpPr>
          <p:nvPr/>
        </p:nvSpPr>
        <p:spPr bwMode="auto">
          <a:xfrm>
            <a:off x="1885950" y="3067049"/>
            <a:ext cx="2228850" cy="16573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0" name="Rectangle 8"/>
          <p:cNvSpPr>
            <a:spLocks noChangeArrowheads="1"/>
          </p:cNvSpPr>
          <p:nvPr/>
        </p:nvSpPr>
        <p:spPr bwMode="auto">
          <a:xfrm>
            <a:off x="4972050" y="3057525"/>
            <a:ext cx="2228850" cy="16573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1" name="Line 5"/>
          <p:cNvSpPr>
            <a:spLocks noChangeShapeType="1"/>
          </p:cNvSpPr>
          <p:nvPr/>
        </p:nvSpPr>
        <p:spPr bwMode="auto">
          <a:xfrm>
            <a:off x="2228850" y="3609975"/>
            <a:ext cx="1371600" cy="181389"/>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2" name="Line 7"/>
          <p:cNvSpPr>
            <a:spLocks noChangeShapeType="1"/>
          </p:cNvSpPr>
          <p:nvPr/>
        </p:nvSpPr>
        <p:spPr bwMode="auto">
          <a:xfrm flipV="1">
            <a:off x="5486400" y="3552825"/>
            <a:ext cx="1314450" cy="238539"/>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3" name="Rectangle 8"/>
          <p:cNvSpPr>
            <a:spLocks noChangeArrowheads="1"/>
          </p:cNvSpPr>
          <p:nvPr/>
        </p:nvSpPr>
        <p:spPr bwMode="auto">
          <a:xfrm>
            <a:off x="3429000" y="4867274"/>
            <a:ext cx="2228850" cy="16573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 name="Line 9"/>
          <p:cNvSpPr>
            <a:spLocks noChangeShapeType="1"/>
          </p:cNvSpPr>
          <p:nvPr/>
        </p:nvSpPr>
        <p:spPr bwMode="auto">
          <a:xfrm>
            <a:off x="3886200" y="5553074"/>
            <a:ext cx="1257300" cy="5715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5" name="Line 10"/>
          <p:cNvSpPr>
            <a:spLocks noChangeShapeType="1"/>
          </p:cNvSpPr>
          <p:nvPr/>
        </p:nvSpPr>
        <p:spPr bwMode="auto">
          <a:xfrm flipV="1">
            <a:off x="3886200" y="5495924"/>
            <a:ext cx="12573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6" name="Rectangle 11"/>
          <p:cNvSpPr txBox="1">
            <a:spLocks noChangeArrowheads="1"/>
          </p:cNvSpPr>
          <p:nvPr/>
        </p:nvSpPr>
        <p:spPr>
          <a:xfrm>
            <a:off x="1828800" y="4295774"/>
            <a:ext cx="2228850" cy="342900"/>
          </a:xfrm>
          <a:prstGeom prst="rect">
            <a:avLst/>
          </a:prstGeom>
          <a:noFill/>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pPr algn="ctr">
              <a:buFontTx/>
              <a:buNone/>
            </a:pPr>
            <a:r>
              <a:rPr lang="en-US" sz="1500" smtClean="0"/>
              <a:t>Simple           Difficult</a:t>
            </a:r>
            <a:endParaRPr lang="en-US" sz="1500" dirty="0"/>
          </a:p>
        </p:txBody>
      </p:sp>
      <p:sp>
        <p:nvSpPr>
          <p:cNvPr id="17" name="Rectangle 14"/>
          <p:cNvSpPr>
            <a:spLocks noChangeArrowheads="1"/>
          </p:cNvSpPr>
          <p:nvPr/>
        </p:nvSpPr>
        <p:spPr bwMode="auto">
          <a:xfrm>
            <a:off x="4171950" y="5210174"/>
            <a:ext cx="8001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7175" indent="-257175" algn="ctr">
              <a:spcBef>
                <a:spcPct val="20000"/>
              </a:spcBef>
            </a:pPr>
            <a:r>
              <a:rPr lang="en-US" sz="1500" dirty="0">
                <a:solidFill>
                  <a:srgbClr val="0000CC"/>
                </a:solidFill>
                <a:latin typeface="Calibri" pitchFamily="34" charset="0"/>
              </a:rPr>
              <a:t>Female</a:t>
            </a:r>
          </a:p>
        </p:txBody>
      </p:sp>
      <p:sp>
        <p:nvSpPr>
          <p:cNvPr id="18" name="Rectangle 15"/>
          <p:cNvSpPr>
            <a:spLocks noChangeArrowheads="1"/>
          </p:cNvSpPr>
          <p:nvPr/>
        </p:nvSpPr>
        <p:spPr bwMode="auto">
          <a:xfrm>
            <a:off x="4114800" y="5895974"/>
            <a:ext cx="8001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7175" indent="-257175" algn="ctr">
              <a:spcBef>
                <a:spcPct val="20000"/>
              </a:spcBef>
            </a:pPr>
            <a:r>
              <a:rPr lang="en-US" sz="1500">
                <a:solidFill>
                  <a:srgbClr val="FF0000"/>
                </a:solidFill>
                <a:latin typeface="Calibri" pitchFamily="34" charset="0"/>
              </a:rPr>
              <a:t>Male</a:t>
            </a:r>
          </a:p>
        </p:txBody>
      </p:sp>
      <p:sp>
        <p:nvSpPr>
          <p:cNvPr id="19" name="Rectangle 11"/>
          <p:cNvSpPr txBox="1">
            <a:spLocks noChangeArrowheads="1"/>
          </p:cNvSpPr>
          <p:nvPr/>
        </p:nvSpPr>
        <p:spPr>
          <a:xfrm>
            <a:off x="5029200" y="4257675"/>
            <a:ext cx="2228850" cy="342900"/>
          </a:xfrm>
          <a:prstGeom prst="rect">
            <a:avLst/>
          </a:prstGeom>
          <a:noFill/>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pPr algn="ctr">
              <a:buFontTx/>
              <a:buNone/>
            </a:pPr>
            <a:r>
              <a:rPr lang="en-US" sz="1500" dirty="0" smtClean="0"/>
              <a:t>Male          Female</a:t>
            </a:r>
            <a:endParaRPr lang="en-US" sz="1500" dirty="0"/>
          </a:p>
        </p:txBody>
      </p:sp>
      <p:sp>
        <p:nvSpPr>
          <p:cNvPr id="20" name="Rectangle 11"/>
          <p:cNvSpPr txBox="1">
            <a:spLocks noChangeArrowheads="1"/>
          </p:cNvSpPr>
          <p:nvPr/>
        </p:nvSpPr>
        <p:spPr>
          <a:xfrm>
            <a:off x="3429000" y="6581773"/>
            <a:ext cx="2228850" cy="342900"/>
          </a:xfrm>
          <a:prstGeom prst="rect">
            <a:avLst/>
          </a:prstGeom>
          <a:noFill/>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pPr algn="ctr">
              <a:buFontTx/>
              <a:buNone/>
            </a:pPr>
            <a:r>
              <a:rPr lang="en-US" sz="1500" smtClean="0"/>
              <a:t>Simple           Difficult</a:t>
            </a:r>
            <a:endParaRPr lang="en-US" sz="1500" dirty="0"/>
          </a:p>
        </p:txBody>
      </p:sp>
    </p:spTree>
    <p:extLst>
      <p:ext uri="{BB962C8B-B14F-4D97-AF65-F5344CB8AC3E}">
        <p14:creationId xmlns:p14="http://schemas.microsoft.com/office/powerpoint/2010/main" val="44922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a 2 X 2 X 2 between-subjects design, how many independent variables are there? How many conditions are there? How many possible main effects are there? </a:t>
            </a:r>
            <a:r>
              <a:rPr lang="en-US"/>
              <a:t>How many possible interaction effects are there?</a:t>
            </a:r>
          </a:p>
        </p:txBody>
      </p:sp>
      <p:sp>
        <p:nvSpPr>
          <p:cNvPr id="4" name="Slide Number Placeholder 3"/>
          <p:cNvSpPr>
            <a:spLocks noGrp="1"/>
          </p:cNvSpPr>
          <p:nvPr>
            <p:ph type="sldNum" sz="quarter" idx="12"/>
          </p:nvPr>
        </p:nvSpPr>
        <p:spPr/>
        <p:txBody>
          <a:bodyPr/>
          <a:lstStyle/>
          <a:p>
            <a:fld id="{9F2F5E10-5301-4EE6-90D2-A6C4A3F62BED}" type="slidenum">
              <a:rPr lang="en-US" smtClean="0"/>
              <a:t>54</a:t>
            </a:fld>
            <a:endParaRPr lang="en-US"/>
          </a:p>
        </p:txBody>
      </p:sp>
    </p:spTree>
    <p:extLst>
      <p:ext uri="{BB962C8B-B14F-4D97-AF65-F5344CB8AC3E}">
        <p14:creationId xmlns:p14="http://schemas.microsoft.com/office/powerpoint/2010/main" val="158866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study design</a:t>
            </a:r>
            <a:endParaRPr lang="en-US" dirty="0"/>
          </a:p>
        </p:txBody>
      </p:sp>
      <p:sp>
        <p:nvSpPr>
          <p:cNvPr id="3" name="Content Placeholder 2"/>
          <p:cNvSpPr>
            <a:spLocks noGrp="1"/>
          </p:cNvSpPr>
          <p:nvPr>
            <p:ph idx="1"/>
          </p:nvPr>
        </p:nvSpPr>
        <p:spPr>
          <a:xfrm>
            <a:off x="739775" y="2770094"/>
            <a:ext cx="7662864" cy="4087906"/>
          </a:xfrm>
        </p:spPr>
        <p:txBody>
          <a:bodyPr>
            <a:normAutofit lnSpcReduction="10000"/>
          </a:bodyPr>
          <a:lstStyle/>
          <a:p>
            <a:r>
              <a:rPr lang="en-US" dirty="0" smtClean="0"/>
              <a:t>User studies</a:t>
            </a:r>
          </a:p>
          <a:p>
            <a:pPr lvl="1"/>
            <a:r>
              <a:rPr lang="en-US" dirty="0" smtClean="0">
                <a:solidFill>
                  <a:srgbClr val="FF0000"/>
                </a:solidFill>
              </a:rPr>
              <a:t>Experiment</a:t>
            </a:r>
          </a:p>
          <a:p>
            <a:pPr lvl="2"/>
            <a:r>
              <a:rPr lang="en-US" dirty="0" smtClean="0"/>
              <a:t>AB Testing</a:t>
            </a:r>
          </a:p>
          <a:p>
            <a:pPr lvl="3"/>
            <a:r>
              <a:rPr lang="en-US" dirty="0" smtClean="0"/>
              <a:t>Between-subjects</a:t>
            </a:r>
          </a:p>
          <a:p>
            <a:pPr lvl="3"/>
            <a:r>
              <a:rPr lang="en-US" dirty="0" smtClean="0"/>
              <a:t>Within-subjects</a:t>
            </a:r>
          </a:p>
          <a:p>
            <a:pPr lvl="2"/>
            <a:r>
              <a:rPr lang="en-US" dirty="0" smtClean="0"/>
              <a:t>AB+ (one-way) design</a:t>
            </a:r>
            <a:endParaRPr lang="en-US" dirty="0"/>
          </a:p>
          <a:p>
            <a:pPr lvl="3"/>
            <a:r>
              <a:rPr lang="en-US" dirty="0"/>
              <a:t>Between-subjects</a:t>
            </a:r>
          </a:p>
          <a:p>
            <a:pPr lvl="3"/>
            <a:r>
              <a:rPr lang="en-US" dirty="0" smtClean="0"/>
              <a:t>Within-subjects</a:t>
            </a:r>
          </a:p>
          <a:p>
            <a:pPr lvl="2"/>
            <a:r>
              <a:rPr lang="en-US" dirty="0" smtClean="0"/>
              <a:t>Factorial design</a:t>
            </a:r>
            <a:endParaRPr lang="en-US" dirty="0"/>
          </a:p>
          <a:p>
            <a:pPr lvl="3"/>
            <a:r>
              <a:rPr lang="en-US" dirty="0"/>
              <a:t>Between-subjects</a:t>
            </a:r>
          </a:p>
          <a:p>
            <a:pPr lvl="3"/>
            <a:r>
              <a:rPr lang="en-US" dirty="0" smtClean="0"/>
              <a:t>Within-subjects</a:t>
            </a:r>
          </a:p>
          <a:p>
            <a:pPr lvl="3"/>
            <a:r>
              <a:rPr lang="en-US" dirty="0" smtClean="0"/>
              <a:t>Mixed design</a:t>
            </a:r>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55</a:t>
            </a:fld>
            <a:endParaRPr lang="en-US"/>
          </a:p>
        </p:txBody>
      </p:sp>
    </p:spTree>
    <p:extLst>
      <p:ext uri="{BB962C8B-B14F-4D97-AF65-F5344CB8AC3E}">
        <p14:creationId xmlns:p14="http://schemas.microsoft.com/office/powerpoint/2010/main" val="17975195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Experimental Designs</a:t>
            </a:r>
            <a:endParaRPr lang="en-US" dirty="0"/>
          </a:p>
        </p:txBody>
      </p:sp>
      <p:sp>
        <p:nvSpPr>
          <p:cNvPr id="3" name="Content Placeholder 2"/>
          <p:cNvSpPr>
            <a:spLocks noGrp="1"/>
          </p:cNvSpPr>
          <p:nvPr>
            <p:ph idx="1"/>
          </p:nvPr>
        </p:nvSpPr>
        <p:spPr>
          <a:xfrm>
            <a:off x="457199" y="2580619"/>
            <a:ext cx="8486503" cy="3000374"/>
          </a:xfrm>
        </p:spPr>
        <p:txBody>
          <a:bodyPr>
            <a:normAutofit/>
          </a:bodyPr>
          <a:lstStyle/>
          <a:p>
            <a:r>
              <a:rPr lang="en-US" sz="2400" b="1" dirty="0">
                <a:solidFill>
                  <a:srgbClr val="FF0000"/>
                </a:solidFill>
              </a:rPr>
              <a:t>Mixed Designs</a:t>
            </a:r>
          </a:p>
          <a:p>
            <a:pPr lvl="1"/>
            <a:r>
              <a:rPr lang="en-US" sz="1800" dirty="0">
                <a:solidFill>
                  <a:schemeClr val="tx1"/>
                </a:solidFill>
              </a:rPr>
              <a:t>Participants assigned to different groups (between-subjects)</a:t>
            </a:r>
          </a:p>
          <a:p>
            <a:pPr lvl="1"/>
            <a:r>
              <a:rPr lang="en-US" sz="1800" dirty="0">
                <a:solidFill>
                  <a:schemeClr val="tx1"/>
                </a:solidFill>
              </a:rPr>
              <a:t>Participants also test multiple </a:t>
            </a:r>
            <a:r>
              <a:rPr lang="en-US" sz="1800" dirty="0" smtClean="0">
                <a:solidFill>
                  <a:schemeClr val="tx1"/>
                </a:solidFill>
              </a:rPr>
              <a:t>times </a:t>
            </a:r>
            <a:r>
              <a:rPr lang="en-US" sz="1800" dirty="0">
                <a:solidFill>
                  <a:schemeClr val="tx1"/>
                </a:solidFill>
              </a:rPr>
              <a:t>(within-subjects)</a:t>
            </a:r>
          </a:p>
          <a:p>
            <a:endParaRPr lang="en-US" sz="2400" dirty="0">
              <a:solidFill>
                <a:schemeClr val="tx1"/>
              </a:solidFill>
            </a:endParaRPr>
          </a:p>
          <a:p>
            <a:pPr>
              <a:lnSpc>
                <a:spcPct val="90000"/>
              </a:lnSpc>
            </a:pPr>
            <a:r>
              <a:rPr lang="en-US" sz="2400" b="1" dirty="0">
                <a:solidFill>
                  <a:schemeClr val="tx1"/>
                </a:solidFill>
              </a:rPr>
              <a:t>Example</a:t>
            </a:r>
            <a:endParaRPr lang="en-US" sz="1600" dirty="0">
              <a:solidFill>
                <a:schemeClr val="tx1"/>
              </a:solidFill>
            </a:endParaRPr>
          </a:p>
          <a:p>
            <a:pPr lvl="1">
              <a:lnSpc>
                <a:spcPct val="90000"/>
              </a:lnSpc>
            </a:pPr>
            <a:r>
              <a:rPr lang="en-US" sz="1800" dirty="0">
                <a:solidFill>
                  <a:schemeClr val="tx1"/>
                </a:solidFill>
              </a:rPr>
              <a:t>Participants </a:t>
            </a:r>
            <a:r>
              <a:rPr lang="en-US" sz="1800" dirty="0" smtClean="0">
                <a:solidFill>
                  <a:schemeClr val="tx1"/>
                </a:solidFill>
              </a:rPr>
              <a:t>are assigned to experimental or control condition. </a:t>
            </a:r>
            <a:r>
              <a:rPr lang="en-US" sz="1800" dirty="0">
                <a:solidFill>
                  <a:schemeClr val="tx1"/>
                </a:solidFill>
              </a:rPr>
              <a:t>P</a:t>
            </a:r>
            <a:r>
              <a:rPr lang="en-US" sz="1800" dirty="0" smtClean="0">
                <a:solidFill>
                  <a:schemeClr val="tx1"/>
                </a:solidFill>
              </a:rPr>
              <a:t>re-test </a:t>
            </a:r>
            <a:r>
              <a:rPr lang="en-US" sz="1800" dirty="0">
                <a:solidFill>
                  <a:schemeClr val="tx1"/>
                </a:solidFill>
              </a:rPr>
              <a:t>and </a:t>
            </a:r>
            <a:r>
              <a:rPr lang="en-US" sz="1800" dirty="0" smtClean="0">
                <a:solidFill>
                  <a:schemeClr val="tx1"/>
                </a:solidFill>
              </a:rPr>
              <a:t>post-test scores are taken.</a:t>
            </a:r>
            <a:endParaRPr lang="en-US" sz="1800" dirty="0">
              <a:solidFill>
                <a:schemeClr val="tx1"/>
              </a:solidFill>
            </a:endParaRPr>
          </a:p>
          <a:p>
            <a:endParaRPr lang="en-US" sz="1800" dirty="0"/>
          </a:p>
        </p:txBody>
      </p:sp>
      <p:sp>
        <p:nvSpPr>
          <p:cNvPr id="4" name="Slide Number Placeholder 3"/>
          <p:cNvSpPr>
            <a:spLocks noGrp="1"/>
          </p:cNvSpPr>
          <p:nvPr>
            <p:ph type="sldNum" sz="quarter" idx="12"/>
          </p:nvPr>
        </p:nvSpPr>
        <p:spPr/>
        <p:txBody>
          <a:bodyPr/>
          <a:lstStyle/>
          <a:p>
            <a:fld id="{9F2F5E10-5301-4EE6-90D2-A6C4A3F62BED}" type="slidenum">
              <a:rPr lang="en-US" smtClean="0"/>
              <a:t>56</a:t>
            </a:fld>
            <a:endParaRPr lang="en-US"/>
          </a:p>
        </p:txBody>
      </p:sp>
    </p:spTree>
    <p:extLst>
      <p:ext uri="{BB962C8B-B14F-4D97-AF65-F5344CB8AC3E}">
        <p14:creationId xmlns:p14="http://schemas.microsoft.com/office/powerpoint/2010/main" val="5052307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2681125"/>
            <a:ext cx="7174149" cy="3000374"/>
          </a:xfrm>
        </p:spPr>
        <p:txBody>
          <a:bodyPr>
            <a:normAutofit/>
          </a:bodyPr>
          <a:lstStyle/>
          <a:p>
            <a:pPr>
              <a:lnSpc>
                <a:spcPct val="90000"/>
              </a:lnSpc>
            </a:pPr>
            <a:r>
              <a:rPr lang="en-US" b="1" dirty="0" smtClean="0">
                <a:solidFill>
                  <a:schemeClr val="tx1"/>
                </a:solidFill>
              </a:rPr>
              <a:t>If </a:t>
            </a:r>
            <a:r>
              <a:rPr lang="en-US" b="1" dirty="0" smtClean="0">
                <a:solidFill>
                  <a:srgbClr val="FF0000"/>
                </a:solidFill>
              </a:rPr>
              <a:t>within-subjects </a:t>
            </a:r>
            <a:r>
              <a:rPr lang="en-US" b="1" dirty="0" smtClean="0">
                <a:solidFill>
                  <a:schemeClr val="tx1"/>
                </a:solidFill>
              </a:rPr>
              <a:t>requires</a:t>
            </a:r>
            <a:r>
              <a:rPr lang="en-US" b="1" dirty="0" smtClean="0">
                <a:solidFill>
                  <a:srgbClr val="FF0000"/>
                </a:solidFill>
              </a:rPr>
              <a:t> counterbalancing</a:t>
            </a:r>
            <a:r>
              <a:rPr lang="en-US" b="1" dirty="0" smtClean="0">
                <a:solidFill>
                  <a:schemeClr val="tx1"/>
                </a:solidFill>
              </a:rPr>
              <a:t>, should use a mixed design</a:t>
            </a:r>
            <a:endParaRPr lang="en-US" dirty="0">
              <a:solidFill>
                <a:schemeClr val="tx1"/>
              </a:solidFill>
            </a:endParaRPr>
          </a:p>
          <a:p>
            <a:pPr lvl="1">
              <a:lnSpc>
                <a:spcPct val="90000"/>
              </a:lnSpc>
            </a:pPr>
            <a:r>
              <a:rPr lang="en-US" dirty="0">
                <a:solidFill>
                  <a:schemeClr val="tx1"/>
                </a:solidFill>
              </a:rPr>
              <a:t>Participants </a:t>
            </a:r>
            <a:r>
              <a:rPr lang="en-US" dirty="0" smtClean="0">
                <a:solidFill>
                  <a:schemeClr val="tx1"/>
                </a:solidFill>
              </a:rPr>
              <a:t>tested in multiple conditions (not </a:t>
            </a:r>
            <a:r>
              <a:rPr lang="en-US" i="1" dirty="0" smtClean="0">
                <a:solidFill>
                  <a:schemeClr val="tx1"/>
                </a:solidFill>
              </a:rPr>
              <a:t>just</a:t>
            </a:r>
            <a:r>
              <a:rPr lang="en-US" dirty="0" smtClean="0">
                <a:solidFill>
                  <a:schemeClr val="tx1"/>
                </a:solidFill>
              </a:rPr>
              <a:t> a pre-post design), so </a:t>
            </a:r>
            <a:r>
              <a:rPr lang="en-US" dirty="0" smtClean="0">
                <a:solidFill>
                  <a:srgbClr val="FF0000"/>
                </a:solidFill>
              </a:rPr>
              <a:t>counterbalancing</a:t>
            </a:r>
            <a:r>
              <a:rPr lang="en-US" dirty="0" smtClean="0">
                <a:solidFill>
                  <a:schemeClr val="tx1"/>
                </a:solidFill>
              </a:rPr>
              <a:t> is required</a:t>
            </a:r>
          </a:p>
          <a:p>
            <a:pPr lvl="1">
              <a:lnSpc>
                <a:spcPct val="90000"/>
              </a:lnSpc>
            </a:pPr>
            <a:r>
              <a:rPr lang="en-US" dirty="0" smtClean="0">
                <a:solidFill>
                  <a:schemeClr val="tx1"/>
                </a:solidFill>
              </a:rPr>
              <a:t>Order assigned as a </a:t>
            </a:r>
            <a:r>
              <a:rPr lang="en-US" dirty="0" smtClean="0">
                <a:solidFill>
                  <a:srgbClr val="FF0000"/>
                </a:solidFill>
              </a:rPr>
              <a:t>between-subjects</a:t>
            </a:r>
            <a:r>
              <a:rPr lang="en-US" dirty="0" smtClean="0">
                <a:solidFill>
                  <a:schemeClr val="tx1"/>
                </a:solidFill>
              </a:rPr>
              <a:t> variable</a:t>
            </a:r>
            <a:endParaRPr lang="en-US" dirty="0">
              <a:solidFill>
                <a:schemeClr val="tx1"/>
              </a:solidFill>
            </a:endParaRPr>
          </a:p>
          <a:p>
            <a:pPr lvl="2">
              <a:lnSpc>
                <a:spcPct val="90000"/>
              </a:lnSpc>
            </a:pPr>
            <a:r>
              <a:rPr lang="en-US" dirty="0" smtClean="0">
                <a:solidFill>
                  <a:schemeClr val="tx1"/>
                </a:solidFill>
              </a:rPr>
              <a:t>Test if it has an effect or interaction</a:t>
            </a:r>
            <a:endParaRPr lang="en-US" dirty="0">
              <a:solidFill>
                <a:schemeClr val="tx1"/>
              </a:solidFill>
            </a:endParaRPr>
          </a:p>
          <a:p>
            <a:pPr lvl="1">
              <a:lnSpc>
                <a:spcPct val="90000"/>
              </a:lnSpc>
            </a:pPr>
            <a:endParaRPr lang="en-US" dirty="0"/>
          </a:p>
          <a:p>
            <a:endParaRPr lang="en-US" dirty="0"/>
          </a:p>
        </p:txBody>
      </p:sp>
      <p:sp>
        <p:nvSpPr>
          <p:cNvPr id="5" name="Title 1"/>
          <p:cNvSpPr txBox="1">
            <a:spLocks/>
          </p:cNvSpPr>
          <p:nvPr/>
        </p:nvSpPr>
        <p:spPr>
          <a:xfrm>
            <a:off x="457201" y="345141"/>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dirty="0" smtClean="0">
                <a:solidFill>
                  <a:srgbClr val="FF0000"/>
                </a:solidFill>
              </a:rPr>
              <a:t>Counterbalancing</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9F2F5E10-5301-4EE6-90D2-A6C4A3F62BED}" type="slidenum">
              <a:rPr lang="en-US" smtClean="0"/>
              <a:t>57</a:t>
            </a:fld>
            <a:endParaRPr lang="en-US"/>
          </a:p>
        </p:txBody>
      </p:sp>
    </p:spTree>
    <p:extLst>
      <p:ext uri="{BB962C8B-B14F-4D97-AF65-F5344CB8AC3E}">
        <p14:creationId xmlns:p14="http://schemas.microsoft.com/office/powerpoint/2010/main" val="157866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24"/>
            <a:ext cx="8229600" cy="1143000"/>
          </a:xfrm>
        </p:spPr>
        <p:txBody>
          <a:bodyPr/>
          <a:lstStyle/>
          <a:p>
            <a:r>
              <a:rPr lang="en-US" dirty="0" smtClean="0"/>
              <a:t>Mixed design with </a:t>
            </a:r>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58</a:t>
            </a:fld>
            <a:endParaRPr lang="en-US"/>
          </a:p>
        </p:txBody>
      </p:sp>
      <p:sp>
        <p:nvSpPr>
          <p:cNvPr id="9" name="Rectangle 8"/>
          <p:cNvSpPr>
            <a:spLocks noChangeArrowheads="1"/>
          </p:cNvSpPr>
          <p:nvPr/>
        </p:nvSpPr>
        <p:spPr bwMode="auto">
          <a:xfrm>
            <a:off x="1885950" y="3067049"/>
            <a:ext cx="2228850" cy="16573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0" name="Rectangle 8"/>
          <p:cNvSpPr>
            <a:spLocks noChangeArrowheads="1"/>
          </p:cNvSpPr>
          <p:nvPr/>
        </p:nvSpPr>
        <p:spPr bwMode="auto">
          <a:xfrm>
            <a:off x="4972050" y="3057525"/>
            <a:ext cx="2228850" cy="16573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1" name="Line 5"/>
          <p:cNvSpPr>
            <a:spLocks noChangeShapeType="1"/>
          </p:cNvSpPr>
          <p:nvPr/>
        </p:nvSpPr>
        <p:spPr bwMode="auto">
          <a:xfrm>
            <a:off x="2228850" y="3609975"/>
            <a:ext cx="1371600" cy="181389"/>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2" name="Line 7"/>
          <p:cNvSpPr>
            <a:spLocks noChangeShapeType="1"/>
          </p:cNvSpPr>
          <p:nvPr/>
        </p:nvSpPr>
        <p:spPr bwMode="auto">
          <a:xfrm flipV="1">
            <a:off x="5486400" y="3552825"/>
            <a:ext cx="1314450" cy="238539"/>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3" name="Rectangle 8"/>
          <p:cNvSpPr>
            <a:spLocks noChangeArrowheads="1"/>
          </p:cNvSpPr>
          <p:nvPr/>
        </p:nvSpPr>
        <p:spPr bwMode="auto">
          <a:xfrm>
            <a:off x="3429000" y="4867274"/>
            <a:ext cx="2228850" cy="16573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 name="Line 9"/>
          <p:cNvSpPr>
            <a:spLocks noChangeShapeType="1"/>
          </p:cNvSpPr>
          <p:nvPr/>
        </p:nvSpPr>
        <p:spPr bwMode="auto">
          <a:xfrm>
            <a:off x="3886200" y="5553074"/>
            <a:ext cx="1257300" cy="5715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5" name="Line 10"/>
          <p:cNvSpPr>
            <a:spLocks noChangeShapeType="1"/>
          </p:cNvSpPr>
          <p:nvPr/>
        </p:nvSpPr>
        <p:spPr bwMode="auto">
          <a:xfrm flipV="1">
            <a:off x="3886200" y="5495924"/>
            <a:ext cx="12573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6" name="Rectangle 11"/>
          <p:cNvSpPr txBox="1">
            <a:spLocks noChangeArrowheads="1"/>
          </p:cNvSpPr>
          <p:nvPr/>
        </p:nvSpPr>
        <p:spPr>
          <a:xfrm>
            <a:off x="1828800" y="4295774"/>
            <a:ext cx="2228850" cy="342900"/>
          </a:xfrm>
          <a:prstGeom prst="rect">
            <a:avLst/>
          </a:prstGeom>
          <a:noFill/>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pPr algn="ctr">
              <a:buFontTx/>
              <a:buNone/>
            </a:pPr>
            <a:r>
              <a:rPr lang="en-US" sz="1500" smtClean="0"/>
              <a:t>Simple           Difficult</a:t>
            </a:r>
            <a:endParaRPr lang="en-US" sz="1500" dirty="0"/>
          </a:p>
        </p:txBody>
      </p:sp>
      <p:sp>
        <p:nvSpPr>
          <p:cNvPr id="17" name="Rectangle 14"/>
          <p:cNvSpPr>
            <a:spLocks noChangeArrowheads="1"/>
          </p:cNvSpPr>
          <p:nvPr/>
        </p:nvSpPr>
        <p:spPr bwMode="auto">
          <a:xfrm>
            <a:off x="4171950" y="5210174"/>
            <a:ext cx="8001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7175" indent="-257175" algn="ctr">
              <a:spcBef>
                <a:spcPct val="20000"/>
              </a:spcBef>
            </a:pPr>
            <a:r>
              <a:rPr lang="en-US" sz="1500" dirty="0" smtClean="0">
                <a:solidFill>
                  <a:srgbClr val="0000CC"/>
                </a:solidFill>
                <a:latin typeface="Calibri" pitchFamily="34" charset="0"/>
              </a:rPr>
              <a:t>Order 2</a:t>
            </a:r>
            <a:endParaRPr lang="en-US" sz="1500" dirty="0">
              <a:solidFill>
                <a:srgbClr val="0000CC"/>
              </a:solidFill>
              <a:latin typeface="Calibri" pitchFamily="34" charset="0"/>
            </a:endParaRPr>
          </a:p>
        </p:txBody>
      </p:sp>
      <p:sp>
        <p:nvSpPr>
          <p:cNvPr id="18" name="Rectangle 15"/>
          <p:cNvSpPr>
            <a:spLocks noChangeArrowheads="1"/>
          </p:cNvSpPr>
          <p:nvPr/>
        </p:nvSpPr>
        <p:spPr bwMode="auto">
          <a:xfrm>
            <a:off x="4114800" y="5895974"/>
            <a:ext cx="8001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7175" indent="-257175" algn="ctr">
              <a:spcBef>
                <a:spcPct val="20000"/>
              </a:spcBef>
            </a:pPr>
            <a:r>
              <a:rPr lang="en-US" sz="1500" dirty="0" smtClean="0">
                <a:solidFill>
                  <a:srgbClr val="FF0000"/>
                </a:solidFill>
                <a:latin typeface="Calibri" pitchFamily="34" charset="0"/>
              </a:rPr>
              <a:t>Order 1</a:t>
            </a:r>
            <a:endParaRPr lang="en-US" sz="1500" dirty="0">
              <a:solidFill>
                <a:srgbClr val="FF0000"/>
              </a:solidFill>
              <a:latin typeface="Calibri" pitchFamily="34" charset="0"/>
            </a:endParaRPr>
          </a:p>
        </p:txBody>
      </p:sp>
      <p:sp>
        <p:nvSpPr>
          <p:cNvPr id="19" name="Rectangle 11"/>
          <p:cNvSpPr txBox="1">
            <a:spLocks noChangeArrowheads="1"/>
          </p:cNvSpPr>
          <p:nvPr/>
        </p:nvSpPr>
        <p:spPr>
          <a:xfrm>
            <a:off x="5029200" y="4257675"/>
            <a:ext cx="2228850" cy="342900"/>
          </a:xfrm>
          <a:prstGeom prst="rect">
            <a:avLst/>
          </a:prstGeom>
          <a:noFill/>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pPr algn="ctr">
              <a:buFontTx/>
              <a:buNone/>
            </a:pPr>
            <a:r>
              <a:rPr lang="en-US" sz="1500" dirty="0" smtClean="0"/>
              <a:t>Order 1          Order 2</a:t>
            </a:r>
            <a:endParaRPr lang="en-US" sz="1500" dirty="0"/>
          </a:p>
        </p:txBody>
      </p:sp>
      <p:sp>
        <p:nvSpPr>
          <p:cNvPr id="20" name="Rectangle 11"/>
          <p:cNvSpPr txBox="1">
            <a:spLocks noChangeArrowheads="1"/>
          </p:cNvSpPr>
          <p:nvPr/>
        </p:nvSpPr>
        <p:spPr>
          <a:xfrm>
            <a:off x="3429000" y="6581773"/>
            <a:ext cx="2228850" cy="342900"/>
          </a:xfrm>
          <a:prstGeom prst="rect">
            <a:avLst/>
          </a:prstGeom>
          <a:noFill/>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pPr algn="ctr">
              <a:buFontTx/>
              <a:buNone/>
            </a:pPr>
            <a:r>
              <a:rPr lang="en-US" sz="1500" smtClean="0"/>
              <a:t>Simple           Difficult</a:t>
            </a:r>
            <a:endParaRPr lang="en-US" sz="1500" dirty="0"/>
          </a:p>
        </p:txBody>
      </p:sp>
      <p:sp>
        <p:nvSpPr>
          <p:cNvPr id="21" name="Title 1"/>
          <p:cNvSpPr txBox="1">
            <a:spLocks/>
          </p:cNvSpPr>
          <p:nvPr/>
        </p:nvSpPr>
        <p:spPr>
          <a:xfrm>
            <a:off x="457201" y="747071"/>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dirty="0" smtClean="0">
                <a:solidFill>
                  <a:srgbClr val="FF0000"/>
                </a:solidFill>
              </a:rPr>
              <a:t>counterbalancing</a:t>
            </a:r>
            <a:endParaRPr lang="en-US" dirty="0">
              <a:solidFill>
                <a:srgbClr val="FF0000"/>
              </a:solidFill>
            </a:endParaRPr>
          </a:p>
        </p:txBody>
      </p:sp>
    </p:spTree>
    <p:extLst>
      <p:ext uri="{BB962C8B-B14F-4D97-AF65-F5344CB8AC3E}">
        <p14:creationId xmlns:p14="http://schemas.microsoft.com/office/powerpoint/2010/main" val="280902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P spid="17" grpId="0"/>
      <p:bldP spid="18" grpId="0"/>
      <p:bldP spid="19" grpId="0"/>
      <p:bldP spid="2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Advanced analysis for experiments</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59</a:t>
            </a:fld>
            <a:endParaRPr lang="en-US"/>
          </a:p>
        </p:txBody>
      </p:sp>
    </p:spTree>
    <p:extLst>
      <p:ext uri="{BB962C8B-B14F-4D97-AF65-F5344CB8AC3E}">
        <p14:creationId xmlns:p14="http://schemas.microsoft.com/office/powerpoint/2010/main" val="2319799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UX/UI Design</a:t>
            </a:r>
            <a:endParaRPr lang="en-US" dirty="0"/>
          </a:p>
        </p:txBody>
      </p:sp>
      <p:sp>
        <p:nvSpPr>
          <p:cNvPr id="4" name="Content Placeholder 3"/>
          <p:cNvSpPr>
            <a:spLocks noGrp="1"/>
          </p:cNvSpPr>
          <p:nvPr>
            <p:ph idx="1"/>
          </p:nvPr>
        </p:nvSpPr>
        <p:spPr/>
        <p:txBody>
          <a:bodyPr/>
          <a:lstStyle/>
          <a:p>
            <a:endParaRPr lang="en-US"/>
          </a:p>
        </p:txBody>
      </p:sp>
      <p:graphicFrame>
        <p:nvGraphicFramePr>
          <p:cNvPr id="3" name="Object 2"/>
          <p:cNvGraphicFramePr>
            <a:graphicFrameLocks noChangeAspect="1"/>
          </p:cNvGraphicFramePr>
          <p:nvPr>
            <p:extLst/>
          </p:nvPr>
        </p:nvGraphicFramePr>
        <p:xfrm>
          <a:off x="-28948" y="0"/>
          <a:ext cx="9172947" cy="7088187"/>
        </p:xfrm>
        <a:graphic>
          <a:graphicData uri="http://schemas.openxmlformats.org/presentationml/2006/ole">
            <mc:AlternateContent xmlns:mc="http://schemas.openxmlformats.org/markup-compatibility/2006">
              <mc:Choice xmlns:v="urn:schemas-microsoft-com:vml" Requires="v">
                <p:oleObj spid="_x0000_s1028" name="Acrobat Document" r:id="rId4" imgW="7543542" imgH="5829300" progId="AcroExch.Document.DC">
                  <p:embed/>
                </p:oleObj>
              </mc:Choice>
              <mc:Fallback>
                <p:oleObj name="Acrobat Document" r:id="rId4" imgW="7543542" imgH="5829300" progId="AcroExch.Document.DC">
                  <p:embed/>
                  <p:pic>
                    <p:nvPicPr>
                      <p:cNvPr id="3" name="Object 2"/>
                      <p:cNvPicPr/>
                      <p:nvPr/>
                    </p:nvPicPr>
                    <p:blipFill>
                      <a:blip r:embed="rId5"/>
                      <a:stretch>
                        <a:fillRect/>
                      </a:stretch>
                    </p:blipFill>
                    <p:spPr>
                      <a:xfrm>
                        <a:off x="-28948" y="0"/>
                        <a:ext cx="9172947" cy="7088187"/>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9F2F5E10-5301-4EE6-90D2-A6C4A3F62BED}" type="slidenum">
              <a:rPr lang="en-US" smtClean="0"/>
              <a:t>6</a:t>
            </a:fld>
            <a:endParaRPr lang="en-US"/>
          </a:p>
        </p:txBody>
      </p:sp>
    </p:spTree>
    <p:extLst>
      <p:ext uri="{BB962C8B-B14F-4D97-AF65-F5344CB8AC3E}">
        <p14:creationId xmlns:p14="http://schemas.microsoft.com/office/powerpoint/2010/main" val="31801231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 y="228600"/>
            <a:ext cx="9296400" cy="1143000"/>
          </a:xfrm>
        </p:spPr>
        <p:txBody>
          <a:bodyPr/>
          <a:lstStyle/>
          <a:p>
            <a:pPr eaLnBrk="1" hangingPunct="1"/>
            <a:r>
              <a:rPr lang="en-US" altLang="en-US" dirty="0" smtClean="0"/>
              <a:t>Experiment</a:t>
            </a:r>
          </a:p>
        </p:txBody>
      </p:sp>
      <p:sp>
        <p:nvSpPr>
          <p:cNvPr id="235523" name="Rectangle 3"/>
          <p:cNvSpPr>
            <a:spLocks noGrp="1" noChangeArrowheads="1"/>
          </p:cNvSpPr>
          <p:nvPr>
            <p:ph type="body" idx="1"/>
          </p:nvPr>
        </p:nvSpPr>
        <p:spPr>
          <a:xfrm>
            <a:off x="114300" y="2562225"/>
            <a:ext cx="8734425" cy="5638800"/>
          </a:xfrm>
        </p:spPr>
        <p:txBody>
          <a:bodyPr>
            <a:normAutofit/>
          </a:bodyPr>
          <a:lstStyle/>
          <a:p>
            <a:r>
              <a:rPr lang="en-US" altLang="en-US" sz="2400" b="1" dirty="0" smtClean="0">
                <a:solidFill>
                  <a:srgbClr val="FF0000"/>
                </a:solidFill>
              </a:rPr>
              <a:t>Random assignment to conditions </a:t>
            </a:r>
            <a:r>
              <a:rPr lang="en-US" altLang="en-US" sz="2400" b="1" dirty="0" smtClean="0"/>
              <a:t>that </a:t>
            </a:r>
            <a:r>
              <a:rPr lang="en-US" altLang="en-US" sz="2400" b="1" dirty="0" smtClean="0">
                <a:solidFill>
                  <a:srgbClr val="FF0000"/>
                </a:solidFill>
              </a:rPr>
              <a:t>differ on one variable </a:t>
            </a:r>
          </a:p>
          <a:p>
            <a:endParaRPr lang="en-US" altLang="en-US" sz="2400" b="1" i="1" dirty="0"/>
          </a:p>
          <a:p>
            <a:r>
              <a:rPr lang="en-US" altLang="en-US" sz="2400" b="1" i="1" dirty="0"/>
              <a:t>A</a:t>
            </a:r>
            <a:r>
              <a:rPr lang="en-US" altLang="en-US" sz="2400" b="1" i="1" dirty="0" smtClean="0"/>
              <a:t>nalyze based on whether </a:t>
            </a:r>
            <a:r>
              <a:rPr lang="en-US" altLang="en-US" sz="2400" b="1" i="1" dirty="0" smtClean="0">
                <a:solidFill>
                  <a:srgbClr val="FF0000"/>
                </a:solidFill>
              </a:rPr>
              <a:t>dependent </a:t>
            </a:r>
            <a:r>
              <a:rPr lang="en-US" altLang="en-US" sz="2400" b="1" i="1" dirty="0" smtClean="0">
                <a:solidFill>
                  <a:schemeClr val="tx1"/>
                </a:solidFill>
              </a:rPr>
              <a:t>and</a:t>
            </a:r>
            <a:r>
              <a:rPr lang="en-US" altLang="en-US" sz="2400" b="1" i="1" dirty="0" smtClean="0">
                <a:solidFill>
                  <a:srgbClr val="FF0000"/>
                </a:solidFill>
              </a:rPr>
              <a:t> independent variables </a:t>
            </a:r>
            <a:r>
              <a:rPr lang="en-US" altLang="en-US" sz="2400" b="1" i="1" dirty="0" smtClean="0"/>
              <a:t>are categorical or continuous</a:t>
            </a:r>
          </a:p>
        </p:txBody>
      </p:sp>
      <p:sp>
        <p:nvSpPr>
          <p:cNvPr id="2" name="Slide Number Placeholder 1"/>
          <p:cNvSpPr>
            <a:spLocks noGrp="1"/>
          </p:cNvSpPr>
          <p:nvPr>
            <p:ph type="sldNum" sz="quarter" idx="12"/>
          </p:nvPr>
        </p:nvSpPr>
        <p:spPr/>
        <p:txBody>
          <a:bodyPr/>
          <a:lstStyle/>
          <a:p>
            <a:fld id="{9F2F5E10-5301-4EE6-90D2-A6C4A3F62BED}" type="slidenum">
              <a:rPr lang="en-US" smtClean="0"/>
              <a:t>60</a:t>
            </a:fld>
            <a:endParaRPr lang="en-US"/>
          </a:p>
        </p:txBody>
      </p:sp>
    </p:spTree>
    <p:extLst>
      <p:ext uri="{BB962C8B-B14F-4D97-AF65-F5344CB8AC3E}">
        <p14:creationId xmlns:p14="http://schemas.microsoft.com/office/powerpoint/2010/main" val="21555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3154" name="Group 2"/>
          <p:cNvGraphicFramePr>
            <a:graphicFrameLocks noGrp="1"/>
          </p:cNvGraphicFramePr>
          <p:nvPr>
            <p:ph idx="1"/>
            <p:extLst/>
          </p:nvPr>
        </p:nvGraphicFramePr>
        <p:xfrm>
          <a:off x="1257301" y="2169319"/>
          <a:ext cx="6629401" cy="4688681"/>
        </p:xfrm>
        <a:graphic>
          <a:graphicData uri="http://schemas.openxmlformats.org/drawingml/2006/table">
            <a:tbl>
              <a:tblPr/>
              <a:tblGrid>
                <a:gridCol w="1643063">
                  <a:extLst>
                    <a:ext uri="{9D8B030D-6E8A-4147-A177-3AD203B41FA5}">
                      <a16:colId xmlns:a16="http://schemas.microsoft.com/office/drawing/2014/main" val="20000"/>
                    </a:ext>
                  </a:extLst>
                </a:gridCol>
                <a:gridCol w="2463404">
                  <a:extLst>
                    <a:ext uri="{9D8B030D-6E8A-4147-A177-3AD203B41FA5}">
                      <a16:colId xmlns:a16="http://schemas.microsoft.com/office/drawing/2014/main" val="20001"/>
                    </a:ext>
                  </a:extLst>
                </a:gridCol>
                <a:gridCol w="2522934">
                  <a:extLst>
                    <a:ext uri="{9D8B030D-6E8A-4147-A177-3AD203B41FA5}">
                      <a16:colId xmlns:a16="http://schemas.microsoft.com/office/drawing/2014/main" val="20002"/>
                    </a:ext>
                  </a:extLst>
                </a:gridCol>
              </a:tblGrid>
              <a:tr h="7726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tx1"/>
                          </a:solidFill>
                          <a:effectLst/>
                          <a:latin typeface="Arial" charset="0"/>
                        </a:rPr>
                        <a:t>Continuous IV</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tx1"/>
                          </a:solidFill>
                          <a:effectLst/>
                          <a:latin typeface="Arial" charset="0"/>
                        </a:rPr>
                        <a:t>(e.g., how much)</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tx1"/>
                          </a:solidFill>
                          <a:effectLst/>
                          <a:latin typeface="Arial" charset="0"/>
                        </a:rPr>
                        <a:t>Categorical IV   (</a:t>
                      </a:r>
                      <a:r>
                        <a:rPr kumimoji="0" lang="en-US" sz="2100" b="0" i="0" u="none" strike="noStrike" cap="none" normalizeH="0" baseline="0" dirty="0" err="1" smtClean="0">
                          <a:ln>
                            <a:noFill/>
                          </a:ln>
                          <a:solidFill>
                            <a:schemeClr val="tx1"/>
                          </a:solidFill>
                          <a:effectLst/>
                          <a:latin typeface="Arial" charset="0"/>
                        </a:rPr>
                        <a:t>e.g</a:t>
                      </a:r>
                      <a:r>
                        <a:rPr kumimoji="0" lang="en-US" sz="2100" b="0" i="0" u="none" strike="noStrike" cap="none" normalizeH="0" baseline="0" dirty="0" smtClean="0">
                          <a:ln>
                            <a:noFill/>
                          </a:ln>
                          <a:solidFill>
                            <a:schemeClr val="tx1"/>
                          </a:solidFill>
                          <a:effectLst/>
                          <a:latin typeface="Arial" charset="0"/>
                        </a:rPr>
                        <a:t>, </a:t>
                      </a:r>
                      <a:r>
                        <a:rPr kumimoji="0" lang="en-US" sz="2100" b="0" i="0" u="none" strike="noStrike" cap="none" normalizeH="0" baseline="0" dirty="0" err="1" smtClean="0">
                          <a:ln>
                            <a:noFill/>
                          </a:ln>
                          <a:solidFill>
                            <a:schemeClr val="tx1"/>
                          </a:solidFill>
                          <a:effectLst/>
                          <a:latin typeface="Arial" charset="0"/>
                        </a:rPr>
                        <a:t>exp</a:t>
                      </a:r>
                      <a:r>
                        <a:rPr kumimoji="0" lang="en-US" sz="2100" b="0" i="0" u="none" strike="noStrike" cap="none" normalizeH="0" baseline="0" dirty="0" smtClean="0">
                          <a:ln>
                            <a:noFill/>
                          </a:ln>
                          <a:solidFill>
                            <a:schemeClr val="tx1"/>
                          </a:solidFill>
                          <a:effectLst/>
                          <a:latin typeface="Arial" charset="0"/>
                        </a:rPr>
                        <a:t> vs control)</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990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tx1"/>
                          </a:solidFill>
                          <a:effectLst/>
                          <a:latin typeface="Arial" charset="0"/>
                        </a:rPr>
                        <a:t>Continuous DV (e.g., how much)</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correlation or regression</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charset="0"/>
                      </a:endParaRPr>
                    </a:p>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t-test or ANOVA</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169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tx1"/>
                          </a:solidFill>
                          <a:effectLst/>
                          <a:latin typeface="Arial" charset="0"/>
                        </a:rPr>
                        <a:t>Categorical DV (e.g., yes/no)</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logistical regression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chi-square test or </a:t>
                      </a:r>
                      <a:r>
                        <a:rPr kumimoji="0" lang="en-US" sz="1800" b="0" i="0" u="none" strike="noStrike" cap="none" normalizeH="0" baseline="0" dirty="0" err="1" smtClean="0">
                          <a:ln>
                            <a:noFill/>
                          </a:ln>
                          <a:solidFill>
                            <a:schemeClr val="tx1"/>
                          </a:solidFill>
                          <a:effectLst/>
                          <a:latin typeface="Arial" charset="0"/>
                        </a:rPr>
                        <a:t>loglinear</a:t>
                      </a: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sng" strike="noStrike" cap="none" normalizeH="0" baseline="0" dirty="0" smtClean="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Rectangle 2"/>
          <p:cNvSpPr>
            <a:spLocks noGrp="1" noChangeArrowheads="1"/>
          </p:cNvSpPr>
          <p:nvPr>
            <p:ph type="title"/>
          </p:nvPr>
        </p:nvSpPr>
        <p:spPr>
          <a:xfrm>
            <a:off x="457200" y="345141"/>
            <a:ext cx="8229600" cy="1143000"/>
          </a:xfrm>
        </p:spPr>
        <p:txBody>
          <a:bodyPr/>
          <a:lstStyle/>
          <a:p>
            <a:r>
              <a:rPr lang="en-US" dirty="0" smtClean="0"/>
              <a:t>Types of statistical tests</a:t>
            </a:r>
            <a:endParaRPr lang="en-US" altLang="en-US" dirty="0" smtClean="0"/>
          </a:p>
        </p:txBody>
      </p:sp>
      <p:sp>
        <p:nvSpPr>
          <p:cNvPr id="4" name="Content Placeholder 2"/>
          <p:cNvSpPr txBox="1">
            <a:spLocks/>
          </p:cNvSpPr>
          <p:nvPr/>
        </p:nvSpPr>
        <p:spPr>
          <a:xfrm>
            <a:off x="4918917" y="3408817"/>
            <a:ext cx="3096585" cy="1813301"/>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Clr>
                <a:srgbClr val="FFCC00"/>
              </a:buClr>
              <a:buFont typeface="Wingdings" pitchFamily="2" charset="2"/>
              <a:buChar char="§"/>
              <a:defRPr sz="2200" kern="1200">
                <a:solidFill>
                  <a:schemeClr val="bg1"/>
                </a:solidFill>
                <a:latin typeface="Helvetica" pitchFamily="34" charset="0"/>
                <a:ea typeface="+mn-ea"/>
                <a:cs typeface="Helvetica" pitchFamily="34" charset="0"/>
              </a:defRPr>
            </a:lvl1pPr>
            <a:lvl2pPr marL="742950" indent="-285750" algn="l" defTabSz="914400" rtl="0" eaLnBrk="1" latinLnBrk="0" hangingPunct="1">
              <a:spcBef>
                <a:spcPct val="20000"/>
              </a:spcBef>
              <a:buClr>
                <a:srgbClr val="FFCC00"/>
              </a:buClr>
              <a:buFont typeface="Wingdings" pitchFamily="2" charset="2"/>
              <a:buChar char="§"/>
              <a:defRPr sz="1900" kern="1200">
                <a:solidFill>
                  <a:schemeClr val="bg1"/>
                </a:solidFill>
                <a:latin typeface="Helvetica" pitchFamily="34" charset="0"/>
                <a:ea typeface="+mn-ea"/>
                <a:cs typeface="Helvetica" pitchFamily="34" charset="0"/>
              </a:defRPr>
            </a:lvl2pPr>
            <a:lvl3pPr marL="1143000" indent="-228600" algn="l" defTabSz="914400" rtl="0" eaLnBrk="1" latinLnBrk="0" hangingPunct="1">
              <a:spcBef>
                <a:spcPct val="20000"/>
              </a:spcBef>
              <a:buClr>
                <a:srgbClr val="FFCC00"/>
              </a:buClr>
              <a:buFont typeface="Wingdings" pitchFamily="2" charset="2"/>
              <a:buChar char="§"/>
              <a:defRPr sz="1700" kern="1200">
                <a:solidFill>
                  <a:schemeClr val="bg1"/>
                </a:solidFill>
                <a:latin typeface="Helvetica" pitchFamily="34" charset="0"/>
                <a:ea typeface="+mn-ea"/>
                <a:cs typeface="Helvetica" pitchFamily="34" charset="0"/>
              </a:defRPr>
            </a:lvl3pPr>
            <a:lvl4pPr marL="1600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4pPr>
            <a:lvl5pPr marL="20574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5pPr>
            <a:lvl6pPr marL="25146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6pPr>
            <a:lvl7pPr marL="29718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7pPr>
            <a:lvl8pPr marL="34290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8pPr>
            <a:lvl9pPr marL="3886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9pPr>
          </a:lstStyle>
          <a:p>
            <a:pPr marL="0" indent="0" algn="ctr">
              <a:lnSpc>
                <a:spcPct val="90000"/>
              </a:lnSpc>
              <a:buFont typeface="Wingdings" pitchFamily="2" charset="2"/>
              <a:buNone/>
            </a:pPr>
            <a:endParaRPr lang="en-US" sz="1800" b="1" dirty="0" smtClean="0">
              <a:solidFill>
                <a:schemeClr val="tx1"/>
              </a:solidFill>
            </a:endParaRPr>
          </a:p>
          <a:p>
            <a:pPr marL="457200" lvl="1" indent="0">
              <a:lnSpc>
                <a:spcPct val="90000"/>
              </a:lnSpc>
              <a:spcBef>
                <a:spcPts val="600"/>
              </a:spcBef>
              <a:buNone/>
            </a:pPr>
            <a:r>
              <a:rPr lang="en-US" sz="1800" dirty="0" smtClean="0">
                <a:solidFill>
                  <a:schemeClr val="tx1"/>
                </a:solidFill>
              </a:rPr>
              <a:t>independent samples t-test</a:t>
            </a:r>
          </a:p>
          <a:p>
            <a:pPr marL="457200" lvl="1" indent="0">
              <a:lnSpc>
                <a:spcPct val="90000"/>
              </a:lnSpc>
              <a:spcBef>
                <a:spcPts val="600"/>
              </a:spcBef>
              <a:buNone/>
            </a:pPr>
            <a:r>
              <a:rPr lang="en-US" sz="1800" dirty="0" smtClean="0">
                <a:solidFill>
                  <a:schemeClr val="tx1"/>
                </a:solidFill>
              </a:rPr>
              <a:t>paired </a:t>
            </a:r>
            <a:r>
              <a:rPr lang="en-US" sz="1800" dirty="0">
                <a:solidFill>
                  <a:schemeClr val="tx1"/>
                </a:solidFill>
              </a:rPr>
              <a:t>samples </a:t>
            </a:r>
            <a:r>
              <a:rPr lang="en-US" sz="1800" dirty="0" smtClean="0">
                <a:solidFill>
                  <a:schemeClr val="tx1"/>
                </a:solidFill>
              </a:rPr>
              <a:t>t-test</a:t>
            </a:r>
          </a:p>
          <a:p>
            <a:pPr marL="457200" lvl="1" indent="0">
              <a:lnSpc>
                <a:spcPct val="90000"/>
              </a:lnSpc>
              <a:spcBef>
                <a:spcPts val="600"/>
              </a:spcBef>
              <a:buNone/>
            </a:pPr>
            <a:r>
              <a:rPr lang="en-US" sz="1800" dirty="0" smtClean="0">
                <a:solidFill>
                  <a:schemeClr val="tx1"/>
                </a:solidFill>
              </a:rPr>
              <a:t>one-way ANOVA</a:t>
            </a:r>
          </a:p>
          <a:p>
            <a:pPr marL="457200" lvl="1" indent="0">
              <a:lnSpc>
                <a:spcPct val="90000"/>
              </a:lnSpc>
              <a:spcBef>
                <a:spcPts val="600"/>
              </a:spcBef>
              <a:buNone/>
            </a:pPr>
            <a:r>
              <a:rPr lang="en-US" sz="1800" dirty="0" smtClean="0">
                <a:solidFill>
                  <a:schemeClr val="tx1"/>
                </a:solidFill>
              </a:rPr>
              <a:t>repeated </a:t>
            </a:r>
            <a:r>
              <a:rPr lang="en-US" sz="1800" dirty="0">
                <a:solidFill>
                  <a:schemeClr val="tx1"/>
                </a:solidFill>
              </a:rPr>
              <a:t>measures </a:t>
            </a:r>
            <a:r>
              <a:rPr lang="en-US" sz="1800" dirty="0" smtClean="0">
                <a:solidFill>
                  <a:schemeClr val="tx1"/>
                </a:solidFill>
              </a:rPr>
              <a:t>ANOVA</a:t>
            </a:r>
          </a:p>
          <a:p>
            <a:pPr marL="457200" lvl="1" indent="0">
              <a:lnSpc>
                <a:spcPct val="90000"/>
              </a:lnSpc>
              <a:spcBef>
                <a:spcPts val="600"/>
              </a:spcBef>
              <a:buNone/>
            </a:pPr>
            <a:r>
              <a:rPr lang="en-US" sz="1800" dirty="0">
                <a:solidFill>
                  <a:schemeClr val="tx1"/>
                </a:solidFill>
              </a:rPr>
              <a:t>factorial </a:t>
            </a:r>
            <a:r>
              <a:rPr lang="en-US" sz="1800" dirty="0" smtClean="0">
                <a:solidFill>
                  <a:schemeClr val="tx1"/>
                </a:solidFill>
              </a:rPr>
              <a:t>ANOVA</a:t>
            </a:r>
          </a:p>
          <a:p>
            <a:pPr marL="457200" lvl="1" indent="0">
              <a:lnSpc>
                <a:spcPct val="150000"/>
              </a:lnSpc>
              <a:spcBef>
                <a:spcPts val="600"/>
              </a:spcBef>
              <a:buNone/>
            </a:pPr>
            <a:endParaRPr lang="en-US" dirty="0" smtClean="0">
              <a:solidFill>
                <a:schemeClr val="tx1"/>
              </a:solidFill>
            </a:endParaRPr>
          </a:p>
        </p:txBody>
      </p:sp>
      <p:sp>
        <p:nvSpPr>
          <p:cNvPr id="2" name="Slide Number Placeholder 1"/>
          <p:cNvSpPr>
            <a:spLocks noGrp="1"/>
          </p:cNvSpPr>
          <p:nvPr>
            <p:ph type="sldNum" sz="quarter" idx="12"/>
          </p:nvPr>
        </p:nvSpPr>
        <p:spPr/>
        <p:txBody>
          <a:bodyPr/>
          <a:lstStyle/>
          <a:p>
            <a:pPr>
              <a:defRPr/>
            </a:pPr>
            <a:fld id="{24BD3CC6-1C9A-4F9C-A33D-03DCA4F26262}" type="slidenum">
              <a:rPr lang="en-US" smtClean="0"/>
              <a:pPr>
                <a:defRPr/>
              </a:pPr>
              <a:t>61</a:t>
            </a:fld>
            <a:endParaRPr lang="en-US"/>
          </a:p>
        </p:txBody>
      </p:sp>
    </p:spTree>
    <p:extLst>
      <p:ext uri="{BB962C8B-B14F-4D97-AF65-F5344CB8AC3E}">
        <p14:creationId xmlns:p14="http://schemas.microsoft.com/office/powerpoint/2010/main" val="6258601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test for what design?</a:t>
            </a:r>
            <a:endParaRPr lang="en-US" dirty="0"/>
          </a:p>
        </p:txBody>
      </p:sp>
      <p:sp>
        <p:nvSpPr>
          <p:cNvPr id="3" name="Content Placeholder 2"/>
          <p:cNvSpPr>
            <a:spLocks noGrp="1"/>
          </p:cNvSpPr>
          <p:nvPr>
            <p:ph idx="1"/>
          </p:nvPr>
        </p:nvSpPr>
        <p:spPr>
          <a:xfrm>
            <a:off x="739775" y="2770094"/>
            <a:ext cx="7662864" cy="4087906"/>
          </a:xfrm>
        </p:spPr>
        <p:txBody>
          <a:bodyPr>
            <a:normAutofit lnSpcReduction="10000"/>
          </a:bodyPr>
          <a:lstStyle/>
          <a:p>
            <a:r>
              <a:rPr lang="en-US" dirty="0" smtClean="0"/>
              <a:t>User studies</a:t>
            </a:r>
          </a:p>
          <a:p>
            <a:pPr lvl="1"/>
            <a:r>
              <a:rPr lang="en-US" dirty="0" smtClean="0">
                <a:solidFill>
                  <a:srgbClr val="FF0000"/>
                </a:solidFill>
              </a:rPr>
              <a:t>Experiment</a:t>
            </a:r>
          </a:p>
          <a:p>
            <a:pPr lvl="2"/>
            <a:r>
              <a:rPr lang="en-US" dirty="0" smtClean="0"/>
              <a:t>AB Testing</a:t>
            </a:r>
          </a:p>
          <a:p>
            <a:pPr lvl="3"/>
            <a:r>
              <a:rPr lang="en-US" dirty="0" smtClean="0"/>
              <a:t>Between-subjects</a:t>
            </a:r>
          </a:p>
          <a:p>
            <a:pPr lvl="3"/>
            <a:r>
              <a:rPr lang="en-US" dirty="0" smtClean="0"/>
              <a:t>Within-subjects</a:t>
            </a:r>
          </a:p>
          <a:p>
            <a:pPr lvl="2"/>
            <a:r>
              <a:rPr lang="en-US" dirty="0" smtClean="0"/>
              <a:t>AB+ (one-way) design</a:t>
            </a:r>
            <a:endParaRPr lang="en-US" dirty="0"/>
          </a:p>
          <a:p>
            <a:pPr lvl="3"/>
            <a:r>
              <a:rPr lang="en-US" dirty="0"/>
              <a:t>Between-subjects</a:t>
            </a:r>
          </a:p>
          <a:p>
            <a:pPr lvl="3"/>
            <a:r>
              <a:rPr lang="en-US" dirty="0" smtClean="0"/>
              <a:t>Within-subjects</a:t>
            </a:r>
          </a:p>
          <a:p>
            <a:pPr lvl="2"/>
            <a:r>
              <a:rPr lang="en-US" dirty="0" smtClean="0"/>
              <a:t>Factorial design</a:t>
            </a:r>
            <a:endParaRPr lang="en-US" dirty="0"/>
          </a:p>
          <a:p>
            <a:pPr lvl="3"/>
            <a:r>
              <a:rPr lang="en-US" dirty="0"/>
              <a:t>Between-subjects</a:t>
            </a:r>
          </a:p>
          <a:p>
            <a:pPr lvl="3"/>
            <a:r>
              <a:rPr lang="en-US" dirty="0" smtClean="0"/>
              <a:t>Within-subjects</a:t>
            </a:r>
          </a:p>
          <a:p>
            <a:pPr lvl="3"/>
            <a:r>
              <a:rPr lang="en-US" dirty="0" smtClean="0"/>
              <a:t>Mixed design</a:t>
            </a:r>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62</a:t>
            </a:fld>
            <a:endParaRPr lang="en-US"/>
          </a:p>
        </p:txBody>
      </p:sp>
      <p:sp>
        <p:nvSpPr>
          <p:cNvPr id="13" name="Content Placeholder 2"/>
          <p:cNvSpPr txBox="1">
            <a:spLocks/>
          </p:cNvSpPr>
          <p:nvPr/>
        </p:nvSpPr>
        <p:spPr>
          <a:xfrm>
            <a:off x="4892791" y="3434942"/>
            <a:ext cx="3096585" cy="1813301"/>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Clr>
                <a:srgbClr val="FFCC00"/>
              </a:buClr>
              <a:buFont typeface="Wingdings" pitchFamily="2" charset="2"/>
              <a:buChar char="§"/>
              <a:defRPr sz="2200" kern="1200">
                <a:solidFill>
                  <a:schemeClr val="bg1"/>
                </a:solidFill>
                <a:latin typeface="Helvetica" pitchFamily="34" charset="0"/>
                <a:ea typeface="+mn-ea"/>
                <a:cs typeface="Helvetica" pitchFamily="34" charset="0"/>
              </a:defRPr>
            </a:lvl1pPr>
            <a:lvl2pPr marL="742950" indent="-285750" algn="l" defTabSz="914400" rtl="0" eaLnBrk="1" latinLnBrk="0" hangingPunct="1">
              <a:spcBef>
                <a:spcPct val="20000"/>
              </a:spcBef>
              <a:buClr>
                <a:srgbClr val="FFCC00"/>
              </a:buClr>
              <a:buFont typeface="Wingdings" pitchFamily="2" charset="2"/>
              <a:buChar char="§"/>
              <a:defRPr sz="1900" kern="1200">
                <a:solidFill>
                  <a:schemeClr val="bg1"/>
                </a:solidFill>
                <a:latin typeface="Helvetica" pitchFamily="34" charset="0"/>
                <a:ea typeface="+mn-ea"/>
                <a:cs typeface="Helvetica" pitchFamily="34" charset="0"/>
              </a:defRPr>
            </a:lvl2pPr>
            <a:lvl3pPr marL="1143000" indent="-228600" algn="l" defTabSz="914400" rtl="0" eaLnBrk="1" latinLnBrk="0" hangingPunct="1">
              <a:spcBef>
                <a:spcPct val="20000"/>
              </a:spcBef>
              <a:buClr>
                <a:srgbClr val="FFCC00"/>
              </a:buClr>
              <a:buFont typeface="Wingdings" pitchFamily="2" charset="2"/>
              <a:buChar char="§"/>
              <a:defRPr sz="1700" kern="1200">
                <a:solidFill>
                  <a:schemeClr val="bg1"/>
                </a:solidFill>
                <a:latin typeface="Helvetica" pitchFamily="34" charset="0"/>
                <a:ea typeface="+mn-ea"/>
                <a:cs typeface="Helvetica" pitchFamily="34" charset="0"/>
              </a:defRPr>
            </a:lvl3pPr>
            <a:lvl4pPr marL="1600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4pPr>
            <a:lvl5pPr marL="20574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5pPr>
            <a:lvl6pPr marL="25146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6pPr>
            <a:lvl7pPr marL="29718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7pPr>
            <a:lvl8pPr marL="34290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8pPr>
            <a:lvl9pPr marL="3886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9pPr>
          </a:lstStyle>
          <a:p>
            <a:pPr marL="0" indent="0" algn="ctr">
              <a:lnSpc>
                <a:spcPct val="90000"/>
              </a:lnSpc>
              <a:buFont typeface="Wingdings" pitchFamily="2" charset="2"/>
              <a:buNone/>
            </a:pPr>
            <a:endParaRPr lang="en-US" sz="1800" b="1" dirty="0" smtClean="0">
              <a:solidFill>
                <a:schemeClr val="tx1"/>
              </a:solidFill>
            </a:endParaRPr>
          </a:p>
          <a:p>
            <a:pPr marL="457200" lvl="1" indent="0">
              <a:lnSpc>
                <a:spcPct val="90000"/>
              </a:lnSpc>
              <a:spcBef>
                <a:spcPts val="600"/>
              </a:spcBef>
              <a:buNone/>
            </a:pPr>
            <a:r>
              <a:rPr lang="en-US" sz="1800" dirty="0" smtClean="0">
                <a:solidFill>
                  <a:schemeClr val="tx1"/>
                </a:solidFill>
              </a:rPr>
              <a:t>independent samples t-test</a:t>
            </a:r>
          </a:p>
          <a:p>
            <a:pPr marL="457200" lvl="1" indent="0">
              <a:lnSpc>
                <a:spcPct val="90000"/>
              </a:lnSpc>
              <a:spcBef>
                <a:spcPts val="600"/>
              </a:spcBef>
              <a:buNone/>
            </a:pPr>
            <a:r>
              <a:rPr lang="en-US" sz="1800" dirty="0" smtClean="0">
                <a:solidFill>
                  <a:schemeClr val="tx1"/>
                </a:solidFill>
              </a:rPr>
              <a:t>paired </a:t>
            </a:r>
            <a:r>
              <a:rPr lang="en-US" sz="1800" dirty="0">
                <a:solidFill>
                  <a:schemeClr val="tx1"/>
                </a:solidFill>
              </a:rPr>
              <a:t>samples </a:t>
            </a:r>
            <a:r>
              <a:rPr lang="en-US" sz="1800" dirty="0" smtClean="0">
                <a:solidFill>
                  <a:schemeClr val="tx1"/>
                </a:solidFill>
              </a:rPr>
              <a:t>t-test</a:t>
            </a:r>
          </a:p>
          <a:p>
            <a:pPr marL="457200" lvl="1" indent="0">
              <a:lnSpc>
                <a:spcPct val="90000"/>
              </a:lnSpc>
              <a:spcBef>
                <a:spcPts val="600"/>
              </a:spcBef>
              <a:buNone/>
            </a:pPr>
            <a:r>
              <a:rPr lang="en-US" sz="1800" dirty="0" smtClean="0">
                <a:solidFill>
                  <a:schemeClr val="tx1"/>
                </a:solidFill>
              </a:rPr>
              <a:t>one-way ANOVA</a:t>
            </a:r>
          </a:p>
          <a:p>
            <a:pPr marL="457200" lvl="1" indent="0">
              <a:lnSpc>
                <a:spcPct val="90000"/>
              </a:lnSpc>
              <a:spcBef>
                <a:spcPts val="600"/>
              </a:spcBef>
              <a:buNone/>
            </a:pPr>
            <a:r>
              <a:rPr lang="en-US" sz="1800" dirty="0" smtClean="0">
                <a:solidFill>
                  <a:schemeClr val="tx1"/>
                </a:solidFill>
              </a:rPr>
              <a:t>repeated </a:t>
            </a:r>
            <a:r>
              <a:rPr lang="en-US" sz="1800" dirty="0">
                <a:solidFill>
                  <a:schemeClr val="tx1"/>
                </a:solidFill>
              </a:rPr>
              <a:t>measures </a:t>
            </a:r>
            <a:r>
              <a:rPr lang="en-US" sz="1800" dirty="0" smtClean="0">
                <a:solidFill>
                  <a:schemeClr val="tx1"/>
                </a:solidFill>
              </a:rPr>
              <a:t>ANOVA</a:t>
            </a:r>
          </a:p>
          <a:p>
            <a:pPr marL="457200" lvl="1" indent="0">
              <a:lnSpc>
                <a:spcPct val="90000"/>
              </a:lnSpc>
              <a:spcBef>
                <a:spcPts val="600"/>
              </a:spcBef>
              <a:buNone/>
            </a:pPr>
            <a:r>
              <a:rPr lang="en-US" sz="1800" dirty="0">
                <a:solidFill>
                  <a:schemeClr val="tx1"/>
                </a:solidFill>
              </a:rPr>
              <a:t>factorial </a:t>
            </a:r>
            <a:r>
              <a:rPr lang="en-US" sz="1800" dirty="0" smtClean="0">
                <a:solidFill>
                  <a:schemeClr val="tx1"/>
                </a:solidFill>
              </a:rPr>
              <a:t>ANOVA</a:t>
            </a:r>
          </a:p>
          <a:p>
            <a:pPr marL="457200" lvl="1" indent="0">
              <a:lnSpc>
                <a:spcPct val="150000"/>
              </a:lnSpc>
              <a:spcBef>
                <a:spcPts val="600"/>
              </a:spcBef>
              <a:buNone/>
            </a:pPr>
            <a:endParaRPr lang="en-US" dirty="0" smtClean="0">
              <a:solidFill>
                <a:schemeClr val="tx1"/>
              </a:solidFill>
            </a:endParaRPr>
          </a:p>
        </p:txBody>
      </p:sp>
    </p:spTree>
    <p:extLst>
      <p:ext uri="{BB962C8B-B14F-4D97-AF65-F5344CB8AC3E}">
        <p14:creationId xmlns:p14="http://schemas.microsoft.com/office/powerpoint/2010/main" val="18453302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test for what design?</a:t>
            </a:r>
            <a:endParaRPr lang="en-US" dirty="0"/>
          </a:p>
        </p:txBody>
      </p:sp>
      <p:sp>
        <p:nvSpPr>
          <p:cNvPr id="3" name="Content Placeholder 2"/>
          <p:cNvSpPr>
            <a:spLocks noGrp="1"/>
          </p:cNvSpPr>
          <p:nvPr>
            <p:ph idx="1"/>
          </p:nvPr>
        </p:nvSpPr>
        <p:spPr>
          <a:xfrm>
            <a:off x="739775" y="2770094"/>
            <a:ext cx="7662864" cy="4087906"/>
          </a:xfrm>
        </p:spPr>
        <p:txBody>
          <a:bodyPr>
            <a:normAutofit lnSpcReduction="10000"/>
          </a:bodyPr>
          <a:lstStyle/>
          <a:p>
            <a:r>
              <a:rPr lang="en-US" dirty="0" smtClean="0"/>
              <a:t>User studies</a:t>
            </a:r>
          </a:p>
          <a:p>
            <a:pPr lvl="1"/>
            <a:r>
              <a:rPr lang="en-US" dirty="0" smtClean="0">
                <a:solidFill>
                  <a:srgbClr val="FF0000"/>
                </a:solidFill>
              </a:rPr>
              <a:t>Experiment</a:t>
            </a:r>
          </a:p>
          <a:p>
            <a:pPr lvl="2"/>
            <a:r>
              <a:rPr lang="en-US" dirty="0" smtClean="0"/>
              <a:t>AB Testing</a:t>
            </a:r>
          </a:p>
          <a:p>
            <a:pPr lvl="3"/>
            <a:r>
              <a:rPr lang="en-US" dirty="0" smtClean="0"/>
              <a:t>Between-subjects</a:t>
            </a:r>
          </a:p>
          <a:p>
            <a:pPr lvl="3"/>
            <a:r>
              <a:rPr lang="en-US" dirty="0" smtClean="0"/>
              <a:t>Within-subjects</a:t>
            </a:r>
          </a:p>
          <a:p>
            <a:pPr lvl="2"/>
            <a:r>
              <a:rPr lang="en-US" dirty="0" smtClean="0"/>
              <a:t>AB+ (one-way) design</a:t>
            </a:r>
            <a:endParaRPr lang="en-US" dirty="0"/>
          </a:p>
          <a:p>
            <a:pPr lvl="3"/>
            <a:r>
              <a:rPr lang="en-US" dirty="0"/>
              <a:t>Between-subjects</a:t>
            </a:r>
          </a:p>
          <a:p>
            <a:pPr lvl="3"/>
            <a:r>
              <a:rPr lang="en-US" dirty="0" smtClean="0"/>
              <a:t>Within-subjects</a:t>
            </a:r>
          </a:p>
          <a:p>
            <a:pPr lvl="2"/>
            <a:r>
              <a:rPr lang="en-US" dirty="0" smtClean="0"/>
              <a:t>Factorial design</a:t>
            </a:r>
            <a:endParaRPr lang="en-US" dirty="0"/>
          </a:p>
          <a:p>
            <a:pPr lvl="3"/>
            <a:r>
              <a:rPr lang="en-US" dirty="0"/>
              <a:t>Between-subjects</a:t>
            </a:r>
          </a:p>
          <a:p>
            <a:pPr lvl="3"/>
            <a:r>
              <a:rPr lang="en-US" dirty="0" smtClean="0"/>
              <a:t>Within-subjects</a:t>
            </a:r>
          </a:p>
          <a:p>
            <a:pPr lvl="3"/>
            <a:r>
              <a:rPr lang="en-US" dirty="0" smtClean="0"/>
              <a:t>Mixed design</a:t>
            </a:r>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63</a:t>
            </a:fld>
            <a:endParaRPr lang="en-US"/>
          </a:p>
        </p:txBody>
      </p:sp>
      <p:sp>
        <p:nvSpPr>
          <p:cNvPr id="13" name="Content Placeholder 2"/>
          <p:cNvSpPr txBox="1">
            <a:spLocks/>
          </p:cNvSpPr>
          <p:nvPr/>
        </p:nvSpPr>
        <p:spPr>
          <a:xfrm>
            <a:off x="3581401" y="3434942"/>
            <a:ext cx="5702084" cy="18133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CC00"/>
              </a:buClr>
              <a:buFont typeface="Wingdings" pitchFamily="2" charset="2"/>
              <a:buChar char="§"/>
              <a:defRPr sz="2200" kern="1200">
                <a:solidFill>
                  <a:schemeClr val="bg1"/>
                </a:solidFill>
                <a:latin typeface="Helvetica" pitchFamily="34" charset="0"/>
                <a:ea typeface="+mn-ea"/>
                <a:cs typeface="Helvetica" pitchFamily="34" charset="0"/>
              </a:defRPr>
            </a:lvl1pPr>
            <a:lvl2pPr marL="742950" indent="-285750" algn="l" defTabSz="914400" rtl="0" eaLnBrk="1" latinLnBrk="0" hangingPunct="1">
              <a:spcBef>
                <a:spcPct val="20000"/>
              </a:spcBef>
              <a:buClr>
                <a:srgbClr val="FFCC00"/>
              </a:buClr>
              <a:buFont typeface="Wingdings" pitchFamily="2" charset="2"/>
              <a:buChar char="§"/>
              <a:defRPr sz="1900" kern="1200">
                <a:solidFill>
                  <a:schemeClr val="bg1"/>
                </a:solidFill>
                <a:latin typeface="Helvetica" pitchFamily="34" charset="0"/>
                <a:ea typeface="+mn-ea"/>
                <a:cs typeface="Helvetica" pitchFamily="34" charset="0"/>
              </a:defRPr>
            </a:lvl2pPr>
            <a:lvl3pPr marL="1143000" indent="-228600" algn="l" defTabSz="914400" rtl="0" eaLnBrk="1" latinLnBrk="0" hangingPunct="1">
              <a:spcBef>
                <a:spcPct val="20000"/>
              </a:spcBef>
              <a:buClr>
                <a:srgbClr val="FFCC00"/>
              </a:buClr>
              <a:buFont typeface="Wingdings" pitchFamily="2" charset="2"/>
              <a:buChar char="§"/>
              <a:defRPr sz="1700" kern="1200">
                <a:solidFill>
                  <a:schemeClr val="bg1"/>
                </a:solidFill>
                <a:latin typeface="Helvetica" pitchFamily="34" charset="0"/>
                <a:ea typeface="+mn-ea"/>
                <a:cs typeface="Helvetica" pitchFamily="34" charset="0"/>
              </a:defRPr>
            </a:lvl3pPr>
            <a:lvl4pPr marL="1600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4pPr>
            <a:lvl5pPr marL="20574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5pPr>
            <a:lvl6pPr marL="25146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6pPr>
            <a:lvl7pPr marL="29718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7pPr>
            <a:lvl8pPr marL="34290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8pPr>
            <a:lvl9pPr marL="3886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9pPr>
          </a:lstStyle>
          <a:p>
            <a:pPr marL="0" indent="0" algn="ctr">
              <a:lnSpc>
                <a:spcPct val="90000"/>
              </a:lnSpc>
              <a:buFont typeface="Wingdings" pitchFamily="2" charset="2"/>
              <a:buNone/>
            </a:pPr>
            <a:endParaRPr lang="en-US" sz="1500" b="1" dirty="0" smtClean="0">
              <a:solidFill>
                <a:schemeClr val="tx1"/>
              </a:solidFill>
            </a:endParaRPr>
          </a:p>
          <a:p>
            <a:pPr marL="457200" lvl="1" indent="0">
              <a:lnSpc>
                <a:spcPct val="90000"/>
              </a:lnSpc>
              <a:spcBef>
                <a:spcPts val="600"/>
              </a:spcBef>
              <a:buNone/>
            </a:pPr>
            <a:r>
              <a:rPr lang="en-US" sz="1500" dirty="0" smtClean="0">
                <a:solidFill>
                  <a:schemeClr val="tx1"/>
                </a:solidFill>
              </a:rPr>
              <a:t>independent samples t-test - compares 2 separate groups</a:t>
            </a:r>
          </a:p>
          <a:p>
            <a:pPr marL="457200" lvl="1" indent="0">
              <a:lnSpc>
                <a:spcPct val="90000"/>
              </a:lnSpc>
              <a:spcBef>
                <a:spcPts val="600"/>
              </a:spcBef>
              <a:buNone/>
            </a:pPr>
            <a:r>
              <a:rPr lang="en-US" sz="1500" dirty="0" smtClean="0">
                <a:solidFill>
                  <a:schemeClr val="tx1"/>
                </a:solidFill>
              </a:rPr>
              <a:t>paired </a:t>
            </a:r>
            <a:r>
              <a:rPr lang="en-US" sz="1500" dirty="0">
                <a:solidFill>
                  <a:schemeClr val="tx1"/>
                </a:solidFill>
              </a:rPr>
              <a:t>samples </a:t>
            </a:r>
            <a:r>
              <a:rPr lang="en-US" sz="1500" dirty="0" smtClean="0">
                <a:solidFill>
                  <a:schemeClr val="tx1"/>
                </a:solidFill>
              </a:rPr>
              <a:t>t-test - compares 1 group tested twice</a:t>
            </a:r>
          </a:p>
          <a:p>
            <a:pPr marL="457200" lvl="1" indent="0">
              <a:lnSpc>
                <a:spcPct val="90000"/>
              </a:lnSpc>
              <a:spcBef>
                <a:spcPts val="600"/>
              </a:spcBef>
              <a:buNone/>
            </a:pPr>
            <a:r>
              <a:rPr lang="en-US" sz="1500" dirty="0" smtClean="0">
                <a:solidFill>
                  <a:schemeClr val="tx1"/>
                </a:solidFill>
              </a:rPr>
              <a:t>one-way ANOVA - compares &gt;2 separate groups</a:t>
            </a:r>
          </a:p>
          <a:p>
            <a:pPr marL="457200" lvl="1" indent="0">
              <a:lnSpc>
                <a:spcPct val="90000"/>
              </a:lnSpc>
              <a:spcBef>
                <a:spcPts val="600"/>
              </a:spcBef>
              <a:buNone/>
            </a:pPr>
            <a:r>
              <a:rPr lang="en-US" sz="1500" dirty="0" smtClean="0">
                <a:solidFill>
                  <a:schemeClr val="tx1"/>
                </a:solidFill>
              </a:rPr>
              <a:t>repeated </a:t>
            </a:r>
            <a:r>
              <a:rPr lang="en-US" sz="1500" dirty="0">
                <a:solidFill>
                  <a:schemeClr val="tx1"/>
                </a:solidFill>
              </a:rPr>
              <a:t>measures </a:t>
            </a:r>
            <a:r>
              <a:rPr lang="en-US" sz="1500" dirty="0" smtClean="0">
                <a:solidFill>
                  <a:schemeClr val="tx1"/>
                </a:solidFill>
              </a:rPr>
              <a:t>ANOVA - compares 1 group tested x2+</a:t>
            </a:r>
          </a:p>
          <a:p>
            <a:pPr marL="457200" lvl="1" indent="0">
              <a:lnSpc>
                <a:spcPct val="90000"/>
              </a:lnSpc>
              <a:spcBef>
                <a:spcPts val="600"/>
              </a:spcBef>
              <a:buNone/>
            </a:pPr>
            <a:r>
              <a:rPr lang="en-US" sz="1500" dirty="0">
                <a:solidFill>
                  <a:schemeClr val="tx1"/>
                </a:solidFill>
              </a:rPr>
              <a:t>factorial </a:t>
            </a:r>
            <a:r>
              <a:rPr lang="en-US" sz="1500" dirty="0" smtClean="0">
                <a:solidFill>
                  <a:schemeClr val="tx1"/>
                </a:solidFill>
              </a:rPr>
              <a:t>ANOVA - compares multiple independent variables</a:t>
            </a:r>
          </a:p>
          <a:p>
            <a:pPr marL="457200" lvl="1" indent="0">
              <a:lnSpc>
                <a:spcPct val="150000"/>
              </a:lnSpc>
              <a:spcBef>
                <a:spcPts val="600"/>
              </a:spcBef>
              <a:buNone/>
            </a:pPr>
            <a:endParaRPr lang="en-US" dirty="0" smtClean="0">
              <a:solidFill>
                <a:schemeClr val="tx1"/>
              </a:solidFill>
            </a:endParaRPr>
          </a:p>
        </p:txBody>
      </p:sp>
    </p:spTree>
    <p:extLst>
      <p:ext uri="{BB962C8B-B14F-4D97-AF65-F5344CB8AC3E}">
        <p14:creationId xmlns:p14="http://schemas.microsoft.com/office/powerpoint/2010/main" val="981959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test for what design?</a:t>
            </a:r>
            <a:endParaRPr lang="en-US" dirty="0"/>
          </a:p>
        </p:txBody>
      </p:sp>
      <p:sp>
        <p:nvSpPr>
          <p:cNvPr id="3" name="Content Placeholder 2"/>
          <p:cNvSpPr>
            <a:spLocks noGrp="1"/>
          </p:cNvSpPr>
          <p:nvPr>
            <p:ph idx="1"/>
          </p:nvPr>
        </p:nvSpPr>
        <p:spPr>
          <a:xfrm>
            <a:off x="739775" y="2770094"/>
            <a:ext cx="7662864" cy="4087906"/>
          </a:xfrm>
        </p:spPr>
        <p:txBody>
          <a:bodyPr>
            <a:normAutofit lnSpcReduction="10000"/>
          </a:bodyPr>
          <a:lstStyle/>
          <a:p>
            <a:r>
              <a:rPr lang="en-US" dirty="0" smtClean="0"/>
              <a:t>User studies</a:t>
            </a:r>
          </a:p>
          <a:p>
            <a:pPr lvl="1"/>
            <a:r>
              <a:rPr lang="en-US" dirty="0" smtClean="0">
                <a:solidFill>
                  <a:srgbClr val="FF0000"/>
                </a:solidFill>
              </a:rPr>
              <a:t>Experiment</a:t>
            </a:r>
          </a:p>
          <a:p>
            <a:pPr lvl="2"/>
            <a:r>
              <a:rPr lang="en-US" dirty="0" smtClean="0"/>
              <a:t>AB Testing</a:t>
            </a:r>
          </a:p>
          <a:p>
            <a:pPr lvl="3"/>
            <a:r>
              <a:rPr lang="en-US" dirty="0" smtClean="0"/>
              <a:t>Between-subjects</a:t>
            </a:r>
          </a:p>
          <a:p>
            <a:pPr lvl="3"/>
            <a:r>
              <a:rPr lang="en-US" dirty="0" smtClean="0"/>
              <a:t>Within-subjects</a:t>
            </a:r>
          </a:p>
          <a:p>
            <a:pPr lvl="2"/>
            <a:r>
              <a:rPr lang="en-US" dirty="0" smtClean="0"/>
              <a:t>AB+ (one-way) design</a:t>
            </a:r>
            <a:endParaRPr lang="en-US" dirty="0"/>
          </a:p>
          <a:p>
            <a:pPr lvl="3"/>
            <a:r>
              <a:rPr lang="en-US" dirty="0"/>
              <a:t>Between-subjects</a:t>
            </a:r>
          </a:p>
          <a:p>
            <a:pPr lvl="3"/>
            <a:r>
              <a:rPr lang="en-US" dirty="0" smtClean="0"/>
              <a:t>Within-subjects</a:t>
            </a:r>
          </a:p>
          <a:p>
            <a:pPr lvl="2"/>
            <a:r>
              <a:rPr lang="en-US" dirty="0" smtClean="0"/>
              <a:t>Factorial design</a:t>
            </a:r>
            <a:endParaRPr lang="en-US" dirty="0"/>
          </a:p>
          <a:p>
            <a:pPr lvl="3"/>
            <a:r>
              <a:rPr lang="en-US" dirty="0"/>
              <a:t>Between-subjects</a:t>
            </a:r>
          </a:p>
          <a:p>
            <a:pPr lvl="3"/>
            <a:r>
              <a:rPr lang="en-US" dirty="0" smtClean="0"/>
              <a:t>Within-subjects</a:t>
            </a:r>
          </a:p>
          <a:p>
            <a:pPr lvl="3"/>
            <a:r>
              <a:rPr lang="en-US" dirty="0" smtClean="0"/>
              <a:t>Mixed design</a:t>
            </a:r>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64</a:t>
            </a:fld>
            <a:endParaRPr lang="en-US"/>
          </a:p>
        </p:txBody>
      </p:sp>
      <p:sp>
        <p:nvSpPr>
          <p:cNvPr id="5" name="Content Placeholder 2"/>
          <p:cNvSpPr txBox="1">
            <a:spLocks/>
          </p:cNvSpPr>
          <p:nvPr/>
        </p:nvSpPr>
        <p:spPr>
          <a:xfrm>
            <a:off x="3482445" y="3528980"/>
            <a:ext cx="6647934" cy="342046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Clr>
                <a:srgbClr val="FFCC00"/>
              </a:buClr>
              <a:buFont typeface="Wingdings" pitchFamily="2" charset="2"/>
              <a:buChar char="§"/>
              <a:defRPr sz="2200" kern="1200">
                <a:solidFill>
                  <a:schemeClr val="bg1"/>
                </a:solidFill>
                <a:latin typeface="Helvetica" pitchFamily="34" charset="0"/>
                <a:ea typeface="+mn-ea"/>
                <a:cs typeface="Helvetica" pitchFamily="34" charset="0"/>
              </a:defRPr>
            </a:lvl1pPr>
            <a:lvl2pPr marL="742950" indent="-285750" algn="l" defTabSz="914400" rtl="0" eaLnBrk="1" latinLnBrk="0" hangingPunct="1">
              <a:spcBef>
                <a:spcPct val="20000"/>
              </a:spcBef>
              <a:buClr>
                <a:srgbClr val="FFCC00"/>
              </a:buClr>
              <a:buFont typeface="Wingdings" pitchFamily="2" charset="2"/>
              <a:buChar char="§"/>
              <a:defRPr sz="1900" kern="1200">
                <a:solidFill>
                  <a:schemeClr val="bg1"/>
                </a:solidFill>
                <a:latin typeface="Helvetica" pitchFamily="34" charset="0"/>
                <a:ea typeface="+mn-ea"/>
                <a:cs typeface="Helvetica" pitchFamily="34" charset="0"/>
              </a:defRPr>
            </a:lvl2pPr>
            <a:lvl3pPr marL="1143000" indent="-228600" algn="l" defTabSz="914400" rtl="0" eaLnBrk="1" latinLnBrk="0" hangingPunct="1">
              <a:spcBef>
                <a:spcPct val="20000"/>
              </a:spcBef>
              <a:buClr>
                <a:srgbClr val="FFCC00"/>
              </a:buClr>
              <a:buFont typeface="Wingdings" pitchFamily="2" charset="2"/>
              <a:buChar char="§"/>
              <a:defRPr sz="1700" kern="1200">
                <a:solidFill>
                  <a:schemeClr val="bg1"/>
                </a:solidFill>
                <a:latin typeface="Helvetica" pitchFamily="34" charset="0"/>
                <a:ea typeface="+mn-ea"/>
                <a:cs typeface="Helvetica" pitchFamily="34" charset="0"/>
              </a:defRPr>
            </a:lvl3pPr>
            <a:lvl4pPr marL="1600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4pPr>
            <a:lvl5pPr marL="20574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5pPr>
            <a:lvl6pPr marL="25146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6pPr>
            <a:lvl7pPr marL="29718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7pPr>
            <a:lvl8pPr marL="34290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8pPr>
            <a:lvl9pPr marL="3886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9pPr>
          </a:lstStyle>
          <a:p>
            <a:pPr marL="0" indent="0" algn="ctr">
              <a:buFont typeface="Wingdings" pitchFamily="2" charset="2"/>
              <a:buNone/>
            </a:pPr>
            <a:endParaRPr lang="en-US" b="1" dirty="0" smtClean="0">
              <a:solidFill>
                <a:schemeClr val="tx1"/>
              </a:solidFill>
            </a:endParaRPr>
          </a:p>
          <a:p>
            <a:pPr marL="457200" lvl="1" indent="0">
              <a:lnSpc>
                <a:spcPct val="150000"/>
              </a:lnSpc>
              <a:spcBef>
                <a:spcPts val="600"/>
              </a:spcBef>
              <a:buNone/>
            </a:pPr>
            <a:r>
              <a:rPr lang="en-US" dirty="0" smtClean="0">
                <a:solidFill>
                  <a:schemeClr val="tx1"/>
                </a:solidFill>
              </a:rPr>
              <a:t>independent samples t-test</a:t>
            </a:r>
          </a:p>
          <a:p>
            <a:pPr marL="457200" lvl="1" indent="0">
              <a:lnSpc>
                <a:spcPct val="150000"/>
              </a:lnSpc>
              <a:spcBef>
                <a:spcPts val="600"/>
              </a:spcBef>
              <a:buNone/>
            </a:pPr>
            <a:r>
              <a:rPr lang="en-US" dirty="0" smtClean="0">
                <a:solidFill>
                  <a:schemeClr val="tx1"/>
                </a:solidFill>
              </a:rPr>
              <a:t>paired </a:t>
            </a:r>
            <a:r>
              <a:rPr lang="en-US" dirty="0">
                <a:solidFill>
                  <a:schemeClr val="tx1"/>
                </a:solidFill>
              </a:rPr>
              <a:t>samples </a:t>
            </a:r>
            <a:r>
              <a:rPr lang="en-US" dirty="0" smtClean="0">
                <a:solidFill>
                  <a:schemeClr val="tx1"/>
                </a:solidFill>
              </a:rPr>
              <a:t>t-test</a:t>
            </a:r>
          </a:p>
          <a:p>
            <a:pPr marL="457200" lvl="1" indent="0">
              <a:lnSpc>
                <a:spcPct val="150000"/>
              </a:lnSpc>
              <a:spcBef>
                <a:spcPts val="600"/>
              </a:spcBef>
              <a:buNone/>
            </a:pPr>
            <a:endParaRPr lang="en-US" dirty="0" smtClean="0">
              <a:solidFill>
                <a:schemeClr val="tx1"/>
              </a:solidFill>
            </a:endParaRPr>
          </a:p>
          <a:p>
            <a:pPr marL="457200" lvl="1" indent="0">
              <a:lnSpc>
                <a:spcPct val="150000"/>
              </a:lnSpc>
              <a:spcBef>
                <a:spcPts val="600"/>
              </a:spcBef>
              <a:buNone/>
            </a:pPr>
            <a:r>
              <a:rPr lang="en-US" dirty="0" smtClean="0">
                <a:solidFill>
                  <a:schemeClr val="tx1"/>
                </a:solidFill>
              </a:rPr>
              <a:t>one-way ANOVA</a:t>
            </a:r>
          </a:p>
          <a:p>
            <a:pPr marL="457200" lvl="1" indent="0">
              <a:lnSpc>
                <a:spcPct val="150000"/>
              </a:lnSpc>
              <a:spcBef>
                <a:spcPts val="600"/>
              </a:spcBef>
              <a:buNone/>
            </a:pPr>
            <a:r>
              <a:rPr lang="en-US" dirty="0" smtClean="0">
                <a:solidFill>
                  <a:schemeClr val="tx1"/>
                </a:solidFill>
              </a:rPr>
              <a:t>repeated </a:t>
            </a:r>
            <a:r>
              <a:rPr lang="en-US" dirty="0">
                <a:solidFill>
                  <a:schemeClr val="tx1"/>
                </a:solidFill>
              </a:rPr>
              <a:t>measures </a:t>
            </a:r>
            <a:r>
              <a:rPr lang="en-US" dirty="0" smtClean="0">
                <a:solidFill>
                  <a:schemeClr val="tx1"/>
                </a:solidFill>
              </a:rPr>
              <a:t>ANOVA</a:t>
            </a:r>
          </a:p>
          <a:p>
            <a:pPr marL="457200" lvl="1" indent="0">
              <a:lnSpc>
                <a:spcPct val="150000"/>
              </a:lnSpc>
              <a:spcBef>
                <a:spcPts val="600"/>
              </a:spcBef>
              <a:buNone/>
            </a:pPr>
            <a:endParaRPr lang="en-US" dirty="0" smtClean="0">
              <a:solidFill>
                <a:schemeClr val="tx1"/>
              </a:solidFill>
            </a:endParaRPr>
          </a:p>
          <a:p>
            <a:pPr marL="457200" lvl="1" indent="0">
              <a:lnSpc>
                <a:spcPct val="150000"/>
              </a:lnSpc>
              <a:spcBef>
                <a:spcPts val="600"/>
              </a:spcBef>
              <a:buNone/>
            </a:pPr>
            <a:r>
              <a:rPr lang="en-US" dirty="0" smtClean="0">
                <a:solidFill>
                  <a:schemeClr val="tx1"/>
                </a:solidFill>
              </a:rPr>
              <a:t>factorial ANOVA</a:t>
            </a:r>
          </a:p>
          <a:p>
            <a:pPr marL="457200" lvl="1" indent="0">
              <a:lnSpc>
                <a:spcPct val="150000"/>
              </a:lnSpc>
              <a:spcBef>
                <a:spcPts val="600"/>
              </a:spcBef>
              <a:buNone/>
            </a:pPr>
            <a:r>
              <a:rPr lang="en-US" dirty="0" smtClean="0">
                <a:solidFill>
                  <a:schemeClr val="tx1"/>
                </a:solidFill>
              </a:rPr>
              <a:t>repeated measures ANOVA</a:t>
            </a:r>
          </a:p>
          <a:p>
            <a:pPr marL="457200" lvl="1" indent="0">
              <a:lnSpc>
                <a:spcPct val="150000"/>
              </a:lnSpc>
              <a:spcBef>
                <a:spcPts val="600"/>
              </a:spcBef>
              <a:buNone/>
            </a:pPr>
            <a:r>
              <a:rPr lang="en-US" dirty="0" smtClean="0">
                <a:solidFill>
                  <a:schemeClr val="tx1"/>
                </a:solidFill>
              </a:rPr>
              <a:t>repeated measures ANOVA with between-subjects factor added</a:t>
            </a:r>
          </a:p>
        </p:txBody>
      </p:sp>
      <p:cxnSp>
        <p:nvCxnSpPr>
          <p:cNvPr id="7" name="Straight Arrow Connector 6"/>
          <p:cNvCxnSpPr/>
          <p:nvPr/>
        </p:nvCxnSpPr>
        <p:spPr>
          <a:xfrm>
            <a:off x="3888606" y="3994484"/>
            <a:ext cx="1155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877378" y="4320140"/>
            <a:ext cx="1155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906251" y="4955409"/>
            <a:ext cx="1155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915881" y="5311543"/>
            <a:ext cx="1155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906251" y="5946812"/>
            <a:ext cx="1155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915881" y="6312571"/>
            <a:ext cx="1155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3906256" y="6630212"/>
            <a:ext cx="1155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2136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interaction</a:t>
            </a:r>
            <a:endParaRPr lang="en-US" dirty="0"/>
          </a:p>
        </p:txBody>
      </p:sp>
      <p:sp>
        <p:nvSpPr>
          <p:cNvPr id="3" name="Content Placeholder 2"/>
          <p:cNvSpPr>
            <a:spLocks noGrp="1"/>
          </p:cNvSpPr>
          <p:nvPr>
            <p:ph idx="1"/>
          </p:nvPr>
        </p:nvSpPr>
        <p:spPr>
          <a:xfrm>
            <a:off x="739775" y="2556622"/>
            <a:ext cx="5161915" cy="4087906"/>
          </a:xfrm>
        </p:spPr>
        <p:txBody>
          <a:bodyPr>
            <a:normAutofit/>
          </a:bodyPr>
          <a:lstStyle/>
          <a:p>
            <a:r>
              <a:rPr lang="en-US" dirty="0" smtClean="0"/>
              <a:t>If did not test for an interaction:</a:t>
            </a:r>
          </a:p>
          <a:p>
            <a:pPr lvl="1"/>
            <a:r>
              <a:rPr lang="en-US" dirty="0" smtClean="0"/>
              <a:t>Would miss important nuance</a:t>
            </a:r>
          </a:p>
        </p:txBody>
      </p:sp>
      <p:sp>
        <p:nvSpPr>
          <p:cNvPr id="4" name="Slide Number Placeholder 3"/>
          <p:cNvSpPr>
            <a:spLocks noGrp="1"/>
          </p:cNvSpPr>
          <p:nvPr>
            <p:ph type="sldNum" sz="quarter" idx="12"/>
          </p:nvPr>
        </p:nvSpPr>
        <p:spPr/>
        <p:txBody>
          <a:bodyPr/>
          <a:lstStyle/>
          <a:p>
            <a:fld id="{9F2F5E10-5301-4EE6-90D2-A6C4A3F62BED}" type="slidenum">
              <a:rPr lang="en-US" smtClean="0"/>
              <a:t>65</a:t>
            </a:fld>
            <a:endParaRPr lang="en-US"/>
          </a:p>
        </p:txBody>
      </p:sp>
    </p:spTree>
    <p:extLst>
      <p:ext uri="{BB962C8B-B14F-4D97-AF65-F5344CB8AC3E}">
        <p14:creationId xmlns:p14="http://schemas.microsoft.com/office/powerpoint/2010/main" val="4471225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268086" y="3558933"/>
            <a:ext cx="3486482" cy="2322656"/>
          </a:xfrm>
          <a:prstGeom prst="rect">
            <a:avLst/>
          </a:prstGeom>
        </p:spPr>
      </p:pic>
      <p:sp>
        <p:nvSpPr>
          <p:cNvPr id="18" name="Rounded Rectangular Callout 17"/>
          <p:cNvSpPr/>
          <p:nvPr/>
        </p:nvSpPr>
        <p:spPr>
          <a:xfrm>
            <a:off x="3509554" y="3574315"/>
            <a:ext cx="1875478" cy="826942"/>
          </a:xfrm>
          <a:prstGeom prst="wedgeRoundRectCallout">
            <a:avLst>
              <a:gd name="adj1" fmla="val -115999"/>
              <a:gd name="adj2" fmla="val 18617"/>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C00000"/>
                </a:solidFill>
              </a:rPr>
              <a:t>My name is </a:t>
            </a:r>
            <a:r>
              <a:rPr lang="en-US" sz="1600" b="1" dirty="0" err="1">
                <a:solidFill>
                  <a:srgbClr val="C00000"/>
                </a:solidFill>
              </a:rPr>
              <a:t>Niki</a:t>
            </a:r>
            <a:r>
              <a:rPr lang="en-US" sz="1600" b="1" dirty="0">
                <a:solidFill>
                  <a:srgbClr val="C00000"/>
                </a:solidFill>
              </a:rPr>
              <a:t>. What’s your name?</a:t>
            </a:r>
            <a:endParaRPr lang="en-US" sz="1200" b="1" dirty="0">
              <a:solidFill>
                <a:srgbClr val="C00000"/>
              </a:solidFill>
            </a:endParaRPr>
          </a:p>
        </p:txBody>
      </p:sp>
      <p:sp>
        <p:nvSpPr>
          <p:cNvPr id="5" name="Title 4"/>
          <p:cNvSpPr>
            <a:spLocks noGrp="1"/>
          </p:cNvSpPr>
          <p:nvPr>
            <p:ph type="title"/>
          </p:nvPr>
        </p:nvSpPr>
        <p:spPr/>
        <p:txBody>
          <a:bodyPr/>
          <a:lstStyle/>
          <a:p>
            <a:r>
              <a:rPr lang="en-US" dirty="0" smtClean="0"/>
              <a:t>Return to our example</a:t>
            </a:r>
            <a:endParaRPr lang="en-US" dirty="0"/>
          </a:p>
        </p:txBody>
      </p:sp>
      <p:pic>
        <p:nvPicPr>
          <p:cNvPr id="7" name="Picture 6"/>
          <p:cNvPicPr>
            <a:picLocks noChangeAspect="1"/>
          </p:cNvPicPr>
          <p:nvPr/>
        </p:nvPicPr>
        <p:blipFill>
          <a:blip r:embed="rId3"/>
          <a:stretch>
            <a:fillRect/>
          </a:stretch>
        </p:blipFill>
        <p:spPr>
          <a:xfrm>
            <a:off x="5387846" y="3552342"/>
            <a:ext cx="3486482" cy="2322656"/>
          </a:xfrm>
          <a:prstGeom prst="rect">
            <a:avLst/>
          </a:prstGeom>
        </p:spPr>
      </p:pic>
      <p:sp>
        <p:nvSpPr>
          <p:cNvPr id="9" name="Rounded Rectangular Callout 8"/>
          <p:cNvSpPr/>
          <p:nvPr/>
        </p:nvSpPr>
        <p:spPr>
          <a:xfrm>
            <a:off x="7073573" y="5683210"/>
            <a:ext cx="1968793" cy="845284"/>
          </a:xfrm>
          <a:prstGeom prst="wedgeRoundRectCallout">
            <a:avLst>
              <a:gd name="adj1" fmla="val -36740"/>
              <a:gd name="adj2" fmla="val -230808"/>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C00000"/>
                </a:solidFill>
              </a:rPr>
              <a:t>I’m sorry, I can’t hear you…</a:t>
            </a:r>
            <a:endParaRPr lang="en-US" sz="1200" b="1" dirty="0">
              <a:solidFill>
                <a:srgbClr val="C00000"/>
              </a:solidFill>
            </a:endParaRPr>
          </a:p>
        </p:txBody>
      </p:sp>
      <p:sp>
        <p:nvSpPr>
          <p:cNvPr id="10" name="Rounded Rectangular Callout 9"/>
          <p:cNvSpPr/>
          <p:nvPr/>
        </p:nvSpPr>
        <p:spPr>
          <a:xfrm>
            <a:off x="1981387" y="5683210"/>
            <a:ext cx="1968793" cy="845284"/>
          </a:xfrm>
          <a:prstGeom prst="wedgeRoundRectCallout">
            <a:avLst>
              <a:gd name="adj1" fmla="val -36740"/>
              <a:gd name="adj2" fmla="val -230808"/>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C00000"/>
                </a:solidFill>
              </a:rPr>
              <a:t>I’m sorry, I can’t hear you…</a:t>
            </a:r>
            <a:endParaRPr lang="en-US" sz="1200" b="1" dirty="0">
              <a:solidFill>
                <a:srgbClr val="C00000"/>
              </a:solidFill>
            </a:endParaRPr>
          </a:p>
        </p:txBody>
      </p:sp>
      <p:sp>
        <p:nvSpPr>
          <p:cNvPr id="2" name="TextBox 1"/>
          <p:cNvSpPr txBox="1"/>
          <p:nvPr/>
        </p:nvSpPr>
        <p:spPr>
          <a:xfrm>
            <a:off x="4183676" y="4720261"/>
            <a:ext cx="775062" cy="369332"/>
          </a:xfrm>
          <a:prstGeom prst="rect">
            <a:avLst/>
          </a:prstGeom>
          <a:noFill/>
        </p:spPr>
        <p:txBody>
          <a:bodyPr wrap="square" rtlCol="0">
            <a:spAutoFit/>
          </a:bodyPr>
          <a:lstStyle/>
          <a:p>
            <a:r>
              <a:rPr lang="en-US" dirty="0" smtClean="0"/>
              <a:t>VS.</a:t>
            </a:r>
            <a:endParaRPr lang="en-US" dirty="0"/>
          </a:p>
        </p:txBody>
      </p:sp>
      <p:sp>
        <p:nvSpPr>
          <p:cNvPr id="3" name="Slide Number Placeholder 2"/>
          <p:cNvSpPr>
            <a:spLocks noGrp="1"/>
          </p:cNvSpPr>
          <p:nvPr>
            <p:ph type="sldNum" sz="quarter" idx="12"/>
          </p:nvPr>
        </p:nvSpPr>
        <p:spPr/>
        <p:txBody>
          <a:bodyPr/>
          <a:lstStyle/>
          <a:p>
            <a:fld id="{9F2F5E10-5301-4EE6-90D2-A6C4A3F62BED}" type="slidenum">
              <a:rPr lang="en-US" smtClean="0"/>
              <a:t>66</a:t>
            </a:fld>
            <a:endParaRPr lang="en-US"/>
          </a:p>
        </p:txBody>
      </p:sp>
    </p:spTree>
    <p:extLst>
      <p:ext uri="{BB962C8B-B14F-4D97-AF65-F5344CB8AC3E}">
        <p14:creationId xmlns:p14="http://schemas.microsoft.com/office/powerpoint/2010/main" val="26309006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nvPr>
        </p:nvGraphicFramePr>
        <p:xfrm>
          <a:off x="2664088" y="2522127"/>
          <a:ext cx="4120624" cy="3249612"/>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4"/>
          <p:cNvSpPr txBox="1">
            <a:spLocks/>
          </p:cNvSpPr>
          <p:nvPr/>
        </p:nvSpPr>
        <p:spPr>
          <a:xfrm>
            <a:off x="609600" y="497541"/>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dirty="0" smtClean="0"/>
              <a:t>Return to our example</a:t>
            </a:r>
            <a:endParaRPr lang="en-US" dirty="0"/>
          </a:p>
        </p:txBody>
      </p:sp>
      <p:sp>
        <p:nvSpPr>
          <p:cNvPr id="2" name="Slide Number Placeholder 1"/>
          <p:cNvSpPr>
            <a:spLocks noGrp="1"/>
          </p:cNvSpPr>
          <p:nvPr>
            <p:ph type="sldNum" sz="quarter" idx="12"/>
          </p:nvPr>
        </p:nvSpPr>
        <p:spPr/>
        <p:txBody>
          <a:bodyPr/>
          <a:lstStyle/>
          <a:p>
            <a:fld id="{9F2F5E10-5301-4EE6-90D2-A6C4A3F62BED}" type="slidenum">
              <a:rPr lang="en-US" smtClean="0"/>
              <a:t>67</a:t>
            </a:fld>
            <a:endParaRPr lang="en-US"/>
          </a:p>
        </p:txBody>
      </p:sp>
    </p:spTree>
    <p:extLst>
      <p:ext uri="{BB962C8B-B14F-4D97-AF65-F5344CB8AC3E}">
        <p14:creationId xmlns:p14="http://schemas.microsoft.com/office/powerpoint/2010/main" val="40018963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320535" y="1538343"/>
            <a:ext cx="3486482" cy="2322656"/>
          </a:xfrm>
          <a:prstGeom prst="rect">
            <a:avLst/>
          </a:prstGeom>
        </p:spPr>
      </p:pic>
      <p:sp>
        <p:nvSpPr>
          <p:cNvPr id="18" name="Rounded Rectangular Callout 17"/>
          <p:cNvSpPr/>
          <p:nvPr/>
        </p:nvSpPr>
        <p:spPr>
          <a:xfrm>
            <a:off x="3562003" y="1553725"/>
            <a:ext cx="1875478" cy="826942"/>
          </a:xfrm>
          <a:prstGeom prst="wedgeRoundRectCallout">
            <a:avLst>
              <a:gd name="adj1" fmla="val -115999"/>
              <a:gd name="adj2" fmla="val 18617"/>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C00000"/>
                </a:solidFill>
              </a:rPr>
              <a:t>My name is </a:t>
            </a:r>
            <a:r>
              <a:rPr lang="en-US" sz="1600" b="1" dirty="0" err="1">
                <a:solidFill>
                  <a:srgbClr val="C00000"/>
                </a:solidFill>
              </a:rPr>
              <a:t>Niki</a:t>
            </a:r>
            <a:r>
              <a:rPr lang="en-US" sz="1600" b="1" dirty="0">
                <a:solidFill>
                  <a:srgbClr val="C00000"/>
                </a:solidFill>
              </a:rPr>
              <a:t>. What’s your name?</a:t>
            </a:r>
            <a:endParaRPr lang="en-US" sz="1200" b="1" dirty="0">
              <a:solidFill>
                <a:srgbClr val="C00000"/>
              </a:solidFill>
            </a:endParaRPr>
          </a:p>
        </p:txBody>
      </p:sp>
      <p:pic>
        <p:nvPicPr>
          <p:cNvPr id="7" name="Picture 6"/>
          <p:cNvPicPr>
            <a:picLocks noChangeAspect="1"/>
          </p:cNvPicPr>
          <p:nvPr/>
        </p:nvPicPr>
        <p:blipFill>
          <a:blip r:embed="rId3"/>
          <a:stretch>
            <a:fillRect/>
          </a:stretch>
        </p:blipFill>
        <p:spPr>
          <a:xfrm>
            <a:off x="5440295" y="1531752"/>
            <a:ext cx="3486482" cy="2322656"/>
          </a:xfrm>
          <a:prstGeom prst="rect">
            <a:avLst/>
          </a:prstGeom>
        </p:spPr>
      </p:pic>
      <p:sp>
        <p:nvSpPr>
          <p:cNvPr id="9" name="Rounded Rectangular Callout 8"/>
          <p:cNvSpPr/>
          <p:nvPr/>
        </p:nvSpPr>
        <p:spPr>
          <a:xfrm>
            <a:off x="7126022" y="3662620"/>
            <a:ext cx="1968793" cy="845284"/>
          </a:xfrm>
          <a:prstGeom prst="wedgeRoundRectCallout">
            <a:avLst>
              <a:gd name="adj1" fmla="val -36740"/>
              <a:gd name="adj2" fmla="val -230808"/>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C00000"/>
                </a:solidFill>
              </a:rPr>
              <a:t>I’m sorry, I can’t hear you…</a:t>
            </a:r>
            <a:endParaRPr lang="en-US" sz="1200" b="1" dirty="0">
              <a:solidFill>
                <a:srgbClr val="C00000"/>
              </a:solidFill>
            </a:endParaRPr>
          </a:p>
        </p:txBody>
      </p:sp>
      <p:sp>
        <p:nvSpPr>
          <p:cNvPr id="10" name="Rounded Rectangular Callout 9"/>
          <p:cNvSpPr/>
          <p:nvPr/>
        </p:nvSpPr>
        <p:spPr>
          <a:xfrm>
            <a:off x="2033836" y="3662620"/>
            <a:ext cx="1968793" cy="845284"/>
          </a:xfrm>
          <a:prstGeom prst="wedgeRoundRectCallout">
            <a:avLst>
              <a:gd name="adj1" fmla="val -36740"/>
              <a:gd name="adj2" fmla="val -230808"/>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C00000"/>
                </a:solidFill>
              </a:rPr>
              <a:t>I’m sorry, I can’t hear you…</a:t>
            </a:r>
            <a:endParaRPr lang="en-US" sz="1200" b="1" dirty="0">
              <a:solidFill>
                <a:srgbClr val="C00000"/>
              </a:solidFill>
            </a:endParaRPr>
          </a:p>
        </p:txBody>
      </p:sp>
      <p:sp>
        <p:nvSpPr>
          <p:cNvPr id="2" name="TextBox 1"/>
          <p:cNvSpPr txBox="1"/>
          <p:nvPr/>
        </p:nvSpPr>
        <p:spPr>
          <a:xfrm>
            <a:off x="4183676" y="4720261"/>
            <a:ext cx="775062" cy="369332"/>
          </a:xfrm>
          <a:prstGeom prst="rect">
            <a:avLst/>
          </a:prstGeom>
          <a:noFill/>
        </p:spPr>
        <p:txBody>
          <a:bodyPr wrap="square" rtlCol="0">
            <a:spAutoFit/>
          </a:bodyPr>
          <a:lstStyle/>
          <a:p>
            <a:r>
              <a:rPr lang="en-US" dirty="0" smtClean="0"/>
              <a:t>VS.</a:t>
            </a:r>
            <a:endParaRPr lang="en-US" dirty="0"/>
          </a:p>
        </p:txBody>
      </p:sp>
      <p:pic>
        <p:nvPicPr>
          <p:cNvPr id="11" name="Picture 10"/>
          <p:cNvPicPr>
            <a:picLocks noChangeAspect="1"/>
          </p:cNvPicPr>
          <p:nvPr/>
        </p:nvPicPr>
        <p:blipFill>
          <a:blip r:embed="rId3"/>
          <a:stretch>
            <a:fillRect/>
          </a:stretch>
        </p:blipFill>
        <p:spPr>
          <a:xfrm>
            <a:off x="320535" y="4560248"/>
            <a:ext cx="3486482" cy="2322656"/>
          </a:xfrm>
          <a:prstGeom prst="rect">
            <a:avLst/>
          </a:prstGeom>
        </p:spPr>
      </p:pic>
      <p:sp>
        <p:nvSpPr>
          <p:cNvPr id="12" name="Rounded Rectangular Callout 11"/>
          <p:cNvSpPr/>
          <p:nvPr/>
        </p:nvSpPr>
        <p:spPr>
          <a:xfrm>
            <a:off x="3562003" y="4575630"/>
            <a:ext cx="1875478" cy="826942"/>
          </a:xfrm>
          <a:prstGeom prst="wedgeRoundRectCallout">
            <a:avLst>
              <a:gd name="adj1" fmla="val -115999"/>
              <a:gd name="adj2" fmla="val 18617"/>
              <a:gd name="adj3" fmla="val 16667"/>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C00000"/>
                </a:solidFill>
              </a:rPr>
              <a:t>My name is </a:t>
            </a:r>
            <a:r>
              <a:rPr lang="en-US" sz="1600" b="1" dirty="0" err="1">
                <a:solidFill>
                  <a:srgbClr val="C00000"/>
                </a:solidFill>
              </a:rPr>
              <a:t>Niki</a:t>
            </a:r>
            <a:r>
              <a:rPr lang="en-US" sz="1600" b="1" dirty="0">
                <a:solidFill>
                  <a:srgbClr val="C00000"/>
                </a:solidFill>
              </a:rPr>
              <a:t>. What’s your name?</a:t>
            </a:r>
            <a:endParaRPr lang="en-US" sz="1200" b="1" dirty="0">
              <a:solidFill>
                <a:srgbClr val="C00000"/>
              </a:solidFill>
            </a:endParaRPr>
          </a:p>
        </p:txBody>
      </p:sp>
      <p:pic>
        <p:nvPicPr>
          <p:cNvPr id="13" name="Picture 12"/>
          <p:cNvPicPr>
            <a:picLocks noChangeAspect="1"/>
          </p:cNvPicPr>
          <p:nvPr/>
        </p:nvPicPr>
        <p:blipFill>
          <a:blip r:embed="rId3"/>
          <a:stretch>
            <a:fillRect/>
          </a:stretch>
        </p:blipFill>
        <p:spPr>
          <a:xfrm>
            <a:off x="5440295" y="4553657"/>
            <a:ext cx="3486482" cy="2322656"/>
          </a:xfrm>
          <a:prstGeom prst="rect">
            <a:avLst/>
          </a:prstGeom>
        </p:spPr>
      </p:pic>
      <p:sp>
        <p:nvSpPr>
          <p:cNvPr id="14" name="TextBox 13"/>
          <p:cNvSpPr txBox="1"/>
          <p:nvPr/>
        </p:nvSpPr>
        <p:spPr>
          <a:xfrm>
            <a:off x="4236125" y="5721576"/>
            <a:ext cx="775062" cy="369332"/>
          </a:xfrm>
          <a:prstGeom prst="rect">
            <a:avLst/>
          </a:prstGeom>
          <a:noFill/>
        </p:spPr>
        <p:txBody>
          <a:bodyPr wrap="square" rtlCol="0">
            <a:spAutoFit/>
          </a:bodyPr>
          <a:lstStyle/>
          <a:p>
            <a:r>
              <a:rPr lang="en-US" dirty="0" smtClean="0"/>
              <a:t>VS.</a:t>
            </a:r>
            <a:endParaRPr lang="en-US" dirty="0"/>
          </a:p>
        </p:txBody>
      </p:sp>
      <p:sp>
        <p:nvSpPr>
          <p:cNvPr id="16" name="TextBox 15"/>
          <p:cNvSpPr txBox="1"/>
          <p:nvPr/>
        </p:nvSpPr>
        <p:spPr>
          <a:xfrm>
            <a:off x="4240746" y="3109219"/>
            <a:ext cx="775062" cy="369332"/>
          </a:xfrm>
          <a:prstGeom prst="rect">
            <a:avLst/>
          </a:prstGeom>
          <a:noFill/>
        </p:spPr>
        <p:txBody>
          <a:bodyPr wrap="square" rtlCol="0">
            <a:spAutoFit/>
          </a:bodyPr>
          <a:lstStyle/>
          <a:p>
            <a:r>
              <a:rPr lang="en-US" dirty="0" smtClean="0"/>
              <a:t>VS.</a:t>
            </a:r>
            <a:endParaRPr lang="en-US" dirty="0"/>
          </a:p>
        </p:txBody>
      </p:sp>
      <p:sp>
        <p:nvSpPr>
          <p:cNvPr id="15" name="Title 4"/>
          <p:cNvSpPr txBox="1">
            <a:spLocks noGrp="1"/>
          </p:cNvSpPr>
          <p:nvPr>
            <p:ph type="title"/>
          </p:nvPr>
        </p:nvSpPr>
        <p:spPr>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dirty="0" smtClean="0"/>
              <a:t>Return to our example</a:t>
            </a:r>
            <a:endParaRPr lang="en-US" dirty="0"/>
          </a:p>
        </p:txBody>
      </p:sp>
      <p:sp>
        <p:nvSpPr>
          <p:cNvPr id="3" name="Slide Number Placeholder 2"/>
          <p:cNvSpPr>
            <a:spLocks noGrp="1"/>
          </p:cNvSpPr>
          <p:nvPr>
            <p:ph type="sldNum" sz="quarter" idx="12"/>
          </p:nvPr>
        </p:nvSpPr>
        <p:spPr/>
        <p:txBody>
          <a:bodyPr/>
          <a:lstStyle/>
          <a:p>
            <a:fld id="{9F2F5E10-5301-4EE6-90D2-A6C4A3F62BED}" type="slidenum">
              <a:rPr lang="en-US" smtClean="0"/>
              <a:t>68</a:t>
            </a:fld>
            <a:endParaRPr lang="en-US"/>
          </a:p>
        </p:txBody>
      </p:sp>
    </p:spTree>
    <p:extLst>
      <p:ext uri="{BB962C8B-B14F-4D97-AF65-F5344CB8AC3E}">
        <p14:creationId xmlns:p14="http://schemas.microsoft.com/office/powerpoint/2010/main" val="184227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nvPr>
        </p:nvGraphicFramePr>
        <p:xfrm>
          <a:off x="2664088" y="2304806"/>
          <a:ext cx="4120624" cy="324961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1885873" y="5554418"/>
            <a:ext cx="8867775" cy="430887"/>
          </a:xfrm>
          <a:prstGeom prst="rect">
            <a:avLst/>
          </a:prstGeom>
          <a:noFill/>
        </p:spPr>
        <p:txBody>
          <a:bodyPr wrap="square" rtlCol="0">
            <a:spAutoFit/>
          </a:bodyPr>
          <a:lstStyle/>
          <a:p>
            <a:pPr marL="0" lvl="1"/>
            <a:r>
              <a:rPr lang="en-US" sz="2200" dirty="0" smtClean="0"/>
              <a:t>Rapport building hurts only if there’s errors</a:t>
            </a:r>
            <a:endParaRPr lang="en-US" sz="2200" dirty="0"/>
          </a:p>
        </p:txBody>
      </p:sp>
      <p:sp>
        <p:nvSpPr>
          <p:cNvPr id="12" name="Title 4"/>
          <p:cNvSpPr txBox="1">
            <a:spLocks/>
          </p:cNvSpPr>
          <p:nvPr/>
        </p:nvSpPr>
        <p:spPr>
          <a:xfrm>
            <a:off x="609600" y="497541"/>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dirty="0" smtClean="0"/>
              <a:t>Return to our example</a:t>
            </a:r>
            <a:endParaRPr lang="en-US" dirty="0"/>
          </a:p>
        </p:txBody>
      </p:sp>
      <p:sp>
        <p:nvSpPr>
          <p:cNvPr id="2" name="Slide Number Placeholder 1"/>
          <p:cNvSpPr>
            <a:spLocks noGrp="1"/>
          </p:cNvSpPr>
          <p:nvPr>
            <p:ph type="sldNum" sz="quarter" idx="12"/>
          </p:nvPr>
        </p:nvSpPr>
        <p:spPr/>
        <p:txBody>
          <a:bodyPr/>
          <a:lstStyle/>
          <a:p>
            <a:fld id="{9F2F5E10-5301-4EE6-90D2-A6C4A3F62BED}" type="slidenum">
              <a:rPr lang="en-US" smtClean="0"/>
              <a:t>69</a:t>
            </a:fld>
            <a:endParaRPr lang="en-US"/>
          </a:p>
        </p:txBody>
      </p:sp>
    </p:spTree>
    <p:extLst>
      <p:ext uri="{BB962C8B-B14F-4D97-AF65-F5344CB8AC3E}">
        <p14:creationId xmlns:p14="http://schemas.microsoft.com/office/powerpoint/2010/main" val="494323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UX Honeycomb</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9F2F5E10-5301-4EE6-90D2-A6C4A3F62BED}" type="slidenum">
              <a:rPr lang="en-US" smtClean="0"/>
              <a:t>7</a:t>
            </a:fld>
            <a:endParaRPr lang="en-US"/>
          </a:p>
        </p:txBody>
      </p:sp>
      <p:pic>
        <p:nvPicPr>
          <p:cNvPr id="6" name="Picture 5"/>
          <p:cNvPicPr>
            <a:picLocks noChangeAspect="1"/>
          </p:cNvPicPr>
          <p:nvPr/>
        </p:nvPicPr>
        <p:blipFill>
          <a:blip r:embed="rId3"/>
          <a:stretch>
            <a:fillRect/>
          </a:stretch>
        </p:blipFill>
        <p:spPr>
          <a:xfrm>
            <a:off x="2228850" y="2276475"/>
            <a:ext cx="4686300" cy="4343400"/>
          </a:xfrm>
          <a:prstGeom prst="rect">
            <a:avLst/>
          </a:prstGeom>
        </p:spPr>
      </p:pic>
    </p:spTree>
    <p:extLst>
      <p:ext uri="{BB962C8B-B14F-4D97-AF65-F5344CB8AC3E}">
        <p14:creationId xmlns:p14="http://schemas.microsoft.com/office/powerpoint/2010/main" val="23289877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interaction</a:t>
            </a:r>
            <a:endParaRPr lang="en-US" dirty="0"/>
          </a:p>
        </p:txBody>
      </p:sp>
      <p:sp>
        <p:nvSpPr>
          <p:cNvPr id="3" name="Content Placeholder 2"/>
          <p:cNvSpPr>
            <a:spLocks noGrp="1"/>
          </p:cNvSpPr>
          <p:nvPr>
            <p:ph idx="1"/>
          </p:nvPr>
        </p:nvSpPr>
        <p:spPr>
          <a:xfrm>
            <a:off x="739775" y="2556622"/>
            <a:ext cx="5161915" cy="4087906"/>
          </a:xfrm>
        </p:spPr>
        <p:txBody>
          <a:bodyPr>
            <a:normAutofit/>
          </a:bodyPr>
          <a:lstStyle/>
          <a:p>
            <a:r>
              <a:rPr lang="en-US" dirty="0"/>
              <a:t>If did not test for an </a:t>
            </a:r>
            <a:r>
              <a:rPr lang="en-US" dirty="0" smtClean="0"/>
              <a:t>interaction:</a:t>
            </a:r>
            <a:endParaRPr lang="en-US" dirty="0"/>
          </a:p>
          <a:p>
            <a:pPr lvl="1"/>
            <a:r>
              <a:rPr lang="en-US" dirty="0"/>
              <a:t>Would miss important </a:t>
            </a:r>
            <a:r>
              <a:rPr lang="en-US" dirty="0" smtClean="0"/>
              <a:t>nuance</a:t>
            </a:r>
          </a:p>
          <a:p>
            <a:pPr lvl="2"/>
            <a:r>
              <a:rPr lang="en-US" dirty="0" smtClean="0"/>
              <a:t>Conditions under which an effect occurs</a:t>
            </a:r>
          </a:p>
          <a:p>
            <a:pPr lvl="2"/>
            <a:r>
              <a:rPr lang="en-US" dirty="0" smtClean="0"/>
              <a:t>Kinds of people for whom an effect occurs</a:t>
            </a:r>
          </a:p>
          <a:p>
            <a:pPr lvl="1"/>
            <a:r>
              <a:rPr lang="en-US" dirty="0" smtClean="0"/>
              <a:t>Might think there is no effect</a:t>
            </a:r>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70</a:t>
            </a:fld>
            <a:endParaRPr lang="en-US"/>
          </a:p>
        </p:txBody>
      </p:sp>
      <p:sp>
        <p:nvSpPr>
          <p:cNvPr id="21" name="Rectangle 8"/>
          <p:cNvSpPr>
            <a:spLocks noChangeArrowheads="1"/>
          </p:cNvSpPr>
          <p:nvPr/>
        </p:nvSpPr>
        <p:spPr bwMode="auto">
          <a:xfrm>
            <a:off x="5981700" y="2236127"/>
            <a:ext cx="2228850" cy="16573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2" name="Line 9"/>
          <p:cNvSpPr>
            <a:spLocks noChangeShapeType="1"/>
          </p:cNvSpPr>
          <p:nvPr/>
        </p:nvSpPr>
        <p:spPr bwMode="auto">
          <a:xfrm>
            <a:off x="6438900" y="2921927"/>
            <a:ext cx="1257300" cy="5715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3" name="Line 10"/>
          <p:cNvSpPr>
            <a:spLocks noChangeShapeType="1"/>
          </p:cNvSpPr>
          <p:nvPr/>
        </p:nvSpPr>
        <p:spPr bwMode="auto">
          <a:xfrm flipV="1">
            <a:off x="6438900" y="2864777"/>
            <a:ext cx="12573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4" name="Rectangle 14"/>
          <p:cNvSpPr>
            <a:spLocks noChangeArrowheads="1"/>
          </p:cNvSpPr>
          <p:nvPr/>
        </p:nvSpPr>
        <p:spPr bwMode="auto">
          <a:xfrm>
            <a:off x="6724650" y="2579027"/>
            <a:ext cx="8001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7175" indent="-257175" algn="ctr">
              <a:spcBef>
                <a:spcPct val="20000"/>
              </a:spcBef>
            </a:pPr>
            <a:r>
              <a:rPr lang="en-US" sz="1500" dirty="0">
                <a:solidFill>
                  <a:srgbClr val="0000CC"/>
                </a:solidFill>
                <a:latin typeface="Calibri" pitchFamily="34" charset="0"/>
              </a:rPr>
              <a:t>Female</a:t>
            </a:r>
          </a:p>
        </p:txBody>
      </p:sp>
      <p:sp>
        <p:nvSpPr>
          <p:cNvPr id="25" name="Rectangle 15"/>
          <p:cNvSpPr>
            <a:spLocks noChangeArrowheads="1"/>
          </p:cNvSpPr>
          <p:nvPr/>
        </p:nvSpPr>
        <p:spPr bwMode="auto">
          <a:xfrm>
            <a:off x="6667500" y="3264827"/>
            <a:ext cx="8001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7175" indent="-257175" algn="ctr">
              <a:spcBef>
                <a:spcPct val="20000"/>
              </a:spcBef>
            </a:pPr>
            <a:r>
              <a:rPr lang="en-US" sz="1500" dirty="0">
                <a:solidFill>
                  <a:srgbClr val="FF0000"/>
                </a:solidFill>
                <a:latin typeface="Calibri" pitchFamily="34" charset="0"/>
              </a:rPr>
              <a:t>Male</a:t>
            </a:r>
          </a:p>
        </p:txBody>
      </p:sp>
      <p:sp>
        <p:nvSpPr>
          <p:cNvPr id="26" name="Rectangle 11"/>
          <p:cNvSpPr txBox="1">
            <a:spLocks noChangeArrowheads="1"/>
          </p:cNvSpPr>
          <p:nvPr/>
        </p:nvSpPr>
        <p:spPr>
          <a:xfrm>
            <a:off x="5981700" y="3950626"/>
            <a:ext cx="2228850" cy="342900"/>
          </a:xfrm>
          <a:prstGeom prst="rect">
            <a:avLst/>
          </a:prstGeom>
          <a:noFill/>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pPr algn="ctr">
              <a:buFontTx/>
              <a:buNone/>
            </a:pPr>
            <a:r>
              <a:rPr lang="en-US" sz="1500" smtClean="0"/>
              <a:t>Simple           Difficult</a:t>
            </a:r>
            <a:endParaRPr lang="en-US" sz="1500" dirty="0"/>
          </a:p>
        </p:txBody>
      </p:sp>
      <p:sp>
        <p:nvSpPr>
          <p:cNvPr id="11" name="Rectangle 8"/>
          <p:cNvSpPr>
            <a:spLocks noChangeArrowheads="1"/>
          </p:cNvSpPr>
          <p:nvPr/>
        </p:nvSpPr>
        <p:spPr bwMode="auto">
          <a:xfrm>
            <a:off x="5981700" y="4423521"/>
            <a:ext cx="2228850" cy="16573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 name="Line 9"/>
          <p:cNvSpPr>
            <a:spLocks noChangeShapeType="1"/>
          </p:cNvSpPr>
          <p:nvPr/>
        </p:nvSpPr>
        <p:spPr bwMode="auto">
          <a:xfrm>
            <a:off x="6438900" y="5109321"/>
            <a:ext cx="1257300" cy="5715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3" name="Line 10"/>
          <p:cNvSpPr>
            <a:spLocks noChangeShapeType="1"/>
          </p:cNvSpPr>
          <p:nvPr/>
        </p:nvSpPr>
        <p:spPr bwMode="auto">
          <a:xfrm flipV="1">
            <a:off x="6563762" y="5052171"/>
            <a:ext cx="1132438" cy="62865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 name="Rectangle 14"/>
          <p:cNvSpPr>
            <a:spLocks noChangeArrowheads="1"/>
          </p:cNvSpPr>
          <p:nvPr/>
        </p:nvSpPr>
        <p:spPr bwMode="auto">
          <a:xfrm>
            <a:off x="6880770" y="4897535"/>
            <a:ext cx="8001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7175" indent="-257175" algn="ctr">
              <a:spcBef>
                <a:spcPct val="20000"/>
              </a:spcBef>
            </a:pPr>
            <a:r>
              <a:rPr lang="en-US" sz="1500" dirty="0">
                <a:solidFill>
                  <a:srgbClr val="0000CC"/>
                </a:solidFill>
                <a:latin typeface="Calibri" pitchFamily="34" charset="0"/>
              </a:rPr>
              <a:t>Female</a:t>
            </a:r>
          </a:p>
        </p:txBody>
      </p:sp>
      <p:sp>
        <p:nvSpPr>
          <p:cNvPr id="15" name="Rectangle 15"/>
          <p:cNvSpPr>
            <a:spLocks noChangeArrowheads="1"/>
          </p:cNvSpPr>
          <p:nvPr/>
        </p:nvSpPr>
        <p:spPr bwMode="auto">
          <a:xfrm>
            <a:off x="6937803" y="5509371"/>
            <a:ext cx="8001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7175" indent="-257175" algn="ctr">
              <a:spcBef>
                <a:spcPct val="20000"/>
              </a:spcBef>
            </a:pPr>
            <a:r>
              <a:rPr lang="en-US" sz="1500" dirty="0">
                <a:solidFill>
                  <a:srgbClr val="FF0000"/>
                </a:solidFill>
                <a:latin typeface="Calibri" pitchFamily="34" charset="0"/>
              </a:rPr>
              <a:t>Male</a:t>
            </a:r>
          </a:p>
        </p:txBody>
      </p:sp>
      <p:sp>
        <p:nvSpPr>
          <p:cNvPr id="16" name="Rectangle 11"/>
          <p:cNvSpPr txBox="1">
            <a:spLocks noChangeArrowheads="1"/>
          </p:cNvSpPr>
          <p:nvPr/>
        </p:nvSpPr>
        <p:spPr>
          <a:xfrm>
            <a:off x="5981700" y="6138020"/>
            <a:ext cx="2228850" cy="342900"/>
          </a:xfrm>
          <a:prstGeom prst="rect">
            <a:avLst/>
          </a:prstGeom>
          <a:noFill/>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charset="2"/>
              <a:buChar char="u"/>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charset="2"/>
              <a:buChar char="u"/>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charset="2"/>
              <a:buChar char="u"/>
              <a:defRPr lang="en-US" sz="1800" kern="1200" dirty="0">
                <a:solidFill>
                  <a:schemeClr val="tx1">
                    <a:lumMod val="65000"/>
                    <a:lumOff val="35000"/>
                  </a:schemeClr>
                </a:solidFill>
                <a:latin typeface="+mn-lt"/>
                <a:ea typeface="+mn-ea"/>
                <a:cs typeface="+mn-cs"/>
              </a:defRPr>
            </a:lvl9pPr>
          </a:lstStyle>
          <a:p>
            <a:pPr algn="ctr">
              <a:buFontTx/>
              <a:buNone/>
            </a:pPr>
            <a:r>
              <a:rPr lang="en-US" sz="1500" smtClean="0"/>
              <a:t>Simple           Difficult</a:t>
            </a:r>
            <a:endParaRPr lang="en-US" sz="1500" dirty="0"/>
          </a:p>
        </p:txBody>
      </p:sp>
    </p:spTree>
    <p:extLst>
      <p:ext uri="{BB962C8B-B14F-4D97-AF65-F5344CB8AC3E}">
        <p14:creationId xmlns:p14="http://schemas.microsoft.com/office/powerpoint/2010/main" val="64726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p:bldP spid="25" grpId="0"/>
      <p:bldP spid="26" grpId="0"/>
      <p:bldP spid="11" grpId="0" animBg="1"/>
      <p:bldP spid="12" grpId="0" animBg="1"/>
      <p:bldP spid="13" grpId="0" animBg="1"/>
      <p:bldP spid="14" grpId="0"/>
      <p:bldP spid="15" grpId="0"/>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interaction</a:t>
            </a:r>
            <a:endParaRPr lang="en-US" dirty="0"/>
          </a:p>
        </p:txBody>
      </p:sp>
      <p:sp>
        <p:nvSpPr>
          <p:cNvPr id="3" name="Content Placeholder 2"/>
          <p:cNvSpPr>
            <a:spLocks noGrp="1"/>
          </p:cNvSpPr>
          <p:nvPr>
            <p:ph idx="1"/>
          </p:nvPr>
        </p:nvSpPr>
        <p:spPr>
          <a:xfrm>
            <a:off x="739775" y="2556622"/>
            <a:ext cx="5161915" cy="4087906"/>
          </a:xfrm>
        </p:spPr>
        <p:txBody>
          <a:bodyPr>
            <a:normAutofit/>
          </a:bodyPr>
          <a:lstStyle/>
          <a:p>
            <a:r>
              <a:rPr lang="en-US" dirty="0" smtClean="0"/>
              <a:t>How to tests for an interaction:</a:t>
            </a:r>
          </a:p>
          <a:p>
            <a:pPr lvl="1"/>
            <a:r>
              <a:rPr lang="en-US" dirty="0" smtClean="0"/>
              <a:t>Do NOT run a t-test on gender and another on difficulty</a:t>
            </a:r>
          </a:p>
          <a:p>
            <a:pPr lvl="1"/>
            <a:r>
              <a:rPr lang="en-US" dirty="0" smtClean="0"/>
              <a:t>ANOVA: which kind?</a:t>
            </a:r>
          </a:p>
          <a:p>
            <a:pPr lvl="2"/>
            <a:r>
              <a:rPr lang="en-US" dirty="0" smtClean="0"/>
              <a:t>Factorial ANOVA or repeated measures</a:t>
            </a:r>
          </a:p>
          <a:p>
            <a:pPr lvl="1"/>
            <a:r>
              <a:rPr lang="en-US" dirty="0" smtClean="0"/>
              <a:t>What if the other variable is continuous (e.g., age)?</a:t>
            </a:r>
          </a:p>
          <a:p>
            <a:pPr lvl="2"/>
            <a:r>
              <a:rPr lang="en-US" dirty="0" smtClean="0"/>
              <a:t>Regression or logistic regression</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9F2F5E10-5301-4EE6-90D2-A6C4A3F62BED}" type="slidenum">
              <a:rPr lang="en-US" smtClean="0"/>
              <a:t>71</a:t>
            </a:fld>
            <a:endParaRPr lang="en-US"/>
          </a:p>
        </p:txBody>
      </p:sp>
    </p:spTree>
    <p:extLst>
      <p:ext uri="{BB962C8B-B14F-4D97-AF65-F5344CB8AC3E}">
        <p14:creationId xmlns:p14="http://schemas.microsoft.com/office/powerpoint/2010/main" val="311789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analysis for experiments</a:t>
            </a:r>
            <a:endParaRPr lang="en-US" dirty="0"/>
          </a:p>
        </p:txBody>
      </p:sp>
      <p:sp>
        <p:nvSpPr>
          <p:cNvPr id="3" name="Content Placeholder 2"/>
          <p:cNvSpPr>
            <a:spLocks noGrp="1"/>
          </p:cNvSpPr>
          <p:nvPr>
            <p:ph idx="1"/>
          </p:nvPr>
        </p:nvSpPr>
        <p:spPr>
          <a:xfrm>
            <a:off x="739775" y="2770094"/>
            <a:ext cx="7662864" cy="4087906"/>
          </a:xfrm>
        </p:spPr>
        <p:txBody>
          <a:bodyPr>
            <a:normAutofit/>
          </a:bodyPr>
          <a:lstStyle/>
          <a:p>
            <a:r>
              <a:rPr lang="en-US" dirty="0" smtClean="0"/>
              <a:t>What </a:t>
            </a:r>
            <a:r>
              <a:rPr lang="en-US" dirty="0"/>
              <a:t>if people are studied in pairs (husband &amp; wife, child &amp; parent, two friends (but each randomly assigned to a condition), etc</a:t>
            </a:r>
            <a:r>
              <a:rPr lang="en-US" dirty="0" smtClean="0"/>
              <a:t>.?</a:t>
            </a:r>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72</a:t>
            </a:fld>
            <a:endParaRPr lang="en-US"/>
          </a:p>
        </p:txBody>
      </p:sp>
    </p:spTree>
    <p:extLst>
      <p:ext uri="{BB962C8B-B14F-4D97-AF65-F5344CB8AC3E}">
        <p14:creationId xmlns:p14="http://schemas.microsoft.com/office/powerpoint/2010/main" val="17476255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a:xfrm>
            <a:off x="320842" y="1954841"/>
            <a:ext cx="8365957" cy="4623131"/>
          </a:xfrm>
          <a:solidFill>
            <a:schemeClr val="bg1"/>
          </a:solidFill>
          <a:ln>
            <a:solidFill>
              <a:srgbClr val="0000FF"/>
            </a:solidFill>
          </a:ln>
        </p:spPr>
        <p:txBody>
          <a:bodyPr>
            <a:noAutofit/>
          </a:bodyPr>
          <a:lstStyle/>
          <a:p>
            <a:pPr marL="514350" indent="-514350">
              <a:buFont typeface="+mj-lt"/>
              <a:buAutoNum type="arabicPeriod"/>
            </a:pPr>
            <a:r>
              <a:rPr lang="en-US" sz="2800" dirty="0" smtClean="0"/>
              <a:t>UX/UI design</a:t>
            </a:r>
          </a:p>
          <a:p>
            <a:pPr marL="514350" indent="-514350">
              <a:buFont typeface="+mj-lt"/>
              <a:buAutoNum type="arabicPeriod"/>
            </a:pPr>
            <a:r>
              <a:rPr lang="en-US" sz="2800" dirty="0" smtClean="0"/>
              <a:t>AB testing</a:t>
            </a:r>
          </a:p>
          <a:p>
            <a:pPr marL="514350" indent="-514350">
              <a:buFont typeface="+mj-lt"/>
              <a:buAutoNum type="arabicPeriod"/>
            </a:pPr>
            <a:r>
              <a:rPr lang="en-US" sz="2800" dirty="0" smtClean="0"/>
              <a:t>User study design</a:t>
            </a:r>
          </a:p>
          <a:p>
            <a:pPr marL="514350" indent="-514350">
              <a:buFont typeface="+mj-lt"/>
              <a:buAutoNum type="arabicPeriod"/>
            </a:pPr>
            <a:r>
              <a:rPr lang="en-US" sz="2800" dirty="0"/>
              <a:t>Advanced analysis for experiments</a:t>
            </a:r>
          </a:p>
          <a:p>
            <a:pPr marL="514350" indent="-514350">
              <a:buFont typeface="+mj-lt"/>
              <a:buAutoNum type="arabicPeriod"/>
            </a:pPr>
            <a:endParaRPr lang="en-US" sz="2800" dirty="0" smtClean="0"/>
          </a:p>
          <a:p>
            <a:pPr marL="800100" lvl="1" indent="-457200">
              <a:buFont typeface="+mj-lt"/>
              <a:buAutoNum type="arabicPeriod"/>
            </a:pPr>
            <a:endParaRPr lang="en-US" sz="2400" dirty="0" smtClean="0"/>
          </a:p>
        </p:txBody>
      </p:sp>
      <p:sp>
        <p:nvSpPr>
          <p:cNvPr id="5" name="Slide Number Placeholder 4"/>
          <p:cNvSpPr>
            <a:spLocks noGrp="1"/>
          </p:cNvSpPr>
          <p:nvPr>
            <p:ph type="sldNum" sz="quarter" idx="12"/>
          </p:nvPr>
        </p:nvSpPr>
        <p:spPr/>
        <p:txBody>
          <a:bodyPr/>
          <a:lstStyle/>
          <a:p>
            <a:fld id="{9F2F5E10-5301-4EE6-90D2-A6C4A3F62BED}" type="slidenum">
              <a:rPr lang="en-US" smtClean="0"/>
              <a:t>73</a:t>
            </a:fld>
            <a:endParaRPr lang="en-US"/>
          </a:p>
        </p:txBody>
      </p:sp>
    </p:spTree>
    <p:extLst>
      <p:ext uri="{BB962C8B-B14F-4D97-AF65-F5344CB8AC3E}">
        <p14:creationId xmlns:p14="http://schemas.microsoft.com/office/powerpoint/2010/main" val="1046171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AB Testing</a:t>
            </a:r>
            <a:endParaRPr lang="en-US" dirty="0"/>
          </a:p>
        </p:txBody>
      </p:sp>
      <p:sp>
        <p:nvSpPr>
          <p:cNvPr id="6" name="Text Placeholder 5"/>
          <p:cNvSpPr>
            <a:spLocks noGrp="1"/>
          </p:cNvSpPr>
          <p:nvPr>
            <p:ph type="body" idx="1"/>
          </p:nvPr>
        </p:nvSpPr>
        <p:spPr>
          <a:xfrm>
            <a:off x="1518249" y="3609695"/>
            <a:ext cx="5339751" cy="1500187"/>
          </a:xfrm>
        </p:spPr>
        <p:txBody>
          <a:bodyPr/>
          <a:lstStyle/>
          <a:p>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8</a:t>
            </a:fld>
            <a:endParaRPr lang="en-US"/>
          </a:p>
        </p:txBody>
      </p:sp>
    </p:spTree>
    <p:extLst>
      <p:ext uri="{BB962C8B-B14F-4D97-AF65-F5344CB8AC3E}">
        <p14:creationId xmlns:p14="http://schemas.microsoft.com/office/powerpoint/2010/main" val="2868084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AB testing</a:t>
            </a:r>
            <a:endParaRPr lang="en-US" dirty="0">
              <a:solidFill>
                <a:srgbClr val="FF0000"/>
              </a:solidFill>
            </a:endParaRPr>
          </a:p>
        </p:txBody>
      </p:sp>
      <p:sp>
        <p:nvSpPr>
          <p:cNvPr id="3" name="Content Placeholder 2"/>
          <p:cNvSpPr>
            <a:spLocks noGrp="1"/>
          </p:cNvSpPr>
          <p:nvPr>
            <p:ph idx="1"/>
          </p:nvPr>
        </p:nvSpPr>
        <p:spPr>
          <a:xfrm>
            <a:off x="739774" y="2770094"/>
            <a:ext cx="8136001" cy="3930629"/>
          </a:xfrm>
        </p:spPr>
        <p:txBody>
          <a:bodyPr>
            <a:normAutofit lnSpcReduction="10000"/>
          </a:bodyPr>
          <a:lstStyle/>
          <a:p>
            <a:r>
              <a:rPr lang="en-US" dirty="0" smtClean="0"/>
              <a:t>AB </a:t>
            </a:r>
            <a:r>
              <a:rPr lang="en-US" dirty="0"/>
              <a:t>testing </a:t>
            </a:r>
            <a:r>
              <a:rPr lang="en-US" dirty="0" smtClean="0"/>
              <a:t>(</a:t>
            </a:r>
            <a:r>
              <a:rPr lang="en-US" b="1" dirty="0" smtClean="0"/>
              <a:t>bucket </a:t>
            </a:r>
            <a:r>
              <a:rPr lang="en-US" b="1" dirty="0"/>
              <a:t>tests </a:t>
            </a:r>
            <a:r>
              <a:rPr lang="en-US" dirty="0"/>
              <a:t>or </a:t>
            </a:r>
            <a:r>
              <a:rPr lang="en-US" b="1" dirty="0"/>
              <a:t>split-run testing</a:t>
            </a:r>
            <a:r>
              <a:rPr lang="en-US" dirty="0"/>
              <a:t>) </a:t>
            </a:r>
            <a:endParaRPr lang="en-US" dirty="0" smtClean="0"/>
          </a:p>
          <a:p>
            <a:pPr lvl="1"/>
            <a:r>
              <a:rPr lang="en-US" dirty="0" smtClean="0"/>
              <a:t> Randomized control trial or </a:t>
            </a:r>
            <a:r>
              <a:rPr lang="en-US" b="1" dirty="0"/>
              <a:t>experiment</a:t>
            </a:r>
            <a:r>
              <a:rPr lang="en-US" dirty="0"/>
              <a:t> with two </a:t>
            </a:r>
            <a:r>
              <a:rPr lang="en-US" dirty="0" smtClean="0"/>
              <a:t>levels: </a:t>
            </a:r>
            <a:r>
              <a:rPr lang="en-US" dirty="0"/>
              <a:t>A and </a:t>
            </a:r>
            <a:r>
              <a:rPr lang="en-US" dirty="0" smtClean="0"/>
              <a:t>B</a:t>
            </a:r>
          </a:p>
          <a:p>
            <a:endParaRPr lang="en-US" dirty="0"/>
          </a:p>
          <a:p>
            <a:r>
              <a:rPr lang="en-US" dirty="0" smtClean="0"/>
              <a:t>Used to test the impact of design element</a:t>
            </a:r>
          </a:p>
          <a:p>
            <a:pPr lvl="1"/>
            <a:r>
              <a:rPr lang="en-US" dirty="0" smtClean="0"/>
              <a:t>A design element is an example of a </a:t>
            </a:r>
            <a:r>
              <a:rPr lang="en-US" b="1" dirty="0" smtClean="0">
                <a:solidFill>
                  <a:srgbClr val="FF0000"/>
                </a:solidFill>
              </a:rPr>
              <a:t>variable</a:t>
            </a:r>
          </a:p>
          <a:p>
            <a:pPr lvl="1"/>
            <a:endParaRPr lang="en-US" b="1" dirty="0"/>
          </a:p>
          <a:p>
            <a:r>
              <a:rPr lang="en-US" dirty="0"/>
              <a:t>Used to test the impact of design element </a:t>
            </a:r>
            <a:r>
              <a:rPr lang="en-US" b="1" dirty="0"/>
              <a:t>on user outcomes</a:t>
            </a:r>
          </a:p>
          <a:p>
            <a:pPr lvl="1"/>
            <a:r>
              <a:rPr lang="en-US" dirty="0"/>
              <a:t>Objective</a:t>
            </a:r>
          </a:p>
          <a:p>
            <a:pPr lvl="1"/>
            <a:r>
              <a:rPr lang="en-US" dirty="0" smtClean="0"/>
              <a:t>Subjective</a:t>
            </a:r>
            <a:endParaRPr lang="en-US" dirty="0"/>
          </a:p>
        </p:txBody>
      </p:sp>
      <p:sp>
        <p:nvSpPr>
          <p:cNvPr id="4" name="Slide Number Placeholder 3"/>
          <p:cNvSpPr>
            <a:spLocks noGrp="1"/>
          </p:cNvSpPr>
          <p:nvPr>
            <p:ph type="sldNum" sz="quarter" idx="12"/>
          </p:nvPr>
        </p:nvSpPr>
        <p:spPr/>
        <p:txBody>
          <a:bodyPr/>
          <a:lstStyle/>
          <a:p>
            <a:fld id="{9F2F5E10-5301-4EE6-90D2-A6C4A3F62BED}" type="slidenum">
              <a:rPr lang="en-US" smtClean="0"/>
              <a:t>9</a:t>
            </a:fld>
            <a:endParaRPr lang="en-US"/>
          </a:p>
        </p:txBody>
      </p:sp>
    </p:spTree>
    <p:extLst>
      <p:ext uri="{BB962C8B-B14F-4D97-AF65-F5344CB8AC3E}">
        <p14:creationId xmlns:p14="http://schemas.microsoft.com/office/powerpoint/2010/main" val="415995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enesis">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8227</TotalTime>
  <Words>2687</Words>
  <Application>Microsoft Office PowerPoint</Application>
  <PresentationFormat>On-screen Show (4:3)</PresentationFormat>
  <Paragraphs>620</Paragraphs>
  <Slides>73</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0" baseType="lpstr">
      <vt:lpstr>Arial</vt:lpstr>
      <vt:lpstr>Calibri</vt:lpstr>
      <vt:lpstr>Calisto MT</vt:lpstr>
      <vt:lpstr>Helvetica</vt:lpstr>
      <vt:lpstr>Wingdings</vt:lpstr>
      <vt:lpstr>Genesis</vt:lpstr>
      <vt:lpstr>Acrobat Document</vt:lpstr>
      <vt:lpstr> </vt:lpstr>
      <vt:lpstr>Today’s Topics</vt:lpstr>
      <vt:lpstr>UX/UI Design</vt:lpstr>
      <vt:lpstr>UX/UI Design</vt:lpstr>
      <vt:lpstr>Content</vt:lpstr>
      <vt:lpstr>UX/UI Design</vt:lpstr>
      <vt:lpstr>UX Honeycomb</vt:lpstr>
      <vt:lpstr>AB Testing</vt:lpstr>
      <vt:lpstr>AB testing</vt:lpstr>
      <vt:lpstr>AB Testing</vt:lpstr>
      <vt:lpstr>Conducting AB Testing</vt:lpstr>
      <vt:lpstr>AB Testing</vt:lpstr>
      <vt:lpstr>AB Testing</vt:lpstr>
      <vt:lpstr>AB testing</vt:lpstr>
      <vt:lpstr>Need for more than AB testing</vt:lpstr>
      <vt:lpstr>Need for more than AB testing</vt:lpstr>
      <vt:lpstr>Basics of user study design</vt:lpstr>
      <vt:lpstr>Steps in user study design</vt:lpstr>
      <vt:lpstr>Operationalize variables</vt:lpstr>
      <vt:lpstr>Examples</vt:lpstr>
      <vt:lpstr>Examples</vt:lpstr>
      <vt:lpstr>Examples</vt:lpstr>
      <vt:lpstr>Operationalize variables</vt:lpstr>
      <vt:lpstr>IVs and DVs</vt:lpstr>
      <vt:lpstr>Types of Measures</vt:lpstr>
      <vt:lpstr>Questionnaires</vt:lpstr>
      <vt:lpstr>Likert-Type Scales</vt:lpstr>
      <vt:lpstr>Questionnaires</vt:lpstr>
      <vt:lpstr>Task Performance</vt:lpstr>
      <vt:lpstr>Physiological Measures</vt:lpstr>
      <vt:lpstr>Qualitative Data</vt:lpstr>
      <vt:lpstr>Putting it all together</vt:lpstr>
      <vt:lpstr>Putting it all together</vt:lpstr>
      <vt:lpstr>Types of statistical tests</vt:lpstr>
      <vt:lpstr>Putting it all together</vt:lpstr>
      <vt:lpstr>Putting it all together</vt:lpstr>
      <vt:lpstr>Steps in user study design</vt:lpstr>
      <vt:lpstr>User study design</vt:lpstr>
      <vt:lpstr>User study design</vt:lpstr>
      <vt:lpstr>Experiment</vt:lpstr>
      <vt:lpstr>IVs and DVs</vt:lpstr>
      <vt:lpstr>User study design</vt:lpstr>
      <vt:lpstr>Types of AB Testing</vt:lpstr>
      <vt:lpstr>Types of AB Testing</vt:lpstr>
      <vt:lpstr>Between- vs. Within-Subjects</vt:lpstr>
      <vt:lpstr>Counterbalancing</vt:lpstr>
      <vt:lpstr>Measurement</vt:lpstr>
      <vt:lpstr>User study design</vt:lpstr>
      <vt:lpstr>AB+ (One-way) Designs</vt:lpstr>
      <vt:lpstr>Counterbalancing</vt:lpstr>
      <vt:lpstr>User study design</vt:lpstr>
      <vt:lpstr>Factorial design</vt:lpstr>
      <vt:lpstr>Factorial design</vt:lpstr>
      <vt:lpstr>PowerPoint Presentation</vt:lpstr>
      <vt:lpstr>User study design</vt:lpstr>
      <vt:lpstr>Types of Experimental Designs</vt:lpstr>
      <vt:lpstr>PowerPoint Presentation</vt:lpstr>
      <vt:lpstr>Mixed design with </vt:lpstr>
      <vt:lpstr>Advanced analysis for experiments</vt:lpstr>
      <vt:lpstr>Experiment</vt:lpstr>
      <vt:lpstr>Types of statistical tests</vt:lpstr>
      <vt:lpstr>Which test for what design?</vt:lpstr>
      <vt:lpstr>Which test for what design?</vt:lpstr>
      <vt:lpstr>Which test for what design?</vt:lpstr>
      <vt:lpstr>Testing for interaction</vt:lpstr>
      <vt:lpstr>Return to our example</vt:lpstr>
      <vt:lpstr>PowerPoint Presentation</vt:lpstr>
      <vt:lpstr>Return to our example</vt:lpstr>
      <vt:lpstr>PowerPoint Presentation</vt:lpstr>
      <vt:lpstr>Testing for interaction</vt:lpstr>
      <vt:lpstr>Testing for interaction</vt:lpstr>
      <vt:lpstr>Advanced analysis for experiments</vt:lpstr>
      <vt:lpstr>Today’s 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Yolanda Gil</dc:creator>
  <cp:lastModifiedBy>Gale Lucas</cp:lastModifiedBy>
  <cp:revision>413</cp:revision>
  <cp:lastPrinted>2016-11-11T14:52:43Z</cp:lastPrinted>
  <dcterms:created xsi:type="dcterms:W3CDTF">2015-06-10T16:51:26Z</dcterms:created>
  <dcterms:modified xsi:type="dcterms:W3CDTF">2023-05-31T21:57:41Z</dcterms:modified>
</cp:coreProperties>
</file>