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79" r:id="rId2"/>
    <p:sldId id="676" r:id="rId3"/>
    <p:sldId id="677" r:id="rId4"/>
    <p:sldId id="678" r:id="rId5"/>
    <p:sldId id="679" r:id="rId6"/>
    <p:sldId id="680" r:id="rId7"/>
    <p:sldId id="681" r:id="rId8"/>
    <p:sldId id="682" r:id="rId9"/>
    <p:sldId id="683" r:id="rId10"/>
    <p:sldId id="684" r:id="rId11"/>
    <p:sldId id="685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3" r:id="rId20"/>
    <p:sldId id="694" r:id="rId21"/>
    <p:sldId id="695" r:id="rId22"/>
    <p:sldId id="696" r:id="rId23"/>
    <p:sldId id="697" r:id="rId24"/>
    <p:sldId id="698" r:id="rId25"/>
    <p:sldId id="699" r:id="rId26"/>
    <p:sldId id="700" r:id="rId27"/>
    <p:sldId id="701" r:id="rId28"/>
    <p:sldId id="702" r:id="rId29"/>
    <p:sldId id="339" r:id="rId30"/>
    <p:sldId id="465" r:id="rId31"/>
    <p:sldId id="573" r:id="rId32"/>
    <p:sldId id="673" r:id="rId33"/>
    <p:sldId id="675" r:id="rId34"/>
    <p:sldId id="518" r:id="rId35"/>
    <p:sldId id="586" r:id="rId36"/>
    <p:sldId id="517" r:id="rId37"/>
    <p:sldId id="519" r:id="rId38"/>
    <p:sldId id="587" r:id="rId39"/>
    <p:sldId id="521" r:id="rId40"/>
    <p:sldId id="522" r:id="rId41"/>
    <p:sldId id="523" r:id="rId42"/>
    <p:sldId id="589" r:id="rId43"/>
    <p:sldId id="524" r:id="rId44"/>
    <p:sldId id="515" r:id="rId45"/>
    <p:sldId id="525" r:id="rId46"/>
    <p:sldId id="526" r:id="rId47"/>
    <p:sldId id="528" r:id="rId48"/>
    <p:sldId id="529" r:id="rId49"/>
    <p:sldId id="588" r:id="rId50"/>
    <p:sldId id="582" r:id="rId51"/>
    <p:sldId id="531" r:id="rId52"/>
    <p:sldId id="554" r:id="rId53"/>
    <p:sldId id="597" r:id="rId54"/>
    <p:sldId id="591" r:id="rId55"/>
    <p:sldId id="601" r:id="rId56"/>
    <p:sldId id="594" r:id="rId57"/>
    <p:sldId id="595" r:id="rId58"/>
    <p:sldId id="596" r:id="rId59"/>
    <p:sldId id="703" r:id="rId60"/>
    <p:sldId id="590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D2659"/>
    <a:srgbClr val="CDF1FF"/>
    <a:srgbClr val="CCFF66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0" autoAdjust="0"/>
    <p:restoredTop sz="90865" autoAdjust="0"/>
  </p:normalViewPr>
  <p:slideViewPr>
    <p:cSldViewPr snapToGrid="0" snapToObjects="1">
      <p:cViewPr varScale="1">
        <p:scale>
          <a:sx n="53" d="100"/>
          <a:sy n="53" d="100"/>
        </p:scale>
        <p:origin x="1143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1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33CFD-2BC8-AE4D-8A29-5DD40418525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D0584-4EE8-244F-AF7C-E9B2BDE6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34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B6038-47A1-EB4F-B8AE-F425001B0F7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BCA06-DAB2-2649-96E2-82E5DB3F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71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Confounds are differences between</a:t>
            </a:r>
            <a:r>
              <a:rPr lang="en-US" baseline="0" dirty="0" smtClean="0"/>
              <a:t> condition – vary systematically across condition but NOT the manipulated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BCA06-DAB2-2649-96E2-82E5DB3F7AB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9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BCA06-DAB2-2649-96E2-82E5DB3F7AB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0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3E3F49-1716-46F6-B8C1-92F52836DD6C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6E6641-FB02-443B-994F-35CE5B129108}" type="datetime1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D3A7E7-3078-43D8-A95C-553D625C784E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80620-5FC8-4441-89DB-0EA520319A95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7A8916-16C4-4C50-B5C4-AC598C6498BB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C08CF2-0644-4E8B-84D0-8B316278BE52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D14E70-DB4C-4F90-A97E-FEF3E363D170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B3AD51-6010-425A-A42F-526AE1934F48}" type="datetime1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66C4B-E01F-4AA2-917F-133779AB705C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D3CC6-1C9A-4F9C-A33D-03DCA4F26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79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4ACAE-33D3-4568-B122-AB5CD12D53A7}" type="datetime1">
              <a:rPr lang="en-US" smtClean="0"/>
              <a:t>10/6/2023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96740-B5C6-45A0-A28E-F52B7D3FD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40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2A901-81BA-458E-BC29-726146BD9379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725BB-33B9-49A9-B282-4F2374DC6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A9A28C-12D2-416B-839F-A118F5BB4763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78CD9-63F0-45BF-BA48-774E7FAB5CBF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37519-8EF1-4F98-A16F-00FC38E56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64C6FA-25DA-4F6B-831D-E377502BE746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18B588-3CE6-493B-9B4F-F71957F2E3E6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EAE8E4-C902-4ADA-ADE8-25514588AF8A}" type="datetime1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6A76B0-DFA3-4EB8-9D67-B403A5B67E23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56C788-EECF-467D-A40D-47967C3D0A79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8986E7-4080-45E4-B7C7-848B113C99B4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55E5B6-94DA-47ED-A037-B391A18A3D17}" type="datetime1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9951" y="6504317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charset="2"/>
        <a:buChar char="u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charset="2"/>
        <a:buChar char="u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charset="2"/>
        <a:buChar char="u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charset="2"/>
        <a:buChar char="u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charset="2"/>
        <a:buChar char="u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charset="2"/>
        <a:buChar char="u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u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charset="2"/>
        <a:buChar char="u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u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jpeg"/><Relationship Id="rId11" Type="http://schemas.openxmlformats.org/officeDocument/2006/relationships/image" Target="../media/image16.emf"/><Relationship Id="rId5" Type="http://schemas.openxmlformats.org/officeDocument/2006/relationships/image" Target="../media/image19.jpe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33.jpeg"/><Relationship Id="rId7" Type="http://schemas.openxmlformats.org/officeDocument/2006/relationships/image" Target="../media/image2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4.jpeg"/><Relationship Id="rId4" Type="http://schemas.openxmlformats.org/officeDocument/2006/relationships/image" Target="../media/image24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5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562100"/>
            <a:ext cx="8228013" cy="2451100"/>
          </a:xfrm>
        </p:spPr>
        <p:txBody>
          <a:bodyPr>
            <a:noAutofit/>
          </a:bodyPr>
          <a:lstStyle/>
          <a:p>
            <a:r>
              <a:rPr lang="en-US" sz="4800" dirty="0" smtClean="0"/>
              <a:t>Causal Claims from </a:t>
            </a:r>
          </a:p>
          <a:p>
            <a:r>
              <a:rPr lang="en-US" sz="4800" dirty="0" smtClean="0"/>
              <a:t>User </a:t>
            </a:r>
            <a:r>
              <a:rPr lang="en-US" sz="4800" dirty="0"/>
              <a:t>S</a:t>
            </a:r>
            <a:r>
              <a:rPr lang="en-US" sz="4800" dirty="0" smtClean="0"/>
              <a:t>tudies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3650" y="5960534"/>
            <a:ext cx="2515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65993"/>
                </a:solidFill>
              </a:rPr>
              <a:t>Gale Lucas</a:t>
            </a:r>
          </a:p>
          <a:p>
            <a:pPr algn="ctr"/>
            <a:r>
              <a:rPr lang="en-US" sz="2400" dirty="0">
                <a:solidFill>
                  <a:srgbClr val="265993"/>
                </a:solidFill>
              </a:rPr>
              <a:t>lucas@ict.usc.edu</a:t>
            </a:r>
          </a:p>
        </p:txBody>
      </p:sp>
    </p:spTree>
    <p:extLst>
      <p:ext uri="{BB962C8B-B14F-4D97-AF65-F5344CB8AC3E}">
        <p14:creationId xmlns:p14="http://schemas.microsoft.com/office/powerpoint/2010/main" val="337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ANOVA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 smtClean="0"/>
              <a:t>Types of statistical tests</a:t>
            </a:r>
            <a:endParaRPr lang="en-US" alt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2946" y="3688028"/>
            <a:ext cx="3096585" cy="181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9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7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repeated </a:t>
            </a:r>
            <a:r>
              <a:rPr lang="en-US" sz="1800" dirty="0">
                <a:solidFill>
                  <a:schemeClr val="tx1"/>
                </a:solidFill>
              </a:rPr>
              <a:t>measures </a:t>
            </a:r>
            <a:r>
              <a:rPr lang="en-US" sz="1800" dirty="0" smtClean="0">
                <a:solidFill>
                  <a:schemeClr val="tx1"/>
                </a:solidFill>
              </a:rPr>
              <a:t>ANOVA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/>
              <a:t>factorial </a:t>
            </a:r>
            <a:r>
              <a:rPr lang="en-US" sz="1800" dirty="0" smtClean="0"/>
              <a:t>ANOVA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test would you use?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583180"/>
            <a:ext cx="8458200" cy="5638800"/>
          </a:xfrm>
        </p:spPr>
        <p:txBody>
          <a:bodyPr/>
          <a:lstStyle/>
          <a:p>
            <a:r>
              <a:rPr lang="en-US" altLang="en-US" dirty="0" smtClean="0"/>
              <a:t>Testing whether people with high need to belong smile more</a:t>
            </a:r>
          </a:p>
          <a:p>
            <a:pPr lvl="1"/>
            <a:r>
              <a:rPr lang="en-US" altLang="en-US" dirty="0" smtClean="0"/>
              <a:t>IV: </a:t>
            </a:r>
            <a:r>
              <a:rPr lang="en-US" altLang="en-US" dirty="0"/>
              <a:t>high vs. medium </a:t>
            </a:r>
            <a:r>
              <a:rPr lang="en-US" altLang="en-US" dirty="0" smtClean="0"/>
              <a:t>vs</a:t>
            </a:r>
            <a:r>
              <a:rPr lang="en-US" altLang="en-US" dirty="0"/>
              <a:t>. low </a:t>
            </a:r>
            <a:r>
              <a:rPr lang="en-US" altLang="en-US" dirty="0" smtClean="0"/>
              <a:t>NTB</a:t>
            </a:r>
          </a:p>
          <a:p>
            <a:pPr lvl="1"/>
            <a:r>
              <a:rPr lang="en-US" altLang="en-US" dirty="0" smtClean="0"/>
              <a:t>Gender identity: M vs. F</a:t>
            </a:r>
            <a:endParaRPr lang="en-US" altLang="en-US" dirty="0"/>
          </a:p>
          <a:p>
            <a:pPr lvl="1"/>
            <a:r>
              <a:rPr lang="en-US" altLang="en-US" dirty="0" smtClean="0"/>
              <a:t>DV: </a:t>
            </a:r>
            <a:r>
              <a:rPr lang="en-US" altLang="en-US" dirty="0"/>
              <a:t>number of </a:t>
            </a:r>
            <a:r>
              <a:rPr lang="en-US" altLang="en-US" dirty="0" smtClean="0"/>
              <a:t>smiles</a:t>
            </a:r>
            <a:endParaRPr lang="en-US" altLang="en-US" dirty="0"/>
          </a:p>
        </p:txBody>
      </p:sp>
      <p:pic>
        <p:nvPicPr>
          <p:cNvPr id="5" name="Picture 3" descr="E:\School files\Grad\Res\NSF Lonely\CAFF F06\01DANVA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00600"/>
            <a:ext cx="2344738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ANOVA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 smtClean="0"/>
              <a:t>Types of statistical tests</a:t>
            </a:r>
            <a:endParaRPr lang="en-US" alt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45437" y="3699530"/>
            <a:ext cx="3096585" cy="181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9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7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factorial ANOVA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test would you use?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583180"/>
            <a:ext cx="8458200" cy="5638800"/>
          </a:xfrm>
        </p:spPr>
        <p:txBody>
          <a:bodyPr/>
          <a:lstStyle/>
          <a:p>
            <a:r>
              <a:rPr lang="en-US" altLang="en-US" dirty="0" smtClean="0"/>
              <a:t>Testing whether people with high need to belong smile more</a:t>
            </a:r>
          </a:p>
          <a:p>
            <a:pPr lvl="1" eaLnBrk="1" hangingPunct="1"/>
            <a:r>
              <a:rPr lang="en-US" altLang="en-US" dirty="0" smtClean="0"/>
              <a:t>IV: </a:t>
            </a:r>
            <a:r>
              <a:rPr lang="en-US" altLang="en-US" b="1" dirty="0" smtClean="0"/>
              <a:t>same person</a:t>
            </a:r>
            <a:r>
              <a:rPr lang="en-US" altLang="en-US" dirty="0" smtClean="0"/>
              <a:t> alone vs. with others vs. being rejected</a:t>
            </a:r>
          </a:p>
          <a:p>
            <a:pPr lvl="1"/>
            <a:r>
              <a:rPr lang="en-US" altLang="en-US" dirty="0"/>
              <a:t>Gender identity: M vs. </a:t>
            </a:r>
            <a:r>
              <a:rPr lang="en-US" altLang="en-US" dirty="0" smtClean="0"/>
              <a:t>F</a:t>
            </a:r>
          </a:p>
          <a:p>
            <a:pPr lvl="1"/>
            <a:r>
              <a:rPr lang="en-US" altLang="en-US" dirty="0" smtClean="0"/>
              <a:t>DV: </a:t>
            </a:r>
            <a:r>
              <a:rPr lang="en-US" altLang="en-US" dirty="0"/>
              <a:t>number of </a:t>
            </a:r>
            <a:r>
              <a:rPr lang="en-US" altLang="en-US" dirty="0" smtClean="0"/>
              <a:t>smiles</a:t>
            </a:r>
            <a:endParaRPr lang="en-US" altLang="en-US" dirty="0"/>
          </a:p>
        </p:txBody>
      </p:sp>
      <p:pic>
        <p:nvPicPr>
          <p:cNvPr id="5" name="Picture 3" descr="E:\School files\Grad\Res\NSF Lonely\CAFF F06\01DANVA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00600"/>
            <a:ext cx="2344738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ANOVA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 smtClean="0"/>
              <a:t>Types of statistical tests</a:t>
            </a:r>
            <a:endParaRPr lang="en-US" alt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6425" y="3688028"/>
            <a:ext cx="3096585" cy="181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9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7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</a:rPr>
              <a:t>repeated measures ANOVA with between-subjects </a:t>
            </a:r>
            <a:r>
              <a:rPr lang="en-US" sz="1400" dirty="0" smtClean="0">
                <a:solidFill>
                  <a:schemeClr val="tx1"/>
                </a:solidFill>
              </a:rPr>
              <a:t>factor added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test would you use?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583180"/>
            <a:ext cx="8458200" cy="5638800"/>
          </a:xfrm>
        </p:spPr>
        <p:txBody>
          <a:bodyPr/>
          <a:lstStyle/>
          <a:p>
            <a:r>
              <a:rPr lang="en-US" altLang="en-US" dirty="0" smtClean="0"/>
              <a:t>Testing whether people with high need to belong smile more</a:t>
            </a:r>
          </a:p>
          <a:p>
            <a:pPr lvl="1"/>
            <a:r>
              <a:rPr lang="en-US" altLang="en-US" dirty="0" smtClean="0"/>
              <a:t>IV: </a:t>
            </a:r>
            <a:r>
              <a:rPr lang="en-US" altLang="en-US" dirty="0"/>
              <a:t>high vs. </a:t>
            </a:r>
            <a:r>
              <a:rPr lang="en-US" altLang="en-US" dirty="0" smtClean="0"/>
              <a:t>low NTB</a:t>
            </a:r>
          </a:p>
          <a:p>
            <a:pPr lvl="1"/>
            <a:r>
              <a:rPr lang="en-US" altLang="en-US" dirty="0" smtClean="0"/>
              <a:t>Age: number of years</a:t>
            </a:r>
          </a:p>
          <a:p>
            <a:pPr lvl="1"/>
            <a:r>
              <a:rPr lang="en-US" altLang="en-US" dirty="0" smtClean="0"/>
              <a:t>DV: </a:t>
            </a:r>
            <a:r>
              <a:rPr lang="en-US" altLang="en-US" dirty="0"/>
              <a:t>number of </a:t>
            </a:r>
            <a:r>
              <a:rPr lang="en-US" altLang="en-US" dirty="0" smtClean="0"/>
              <a:t>smiles</a:t>
            </a:r>
            <a:endParaRPr lang="en-US" altLang="en-US" dirty="0"/>
          </a:p>
        </p:txBody>
      </p:sp>
      <p:pic>
        <p:nvPicPr>
          <p:cNvPr id="5" name="Picture 3" descr="E:\School files\Grad\Res\NSF Lonely\CAFF F06\01DANVA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00600"/>
            <a:ext cx="2344738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regression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 smtClean="0"/>
              <a:t>Types of statistical tests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test would you use?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583180"/>
            <a:ext cx="8458200" cy="5638800"/>
          </a:xfrm>
        </p:spPr>
        <p:txBody>
          <a:bodyPr/>
          <a:lstStyle/>
          <a:p>
            <a:r>
              <a:rPr lang="en-US" altLang="en-US" dirty="0" smtClean="0"/>
              <a:t>Testing whether people with high need to belong smile more</a:t>
            </a:r>
          </a:p>
          <a:p>
            <a:pPr lvl="1" eaLnBrk="1" hangingPunct="1"/>
            <a:r>
              <a:rPr lang="en-US" altLang="en-US" dirty="0" smtClean="0"/>
              <a:t>IV: high vs. low NTB</a:t>
            </a:r>
          </a:p>
          <a:p>
            <a:pPr lvl="1" eaLnBrk="1" hangingPunct="1"/>
            <a:r>
              <a:rPr lang="en-US" altLang="en-US" dirty="0" smtClean="0"/>
              <a:t>DV: Smile in their yearbook photo or not</a:t>
            </a:r>
          </a:p>
        </p:txBody>
      </p:sp>
      <p:pic>
        <p:nvPicPr>
          <p:cNvPr id="33796" name="Picture 3" descr="E:\School files\Grad\Res\NSF Lonely\CAFF F06\01DANVA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00600"/>
            <a:ext cx="2344738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chi-square test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Test </a:t>
            </a:r>
            <a:r>
              <a:rPr lang="en-US" dirty="0"/>
              <a:t>Do I Run? 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test would you use?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583180"/>
            <a:ext cx="8458200" cy="5638800"/>
          </a:xfrm>
        </p:spPr>
        <p:txBody>
          <a:bodyPr/>
          <a:lstStyle/>
          <a:p>
            <a:r>
              <a:rPr lang="en-US" altLang="en-US" dirty="0" smtClean="0"/>
              <a:t>Testing whether people with high need to belong smile more</a:t>
            </a:r>
          </a:p>
          <a:p>
            <a:pPr lvl="1" eaLnBrk="1" hangingPunct="1"/>
            <a:r>
              <a:rPr lang="en-US" altLang="en-US" dirty="0" smtClean="0"/>
              <a:t>IV: high vs. medium vs. low NTB</a:t>
            </a:r>
          </a:p>
          <a:p>
            <a:pPr lvl="1"/>
            <a:r>
              <a:rPr lang="en-US" altLang="en-US" dirty="0" smtClean="0"/>
              <a:t>DV: </a:t>
            </a:r>
            <a:r>
              <a:rPr lang="en-US" altLang="en-US" dirty="0"/>
              <a:t>Smile in their yearbook photo or not</a:t>
            </a:r>
          </a:p>
        </p:txBody>
      </p:sp>
      <p:pic>
        <p:nvPicPr>
          <p:cNvPr id="5" name="Picture 3" descr="E:\School files\Grad\Res\NSF Lonely\CAFF F06\01DANVA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00600"/>
            <a:ext cx="2344738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350" y="2236694"/>
            <a:ext cx="6724650" cy="1362075"/>
          </a:xfrm>
        </p:spPr>
        <p:txBody>
          <a:bodyPr/>
          <a:lstStyle/>
          <a:p>
            <a:r>
              <a:rPr lang="en-US" dirty="0" smtClean="0"/>
              <a:t>Learning check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chi-square test 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Test </a:t>
            </a:r>
            <a:r>
              <a:rPr lang="en-US" dirty="0"/>
              <a:t>Do I Run? 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test would you use?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583180"/>
            <a:ext cx="8458200" cy="5638800"/>
          </a:xfrm>
        </p:spPr>
        <p:txBody>
          <a:bodyPr/>
          <a:lstStyle/>
          <a:p>
            <a:r>
              <a:rPr lang="en-US" altLang="en-US" dirty="0" smtClean="0"/>
              <a:t>Testing whether people with high need to belong smile more</a:t>
            </a:r>
          </a:p>
          <a:p>
            <a:pPr lvl="1" eaLnBrk="1" hangingPunct="1"/>
            <a:r>
              <a:rPr lang="en-US" altLang="en-US" dirty="0" smtClean="0"/>
              <a:t>IV: high vs. low NTB</a:t>
            </a:r>
          </a:p>
          <a:p>
            <a:pPr lvl="1"/>
            <a:r>
              <a:rPr lang="en-US" altLang="en-US" dirty="0"/>
              <a:t>Gender identity: M vs. </a:t>
            </a:r>
            <a:r>
              <a:rPr lang="en-US" altLang="en-US" dirty="0" smtClean="0"/>
              <a:t>F</a:t>
            </a:r>
          </a:p>
          <a:p>
            <a:pPr lvl="1" eaLnBrk="1" hangingPunct="1"/>
            <a:r>
              <a:rPr lang="en-US" altLang="en-US" dirty="0" smtClean="0"/>
              <a:t>DV: Smile in their yearbook photo or not</a:t>
            </a:r>
          </a:p>
        </p:txBody>
      </p:sp>
      <p:pic>
        <p:nvPicPr>
          <p:cNvPr id="33796" name="Picture 3" descr="E:\School files\Grad\Res\NSF Lonely\CAFF F06\01DANVA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00600"/>
            <a:ext cx="2344738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Test </a:t>
            </a:r>
            <a:r>
              <a:rPr lang="en-US" dirty="0"/>
              <a:t>Do I Run? 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test would you use?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583180"/>
            <a:ext cx="8458200" cy="5638800"/>
          </a:xfrm>
        </p:spPr>
        <p:txBody>
          <a:bodyPr/>
          <a:lstStyle/>
          <a:p>
            <a:r>
              <a:rPr lang="en-US" altLang="en-US" dirty="0" smtClean="0"/>
              <a:t>Testing whether people with high need to belong smile more</a:t>
            </a:r>
          </a:p>
          <a:p>
            <a:pPr lvl="1" eaLnBrk="1" hangingPunct="1"/>
            <a:r>
              <a:rPr lang="en-US" altLang="en-US" dirty="0" smtClean="0"/>
              <a:t>IV: </a:t>
            </a:r>
            <a:r>
              <a:rPr lang="en-US" altLang="en-US" b="1" u="sng" dirty="0" smtClean="0"/>
              <a:t>NTB score</a:t>
            </a:r>
          </a:p>
          <a:p>
            <a:pPr lvl="1" eaLnBrk="1" hangingPunct="1"/>
            <a:r>
              <a:rPr lang="en-US" altLang="en-US" dirty="0" smtClean="0"/>
              <a:t>DV: Smile in their yearbook photo or not</a:t>
            </a:r>
          </a:p>
        </p:txBody>
      </p:sp>
      <p:pic>
        <p:nvPicPr>
          <p:cNvPr id="33796" name="Picture 3" descr="E:\School files\Grad\Res\NSF Lonely\CAFF F06\01DANVA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00600"/>
            <a:ext cx="2344738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logistical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Test </a:t>
            </a:r>
            <a:r>
              <a:rPr lang="en-US" dirty="0"/>
              <a:t>Do I Run? 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test would you use?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583180"/>
            <a:ext cx="8458200" cy="5638800"/>
          </a:xfrm>
        </p:spPr>
        <p:txBody>
          <a:bodyPr/>
          <a:lstStyle/>
          <a:p>
            <a:r>
              <a:rPr lang="en-US" altLang="en-US" dirty="0" smtClean="0"/>
              <a:t>Testing whether people with high need to belong smile more</a:t>
            </a:r>
          </a:p>
          <a:p>
            <a:pPr lvl="1"/>
            <a:r>
              <a:rPr lang="en-US" altLang="en-US" dirty="0" smtClean="0"/>
              <a:t>IV: </a:t>
            </a:r>
            <a:r>
              <a:rPr lang="en-US" altLang="en-US" dirty="0"/>
              <a:t>high vs. </a:t>
            </a:r>
            <a:r>
              <a:rPr lang="en-US" altLang="en-US" dirty="0" smtClean="0"/>
              <a:t>low NTB</a:t>
            </a:r>
          </a:p>
          <a:p>
            <a:pPr lvl="1"/>
            <a:r>
              <a:rPr lang="en-US" altLang="en-US" dirty="0" smtClean="0"/>
              <a:t>Age: number of years</a:t>
            </a:r>
          </a:p>
          <a:p>
            <a:pPr lvl="1"/>
            <a:r>
              <a:rPr lang="en-US" altLang="en-US" dirty="0" smtClean="0"/>
              <a:t>DV</a:t>
            </a:r>
            <a:r>
              <a:rPr lang="en-US" altLang="en-US" dirty="0"/>
              <a:t>: </a:t>
            </a:r>
            <a:r>
              <a:rPr lang="en-US" altLang="en-US" dirty="0" smtClean="0"/>
              <a:t>Smile </a:t>
            </a:r>
            <a:r>
              <a:rPr lang="en-US" altLang="en-US" dirty="0"/>
              <a:t>in their yearbook photo or not</a:t>
            </a:r>
          </a:p>
        </p:txBody>
      </p:sp>
      <p:pic>
        <p:nvPicPr>
          <p:cNvPr id="5" name="Picture 3" descr="E:\School files\Grad\Res\NSF Lonely\CAFF F06\01DANVA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00600"/>
            <a:ext cx="2344738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7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logistical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Test </a:t>
            </a:r>
            <a:r>
              <a:rPr lang="en-US" dirty="0"/>
              <a:t>Do I Run? 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test would you use?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583180"/>
            <a:ext cx="8458200" cy="5638800"/>
          </a:xfrm>
        </p:spPr>
        <p:txBody>
          <a:bodyPr/>
          <a:lstStyle/>
          <a:p>
            <a:r>
              <a:rPr lang="en-US" altLang="en-US" dirty="0" smtClean="0"/>
              <a:t>Testing whether people with high need to belong smile more</a:t>
            </a:r>
          </a:p>
          <a:p>
            <a:pPr lvl="1" eaLnBrk="1" hangingPunct="1"/>
            <a:r>
              <a:rPr lang="en-US" altLang="en-US" dirty="0" smtClean="0"/>
              <a:t>IV: </a:t>
            </a:r>
            <a:r>
              <a:rPr lang="en-US" altLang="en-US" b="1" u="sng" dirty="0" smtClean="0"/>
              <a:t>NTB score</a:t>
            </a:r>
          </a:p>
          <a:p>
            <a:pPr lvl="1"/>
            <a:r>
              <a:rPr lang="en-US" altLang="en-US" dirty="0" smtClean="0"/>
              <a:t>DV: </a:t>
            </a:r>
            <a:r>
              <a:rPr lang="en-US" altLang="en-US" dirty="0"/>
              <a:t>number of smiles</a:t>
            </a:r>
          </a:p>
        </p:txBody>
      </p:sp>
      <p:pic>
        <p:nvPicPr>
          <p:cNvPr id="33796" name="Picture 3" descr="E:\School files\Grad\Res\NSF Lonely\CAFF F06\01DANVA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00600"/>
            <a:ext cx="2344738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correlation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Test </a:t>
            </a:r>
            <a:r>
              <a:rPr lang="en-US" dirty="0"/>
              <a:t>Do I Run? 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3" y="2553419"/>
            <a:ext cx="8365957" cy="4220085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Correlational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Comparing correlational research to experiments</a:t>
            </a:r>
          </a:p>
          <a:p>
            <a:pPr marL="0" indent="0">
              <a:buNone/>
            </a:pPr>
            <a:endParaRPr lang="en-US" sz="2800" dirty="0" smtClean="0"/>
          </a:p>
          <a:p>
            <a:pPr marL="800100" lvl="1" indent="-45720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test would you use?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583180"/>
            <a:ext cx="8458200" cy="5638800"/>
          </a:xfrm>
        </p:spPr>
        <p:txBody>
          <a:bodyPr/>
          <a:lstStyle/>
          <a:p>
            <a:r>
              <a:rPr lang="en-US" altLang="en-US" dirty="0" smtClean="0"/>
              <a:t>Testing whether people with high need to belong smile more</a:t>
            </a:r>
          </a:p>
          <a:p>
            <a:pPr lvl="1" eaLnBrk="1" hangingPunct="1"/>
            <a:r>
              <a:rPr lang="en-US" altLang="en-US" dirty="0" smtClean="0"/>
              <a:t>IV: high vs. low NTB</a:t>
            </a:r>
          </a:p>
          <a:p>
            <a:pPr lvl="1"/>
            <a:r>
              <a:rPr lang="en-US" altLang="en-US" dirty="0" smtClean="0"/>
              <a:t>DV: </a:t>
            </a:r>
            <a:r>
              <a:rPr lang="en-US" altLang="en-US" dirty="0"/>
              <a:t>number of smiles during 5 minute conversation</a:t>
            </a:r>
          </a:p>
        </p:txBody>
      </p:sp>
      <p:pic>
        <p:nvPicPr>
          <p:cNvPr id="5" name="Picture 3" descr="E:\School files\Grad\Res\NSF Lonely\CAFF F06\01DANVA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00600"/>
            <a:ext cx="2344738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Correlational research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18249" y="3609695"/>
            <a:ext cx="5339751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user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40879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studies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Experiment</a:t>
            </a:r>
          </a:p>
          <a:p>
            <a:pPr lvl="2"/>
            <a:r>
              <a:rPr lang="en-US" dirty="0" smtClean="0"/>
              <a:t>AB Testing</a:t>
            </a:r>
          </a:p>
          <a:p>
            <a:pPr lvl="3"/>
            <a:r>
              <a:rPr lang="en-US" dirty="0" smtClean="0"/>
              <a:t>Between-subjects</a:t>
            </a:r>
          </a:p>
          <a:p>
            <a:pPr lvl="3"/>
            <a:r>
              <a:rPr lang="en-US" dirty="0" smtClean="0"/>
              <a:t>Within-subjects</a:t>
            </a:r>
          </a:p>
          <a:p>
            <a:pPr lvl="2"/>
            <a:r>
              <a:rPr lang="en-US" dirty="0" smtClean="0"/>
              <a:t>AB+ (one-way) design</a:t>
            </a:r>
            <a:endParaRPr lang="en-US" dirty="0"/>
          </a:p>
          <a:p>
            <a:pPr lvl="3"/>
            <a:r>
              <a:rPr lang="en-US" dirty="0"/>
              <a:t>Between-subjects</a:t>
            </a:r>
          </a:p>
          <a:p>
            <a:pPr lvl="3"/>
            <a:r>
              <a:rPr lang="en-US" dirty="0" smtClean="0"/>
              <a:t>Within-subjects</a:t>
            </a:r>
          </a:p>
          <a:p>
            <a:pPr lvl="2"/>
            <a:r>
              <a:rPr lang="en-US" dirty="0" smtClean="0"/>
              <a:t>Factorial design</a:t>
            </a:r>
            <a:endParaRPr lang="en-US" dirty="0"/>
          </a:p>
          <a:p>
            <a:pPr lvl="3"/>
            <a:r>
              <a:rPr lang="en-US" dirty="0"/>
              <a:t>Between-subjects</a:t>
            </a:r>
          </a:p>
          <a:p>
            <a:pPr lvl="3"/>
            <a:r>
              <a:rPr lang="en-US" dirty="0" smtClean="0"/>
              <a:t>Within-subjects</a:t>
            </a:r>
          </a:p>
          <a:p>
            <a:pPr lvl="3"/>
            <a:r>
              <a:rPr lang="en-US" dirty="0" smtClean="0"/>
              <a:t>Mixed design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1077" y="3104470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FF0000"/>
                </a:solidFill>
              </a:rPr>
              <a:t>Correlational</a:t>
            </a:r>
            <a:r>
              <a:rPr lang="en-US" dirty="0" smtClean="0"/>
              <a:t> research</a:t>
            </a:r>
          </a:p>
        </p:txBody>
      </p:sp>
      <p:sp>
        <p:nvSpPr>
          <p:cNvPr id="6" name="Donut 5"/>
          <p:cNvSpPr/>
          <p:nvPr/>
        </p:nvSpPr>
        <p:spPr>
          <a:xfrm rot="16200000">
            <a:off x="5090506" y="1898267"/>
            <a:ext cx="1743420" cy="2935413"/>
          </a:xfrm>
          <a:prstGeom prst="donut">
            <a:avLst>
              <a:gd name="adj" fmla="val 24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Cause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Effect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77137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variable v1 is a </a:t>
            </a:r>
            <a:r>
              <a:rPr lang="en-US" sz="2400" dirty="0" smtClean="0">
                <a:solidFill>
                  <a:srgbClr val="FF0000"/>
                </a:solidFill>
              </a:rPr>
              <a:t>cause </a:t>
            </a:r>
            <a:r>
              <a:rPr lang="en-US" sz="2400" dirty="0" smtClean="0"/>
              <a:t>for variable v2 if changing v1 changes v2</a:t>
            </a:r>
          </a:p>
          <a:p>
            <a:pPr lvl="1"/>
            <a:r>
              <a:rPr lang="en-US" sz="2400" dirty="0" smtClean="0"/>
              <a:t>Smoking is a cause for respiratory disease</a:t>
            </a:r>
          </a:p>
          <a:p>
            <a:r>
              <a:rPr lang="en-US" sz="2400" dirty="0" smtClean="0"/>
              <a:t>A variable v3 is an </a:t>
            </a:r>
            <a:r>
              <a:rPr lang="en-US" sz="2400" dirty="0" smtClean="0">
                <a:solidFill>
                  <a:srgbClr val="FF0000"/>
                </a:solidFill>
              </a:rPr>
              <a:t>effect</a:t>
            </a:r>
            <a:r>
              <a:rPr lang="en-US" sz="2400" dirty="0" smtClean="0"/>
              <a:t> of variable v2 if changing v3 does not change v2</a:t>
            </a:r>
          </a:p>
          <a:p>
            <a:pPr lvl="1"/>
            <a:r>
              <a:rPr lang="en-US" sz="2400" dirty="0" smtClean="0"/>
              <a:t>Cough is an effect of respiratory disease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87867" y="2361150"/>
            <a:ext cx="1964266" cy="585258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90"/>
                </a:solidFill>
              </a:rPr>
              <a:t>S</a:t>
            </a:r>
            <a:r>
              <a:rPr lang="en-US" sz="2400" b="1" dirty="0" smtClean="0">
                <a:solidFill>
                  <a:srgbClr val="000090"/>
                </a:solidFill>
              </a:rPr>
              <a:t>moking</a:t>
            </a:r>
            <a:endParaRPr lang="en-US" sz="2400" b="1" dirty="0">
              <a:solidFill>
                <a:srgbClr val="00009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1067" y="5752571"/>
            <a:ext cx="1964266" cy="585258"/>
          </a:xfrm>
          <a:prstGeom prst="ellipse">
            <a:avLst/>
          </a:prstGeom>
          <a:solidFill>
            <a:srgbClr val="9BD3E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90"/>
                </a:solidFill>
              </a:rPr>
              <a:t>C</a:t>
            </a:r>
            <a:r>
              <a:rPr lang="en-US" sz="2400" b="1" dirty="0" smtClean="0">
                <a:solidFill>
                  <a:srgbClr val="000090"/>
                </a:solidFill>
              </a:rPr>
              <a:t>ough</a:t>
            </a:r>
            <a:endParaRPr lang="en-US" sz="2400" b="1" dirty="0">
              <a:solidFill>
                <a:srgbClr val="00009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5464" y="4199469"/>
            <a:ext cx="2658536" cy="8561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90"/>
                </a:solidFill>
              </a:rPr>
              <a:t>Respiratory disease</a:t>
            </a:r>
            <a:endParaRPr lang="en-US" sz="2400" b="1" dirty="0">
              <a:solidFill>
                <a:srgbClr val="00009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270000" y="2946408"/>
            <a:ext cx="203213" cy="1253059"/>
          </a:xfrm>
          <a:prstGeom prst="line">
            <a:avLst/>
          </a:prstGeom>
          <a:ln>
            <a:solidFill>
              <a:srgbClr val="00009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73213" y="5055661"/>
            <a:ext cx="0" cy="696910"/>
          </a:xfrm>
          <a:prstGeom prst="line">
            <a:avLst/>
          </a:prstGeom>
          <a:ln>
            <a:solidFill>
              <a:srgbClr val="00009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4000" y="2361150"/>
            <a:ext cx="12532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Cause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46400" y="5612350"/>
            <a:ext cx="12105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9BD3E9"/>
                </a:solidFill>
              </a:rPr>
              <a:t>Effect</a:t>
            </a:r>
            <a:endParaRPr lang="en-US" sz="3200" dirty="0">
              <a:solidFill>
                <a:srgbClr val="9BD3E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87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347"/>
            <a:ext cx="8229600" cy="890986"/>
          </a:xfrm>
        </p:spPr>
        <p:txBody>
          <a:bodyPr/>
          <a:lstStyle/>
          <a:p>
            <a:r>
              <a:rPr lang="en-US" dirty="0" smtClean="0"/>
              <a:t>Correlation </a:t>
            </a:r>
            <a:r>
              <a:rPr lang="en-US" dirty="0" err="1" smtClean="0"/>
              <a:t>vs</a:t>
            </a:r>
            <a:r>
              <a:rPr lang="en-US" dirty="0" smtClean="0"/>
              <a:t> Causation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49607" y="1267030"/>
            <a:ext cx="3767328" cy="762000"/>
          </a:xfrm>
          <a:solidFill>
            <a:schemeClr val="bg1">
              <a:lumMod val="85000"/>
            </a:schemeClr>
          </a:solidFill>
          <a:ln>
            <a:solidFill>
              <a:srgbClr val="74A510"/>
            </a:solidFill>
          </a:ln>
        </p:spPr>
        <p:txBody>
          <a:bodyPr/>
          <a:lstStyle/>
          <a:p>
            <a:r>
              <a:rPr lang="en-US" sz="4000" dirty="0" smtClean="0"/>
              <a:t>Correlation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49607" y="2194878"/>
            <a:ext cx="3767328" cy="4510722"/>
          </a:xfrm>
          <a:solidFill>
            <a:srgbClr val="FFFFFF"/>
          </a:solidFill>
          <a:ln>
            <a:solidFill>
              <a:srgbClr val="74A510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Knowledge of v1 provides information for v2</a:t>
            </a:r>
          </a:p>
          <a:p>
            <a:pPr lvl="1"/>
            <a:r>
              <a:rPr lang="en-US" sz="2400" dirty="0" err="1" smtClean="0"/>
              <a:t>Eg</a:t>
            </a:r>
            <a:r>
              <a:rPr lang="en-US" sz="2400" dirty="0" smtClean="0"/>
              <a:t>: yellow fingers, cough, smoking, lung cancer</a:t>
            </a:r>
          </a:p>
          <a:p>
            <a:r>
              <a:rPr lang="en-US" sz="2400" dirty="0" smtClean="0"/>
              <a:t>Can use any data collected (</a:t>
            </a:r>
            <a:r>
              <a:rPr lang="en-US" sz="2400" dirty="0" err="1" smtClean="0"/>
              <a:t>ie</a:t>
            </a:r>
            <a:r>
              <a:rPr lang="en-US" sz="2400" dirty="0" smtClean="0"/>
              <a:t>, by  simple observation) and do statistical analysis</a:t>
            </a:r>
          </a:p>
          <a:p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487336" y="1267030"/>
            <a:ext cx="4351866" cy="762000"/>
          </a:xfrm>
          <a:solidFill>
            <a:schemeClr val="bg1">
              <a:lumMod val="85000"/>
            </a:schemeClr>
          </a:solidFill>
          <a:ln>
            <a:solidFill>
              <a:srgbClr val="74A510"/>
            </a:solidFill>
          </a:ln>
        </p:spPr>
        <p:txBody>
          <a:bodyPr/>
          <a:lstStyle/>
          <a:p>
            <a:r>
              <a:rPr lang="en-US" sz="4000" dirty="0" smtClean="0"/>
              <a:t>Causation</a:t>
            </a:r>
            <a:endParaRPr lang="en-US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487336" y="2194878"/>
            <a:ext cx="4494886" cy="4510722"/>
          </a:xfrm>
          <a:solidFill>
            <a:srgbClr val="FFFFFF"/>
          </a:solidFill>
          <a:ln>
            <a:solidFill>
              <a:srgbClr val="74A51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Requires being able to collect specific data that helps show causality (</a:t>
            </a:r>
            <a:r>
              <a:rPr lang="en-US" sz="2400" dirty="0" err="1" smtClean="0"/>
              <a:t>ie</a:t>
            </a:r>
            <a:r>
              <a:rPr lang="en-US" sz="2400" dirty="0" smtClean="0"/>
              <a:t>, do experiments)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Experiment </a:t>
            </a:r>
          </a:p>
          <a:p>
            <a:pPr lvl="2"/>
            <a:r>
              <a:rPr lang="en-US" sz="2400" dirty="0" smtClean="0"/>
              <a:t>Select 1000 people, split evenly (ideally)</a:t>
            </a:r>
          </a:p>
          <a:p>
            <a:pPr lvl="3"/>
            <a:r>
              <a:rPr lang="en-US" sz="2400" dirty="0" smtClean="0"/>
              <a:t>500 control </a:t>
            </a:r>
          </a:p>
          <a:p>
            <a:pPr lvl="4"/>
            <a:r>
              <a:rPr lang="en-US" sz="2400" dirty="0" err="1" smtClean="0"/>
              <a:t>Eg</a:t>
            </a:r>
            <a:r>
              <a:rPr lang="en-US" sz="2400" dirty="0" smtClean="0"/>
              <a:t> smokers</a:t>
            </a:r>
          </a:p>
          <a:p>
            <a:pPr lvl="3"/>
            <a:r>
              <a:rPr lang="en-US" sz="2400" dirty="0" smtClean="0"/>
              <a:t>500 treatment </a:t>
            </a:r>
          </a:p>
          <a:p>
            <a:pPr lvl="4"/>
            <a:r>
              <a:rPr lang="en-US" sz="2400" dirty="0" err="1" smtClean="0"/>
              <a:t>Eg</a:t>
            </a:r>
            <a:r>
              <a:rPr lang="en-US" sz="2400" dirty="0" smtClean="0"/>
              <a:t> stop smoking</a:t>
            </a:r>
          </a:p>
          <a:p>
            <a:pPr lvl="2"/>
            <a:r>
              <a:rPr lang="en-US" sz="2400" dirty="0" smtClean="0"/>
              <a:t>Collect data </a:t>
            </a:r>
          </a:p>
          <a:p>
            <a:pPr lvl="2"/>
            <a:r>
              <a:rPr lang="en-US" sz="2400" dirty="0" smtClean="0"/>
              <a:t>Association persists only when causal relation</a:t>
            </a:r>
          </a:p>
          <a:p>
            <a:pPr lvl="2"/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23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Correlational vs. experimental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33625"/>
            <a:ext cx="8229600" cy="5257800"/>
          </a:xfrm>
        </p:spPr>
        <p:txBody>
          <a:bodyPr/>
          <a:lstStyle/>
          <a:p>
            <a:pPr marL="457200" lvl="1" indent="0" eaLnBrk="1" hangingPunct="1">
              <a:buFontTx/>
              <a:buNone/>
              <a:defRPr/>
            </a:pPr>
            <a:endParaRPr lang="en-US" altLang="en-US" u="sng" dirty="0"/>
          </a:p>
          <a:p>
            <a:pPr eaLnBrk="1" hangingPunct="1"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Correlational</a:t>
            </a:r>
          </a:p>
          <a:p>
            <a:pPr lvl="1" eaLnBrk="1" hangingPunct="1">
              <a:defRPr/>
            </a:pPr>
            <a:r>
              <a:rPr lang="en-US" altLang="en-US" dirty="0" smtClean="0"/>
              <a:t>Measure IV and measure DV</a:t>
            </a:r>
          </a:p>
          <a:p>
            <a:pPr lvl="1" eaLnBrk="1" hangingPunct="1">
              <a:defRPr/>
            </a:pPr>
            <a:endParaRPr lang="en-US" altLang="en-US" u="sng" dirty="0"/>
          </a:p>
          <a:p>
            <a:pPr eaLnBrk="1" hangingPunct="1"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Experimental </a:t>
            </a:r>
          </a:p>
          <a:p>
            <a:pPr lvl="1" eaLnBrk="1" hangingPunct="1">
              <a:defRPr/>
            </a:pPr>
            <a:r>
              <a:rPr lang="en-US" altLang="en-US" dirty="0" smtClean="0"/>
              <a:t>Manipulate IV and measure DV</a:t>
            </a:r>
          </a:p>
          <a:p>
            <a:pPr lvl="1" eaLnBrk="1" hangingPunct="1">
              <a:defRPr/>
            </a:pPr>
            <a:endParaRPr lang="en-US" altLang="en-US" u="sng" dirty="0" smtClean="0"/>
          </a:p>
          <a:p>
            <a:pPr lvl="1" eaLnBrk="1" hangingPunct="1">
              <a:defRPr/>
            </a:pPr>
            <a:endParaRPr lang="en-US" altLang="en-US" u="sng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2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IVs and DVs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476500"/>
            <a:ext cx="86868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IV: </a:t>
            </a:r>
            <a:r>
              <a:rPr lang="en-US" altLang="en-US" dirty="0" smtClean="0">
                <a:solidFill>
                  <a:srgbClr val="FF0000"/>
                </a:solidFill>
              </a:rPr>
              <a:t>Independent Variable</a:t>
            </a:r>
          </a:p>
          <a:p>
            <a:pPr lvl="1" eaLnBrk="1" hangingPunct="1">
              <a:defRPr/>
            </a:pPr>
            <a:r>
              <a:rPr lang="en-US" altLang="en-US" dirty="0" smtClean="0"/>
              <a:t>Variable that you think causes the effect on another variable</a:t>
            </a:r>
          </a:p>
          <a:p>
            <a:pPr lvl="1" eaLnBrk="1" hangingPunct="1">
              <a:defRPr/>
            </a:pPr>
            <a:r>
              <a:rPr lang="en-US" altLang="en-US" dirty="0" smtClean="0"/>
              <a:t>Variable is </a:t>
            </a:r>
            <a:r>
              <a:rPr lang="en-US" altLang="en-US" dirty="0" smtClean="0">
                <a:solidFill>
                  <a:srgbClr val="FF0000"/>
                </a:solidFill>
              </a:rPr>
              <a:t>measured</a:t>
            </a:r>
            <a:r>
              <a:rPr lang="en-US" altLang="en-US" dirty="0" smtClean="0"/>
              <a:t> in </a:t>
            </a:r>
            <a:r>
              <a:rPr lang="en-US" altLang="en-US" dirty="0" smtClean="0">
                <a:solidFill>
                  <a:srgbClr val="FF0000"/>
                </a:solidFill>
              </a:rPr>
              <a:t>correlational</a:t>
            </a:r>
            <a:r>
              <a:rPr lang="en-US" altLang="en-US" dirty="0" smtClean="0"/>
              <a:t> research</a:t>
            </a:r>
            <a:endParaRPr lang="en-US" altLang="en-US" i="1" dirty="0" smtClean="0"/>
          </a:p>
          <a:p>
            <a:pPr lvl="1" eaLnBrk="1" hangingPunct="1">
              <a:defRPr/>
            </a:pPr>
            <a:endParaRPr lang="en-US" altLang="en-US" i="1" dirty="0"/>
          </a:p>
          <a:p>
            <a:pPr eaLnBrk="1" hangingPunct="1">
              <a:defRPr/>
            </a:pPr>
            <a:r>
              <a:rPr lang="en-US" altLang="en-US" dirty="0" smtClean="0"/>
              <a:t>DV: </a:t>
            </a:r>
            <a:r>
              <a:rPr lang="en-US" altLang="en-US" dirty="0" smtClean="0">
                <a:solidFill>
                  <a:srgbClr val="FF0000"/>
                </a:solidFill>
              </a:rPr>
              <a:t>Dependent Variable</a:t>
            </a:r>
          </a:p>
          <a:p>
            <a:pPr lvl="1" eaLnBrk="1" hangingPunct="1">
              <a:defRPr/>
            </a:pPr>
            <a:r>
              <a:rPr lang="en-US" altLang="en-US" dirty="0" smtClean="0"/>
              <a:t>The </a:t>
            </a:r>
            <a:r>
              <a:rPr lang="en-US" altLang="en-US" i="1" dirty="0" smtClean="0"/>
              <a:t>outcome</a:t>
            </a:r>
            <a:r>
              <a:rPr lang="en-US" altLang="en-US" dirty="0" smtClean="0"/>
              <a:t> variable (you think it has effect on)</a:t>
            </a:r>
          </a:p>
          <a:p>
            <a:pPr lvl="1">
              <a:defRPr/>
            </a:pPr>
            <a:r>
              <a:rPr lang="en-US" altLang="en-US" dirty="0" smtClean="0"/>
              <a:t>Variable is </a:t>
            </a:r>
            <a:r>
              <a:rPr lang="en-US" altLang="en-US" i="1" dirty="0" smtClean="0"/>
              <a:t>also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measured</a:t>
            </a:r>
            <a:r>
              <a:rPr lang="en-US" altLang="en-US" dirty="0" smtClean="0"/>
              <a:t> in </a:t>
            </a:r>
            <a:r>
              <a:rPr lang="en-US" altLang="en-US" dirty="0">
                <a:solidFill>
                  <a:srgbClr val="FF0000"/>
                </a:solidFill>
              </a:rPr>
              <a:t>correlational</a:t>
            </a:r>
            <a:r>
              <a:rPr lang="en-US" altLang="en-US" dirty="0"/>
              <a:t> research</a:t>
            </a:r>
            <a:endParaRPr lang="en-US" altLang="en-US" i="1" dirty="0" smtClean="0"/>
          </a:p>
          <a:p>
            <a:pPr marL="457200" lvl="1" indent="0" eaLnBrk="1" hangingPunct="1">
              <a:buFontTx/>
              <a:buNone/>
              <a:defRPr/>
            </a:pPr>
            <a:endParaRPr lang="en-US" altLang="en-US" i="1" dirty="0" smtClean="0"/>
          </a:p>
          <a:p>
            <a:pPr lvl="1" eaLnBrk="1" hangingPunct="1">
              <a:defRPr/>
            </a:pPr>
            <a:endParaRPr lang="en-US" altLang="en-US" dirty="0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543800" y="3352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6548436" y="2476500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48437" y="4252437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6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36537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Two ways of asking a research question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071018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“Is NTB associated with social sensitivity?”</a:t>
            </a:r>
          </a:p>
          <a:p>
            <a:pPr lvl="1" eaLnBrk="1" hangingPunct="1"/>
            <a:endParaRPr lang="en-US" altLang="en-US" sz="2000" u="sng" dirty="0" smtClean="0"/>
          </a:p>
          <a:p>
            <a:pPr lvl="1" eaLnBrk="1" hangingPunct="1"/>
            <a:endParaRPr lang="en-US" altLang="en-US" sz="1000" u="sng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“Does NTB cause heightened sensitivity?”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endParaRPr lang="en-US" altLang="en-US" sz="1400" dirty="0" smtClean="0"/>
          </a:p>
          <a:p>
            <a:pPr lvl="1" eaLnBrk="1" hangingPunct="1"/>
            <a:endParaRPr lang="en-US" altLang="en-US" sz="1400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5715000" y="3833018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Correlational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5638800" y="5585618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Experimental</a:t>
            </a: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 flipH="1" flipV="1">
            <a:off x="5257800" y="3680618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 flipV="1">
            <a:off x="5181600" y="5509418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1371600" y="3909218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NTB 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3124200" y="3909218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Sensitivity</a:t>
            </a:r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>
            <a:off x="2514600" y="406161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1371600" y="5599906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NTB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3124200" y="5599906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Sensitivity</a:t>
            </a:r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2514600" y="575230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 flipH="1" flipV="1">
            <a:off x="5029200" y="589041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75" name="Line 15"/>
          <p:cNvSpPr>
            <a:spLocks noChangeShapeType="1"/>
          </p:cNvSpPr>
          <p:nvPr/>
        </p:nvSpPr>
        <p:spPr bwMode="auto">
          <a:xfrm flipH="1" flipV="1">
            <a:off x="5181600" y="413781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" name="Picture 4" descr="j044646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13600" y="746919"/>
            <a:ext cx="1879600" cy="2819400"/>
          </a:xfrm>
          <a:noFill/>
        </p:spPr>
      </p:pic>
      <p:sp>
        <p:nvSpPr>
          <p:cNvPr id="2" name="TextBox 1"/>
          <p:cNvSpPr txBox="1"/>
          <p:nvPr/>
        </p:nvSpPr>
        <p:spPr>
          <a:xfrm>
            <a:off x="7953375" y="3575228"/>
            <a:ext cx="119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Social sensitivity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7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  <p:bldP spid="117765" grpId="0"/>
      <p:bldP spid="117766" grpId="0" animBg="1"/>
      <p:bldP spid="117767" grpId="0" animBg="1"/>
      <p:bldP spid="117768" grpId="0"/>
      <p:bldP spid="117769" grpId="0"/>
      <p:bldP spid="117770" grpId="0" animBg="1"/>
      <p:bldP spid="117771" grpId="0"/>
      <p:bldP spid="117772" grpId="0"/>
      <p:bldP spid="117773" grpId="0" animBg="1"/>
      <p:bldP spid="117774" grpId="0" animBg="1"/>
      <p:bldP spid="117775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274638"/>
            <a:ext cx="9601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Is NTB associated with sensitivity?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2341563"/>
            <a:ext cx="8686800" cy="5257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Correlational research</a:t>
            </a:r>
          </a:p>
          <a:p>
            <a:pPr eaLnBrk="1" hangingPunct="1"/>
            <a:r>
              <a:rPr lang="en-US" altLang="en-US" dirty="0" smtClean="0"/>
              <a:t>Picket, Gardner, and Knowles </a:t>
            </a:r>
          </a:p>
          <a:p>
            <a:pPr lvl="1" eaLnBrk="1" hangingPunct="1"/>
            <a:r>
              <a:rPr lang="en-US" altLang="en-US" dirty="0" smtClean="0"/>
              <a:t>NTB scale</a:t>
            </a:r>
          </a:p>
          <a:p>
            <a:pPr lvl="1" eaLnBrk="1" hangingPunct="1"/>
            <a:r>
              <a:rPr lang="en-US" altLang="en-US" dirty="0" smtClean="0"/>
              <a:t>DANVA: Number of facial expressions correctly identified</a:t>
            </a:r>
          </a:p>
          <a:p>
            <a:pPr lvl="1" eaLnBrk="1" hangingPunct="1"/>
            <a:endParaRPr lang="en-US" altLang="en-US" sz="3600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pic>
        <p:nvPicPr>
          <p:cNvPr id="120836" name="Picture 4" descr="02Danva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7400" y="4532313"/>
            <a:ext cx="2438400" cy="1970087"/>
          </a:xfrm>
          <a:noFill/>
        </p:spPr>
      </p:pic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057400" y="4891088"/>
            <a:ext cx="3657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800"/>
              <a:t>r = .38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1676400" y="5729288"/>
            <a:ext cx="312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u="sng"/>
              <a:t>What does that mean?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correlation or regression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 or ANOVA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logistical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chi-square test or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/>
              <a:t>What Test Do I Run? </a:t>
            </a:r>
            <a:endParaRPr lang="en-US" altLang="en-US" dirty="0" smtClean="0"/>
          </a:p>
        </p:txBody>
      </p:sp>
      <p:sp>
        <p:nvSpPr>
          <p:cNvPr id="4" name="Donut 3"/>
          <p:cNvSpPr/>
          <p:nvPr/>
        </p:nvSpPr>
        <p:spPr>
          <a:xfrm rot="16200000">
            <a:off x="3614813" y="2395317"/>
            <a:ext cx="1051561" cy="2413782"/>
          </a:xfrm>
          <a:prstGeom prst="donut">
            <a:avLst>
              <a:gd name="adj" fmla="val 24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14900" y="3886200"/>
            <a:ext cx="12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 but…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1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274638"/>
            <a:ext cx="9448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Problems with correlational research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241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Only shows there’s an association</a:t>
            </a:r>
          </a:p>
          <a:p>
            <a:pPr eaLnBrk="1" hangingPunct="1"/>
            <a:r>
              <a:rPr lang="en-US" altLang="en-US" dirty="0" smtClean="0"/>
              <a:t>We can’t say NTB </a:t>
            </a:r>
            <a:r>
              <a:rPr lang="en-US" altLang="en-US" b="1" i="1" dirty="0" smtClean="0"/>
              <a:t>causes</a:t>
            </a:r>
            <a:r>
              <a:rPr lang="en-US" altLang="en-US" dirty="0" smtClean="0"/>
              <a:t> social sensitivity, </a:t>
            </a:r>
            <a:r>
              <a:rPr lang="en-US" altLang="en-US" u="sng" dirty="0" smtClean="0"/>
              <a:t>why not</a:t>
            </a:r>
            <a:r>
              <a:rPr lang="en-US" altLang="en-US" dirty="0" smtClean="0"/>
              <a:t>…?</a:t>
            </a:r>
            <a:endParaRPr lang="en-US" altLang="en-US" sz="1600" dirty="0" smtClean="0"/>
          </a:p>
          <a:p>
            <a:pPr eaLnBrk="1" hangingPunct="1"/>
            <a:r>
              <a:rPr lang="en-US" altLang="en-US" dirty="0" smtClean="0"/>
              <a:t>It could be some other variable causing both</a:t>
            </a:r>
          </a:p>
          <a:p>
            <a:pPr lvl="1" eaLnBrk="1" hangingPunct="1"/>
            <a:r>
              <a:rPr lang="en-US" altLang="en-US" dirty="0" smtClean="0"/>
              <a:t>Third variable problem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dirty="0" smtClean="0"/>
              <a:t>Sensitivity could cause NTB </a:t>
            </a:r>
          </a:p>
          <a:p>
            <a:pPr lvl="1" eaLnBrk="1" hangingPunct="1"/>
            <a:r>
              <a:rPr lang="en-US" altLang="en-US" dirty="0" smtClean="0"/>
              <a:t>Directionality problem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lvl="2" eaLnBrk="1" hangingPunct="1"/>
            <a:endParaRPr lang="en-US" altLang="en-US" dirty="0" smtClean="0"/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5562600" y="451008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NTB 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7315200" y="451008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Sensitivity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5562600" y="611028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NTB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7315200" y="611028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Sensitivity</a:t>
            </a: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6705600" y="62626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6172200" y="3886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Third Variable </a:t>
            </a:r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 flipH="1">
            <a:off x="6324600" y="4267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>
            <a:off x="7467600" y="4267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2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1" grpId="0"/>
      <p:bldP spid="121862" grpId="0"/>
      <p:bldP spid="121863" grpId="0"/>
      <p:bldP spid="121864" grpId="0" animBg="1"/>
      <p:bldP spid="121865" grpId="0"/>
      <p:bldP spid="121866" grpId="0" animBg="1"/>
      <p:bldP spid="1218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Test </a:t>
            </a:r>
            <a:r>
              <a:rPr lang="en-US" dirty="0"/>
              <a:t>Do I Run? </a:t>
            </a:r>
            <a:endParaRPr lang="en-US" alt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18917" y="3408817"/>
            <a:ext cx="3096585" cy="1813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9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7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independent samples t-test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/>
              <a:t>paired samples t-test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/>
              <a:t>one-way ANOVA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/>
              <a:t>repeated measures ANOVA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/>
              <a:t>factorial ANOVA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274638"/>
            <a:ext cx="9372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Problems with correlational research</a:t>
            </a: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>
            <a:off x="3581400" y="3124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 flipH="1" flipV="1">
            <a:off x="3124200" y="3810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 flipV="1">
            <a:off x="5181600" y="3733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981200" y="2819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NTB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334000" y="2390775"/>
            <a:ext cx="2286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Social sensitivity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3352800" y="4343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Motivation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3352800" y="5029200"/>
            <a:ext cx="3276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Please experimenter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3429000" y="621665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dirty="0" smtClean="0"/>
              <a:t>…</a:t>
            </a:r>
            <a:endParaRPr lang="en-US" alt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animBg="1"/>
      <p:bldP spid="124933" grpId="0" animBg="1"/>
      <p:bldP spid="124934" grpId="0" animBg="1"/>
      <p:bldP spid="124937" grpId="0"/>
      <p:bldP spid="124938" grpId="0"/>
      <p:bldP spid="1249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228600"/>
            <a:ext cx="9448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Problems with correlational research</a:t>
            </a: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>
            <a:off x="3581400" y="3886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H="1">
            <a:off x="3505200" y="3886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981200" y="36576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NTB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334000" y="3549650"/>
            <a:ext cx="2743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Social sensitivity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2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  <p:bldP spid="122884" grpId="1" animBg="1"/>
      <p:bldP spid="12288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correlational research to experiments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18249" y="3609695"/>
            <a:ext cx="5339751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228600"/>
            <a:ext cx="9296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Problems with correlational research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2562225"/>
            <a:ext cx="8915400" cy="5638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…and there will always another third variable that you didn’t think of!</a:t>
            </a:r>
          </a:p>
          <a:p>
            <a:pPr eaLnBrk="1" hangingPunct="1"/>
            <a:r>
              <a:rPr lang="en-US" altLang="en-US" dirty="0" smtClean="0"/>
              <a:t>So, to make a causal claim, we conduct experimental research!</a:t>
            </a:r>
          </a:p>
          <a:p>
            <a:pPr lvl="1" eaLnBrk="1" hangingPunct="1"/>
            <a:r>
              <a:rPr lang="en-US" altLang="en-US" u="sng" dirty="0" smtClean="0"/>
              <a:t>What makes an experiment? What do you have to do?</a:t>
            </a:r>
          </a:p>
          <a:p>
            <a:pPr lvl="1" eaLnBrk="1" hangingPunct="1"/>
            <a:r>
              <a:rPr lang="en-US" altLang="en-US" b="1" i="1" dirty="0" smtClean="0">
                <a:solidFill>
                  <a:srgbClr val="FF0000"/>
                </a:solidFill>
              </a:rPr>
              <a:t>Random assignment </a:t>
            </a:r>
            <a:r>
              <a:rPr lang="en-US" altLang="en-US" b="1" dirty="0" smtClean="0"/>
              <a:t>to conditions that </a:t>
            </a:r>
            <a:r>
              <a:rPr lang="en-US" altLang="en-US" b="1" i="1" dirty="0" smtClean="0">
                <a:solidFill>
                  <a:srgbClr val="FF0000"/>
                </a:solidFill>
              </a:rPr>
              <a:t>only</a:t>
            </a:r>
            <a:r>
              <a:rPr lang="en-US" altLang="en-US" b="1" dirty="0" smtClean="0">
                <a:solidFill>
                  <a:srgbClr val="FF0000"/>
                </a:solidFill>
              </a:rPr>
              <a:t> differ on </a:t>
            </a:r>
            <a:r>
              <a:rPr lang="en-US" altLang="en-US" b="1" dirty="0" smtClean="0"/>
              <a:t>(thus manipulate) </a:t>
            </a:r>
            <a:r>
              <a:rPr lang="en-US" altLang="en-US" b="1" i="1" dirty="0" smtClean="0">
                <a:solidFill>
                  <a:srgbClr val="FF0000"/>
                </a:solidFill>
              </a:rPr>
              <a:t>one variable</a:t>
            </a:r>
          </a:p>
          <a:p>
            <a:pPr lvl="2"/>
            <a:r>
              <a:rPr lang="en-US" altLang="en-US" b="1" dirty="0" smtClean="0"/>
              <a:t>Remove </a:t>
            </a:r>
            <a:r>
              <a:rPr lang="en-US" altLang="en-US" b="1" dirty="0" smtClean="0">
                <a:solidFill>
                  <a:srgbClr val="FF0000"/>
                </a:solidFill>
              </a:rPr>
              <a:t>confounds</a:t>
            </a:r>
            <a:r>
              <a:rPr lang="en-US" altLang="en-US" b="1" dirty="0" smtClean="0"/>
              <a:t> 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5724525" y="5000625"/>
            <a:ext cx="29527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Internal  validity!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8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vs. Causation</a:t>
            </a:r>
            <a:endParaRPr lang="en-US" dirty="0"/>
          </a:p>
        </p:txBody>
      </p:sp>
      <p:pic>
        <p:nvPicPr>
          <p:cNvPr id="5" name="Picture 2" descr="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4" y="2723047"/>
            <a:ext cx="8602151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Experimental research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347119"/>
            <a:ext cx="8991600" cy="4906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Picket, Gardner, and Knowles </a:t>
            </a:r>
          </a:p>
          <a:p>
            <a:pPr lvl="1" eaLnBrk="1" hangingPunct="1"/>
            <a:r>
              <a:rPr lang="en-US" altLang="en-US" u="sng" dirty="0" smtClean="0"/>
              <a:t>What did they have to do here?</a:t>
            </a:r>
          </a:p>
          <a:p>
            <a:pPr lvl="1" eaLnBrk="1" hangingPunct="1"/>
            <a:r>
              <a:rPr lang="en-US" altLang="en-US" dirty="0" smtClean="0"/>
              <a:t>Manipulate belonging needs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Measure social sensitivity</a:t>
            </a:r>
          </a:p>
        </p:txBody>
      </p:sp>
      <p:pic>
        <p:nvPicPr>
          <p:cNvPr id="236548" name="Picture 4" descr="j044248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81400"/>
            <a:ext cx="18700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9" name="Picture 5" descr="Rejected%20Sticker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3200"/>
            <a:ext cx="243840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50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65650"/>
            <a:ext cx="2438400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51" name="Line 7"/>
          <p:cNvSpPr>
            <a:spLocks noChangeShapeType="1"/>
          </p:cNvSpPr>
          <p:nvPr/>
        </p:nvSpPr>
        <p:spPr bwMode="auto">
          <a:xfrm flipV="1">
            <a:off x="4724400" y="3733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2" name="Line 8"/>
          <p:cNvSpPr>
            <a:spLocks noChangeShapeType="1"/>
          </p:cNvSpPr>
          <p:nvPr/>
        </p:nvSpPr>
        <p:spPr bwMode="auto">
          <a:xfrm>
            <a:off x="4724400" y="4953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9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1" grpId="0" animBg="1"/>
      <p:bldP spid="23655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Experimental research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4025" y="3255261"/>
            <a:ext cx="8839200" cy="4525962"/>
          </a:xfrm>
        </p:spPr>
        <p:txBody>
          <a:bodyPr/>
          <a:lstStyle/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/>
              <a:t>NTB causes an increase in social sensitivity!</a:t>
            </a:r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63771254"/>
              </p:ext>
            </p:extLst>
          </p:nvPr>
        </p:nvGraphicFramePr>
        <p:xfrm>
          <a:off x="1905000" y="2236788"/>
          <a:ext cx="5053013" cy="383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Chart" r:id="rId3" imgW="9286929" imgH="7038927" progId="MSGraph.Chart.8">
                  <p:embed followColorScheme="full"/>
                </p:oleObj>
              </mc:Choice>
              <mc:Fallback>
                <p:oleObj name="Chart" r:id="rId3" imgW="9286929" imgH="7038927" progId="MSGraph.Chart.8">
                  <p:embed followColorScheme="full"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36788"/>
                        <a:ext cx="5053013" cy="383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79570" y="6484449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/>
              <a:t>Experimental research is better!…?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Benefits of correlational research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23811" y="2024062"/>
            <a:ext cx="8915400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Real world outcomes</a:t>
            </a:r>
          </a:p>
          <a:p>
            <a:pPr marL="457200" lvl="1" indent="0" eaLnBrk="1" hangingPunct="1">
              <a:buNone/>
            </a:pPr>
            <a:r>
              <a:rPr lang="en-US" altLang="en-US" sz="2800" dirty="0"/>
              <a:t>t</a:t>
            </a:r>
            <a:r>
              <a:rPr lang="en-US" altLang="en-US" sz="2800" dirty="0" smtClean="0"/>
              <a:t>hat really matter</a:t>
            </a:r>
          </a:p>
          <a:p>
            <a:pPr lvl="1" eaLnBrk="1" hangingPunct="1"/>
            <a:endParaRPr lang="en-US" altLang="en-US" sz="1000" u="sng" dirty="0" smtClean="0"/>
          </a:p>
          <a:p>
            <a:pPr eaLnBrk="1" hangingPunct="1"/>
            <a:endParaRPr lang="en-US" altLang="en-US" sz="2800" dirty="0" smtClean="0"/>
          </a:p>
        </p:txBody>
      </p:sp>
      <p:pic>
        <p:nvPicPr>
          <p:cNvPr id="206852" name="Picture 4" descr="MPj043873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9800"/>
            <a:ext cx="16764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53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429000"/>
            <a:ext cx="16383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54" name="Picture 6" descr="MPj0439533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715000"/>
            <a:ext cx="16764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55" name="Picture 7" descr="MPj04387430000[1]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209800"/>
            <a:ext cx="1600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56" name="Picture 8" descr="MPj03854190000[1]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352800"/>
            <a:ext cx="152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57" name="Picture 9" descr="j0400046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98988"/>
            <a:ext cx="16764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0" descr="MPj04015610000[1]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486400"/>
            <a:ext cx="2057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8226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3249613"/>
          <a:ext cx="4800600" cy="330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Chart" r:id="rId10" imgW="7648586" imgH="5257915" progId="MSGraph.Chart.8">
                  <p:embed followColorScheme="full"/>
                </p:oleObj>
              </mc:Choice>
              <mc:Fallback>
                <p:oleObj name="Chart" r:id="rId10" imgW="7648586" imgH="5257915" progId="MSGraph.Chart.8">
                  <p:embed followColorScheme="full"/>
                  <p:pic>
                    <p:nvPicPr>
                      <p:cNvPr id="30822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49613"/>
                        <a:ext cx="4800600" cy="330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0" name="Text Box 3"/>
          <p:cNvSpPr txBox="1">
            <a:spLocks noChangeArrowheads="1"/>
          </p:cNvSpPr>
          <p:nvPr/>
        </p:nvSpPr>
        <p:spPr bwMode="auto">
          <a:xfrm rot="10800000">
            <a:off x="303213" y="3033713"/>
            <a:ext cx="458787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Ctr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ea typeface="MS PGothic" pitchFamily="34" charset="-128"/>
              </a:rPr>
              <a:t>Age-adjusted mortality rate</a:t>
            </a:r>
          </a:p>
        </p:txBody>
      </p:sp>
      <p:sp>
        <p:nvSpPr>
          <p:cNvPr id="206861" name="Text Box 3"/>
          <p:cNvSpPr txBox="1">
            <a:spLocks noChangeArrowheads="1"/>
          </p:cNvSpPr>
          <p:nvPr/>
        </p:nvSpPr>
        <p:spPr bwMode="auto">
          <a:xfrm rot="-5400000">
            <a:off x="2482850" y="4756150"/>
            <a:ext cx="458788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Ctr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ea typeface="MS PGothic" pitchFamily="34" charset="-128"/>
              </a:rPr>
              <a:t>Belonging</a:t>
            </a:r>
          </a:p>
        </p:txBody>
      </p:sp>
      <p:sp>
        <p:nvSpPr>
          <p:cNvPr id="206862" name="Text Box 14"/>
          <p:cNvSpPr txBox="1">
            <a:spLocks noChangeArrowheads="1"/>
          </p:cNvSpPr>
          <p:nvPr/>
        </p:nvSpPr>
        <p:spPr bwMode="auto">
          <a:xfrm>
            <a:off x="3124200" y="2667000"/>
            <a:ext cx="2209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External  validity!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08226" grpId="0"/>
      <p:bldP spid="206860" grpId="0"/>
      <p:bldP spid="206861" grpId="0"/>
      <p:bldP spid="20686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228600"/>
            <a:ext cx="9677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Problems with experimental research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133600"/>
            <a:ext cx="7543800" cy="5486400"/>
          </a:xfrm>
        </p:spPr>
        <p:txBody>
          <a:bodyPr/>
          <a:lstStyle/>
          <a:p>
            <a:pPr eaLnBrk="1" hangingPunct="1"/>
            <a:r>
              <a:rPr lang="en-US" altLang="en-US" b="1" i="1" dirty="0" smtClean="0"/>
              <a:t>Hard</a:t>
            </a:r>
            <a:r>
              <a:rPr lang="en-US" altLang="en-US" dirty="0" smtClean="0"/>
              <a:t> to make manipulations powerful enough to impact these kinds of outcomes</a:t>
            </a:r>
          </a:p>
          <a:p>
            <a:pPr eaLnBrk="1" hangingPunct="1"/>
            <a:r>
              <a:rPr lang="en-US" altLang="en-US" dirty="0" smtClean="0"/>
              <a:t>Would you really want to?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Ethical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operationalizations</a:t>
            </a:r>
            <a:r>
              <a:rPr lang="en-US" altLang="en-US" dirty="0" smtClean="0"/>
              <a:t>?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Ethically</a:t>
            </a:r>
            <a:r>
              <a:rPr lang="en-US" altLang="en-US" dirty="0" smtClean="0"/>
              <a:t> affect those outcomes?</a:t>
            </a:r>
          </a:p>
          <a:p>
            <a:pPr eaLnBrk="1" hangingPunct="1"/>
            <a:r>
              <a:rPr lang="en-US" altLang="en-US" dirty="0" smtClean="0"/>
              <a:t>Even if didn’t have ethics….</a:t>
            </a:r>
          </a:p>
          <a:p>
            <a:pPr lvl="1" eaLnBrk="1" hangingPunct="1"/>
            <a:r>
              <a:rPr lang="en-US" altLang="en-US" dirty="0" smtClean="0"/>
              <a:t>Can’t </a:t>
            </a:r>
            <a:r>
              <a:rPr lang="en-US" altLang="en-US" dirty="0" smtClean="0">
                <a:solidFill>
                  <a:srgbClr val="FF0000"/>
                </a:solidFill>
              </a:rPr>
              <a:t>practically</a:t>
            </a:r>
            <a:r>
              <a:rPr lang="en-US" altLang="en-US" dirty="0" smtClean="0"/>
              <a:t> manipulate </a:t>
            </a:r>
            <a:r>
              <a:rPr lang="en-US" altLang="en-US" u="sng" dirty="0" smtClean="0"/>
              <a:t>some things</a:t>
            </a:r>
          </a:p>
        </p:txBody>
      </p:sp>
      <p:pic>
        <p:nvPicPr>
          <p:cNvPr id="208900" name="Picture 4" descr="j0414099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43800" y="4724400"/>
            <a:ext cx="1422400" cy="21336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8904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595938"/>
            <a:ext cx="2209800" cy="118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906" name="Picture 10" descr="MPj0438738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133600"/>
            <a:ext cx="1295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907" name="Picture 1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848600" y="2971800"/>
            <a:ext cx="1249363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908" name="Picture 12" descr="j040004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848600" y="3886200"/>
            <a:ext cx="12954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Correlational variables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33625"/>
            <a:ext cx="83820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Ex. variables that have to be correlational (</a:t>
            </a:r>
            <a:r>
              <a:rPr lang="en-US" altLang="en-US" dirty="0" smtClean="0">
                <a:solidFill>
                  <a:srgbClr val="FF0000"/>
                </a:solidFill>
              </a:rPr>
              <a:t>practically</a:t>
            </a:r>
            <a:r>
              <a:rPr lang="en-US" altLang="en-US" dirty="0" smtClean="0"/>
              <a:t> or </a:t>
            </a:r>
            <a:r>
              <a:rPr lang="en-US" altLang="en-US" dirty="0" smtClean="0">
                <a:solidFill>
                  <a:srgbClr val="FF0000"/>
                </a:solidFill>
              </a:rPr>
              <a:t>ethically</a:t>
            </a:r>
            <a:r>
              <a:rPr lang="en-US" altLang="en-US" dirty="0" smtClean="0"/>
              <a:t>):</a:t>
            </a:r>
          </a:p>
          <a:p>
            <a:pPr lvl="1" eaLnBrk="1" hangingPunct="1">
              <a:defRPr/>
            </a:pPr>
            <a:r>
              <a:rPr lang="en-US" altLang="en-US" dirty="0" smtClean="0"/>
              <a:t>Height</a:t>
            </a:r>
          </a:p>
          <a:p>
            <a:pPr lvl="1" eaLnBrk="1" hangingPunct="1">
              <a:defRPr/>
            </a:pPr>
            <a:r>
              <a:rPr lang="en-US" altLang="en-US" dirty="0" smtClean="0"/>
              <a:t>Age</a:t>
            </a:r>
          </a:p>
          <a:p>
            <a:pPr lvl="1" eaLnBrk="1" hangingPunct="1">
              <a:defRPr/>
            </a:pPr>
            <a:r>
              <a:rPr lang="en-US" altLang="en-US" dirty="0" smtClean="0"/>
              <a:t>IQ</a:t>
            </a:r>
            <a:endParaRPr lang="en-US" altLang="en-US" dirty="0"/>
          </a:p>
          <a:p>
            <a:pPr lvl="1" eaLnBrk="1" hangingPunct="1">
              <a:defRPr/>
            </a:pPr>
            <a:endParaRPr lang="en-US" altLang="en-US" sz="800" dirty="0" smtClean="0"/>
          </a:p>
          <a:p>
            <a:pPr lvl="1" eaLnBrk="1" hangingPunct="1">
              <a:defRPr/>
            </a:pPr>
            <a:r>
              <a:rPr lang="en-US" altLang="en-US" dirty="0" smtClean="0"/>
              <a:t>Gender</a:t>
            </a:r>
          </a:p>
          <a:p>
            <a:pPr lvl="1" eaLnBrk="1" hangingPunct="1">
              <a:defRPr/>
            </a:pPr>
            <a:r>
              <a:rPr lang="en-US" altLang="en-US" dirty="0" smtClean="0"/>
              <a:t>Birth order</a:t>
            </a:r>
          </a:p>
          <a:p>
            <a:pPr lvl="1">
              <a:defRPr/>
            </a:pPr>
            <a:r>
              <a:rPr lang="en-US" altLang="en-US" dirty="0"/>
              <a:t>Poverty (below poverty line or not)</a:t>
            </a:r>
          </a:p>
          <a:p>
            <a:pPr lvl="1">
              <a:defRPr/>
            </a:pPr>
            <a:r>
              <a:rPr lang="en-US" altLang="en-US" dirty="0" smtClean="0"/>
              <a:t>Nationality</a:t>
            </a:r>
          </a:p>
          <a:p>
            <a:pPr lvl="1">
              <a:defRPr/>
            </a:pPr>
            <a:r>
              <a:rPr lang="en-US" altLang="en-US" dirty="0" smtClean="0"/>
              <a:t>Marital status</a:t>
            </a:r>
          </a:p>
          <a:p>
            <a:pPr>
              <a:defRPr/>
            </a:pPr>
            <a:r>
              <a:rPr lang="en-US" altLang="en-US" dirty="0" smtClean="0"/>
              <a:t>What is different about first 3 than rest?</a:t>
            </a:r>
          </a:p>
          <a:p>
            <a:pPr lvl="1" eaLnBrk="1" hangingPunct="1">
              <a:defRPr/>
            </a:pPr>
            <a:endParaRPr lang="en-US" altLang="en-US" u="sng" dirty="0" smtClean="0"/>
          </a:p>
          <a:p>
            <a:pPr lvl="1" eaLnBrk="1" hangingPunct="1">
              <a:defRPr/>
            </a:pPr>
            <a:endParaRPr lang="en-US" altLang="en-US" u="sng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810250" y="3105150"/>
            <a:ext cx="2785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Could be </a:t>
            </a:r>
            <a:r>
              <a:rPr lang="en-US" dirty="0" smtClean="0">
                <a:solidFill>
                  <a:srgbClr val="FF0000"/>
                </a:solidFill>
              </a:rPr>
              <a:t>practical </a:t>
            </a:r>
            <a:r>
              <a:rPr lang="en-US" dirty="0" smtClean="0"/>
              <a:t>(possible) but </a:t>
            </a:r>
            <a:r>
              <a:rPr lang="en-US" dirty="0" smtClean="0">
                <a:solidFill>
                  <a:srgbClr val="FF0000"/>
                </a:solidFill>
              </a:rPr>
              <a:t>unethical</a:t>
            </a:r>
            <a:r>
              <a:rPr lang="en-US" dirty="0" smtClean="0"/>
              <a:t>:</a:t>
            </a:r>
          </a:p>
          <a:p>
            <a:r>
              <a:rPr lang="en-US" dirty="0" smtClean="0"/>
              <a:t>E.g., at the end of year long dyadic study with partner, told that partner gave experimenter a note…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test would you use?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583180"/>
            <a:ext cx="8458200" cy="5638800"/>
          </a:xfrm>
        </p:spPr>
        <p:txBody>
          <a:bodyPr/>
          <a:lstStyle/>
          <a:p>
            <a:r>
              <a:rPr lang="en-US" altLang="en-US" dirty="0" smtClean="0"/>
              <a:t>Testing whether people with high need to belong smile more</a:t>
            </a:r>
          </a:p>
          <a:p>
            <a:pPr lvl="1" eaLnBrk="1" hangingPunct="1"/>
            <a:r>
              <a:rPr lang="en-US" altLang="en-US" dirty="0" smtClean="0"/>
              <a:t>IV: </a:t>
            </a:r>
            <a:r>
              <a:rPr lang="en-US" altLang="en-US" b="1" dirty="0" smtClean="0"/>
              <a:t>same person</a:t>
            </a:r>
            <a:r>
              <a:rPr lang="en-US" altLang="en-US" dirty="0" smtClean="0"/>
              <a:t> alone vs. with others</a:t>
            </a:r>
          </a:p>
          <a:p>
            <a:pPr lvl="1"/>
            <a:r>
              <a:rPr lang="en-US" altLang="en-US" dirty="0" smtClean="0"/>
              <a:t>DV: </a:t>
            </a:r>
            <a:r>
              <a:rPr lang="en-US" altLang="en-US" dirty="0"/>
              <a:t>number of </a:t>
            </a:r>
            <a:r>
              <a:rPr lang="en-US" altLang="en-US" dirty="0" smtClean="0"/>
              <a:t>smiles</a:t>
            </a:r>
            <a:endParaRPr lang="en-US" altLang="en-US" dirty="0"/>
          </a:p>
        </p:txBody>
      </p:sp>
      <p:pic>
        <p:nvPicPr>
          <p:cNvPr id="5" name="Picture 3" descr="E:\School files\Grad\Res\NSF Lonely\CAFF F06\01DANVA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00600"/>
            <a:ext cx="2344738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research is ethical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Institutional Review Board (IRB)</a:t>
            </a:r>
          </a:p>
          <a:p>
            <a:r>
              <a:rPr lang="en-US" sz="2000" dirty="0"/>
              <a:t>Reviews research to ensure ethical treatment of human </a:t>
            </a:r>
            <a:r>
              <a:rPr lang="en-US" sz="2000" dirty="0" smtClean="0"/>
              <a:t>subjects</a:t>
            </a:r>
            <a:endParaRPr lang="en-US" dirty="0" smtClean="0"/>
          </a:p>
          <a:p>
            <a:pPr lvl="1"/>
            <a:r>
              <a:rPr lang="en-US" dirty="0" smtClean="0"/>
              <a:t>Identities must be protected</a:t>
            </a:r>
          </a:p>
          <a:p>
            <a:pPr lvl="1"/>
            <a:r>
              <a:rPr lang="en-US" dirty="0" smtClean="0"/>
              <a:t>Minimize harm, maximize benefit</a:t>
            </a:r>
          </a:p>
          <a:p>
            <a:pPr lvl="1"/>
            <a:r>
              <a:rPr lang="en-US" dirty="0" smtClean="0"/>
              <a:t>Consent 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0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6289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Hard to create conditions that only </a:t>
            </a:r>
            <a:r>
              <a:rPr lang="en-US" altLang="en-US" dirty="0">
                <a:solidFill>
                  <a:srgbClr val="FF0000"/>
                </a:solidFill>
              </a:rPr>
              <a:t>differ on </a:t>
            </a:r>
            <a:r>
              <a:rPr lang="en-US" altLang="en-US" i="1" dirty="0">
                <a:solidFill>
                  <a:srgbClr val="FF0000"/>
                </a:solidFill>
              </a:rPr>
              <a:t>one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variable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If conditions differ on more than one variable, those other differences are </a:t>
            </a:r>
            <a:r>
              <a:rPr lang="en-US" altLang="en-US" dirty="0" smtClean="0">
                <a:solidFill>
                  <a:srgbClr val="FF0000"/>
                </a:solidFill>
              </a:rPr>
              <a:t>confounds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Pain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Negativity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Mood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Anxiety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These could be alternative explanations </a:t>
            </a:r>
          </a:p>
        </p:txBody>
      </p:sp>
      <p:pic>
        <p:nvPicPr>
          <p:cNvPr id="304131" name="Picture 3" descr="j028409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0" y="4318000"/>
            <a:ext cx="1330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132" name="Picture 4" descr="j043048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862" y="42926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133" name="Picture 5" descr="j0283654"/>
          <p:cNvPicPr>
            <a:picLocks noGrp="1" noChangeAspect="1" noChangeArrowheads="1" noCrop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3300" y="4343400"/>
            <a:ext cx="1195387" cy="12477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4135" name="Picture 7" descr="j044132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4958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Rectangle 8"/>
          <p:cNvSpPr>
            <a:spLocks noGrp="1" noChangeArrowheads="1"/>
          </p:cNvSpPr>
          <p:nvPr>
            <p:ph type="title"/>
          </p:nvPr>
        </p:nvSpPr>
        <p:spPr>
          <a:xfrm>
            <a:off x="-152400" y="274638"/>
            <a:ext cx="9448800" cy="1143000"/>
          </a:xfrm>
          <a:noFill/>
        </p:spPr>
        <p:txBody>
          <a:bodyPr/>
          <a:lstStyle/>
          <a:p>
            <a:r>
              <a:rPr lang="en-US" altLang="en-US" dirty="0"/>
              <a:t>Problems with experimental </a:t>
            </a:r>
            <a:r>
              <a:rPr lang="en-US" altLang="en-US" dirty="0" smtClean="0"/>
              <a:t>research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649788" y="5414962"/>
            <a:ext cx="22098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Internal validity!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274638"/>
            <a:ext cx="9448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Correlational or experiment?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316162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u="sng" dirty="0" smtClean="0"/>
              <a:t>Which should you choose when?</a:t>
            </a:r>
          </a:p>
          <a:p>
            <a:pPr eaLnBrk="1" hangingPunct="1">
              <a:lnSpc>
                <a:spcPct val="90000"/>
              </a:lnSpc>
            </a:pPr>
            <a:endParaRPr lang="en-US" altLang="en-US" u="sng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Correlational research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Important, “hard to manipulate” real-life outcomes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Could not ethically or practically manipulate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Experimental research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Make causal claims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Can manipulate cleanly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191000"/>
            <a:ext cx="2209800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2997" name="Picture 5" descr="j04423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356225"/>
            <a:ext cx="22098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998" name="Picture 6" descr="j041409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4724400"/>
            <a:ext cx="142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999" name="Picture 7" descr="j0442480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707063"/>
            <a:ext cx="1295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00" name="Picture 8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1878012"/>
            <a:ext cx="16383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3001" name="Picture 9" descr="j040004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3074987"/>
            <a:ext cx="16764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003" name="Picture 11" descr="MPj04387380000[1]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58812"/>
            <a:ext cx="16764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004" name="Text Box 12"/>
          <p:cNvSpPr txBox="1">
            <a:spLocks noChangeArrowheads="1"/>
          </p:cNvSpPr>
          <p:nvPr/>
        </p:nvSpPr>
        <p:spPr bwMode="auto">
          <a:xfrm>
            <a:off x="50800" y="5986463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Variable </a:t>
            </a:r>
          </a:p>
        </p:txBody>
      </p:sp>
      <p:sp>
        <p:nvSpPr>
          <p:cNvPr id="213005" name="Text Box 13"/>
          <p:cNvSpPr txBox="1">
            <a:spLocks noChangeArrowheads="1"/>
          </p:cNvSpPr>
          <p:nvPr/>
        </p:nvSpPr>
        <p:spPr bwMode="auto">
          <a:xfrm>
            <a:off x="1803400" y="5986463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Outcome</a:t>
            </a:r>
          </a:p>
        </p:txBody>
      </p:sp>
      <p:sp>
        <p:nvSpPr>
          <p:cNvPr id="213006" name="Line 14"/>
          <p:cNvSpPr>
            <a:spLocks noChangeShapeType="1"/>
          </p:cNvSpPr>
          <p:nvPr/>
        </p:nvSpPr>
        <p:spPr bwMode="auto">
          <a:xfrm>
            <a:off x="1193800" y="61388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451100" y="5726112"/>
            <a:ext cx="22098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Internal  validity!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4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4" grpId="0"/>
      <p:bldP spid="213005" grpId="0"/>
      <p:bldP spid="213006" grpId="0" animBg="1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350" y="2236694"/>
            <a:ext cx="6724650" cy="1362075"/>
          </a:xfrm>
        </p:spPr>
        <p:txBody>
          <a:bodyPr/>
          <a:lstStyle/>
          <a:p>
            <a:r>
              <a:rPr lang="en-US" dirty="0" smtClean="0"/>
              <a:t>Learning check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Let’s go back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84387"/>
            <a:ext cx="8458200" cy="56388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Let’s go back:</a:t>
            </a:r>
          </a:p>
          <a:p>
            <a:pPr lvl="1" eaLnBrk="1" hangingPunct="1"/>
            <a:r>
              <a:rPr lang="en-US" altLang="en-US" dirty="0" smtClean="0"/>
              <a:t>Recall Picket, Gardner, and Knowles’ r = .38</a:t>
            </a:r>
          </a:p>
          <a:p>
            <a:pPr lvl="1" eaLnBrk="1" hangingPunct="1"/>
            <a:r>
              <a:rPr lang="en-US" altLang="en-US" u="sng" dirty="0" smtClean="0"/>
              <a:t>Was that correct? Why?</a:t>
            </a:r>
          </a:p>
          <a:p>
            <a:pPr lvl="1" eaLnBrk="1" hangingPunct="1"/>
            <a:r>
              <a:rPr lang="en-US" altLang="en-US" u="sng" dirty="0" smtClean="0"/>
              <a:t>What test here?</a:t>
            </a:r>
          </a:p>
          <a:p>
            <a:pPr lvl="1" eaLnBrk="1" hangingPunct="1"/>
            <a:endParaRPr lang="en-US" altLang="en-US" u="sng" dirty="0" smtClean="0"/>
          </a:p>
          <a:p>
            <a:pPr lvl="1" eaLnBrk="1" hangingPunct="1"/>
            <a:endParaRPr lang="en-US" altLang="en-US" u="sng" dirty="0" smtClean="0"/>
          </a:p>
          <a:p>
            <a:pPr lvl="1" eaLnBrk="1" hangingPunct="1"/>
            <a:endParaRPr lang="en-US" altLang="en-US" u="sng" dirty="0" smtClean="0"/>
          </a:p>
        </p:txBody>
      </p:sp>
      <p:graphicFrame>
        <p:nvGraphicFramePr>
          <p:cNvPr id="32772" name="Object 1"/>
          <p:cNvGraphicFramePr>
            <a:graphicFrameLocks noChangeAspect="1"/>
          </p:cNvGraphicFramePr>
          <p:nvPr>
            <p:extLst/>
          </p:nvPr>
        </p:nvGraphicFramePr>
        <p:xfrm>
          <a:off x="4191000" y="3231397"/>
          <a:ext cx="4495800" cy="340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Chart" r:id="rId3" imgW="9286929" imgH="7038927" progId="MSGraph.Chart.8">
                  <p:embed followColorScheme="full"/>
                </p:oleObj>
              </mc:Choice>
              <mc:Fallback>
                <p:oleObj name="Chart" r:id="rId3" imgW="9286929" imgH="7038927" progId="MSGraph.Chart.8">
                  <p:embed followColorScheme="full"/>
                  <p:pic>
                    <p:nvPicPr>
                      <p:cNvPr id="3277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231397"/>
                        <a:ext cx="4495800" cy="340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277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685776"/>
              </p:ext>
            </p:extLst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correlation or regression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 or ANOVA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Test </a:t>
            </a:r>
            <a:r>
              <a:rPr lang="en-US" dirty="0"/>
              <a:t>Do I Run? </a:t>
            </a:r>
            <a:endParaRPr lang="en-US" alt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18917" y="3408817"/>
            <a:ext cx="3096585" cy="1813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9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7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independent samples t-test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/>
              <a:t>paired samples t-test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/>
              <a:t>one-way ANOVA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/>
              <a:t>repeated measures ANOVA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/>
              <a:t>factorial ANOVA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test would you use?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583180"/>
            <a:ext cx="8458200" cy="5638800"/>
          </a:xfrm>
        </p:spPr>
        <p:txBody>
          <a:bodyPr/>
          <a:lstStyle/>
          <a:p>
            <a:r>
              <a:rPr lang="en-US" altLang="en-US" dirty="0" smtClean="0"/>
              <a:t>Testing whether people with high need to belong smile more</a:t>
            </a:r>
          </a:p>
          <a:p>
            <a:pPr lvl="1" eaLnBrk="1" hangingPunct="1"/>
            <a:r>
              <a:rPr lang="en-US" altLang="en-US" dirty="0" smtClean="0"/>
              <a:t>IV: NTB scores</a:t>
            </a:r>
          </a:p>
          <a:p>
            <a:pPr lvl="1" eaLnBrk="1" hangingPunct="1"/>
            <a:r>
              <a:rPr lang="en-US" altLang="en-US" dirty="0" smtClean="0"/>
              <a:t>DV: number of smiles during 5 minute conversation</a:t>
            </a:r>
          </a:p>
          <a:p>
            <a:pPr lvl="1" eaLnBrk="1" hangingPunct="1"/>
            <a:r>
              <a:rPr lang="en-US" altLang="en-US" u="sng" dirty="0" smtClean="0"/>
              <a:t>If you had high vs low NTB?</a:t>
            </a:r>
          </a:p>
          <a:p>
            <a:pPr lvl="1" eaLnBrk="1" hangingPunct="1"/>
            <a:r>
              <a:rPr lang="en-US" altLang="en-US" u="sng" dirty="0" smtClean="0"/>
              <a:t>Are these experimental or correlational?</a:t>
            </a:r>
          </a:p>
          <a:p>
            <a:pPr lvl="1" eaLnBrk="1" hangingPunct="1"/>
            <a:r>
              <a:rPr lang="en-US" altLang="en-US" u="sng" dirty="0" smtClean="0"/>
              <a:t>What would it need to do to be experimental?</a:t>
            </a:r>
          </a:p>
          <a:p>
            <a:pPr lvl="1" eaLnBrk="1" hangingPunct="1"/>
            <a:endParaRPr lang="en-US" altLang="en-US" sz="800" u="sng" dirty="0" smtClean="0"/>
          </a:p>
          <a:p>
            <a:pPr lvl="1" eaLnBrk="1" hangingPunct="1"/>
            <a:endParaRPr lang="en-US" altLang="en-US" u="sng" dirty="0"/>
          </a:p>
          <a:p>
            <a:pPr lvl="1" eaLnBrk="1" hangingPunct="1"/>
            <a:endParaRPr lang="en-US" altLang="en-US" u="sng" dirty="0" smtClean="0"/>
          </a:p>
          <a:p>
            <a:pPr lvl="1" eaLnBrk="1" hangingPunct="1"/>
            <a:endParaRPr lang="en-US" altLang="en-US" u="sng" dirty="0"/>
          </a:p>
          <a:p>
            <a:pPr lvl="1" eaLnBrk="1" hangingPunct="1"/>
            <a:r>
              <a:rPr lang="en-US" altLang="en-US" u="sng" dirty="0" smtClean="0"/>
              <a:t>For which could we say NTB causes smiling: 1 or 2? </a:t>
            </a:r>
          </a:p>
        </p:txBody>
      </p:sp>
      <p:pic>
        <p:nvPicPr>
          <p:cNvPr id="33796" name="Picture 3" descr="E:\School files\Grad\Res\NSF Lonely\CAFF F06\01DANVA[1]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62" y="3288534"/>
            <a:ext cx="2344738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4977127"/>
            <a:ext cx="8458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dirty="0" smtClean="0"/>
              <a:t>IV: high NTB experimental condition vs control</a:t>
            </a:r>
          </a:p>
          <a:p>
            <a:pPr lvl="1"/>
            <a:r>
              <a:rPr lang="en-US" altLang="en-US" dirty="0" smtClean="0"/>
              <a:t>DV: number of smiles during 5 minute conversation</a:t>
            </a:r>
          </a:p>
          <a:p>
            <a:pPr lvl="2"/>
            <a:r>
              <a:rPr lang="en-US" altLang="en-US" u="sng" dirty="0" smtClean="0"/>
              <a:t>What test?</a:t>
            </a:r>
          </a:p>
        </p:txBody>
      </p:sp>
      <p:pic>
        <p:nvPicPr>
          <p:cNvPr id="6" name="Picture 2" descr="Image result for 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4965"/>
            <a:ext cx="744422" cy="74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60" y="4977127"/>
            <a:ext cx="743924" cy="74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6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correlation or regression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 or ANOVA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logistical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chi-square test or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Test </a:t>
            </a:r>
            <a:r>
              <a:rPr lang="en-US" dirty="0"/>
              <a:t>Do I Run? </a:t>
            </a:r>
            <a:endParaRPr lang="en-US" altLang="en-US" dirty="0" smtClean="0"/>
          </a:p>
        </p:txBody>
      </p:sp>
      <p:sp>
        <p:nvSpPr>
          <p:cNvPr id="6" name="TextBox 5"/>
          <p:cNvSpPr txBox="1"/>
          <p:nvPr/>
        </p:nvSpPr>
        <p:spPr>
          <a:xfrm rot="558350">
            <a:off x="565176" y="4538802"/>
            <a:ext cx="821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Design determines if you can make causal claim, nothing to do with statistical test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correlation or regression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 or ANOVA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logistical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chi-square test or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/>
              <a:t>What Test Do I Run? </a:t>
            </a:r>
            <a:endParaRPr lang="en-US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53740" y="4077137"/>
            <a:ext cx="263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Correlational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 experimental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0720" y="4077136"/>
            <a:ext cx="263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Correlational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 experimental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3740" y="6088817"/>
            <a:ext cx="263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Correlational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 experimental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0720" y="6112114"/>
            <a:ext cx="263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Correlational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 experimental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633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sz="2400" dirty="0" smtClean="0"/>
              <a:t>Is the question correlational or experimental? Which test do you run?</a:t>
            </a:r>
          </a:p>
          <a:p>
            <a:pPr lvl="0"/>
            <a:r>
              <a:rPr lang="en-US" sz="2400" dirty="0" smtClean="0"/>
              <a:t>1a</a:t>
            </a:r>
            <a:r>
              <a:rPr lang="en-US" sz="2400" dirty="0"/>
              <a:t>. Do people with higher need to belong friend more people on Facebook?</a:t>
            </a:r>
          </a:p>
          <a:p>
            <a:pPr lvl="0"/>
            <a:r>
              <a:rPr lang="en-US" sz="2400" dirty="0"/>
              <a:t>1b. Does the need to belong cause you to friend more people on Facebook?</a:t>
            </a:r>
          </a:p>
          <a:p>
            <a:pPr lvl="0"/>
            <a:r>
              <a:rPr lang="en-US" sz="2400" dirty="0"/>
              <a:t>2a. Is the type of car that you drive associated with hitting the cone (or not) on a driver’s course?</a:t>
            </a:r>
          </a:p>
          <a:p>
            <a:pPr lvl="0"/>
            <a:r>
              <a:rPr lang="en-US" sz="2400" dirty="0"/>
              <a:t>2b. Does the type of car that you drive cause to hit the cone (or not) on a driver’s course?</a:t>
            </a:r>
          </a:p>
          <a:p>
            <a:pPr lvl="0"/>
            <a:r>
              <a:rPr lang="en-US" sz="2400" dirty="0"/>
              <a:t>3a. Is working out associated with less anxiety?</a:t>
            </a:r>
          </a:p>
          <a:p>
            <a:pPr lvl="0"/>
            <a:r>
              <a:rPr lang="en-US" sz="2400" dirty="0"/>
              <a:t>3b. Does working out cause a reduction in anxiety</a:t>
            </a:r>
            <a:r>
              <a:rPr lang="en-US" sz="2400" dirty="0" smtClean="0"/>
              <a:t>?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Is </a:t>
            </a:r>
            <a:r>
              <a:rPr lang="en-US" sz="2400" dirty="0" smtClean="0"/>
              <a:t>test you’d use for a </a:t>
            </a:r>
            <a:r>
              <a:rPr lang="en-US" sz="2400" dirty="0"/>
              <a:t>and b the same or different for each question?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Test </a:t>
            </a:r>
            <a:r>
              <a:rPr lang="en-US" dirty="0"/>
              <a:t>Do I Run? </a:t>
            </a:r>
            <a:endParaRPr lang="en-US" alt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18917" y="3664518"/>
            <a:ext cx="3096585" cy="1413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9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7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paired samples t-test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/>
              <a:t>one-way ANOVA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/>
              <a:t>repeated measures ANOVA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/>
              <a:t>factorial ANOVA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2" y="2161875"/>
            <a:ext cx="8365957" cy="4623131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Correlational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Comparing correlational research to experiments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test would you use?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583180"/>
            <a:ext cx="8458200" cy="5638800"/>
          </a:xfrm>
        </p:spPr>
        <p:txBody>
          <a:bodyPr/>
          <a:lstStyle/>
          <a:p>
            <a:r>
              <a:rPr lang="en-US" altLang="en-US" dirty="0" smtClean="0"/>
              <a:t>Testing whether people with high need to belong smile more</a:t>
            </a:r>
          </a:p>
          <a:p>
            <a:pPr lvl="1" eaLnBrk="1" hangingPunct="1"/>
            <a:r>
              <a:rPr lang="en-US" altLang="en-US" dirty="0" smtClean="0"/>
              <a:t>IV: high vs. medium vs. low NTB</a:t>
            </a:r>
          </a:p>
          <a:p>
            <a:pPr lvl="1"/>
            <a:r>
              <a:rPr lang="en-US" altLang="en-US" dirty="0" smtClean="0"/>
              <a:t>DV: </a:t>
            </a:r>
            <a:r>
              <a:rPr lang="en-US" altLang="en-US" dirty="0"/>
              <a:t>number of smiles during 5 minute conversation</a:t>
            </a:r>
          </a:p>
        </p:txBody>
      </p:sp>
      <p:pic>
        <p:nvPicPr>
          <p:cNvPr id="5" name="Picture 3" descr="E:\School files\Grad\Res\NSF Lonely\CAFF F06\01DANVA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00600"/>
            <a:ext cx="2344738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257301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 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ANOVA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Test </a:t>
            </a:r>
            <a:r>
              <a:rPr lang="en-US" dirty="0"/>
              <a:t>Do I Run? </a:t>
            </a:r>
            <a:endParaRPr lang="en-US" alt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98480" y="3650356"/>
            <a:ext cx="3096585" cy="181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9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7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one-way ANOVA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/>
              <a:t>repeated measures ANOVA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/>
              <a:t>factorial ANOVA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test would you use?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583180"/>
            <a:ext cx="8458200" cy="5638800"/>
          </a:xfrm>
        </p:spPr>
        <p:txBody>
          <a:bodyPr/>
          <a:lstStyle/>
          <a:p>
            <a:r>
              <a:rPr lang="en-US" altLang="en-US" dirty="0" smtClean="0"/>
              <a:t>Testing whether people with high need to belong smile more</a:t>
            </a:r>
          </a:p>
          <a:p>
            <a:pPr lvl="1" eaLnBrk="1" hangingPunct="1"/>
            <a:r>
              <a:rPr lang="en-US" altLang="en-US" dirty="0" smtClean="0"/>
              <a:t>IV: </a:t>
            </a:r>
            <a:r>
              <a:rPr lang="en-US" altLang="en-US" b="1" dirty="0" smtClean="0"/>
              <a:t>same person</a:t>
            </a:r>
            <a:r>
              <a:rPr lang="en-US" altLang="en-US" dirty="0" smtClean="0"/>
              <a:t> alone vs. with others vs. being rejected</a:t>
            </a:r>
          </a:p>
          <a:p>
            <a:pPr lvl="1"/>
            <a:r>
              <a:rPr lang="en-US" altLang="en-US" dirty="0" smtClean="0"/>
              <a:t>DV: </a:t>
            </a:r>
            <a:r>
              <a:rPr lang="en-US" altLang="en-US" dirty="0"/>
              <a:t>number of </a:t>
            </a:r>
            <a:r>
              <a:rPr lang="en-US" altLang="en-US" dirty="0" smtClean="0"/>
              <a:t>smiles</a:t>
            </a:r>
            <a:endParaRPr lang="en-US" altLang="en-US" dirty="0"/>
          </a:p>
        </p:txBody>
      </p:sp>
      <p:pic>
        <p:nvPicPr>
          <p:cNvPr id="5" name="Picture 3" descr="E:\School files\Grad\Res\NSF Lonely\CAFF F06\01DANVA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00600"/>
            <a:ext cx="2344738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8043</TotalTime>
  <Words>2216</Words>
  <Application>Microsoft Office PowerPoint</Application>
  <PresentationFormat>On-screen Show (4:3)</PresentationFormat>
  <Paragraphs>480</Paragraphs>
  <Slides>60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MS PGothic</vt:lpstr>
      <vt:lpstr>Arial</vt:lpstr>
      <vt:lpstr>Calibri</vt:lpstr>
      <vt:lpstr>Calisto MT</vt:lpstr>
      <vt:lpstr>Helvetica</vt:lpstr>
      <vt:lpstr>Wingdings</vt:lpstr>
      <vt:lpstr>Genesis</vt:lpstr>
      <vt:lpstr>Chart</vt:lpstr>
      <vt:lpstr> </vt:lpstr>
      <vt:lpstr>Learning check</vt:lpstr>
      <vt:lpstr>What test would you use?</vt:lpstr>
      <vt:lpstr>What Test Do I Run? </vt:lpstr>
      <vt:lpstr>What test would you use?</vt:lpstr>
      <vt:lpstr>What Test Do I Run? </vt:lpstr>
      <vt:lpstr>What test would you use?</vt:lpstr>
      <vt:lpstr>What Test Do I Run? </vt:lpstr>
      <vt:lpstr>What test would you use?</vt:lpstr>
      <vt:lpstr>Types of statistical tests</vt:lpstr>
      <vt:lpstr>What test would you use?</vt:lpstr>
      <vt:lpstr>Types of statistical tests</vt:lpstr>
      <vt:lpstr>What test would you use?</vt:lpstr>
      <vt:lpstr>Types of statistical tests</vt:lpstr>
      <vt:lpstr>What test would you use?</vt:lpstr>
      <vt:lpstr>Types of statistical tests</vt:lpstr>
      <vt:lpstr>What test would you use?</vt:lpstr>
      <vt:lpstr>What Test Do I Run? </vt:lpstr>
      <vt:lpstr>What test would you use?</vt:lpstr>
      <vt:lpstr>What Test Do I Run? </vt:lpstr>
      <vt:lpstr>What test would you use?</vt:lpstr>
      <vt:lpstr>What Test Do I Run? </vt:lpstr>
      <vt:lpstr>What test would you use?</vt:lpstr>
      <vt:lpstr>What Test Do I Run? </vt:lpstr>
      <vt:lpstr>What test would you use?</vt:lpstr>
      <vt:lpstr>What Test Do I Run? </vt:lpstr>
      <vt:lpstr>What test would you use?</vt:lpstr>
      <vt:lpstr>What Test Do I Run? </vt:lpstr>
      <vt:lpstr>Today’s Topics</vt:lpstr>
      <vt:lpstr>Correlational research</vt:lpstr>
      <vt:lpstr>Types of user studies</vt:lpstr>
      <vt:lpstr>Cause and Effect</vt:lpstr>
      <vt:lpstr>Correlation vs Causation</vt:lpstr>
      <vt:lpstr>Correlational vs. experimental</vt:lpstr>
      <vt:lpstr>IVs and DVs</vt:lpstr>
      <vt:lpstr>Two ways of asking a research question</vt:lpstr>
      <vt:lpstr>Is NTB associated with sensitivity?</vt:lpstr>
      <vt:lpstr>What Test Do I Run? </vt:lpstr>
      <vt:lpstr>Problems with correlational research</vt:lpstr>
      <vt:lpstr>Problems with correlational research</vt:lpstr>
      <vt:lpstr>Problems with correlational research</vt:lpstr>
      <vt:lpstr>Comparing correlational research to experiments</vt:lpstr>
      <vt:lpstr>Problems with correlational research</vt:lpstr>
      <vt:lpstr>Correlation vs. Causation</vt:lpstr>
      <vt:lpstr>Experimental research</vt:lpstr>
      <vt:lpstr>Experimental research</vt:lpstr>
      <vt:lpstr>Benefits of correlational research</vt:lpstr>
      <vt:lpstr>Problems with experimental research</vt:lpstr>
      <vt:lpstr>Correlational variables</vt:lpstr>
      <vt:lpstr>Ensuring research is ethical</vt:lpstr>
      <vt:lpstr>Problems with experimental research</vt:lpstr>
      <vt:lpstr>Correlational or experiment?</vt:lpstr>
      <vt:lpstr>Learning check</vt:lpstr>
      <vt:lpstr>Let’s go back</vt:lpstr>
      <vt:lpstr>What Test Do I Run? </vt:lpstr>
      <vt:lpstr>What test would you use?</vt:lpstr>
      <vt:lpstr>What Test Do I Run? </vt:lpstr>
      <vt:lpstr>What Test Do I Run? </vt:lpstr>
      <vt:lpstr>Practice</vt:lpstr>
      <vt:lpstr>Today’s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Yolanda Gil</dc:creator>
  <cp:lastModifiedBy>Gale Lucas</cp:lastModifiedBy>
  <cp:revision>421</cp:revision>
  <cp:lastPrinted>2016-11-11T14:52:43Z</cp:lastPrinted>
  <dcterms:created xsi:type="dcterms:W3CDTF">2015-06-10T16:51:26Z</dcterms:created>
  <dcterms:modified xsi:type="dcterms:W3CDTF">2023-10-06T18:14:42Z</dcterms:modified>
</cp:coreProperties>
</file>