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5" r:id="rId2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25ADA2-D96D-4D9B-B1FC-5C3389748757}">
  <a:tblStyle styleId="{A225ADA2-D96D-4D9B-B1FC-5C33897487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There were earlier versions before Feb 2011.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2400"/>
              <a:buChar char="●"/>
              <a:defRPr/>
            </a:lvl1pPr>
            <a:lvl2pPr lvl="1" algn="ctr">
              <a:spcBef>
                <a:spcPts val="0"/>
              </a:spcBef>
              <a:buSzPts val="18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62" name="Shape 6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1000"/>
              </a:spcBef>
              <a:buSzPts val="2400"/>
              <a:buAutoNum type="arabicPeriod"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buSzPts val="2000"/>
              <a:buAutoNum type="alphaLcPeriod"/>
              <a:defRPr sz="2000"/>
            </a:lvl2pPr>
            <a:lvl3pPr lvl="2" rtl="0">
              <a:spcBef>
                <a:spcPts val="0"/>
              </a:spcBef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2" name="Shape 10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400"/>
              <a:buNone/>
              <a:defRPr sz="2400"/>
            </a:lvl1pPr>
            <a:lvl2pPr lvl="1" rtl="0">
              <a:spcBef>
                <a:spcPts val="0"/>
              </a:spcBef>
              <a:buSzPts val="2400"/>
              <a:buNone/>
              <a:defRPr sz="2400"/>
            </a:lvl2pPr>
            <a:lvl3pPr lvl="2" rtl="0">
              <a:spcBef>
                <a:spcPts val="0"/>
              </a:spcBef>
              <a:buSzPts val="2400"/>
              <a:buNone/>
              <a:defRPr sz="2400"/>
            </a:lvl3pPr>
            <a:lvl4pPr lvl="3" rtl="0">
              <a:spcBef>
                <a:spcPts val="0"/>
              </a:spcBef>
              <a:buSzPts val="2400"/>
              <a:buNone/>
              <a:defRPr sz="2400"/>
            </a:lvl4pPr>
            <a:lvl5pPr lvl="4" rtl="0">
              <a:spcBef>
                <a:spcPts val="0"/>
              </a:spcBef>
              <a:buSzPts val="2400"/>
              <a:buNone/>
              <a:defRPr sz="2400"/>
            </a:lvl5pPr>
            <a:lvl6pPr lvl="5" rtl="0">
              <a:spcBef>
                <a:spcPts val="0"/>
              </a:spcBef>
              <a:buSzPts val="2400"/>
              <a:buNone/>
              <a:defRPr sz="2400"/>
            </a:lvl6pPr>
            <a:lvl7pPr lvl="6" rtl="0">
              <a:spcBef>
                <a:spcPts val="0"/>
              </a:spcBef>
              <a:buSzPts val="2400"/>
              <a:buNone/>
              <a:defRPr sz="2400"/>
            </a:lvl7pPr>
            <a:lvl8pPr lvl="7" rtl="0">
              <a:spcBef>
                <a:spcPts val="0"/>
              </a:spcBef>
              <a:buSzPts val="2400"/>
              <a:buNone/>
              <a:defRPr sz="2400"/>
            </a:lvl8pPr>
            <a:lvl9pPr lvl="8" rtl="0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buSzPts val="1200"/>
              <a:buChar char="○"/>
              <a:defRPr sz="1200"/>
            </a:lvl2pPr>
            <a:lvl3pPr lvl="2" rtl="0">
              <a:spcBef>
                <a:spcPts val="0"/>
              </a:spcBef>
              <a:buSzPts val="1200"/>
              <a:buChar char="■"/>
              <a:defRPr sz="1200"/>
            </a:lvl3pPr>
            <a:lvl4pPr lvl="3" rtl="0">
              <a:spcBef>
                <a:spcPts val="0"/>
              </a:spcBef>
              <a:buSzPts val="1200"/>
              <a:buChar char="●"/>
              <a:defRPr sz="1200"/>
            </a:lvl4pPr>
            <a:lvl5pPr lvl="4" rtl="0">
              <a:spcBef>
                <a:spcPts val="0"/>
              </a:spcBef>
              <a:buSzPts val="1200"/>
              <a:buChar char="○"/>
              <a:defRPr sz="1200"/>
            </a:lvl5pPr>
            <a:lvl6pPr lvl="5" rtl="0">
              <a:spcBef>
                <a:spcPts val="0"/>
              </a:spcBef>
              <a:buSzPts val="1200"/>
              <a:buChar char="■"/>
              <a:defRPr sz="1200"/>
            </a:lvl6pPr>
            <a:lvl7pPr lvl="6" rtl="0">
              <a:spcBef>
                <a:spcPts val="0"/>
              </a:spcBef>
              <a:buSzPts val="1200"/>
              <a:buChar char="●"/>
              <a:defRPr sz="1200"/>
            </a:lvl7pPr>
            <a:lvl8pPr lvl="7" rtl="0">
              <a:spcBef>
                <a:spcPts val="0"/>
              </a:spcBef>
              <a:buSzPts val="1200"/>
              <a:buChar char="○"/>
              <a:defRPr sz="1200"/>
            </a:lvl8pPr>
            <a:lvl9pPr lvl="8" rtl="0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ts val="2400"/>
              <a:buChar char="●"/>
              <a:defRPr/>
            </a:lvl1pPr>
            <a:lvl2pPr lvl="1" rtl="0">
              <a:spcBef>
                <a:spcPts val="0"/>
              </a:spcBef>
              <a:buSzPts val="1800"/>
              <a:buChar char="○"/>
              <a:defRPr/>
            </a:lvl2pPr>
            <a:lvl3pPr lvl="2" rtl="0">
              <a:spcBef>
                <a:spcPts val="0"/>
              </a:spcBef>
              <a:buSzPts val="1400"/>
              <a:buChar char="■"/>
              <a:defRPr/>
            </a:lvl3pPr>
            <a:lvl4pPr lvl="3" rtl="0">
              <a:spcBef>
                <a:spcPts val="0"/>
              </a:spcBef>
              <a:buSzPts val="1400"/>
              <a:buChar char="●"/>
              <a:defRPr/>
            </a:lvl4pPr>
            <a:lvl5pPr lvl="4" rtl="0">
              <a:spcBef>
                <a:spcPts val="0"/>
              </a:spcBef>
              <a:buSzPts val="1400"/>
              <a:buChar char="○"/>
              <a:defRPr/>
            </a:lvl5pPr>
            <a:lvl6pPr lvl="5" rtl="0">
              <a:spcBef>
                <a:spcPts val="0"/>
              </a:spcBef>
              <a:buSzPts val="1400"/>
              <a:buChar char="■"/>
              <a:defRPr/>
            </a:lvl6pPr>
            <a:lvl7pPr lvl="6" rtl="0">
              <a:spcBef>
                <a:spcPts val="0"/>
              </a:spcBef>
              <a:buSzPts val="1400"/>
              <a:buChar char="●"/>
              <a:defRPr/>
            </a:lvl7pPr>
            <a:lvl8pPr lvl="7" rtl="0">
              <a:spcBef>
                <a:spcPts val="0"/>
              </a:spcBef>
              <a:buSzPts val="1400"/>
              <a:buChar char="○"/>
              <a:defRPr/>
            </a:lvl8pPr>
            <a:lvl9pPr lvl="8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SzPts val="2400"/>
              <a:buChar char="●"/>
              <a:defRPr/>
            </a:lvl1pPr>
            <a:lvl2pPr lvl="1" algn="ctr" rtl="0">
              <a:spcBef>
                <a:spcPts val="0"/>
              </a:spcBef>
              <a:buSzPts val="1800"/>
              <a:buChar char="○"/>
              <a:defRPr/>
            </a:lvl2pPr>
            <a:lvl3pPr lvl="2" algn="ctr" rtl="0">
              <a:spcBef>
                <a:spcPts val="0"/>
              </a:spcBef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27" name="Shape 127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131" name="Shape 13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Creative Commons Attribution-NonCommercial 4.0 International License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21125" y="4709581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1000"/>
              </a:spcBef>
              <a:buSzPts val="2400"/>
              <a:buAutoNum type="arabicPeriod"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buSzPts val="2000"/>
              <a:buAutoNum type="alphaLcPeriod"/>
              <a:defRPr sz="2000"/>
            </a:lvl2pPr>
            <a:lvl3pPr lvl="2">
              <a:spcBef>
                <a:spcPts val="0"/>
              </a:spcBef>
              <a:buSzPts val="1400"/>
              <a:buAutoNum type="romanLcPeriod"/>
              <a:defRPr/>
            </a:lvl3pPr>
            <a:lvl4pPr lvl="3">
              <a:spcBef>
                <a:spcPts val="0"/>
              </a:spcBef>
              <a:buSzPts val="1400"/>
              <a:buAutoNum type="arabicPeriod"/>
              <a:defRPr/>
            </a:lvl4pPr>
            <a:lvl5pPr lvl="4">
              <a:spcBef>
                <a:spcPts val="0"/>
              </a:spcBef>
              <a:buSzPts val="1400"/>
              <a:buAutoNum type="alphaLcPeriod"/>
              <a:defRPr/>
            </a:lvl5pPr>
            <a:lvl6pPr lvl="5">
              <a:spcBef>
                <a:spcPts val="0"/>
              </a:spcBef>
              <a:buSzPts val="1400"/>
              <a:buAutoNum type="romanLcPeriod"/>
              <a:defRPr/>
            </a:lvl6pPr>
            <a:lvl7pPr lvl="6">
              <a:spcBef>
                <a:spcPts val="0"/>
              </a:spcBef>
              <a:buSzPts val="1400"/>
              <a:buAutoNum type="arabicPeriod"/>
              <a:defRPr/>
            </a:lvl7pPr>
            <a:lvl8pPr lvl="7">
              <a:spcBef>
                <a:spcPts val="0"/>
              </a:spcBef>
              <a:buSzPts val="1400"/>
              <a:buAutoNum type="alphaLcPeriod"/>
              <a:defRPr/>
            </a:lvl8pPr>
            <a:lvl9pPr lvl="8">
              <a:spcBef>
                <a:spcPts val="0"/>
              </a:spcBef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400"/>
              <a:buChar char="●"/>
              <a:defRPr/>
            </a:lvl1pPr>
            <a:lvl2pPr lvl="1">
              <a:spcBef>
                <a:spcPts val="0"/>
              </a:spcBef>
              <a:buSzPts val="18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</a:p>
        </p:txBody>
      </p:sp>
      <p:sp>
        <p:nvSpPr>
          <p:cNvPr id="12" name="Shape 12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13" name="Shape 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15"/>
              </a:rPr>
              <a:t>Creative Commons Attribution-NonCommercial 4.0 International License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4421125" y="46830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algn="ctr" rtl="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studio/intro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docs.google.com/document/d/1BNYeuBmIzRBIqiL_vTdhiNz3FRbpqWmUR2CFuJjut_8/edit#heading=h.rdgzkj9yf421" TargetMode="External"/><Relationship Id="rId7" Type="http://schemas.openxmlformats.org/officeDocument/2006/relationships/hyperlink" Target="https://docs.google.com/document/d/1BNYeuBmIzRBIqiL_vTdhiNz3FRbpqWmUR2CFuJjut_8/edit#heading=h.5t7525n92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document/d/1BNYeuBmIzRBIqiL_vTdhiNz3FRbpqWmUR2CFuJjut_8/edit#heading=h.azrgrayqg5qw" TargetMode="External"/><Relationship Id="rId5" Type="http://schemas.openxmlformats.org/officeDocument/2006/relationships/hyperlink" Target="https://docs.google.com/document/d/1BNYeuBmIzRBIqiL_vTdhiNz3FRbpqWmUR2CFuJjut_8/edit#heading=h.jkd2zkoporfr" TargetMode="External"/><Relationship Id="rId4" Type="http://schemas.openxmlformats.org/officeDocument/2006/relationships/hyperlink" Target="https://docs.google.com/document/d/1BNYeuBmIzRBIqiL_vTdhiNz3FRbpqWmUR2CFuJjut_8/edit#heading=h.pjlpkwsnx48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ux_kern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goo.gl/0G8yS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11" name="Shape 21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95700" y="985686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Android Developer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Software Developer Kit (SDK)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Development tools (debugger, monitors, editors)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Libraries (maps, wearables)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Virtual devices (emulators)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Documentation (developers.android.com)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Sample code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Studio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50" y="1042875"/>
            <a:ext cx="4618549" cy="35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4947725" y="1175000"/>
            <a:ext cx="3998700" cy="324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Official Android IDE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Develop, run, debug, test, and package apps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Monitors and performance tools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Virtual devices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Project views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 sz="2400"/>
              <a:t>Visual layout editor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Google Play store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Publish apps through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Play</a:t>
            </a:r>
            <a:r>
              <a:rPr lang="en"/>
              <a:t> store: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Official app store for Android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Digital distribution service operated by Google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2731" y="3212451"/>
            <a:ext cx="1169400" cy="11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Platform Architecture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309" name="Shape 309"/>
          <p:cNvSpPr txBox="1"/>
          <p:nvPr/>
        </p:nvSpPr>
        <p:spPr>
          <a:xfrm>
            <a:off x="5603150" y="46179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Creative Commons Attribution-NonCommercial 4.0 International License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stack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00" y="1061150"/>
            <a:ext cx="4669599" cy="34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40225" y="1241525"/>
            <a:ext cx="3771900" cy="29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System and user apps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Android OS API in Java framework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native APIs; run apps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Expose device hardware capabilities</a:t>
            </a:r>
          </a:p>
          <a:p>
            <a:pPr marL="457200" lvl="0" indent="-381000" rtl="0">
              <a:spcBef>
                <a:spcPts val="0"/>
              </a:spcBef>
              <a:buSzPts val="2400"/>
              <a:buAutoNum type="arabicPeriod"/>
            </a:pPr>
            <a:r>
              <a:rPr lang="en" sz="2400"/>
              <a:t>Linux Kernel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System and user apps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374125" y="6018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System apps have no special status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System apps provide key capabilities to app developers </a:t>
            </a:r>
            <a:br>
              <a:rPr lang="en"/>
            </a:br>
            <a:endParaRPr lang="en"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Example: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/>
              <a:t>Your app can use a system app to deliver a SMS message. 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408" y="62992"/>
            <a:ext cx="1997400" cy="14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Java API Framework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The entire feature-set of the Android OS is available to you through APIs written in the Java language. 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View class hierarchy to create UI screens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Notification manager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manager for life cycles and navigation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Content providers to access data from other apps</a:t>
            </a: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runtime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0" lvl="0" indent="0" rtl="0">
              <a:spcBef>
                <a:spcPts val="0"/>
              </a:spcBef>
              <a:buNone/>
            </a:pPr>
            <a:r>
              <a:rPr lang="en"/>
              <a:t>Each app runs in its own process with its own instance of the Android Runtime. 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C/C++ libraries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Core C/C++ Libraries give access to core native Android system components and services.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Hardware Abstraction Layer (HAL)</a:t>
            </a:r>
          </a:p>
        </p:txBody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Standard interfaces that expose device hardware capabilities as libraries</a:t>
            </a:r>
            <a:br>
              <a:rPr lang="en"/>
            </a:br>
            <a:br>
              <a:rPr lang="en"/>
            </a:br>
            <a:r>
              <a:rPr lang="en"/>
              <a:t>Examples: Camera, bluetooth module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21" name="Shape 221"/>
          <p:cNvSpPr txBox="1"/>
          <p:nvPr/>
        </p:nvSpPr>
        <p:spPr>
          <a:xfrm>
            <a:off x="311700" y="778199"/>
            <a:ext cx="8520600" cy="18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5200" b="1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263450" y="17887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Linux Kernel</a:t>
            </a:r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Threading and low-level memory management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Security features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Drivers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Android versions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graphicFrame>
        <p:nvGraphicFramePr>
          <p:cNvPr id="367" name="Shape 367"/>
          <p:cNvGraphicFramePr/>
          <p:nvPr/>
        </p:nvGraphicFramePr>
        <p:xfrm>
          <a:off x="95975" y="1024225"/>
          <a:ext cx="6276750" cy="3657360"/>
        </p:xfrm>
        <a:graphic>
          <a:graphicData uri="http://schemas.openxmlformats.org/drawingml/2006/table">
            <a:tbl>
              <a:tblPr>
                <a:noFill/>
                <a:tableStyleId>{A225ADA2-D96D-4D9B-B1FC-5C3389748757}</a:tableStyleId>
              </a:tblPr>
              <a:tblGrid>
                <a:gridCol w="24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8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Codename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Version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Released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API Level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Honeycomb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3.0 - 3.2.6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Feb 2011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11 - 13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Ice Cream Sandwich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4.0 - 4.0.4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14 - 15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Jelly Bean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4.1 - 4.3.1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July 2012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16 - 18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KitKat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4.4 - 4.4.4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19 - 20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Lollipop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5.0 - 5.1.1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Nov 2014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21 - 22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Marshmallow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6.0 - 6.0.1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Oct 2015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i="1"/>
                        <a:t>Nougat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7.0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Sept 2016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24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68" name="Shape 368"/>
          <p:cNvSpPr txBox="1"/>
          <p:nvPr/>
        </p:nvSpPr>
        <p:spPr>
          <a:xfrm>
            <a:off x="6471675" y="3154750"/>
            <a:ext cx="2463300" cy="149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Android History</a:t>
            </a:r>
            <a:r>
              <a:rPr lang="en" sz="1800"/>
              <a:t> and 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Platform Versions</a:t>
            </a:r>
          </a:p>
          <a:p>
            <a:pPr marL="0" lvl="0" indent="-6985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more and earlier versions before 2011</a:t>
            </a:r>
          </a:p>
        </p:txBody>
      </p:sp>
      <p:pic>
        <p:nvPicPr>
          <p:cNvPr id="369" name="Shape 3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425" y="35238"/>
            <a:ext cx="4400550" cy="1038225"/>
          </a:xfrm>
          <a:prstGeom prst="rect">
            <a:avLst/>
          </a:prstGeom>
          <a:noFill/>
          <a:ln w="9525" cap="flat" cmpd="sng">
            <a:solidFill>
              <a:srgbClr val="B6D7A8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433" name="Shape 4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398800" cy="3027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1000"/>
              </a:spcAft>
              <a:buNone/>
            </a:pP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linkClick r:id="rId3"/>
              </a:rPr>
              <a:t>Android is an ecosystem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linkClick r:id="rId4"/>
              </a:rPr>
              <a:t>Android platform architecture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linkClick r:id="rId5"/>
              </a:rPr>
              <a:t>Android Versions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>
                <a:solidFill>
                  <a:schemeClr val="dk1"/>
                </a:solidFill>
                <a:hlinkClick r:id="rId6"/>
              </a:rPr>
              <a:t>Challenges of Android app development</a:t>
            </a:r>
            <a:endParaRPr lang="en" dirty="0">
              <a:solidFill>
                <a:schemeClr val="dk1"/>
              </a:solidFill>
              <a:hlinkClick r:id="rId6"/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  <a:hlinkClick r:id="rId7"/>
              </a:rPr>
              <a:t>App fundamentals</a:t>
            </a:r>
          </a:p>
          <a:p>
            <a:pPr marL="0" lvl="0" indent="-69850">
              <a:lnSpc>
                <a:spcPct val="100000"/>
              </a:lnSpc>
              <a:spcBef>
                <a:spcPts val="3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29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6100" y="239599"/>
            <a:ext cx="4815475" cy="1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Ecosystem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What is Android?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Mobile operating system based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Linux kernel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User Interface for touch screens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over 80%</a:t>
            </a:r>
            <a:r>
              <a:rPr lang="en"/>
              <a:t> of all smartphones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Powers devices such as watches, TVs, and cars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 2 Million Android apps in Google Play store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Highly customizable for devices / by vendors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Open source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user interaction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Touch gestures: swiping, tapping, pinching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Virtual keyboard for characters, numbers, and emoji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Support for Bluetooth, USB controllers and peripherals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and sensors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862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Sensors can discover user action and respond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Device contents rotate as needed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Walking adjusts position on map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Tilting steers a virtual car or controls a physical toy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Moving too fast disables game interactions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home screen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74100" y="1086350"/>
            <a:ext cx="8158200" cy="3073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 icons for apps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Self-updating widgets for live content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Can be multiple pages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Folders to organize apps</a:t>
            </a:r>
          </a:p>
          <a:p>
            <a:pPr marL="457200" lvl="0" indent="-381000" rtl="0">
              <a:spcBef>
                <a:spcPts val="0"/>
              </a:spcBef>
              <a:buSzPts val="2400"/>
              <a:buChar char="●"/>
            </a:pPr>
            <a:r>
              <a:rPr lang="en"/>
              <a:t>"OK Google"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600" y="1147700"/>
            <a:ext cx="1593200" cy="32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/>
              <a:t>Android app examples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557492" y="1163376"/>
            <a:ext cx="1617000" cy="2890775"/>
            <a:chOff x="2640475" y="1166675"/>
            <a:chExt cx="1617000" cy="2890775"/>
          </a:xfrm>
        </p:grpSpPr>
        <p:pic>
          <p:nvPicPr>
            <p:cNvPr id="272" name="Shape 2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31621" y="1166675"/>
              <a:ext cx="1434675" cy="2524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Shape 273"/>
            <p:cNvSpPr txBox="1"/>
            <p:nvPr/>
          </p:nvSpPr>
          <p:spPr>
            <a:xfrm>
              <a:off x="2640475" y="3615250"/>
              <a:ext cx="16170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2400"/>
                <a:t>Pandora</a:t>
              </a: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3564083" y="1163376"/>
            <a:ext cx="2045100" cy="2930156"/>
            <a:chOff x="4568104" y="1268075"/>
            <a:chExt cx="2045100" cy="2930156"/>
          </a:xfrm>
        </p:grpSpPr>
        <p:pic>
          <p:nvPicPr>
            <p:cNvPr id="275" name="Shape 27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74374" y="1268075"/>
              <a:ext cx="1531025" cy="25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Shape 276"/>
            <p:cNvSpPr txBox="1"/>
            <p:nvPr/>
          </p:nvSpPr>
          <p:spPr>
            <a:xfrm>
              <a:off x="4568104" y="3756031"/>
              <a:ext cx="20451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2400"/>
                <a:t>Pokemon GO</a:t>
              </a:r>
            </a:p>
          </p:txBody>
        </p:sp>
      </p:grpSp>
      <p:grpSp>
        <p:nvGrpSpPr>
          <p:cNvPr id="277" name="Shape 277"/>
          <p:cNvGrpSpPr/>
          <p:nvPr/>
        </p:nvGrpSpPr>
        <p:grpSpPr>
          <a:xfrm>
            <a:off x="6998775" y="1163376"/>
            <a:ext cx="1979700" cy="3128924"/>
            <a:chOff x="6922575" y="1059016"/>
            <a:chExt cx="1979700" cy="3128924"/>
          </a:xfrm>
        </p:grpSpPr>
        <p:pic>
          <p:nvPicPr>
            <p:cNvPr id="278" name="Shape 27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5327" y="1059016"/>
              <a:ext cx="1301550" cy="26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Shape 279"/>
            <p:cNvSpPr txBox="1"/>
            <p:nvPr/>
          </p:nvSpPr>
          <p:spPr>
            <a:xfrm>
              <a:off x="6922575" y="3615239"/>
              <a:ext cx="19797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buNone/>
              </a:pPr>
              <a:r>
                <a:rPr lang="en" sz="2400"/>
                <a:t>Facebook</a:t>
              </a:r>
              <a:br>
                <a:rPr lang="en" sz="2400"/>
              </a:br>
              <a:r>
                <a:rPr lang="en" sz="2400"/>
                <a:t>Messenger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538</Words>
  <Application>Microsoft Office PowerPoint</Application>
  <PresentationFormat>On-screen Show (16:9)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Roboto</vt:lpstr>
      <vt:lpstr>GDT master</vt:lpstr>
      <vt:lpstr>GDT master</vt:lpstr>
      <vt:lpstr>Android</vt:lpstr>
      <vt:lpstr>PowerPoint Presentation</vt:lpstr>
      <vt:lpstr>Contents</vt:lpstr>
      <vt:lpstr>Android Ecosystem</vt:lpstr>
      <vt:lpstr>What is Android?</vt:lpstr>
      <vt:lpstr>Android user interaction</vt:lpstr>
      <vt:lpstr>Android and sensors</vt:lpstr>
      <vt:lpstr>Android home screen</vt:lpstr>
      <vt:lpstr>Android app examples</vt:lpstr>
      <vt:lpstr>Android Software Developer Kit (SDK)</vt:lpstr>
      <vt:lpstr>Android Studio</vt:lpstr>
      <vt:lpstr>Google Play store</vt:lpstr>
      <vt:lpstr>Android Platform Architecture</vt:lpstr>
      <vt:lpstr>Android stack</vt:lpstr>
      <vt:lpstr>System and user apps</vt:lpstr>
      <vt:lpstr>Java API Framework</vt:lpstr>
      <vt:lpstr>Android runtime</vt:lpstr>
      <vt:lpstr>C/C++ libraries</vt:lpstr>
      <vt:lpstr>Hardware Abstraction Layer (HAL)</vt:lpstr>
      <vt:lpstr>Linux Kernel</vt:lpstr>
      <vt:lpstr>Android versions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cp:lastModifiedBy>INTKHAB AHMED</cp:lastModifiedBy>
  <cp:revision>3</cp:revision>
  <dcterms:modified xsi:type="dcterms:W3CDTF">2019-06-16T18:47:35Z</dcterms:modified>
</cp:coreProperties>
</file>