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32"/>
  </p:notesMasterIdLst>
  <p:sldIdLst>
    <p:sldId id="284" r:id="rId3"/>
    <p:sldId id="285" r:id="rId4"/>
    <p:sldId id="286" r:id="rId5"/>
    <p:sldId id="287" r:id="rId6"/>
    <p:sldId id="288" r:id="rId7"/>
    <p:sldId id="289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8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SzPts val="2400"/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ts val="2000"/>
              <a:buAutoNum type="alphaLcPeriod"/>
              <a:defRPr sz="2000"/>
            </a:lvl2pPr>
            <a:lvl3pPr lvl="2" rtl="0">
              <a:spcBef>
                <a:spcPts val="0"/>
              </a:spcBef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800"/>
              <a:buChar char="○"/>
              <a:defRPr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800"/>
              <a:buChar char="○"/>
              <a:defRPr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2" name="Shape 10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8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Char char="●"/>
              <a:defRPr/>
            </a:lvl1pPr>
            <a:lvl2pPr lvl="1" algn="ctr" rtl="0">
              <a:spcBef>
                <a:spcPts val="0"/>
              </a:spcBef>
              <a:buSzPts val="1800"/>
              <a:buChar char="○"/>
              <a:defRPr/>
            </a:lvl2pPr>
            <a:lvl3pPr lvl="2" algn="ctr" rtl="0">
              <a:spcBef>
                <a:spcPts val="0"/>
              </a:spcBef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31" name="Shape 13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1000"/>
              </a:spcBef>
              <a:buSzPts val="2400"/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ts val="2000"/>
              <a:buAutoNum type="alphaLcPeriod"/>
              <a:defRPr sz="2000"/>
            </a:lvl2pPr>
            <a:lvl3pPr lvl="2">
              <a:spcBef>
                <a:spcPts val="0"/>
              </a:spcBef>
              <a:buSzPts val="1400"/>
              <a:buAutoNum type="romanLcPeriod"/>
              <a:defRPr/>
            </a:lvl3pPr>
            <a:lvl4pPr lvl="3">
              <a:spcBef>
                <a:spcPts val="0"/>
              </a:spcBef>
              <a:buSzPts val="1400"/>
              <a:buAutoNum type="arabicPeriod"/>
              <a:defRPr/>
            </a:lvl4pPr>
            <a:lvl5pPr lvl="4">
              <a:spcBef>
                <a:spcPts val="0"/>
              </a:spcBef>
              <a:buSzPts val="1400"/>
              <a:buAutoNum type="alphaLcPeriod"/>
              <a:defRPr/>
            </a:lvl5pPr>
            <a:lvl6pPr lvl="5">
              <a:spcBef>
                <a:spcPts val="0"/>
              </a:spcBef>
              <a:buSzPts val="1400"/>
              <a:buAutoNum type="romanLcPeriod"/>
              <a:defRPr/>
            </a:lvl6pPr>
            <a:lvl7pPr lvl="6">
              <a:spcBef>
                <a:spcPts val="0"/>
              </a:spcBef>
              <a:buSzPts val="1400"/>
              <a:buAutoNum type="arabicPeriod"/>
              <a:defRPr/>
            </a:lvl7pPr>
            <a:lvl8pPr lvl="7">
              <a:spcBef>
                <a:spcPts val="0"/>
              </a:spcBef>
              <a:buSzPts val="1400"/>
              <a:buAutoNum type="alphaLcPeriod"/>
              <a:defRPr/>
            </a:lvl8pPr>
            <a:lvl9pPr lvl="8">
              <a:spcBef>
                <a:spcPts val="0"/>
              </a:spcBef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creativecommons.org/licenses/by-nc/4.0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X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tools/extras/oem-usb.html" TargetMode="External"/><Relationship Id="rId4" Type="http://schemas.openxmlformats.org/officeDocument/2006/relationships/hyperlink" Target="http://developer.android.com/tools/devic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hyperlink" Target="https://developer.android.com/guide/practices/screens_suppor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training/basics/supporting-devices/platforms.html" TargetMode="External"/><Relationship Id="rId5" Type="http://schemas.openxmlformats.org/officeDocument/2006/relationships/hyperlink" Target="https://developer.android.com/studio/run/managing-avds.html" TargetMode="External"/><Relationship Id="rId4" Type="http://schemas.openxmlformats.org/officeDocument/2006/relationships/hyperlink" Target="https://developer.android.com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google.github.io/styleguide/javaguid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11_c_create_your_first_android_app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ogle-developer-training.gitbooks.io/android-developer-fundamentals-course-practicals/content/en/Unit%201/11_p_hello_world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ndroid-developer-training.gitbooks.io/android-developer-course/content/Unit%201/11_p_hello_world.html" TargetMode="External"/><Relationship Id="rId4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App Development 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376" name="Shape 376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3" y="929850"/>
            <a:ext cx="6051099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4958925" y="2813025"/>
            <a:ext cx="23853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662750" y="2517475"/>
            <a:ext cx="1616700" cy="19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inside Android Studio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00" y="0"/>
            <a:ext cx="5606601" cy="489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4956992" y="1677732"/>
            <a:ext cx="15876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56992" y="3072510"/>
            <a:ext cx="24813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154" y="1022350"/>
            <a:ext cx="5597284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Choose templates for common activities, such as maps or navigation drawers.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13" name="Shape 31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 to name main activity  MainActivity and activity_main layout</a:t>
            </a:r>
            <a:br>
              <a:rPr lang="en" sz="2400"/>
            </a:br>
            <a:r>
              <a:rPr lang="en" sz="2400"/>
              <a:t>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Generating layout file is convenient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77" y="1003263"/>
            <a:ext cx="5547849" cy="3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20" name="Shape 320" descr="Screenshot from 2016-09-26 16:30:52.png"/>
          <p:cNvPicPr preferRelativeResize="0"/>
          <p:nvPr/>
        </p:nvPicPr>
        <p:blipFill rotWithShape="1">
          <a:blip r:embed="rId3">
            <a:alphaModFix/>
          </a:blip>
          <a:srcRect t="2505"/>
          <a:stretch/>
        </p:blipFill>
        <p:spPr>
          <a:xfrm>
            <a:off x="666050" y="89100"/>
            <a:ext cx="7811900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861900" y="2001175"/>
            <a:ext cx="1000500" cy="762900"/>
          </a:xfrm>
          <a:prstGeom prst="rect">
            <a:avLst/>
          </a:prstGeom>
          <a:solidFill>
            <a:srgbClr val="4CAF5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418900" y="-49525"/>
            <a:ext cx="3725100" cy="465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Android Studio Panes</a:t>
            </a:r>
          </a:p>
        </p:txBody>
      </p:sp>
      <p:sp>
        <p:nvSpPr>
          <p:cNvPr id="323" name="Shape 323"/>
          <p:cNvSpPr/>
          <p:nvPr/>
        </p:nvSpPr>
        <p:spPr>
          <a:xfrm>
            <a:off x="2209225" y="534975"/>
            <a:ext cx="6152100" cy="25560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2209225" y="534975"/>
            <a:ext cx="1000500" cy="762900"/>
          </a:xfrm>
          <a:prstGeom prst="rect">
            <a:avLst/>
          </a:prstGeom>
          <a:solidFill>
            <a:srgbClr val="4CAF5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 Editor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862400" y="3465075"/>
            <a:ext cx="2377800" cy="762900"/>
          </a:xfrm>
          <a:prstGeom prst="rect">
            <a:avLst/>
          </a:prstGeom>
          <a:solidFill>
            <a:srgbClr val="4CAF5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Monitors: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logcat: log messages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332" name="Shape 332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 b="1"/>
              <a:t>manifests</a:t>
            </a:r>
            <a:r>
              <a:rPr lang="en" sz="2400"/>
              <a:t>—Android Manifest file - description of app read by the Android runtime 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1745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Three build.gradle:</a:t>
            </a:r>
          </a:p>
          <a:p>
            <a:pPr marL="914400" lvl="1" indent="-355600" rtl="0">
              <a:spcBef>
                <a:spcPts val="500"/>
              </a:spcBef>
              <a:buSzPts val="2000"/>
              <a:buChar char="○"/>
            </a:pPr>
            <a:r>
              <a:rPr lang="en"/>
              <a:t>project</a:t>
            </a:r>
          </a:p>
          <a:p>
            <a:pPr marL="914400" lvl="1" indent="-355600" rtl="0">
              <a:spcBef>
                <a:spcPts val="500"/>
              </a:spcBef>
              <a:buSzPts val="2000"/>
              <a:buChar char="○"/>
            </a:pPr>
            <a:r>
              <a:rPr lang="en"/>
              <a:t>module</a:t>
            </a:r>
          </a:p>
          <a:p>
            <a:pPr marL="914400" lvl="1" indent="-355600" rtl="0">
              <a:spcBef>
                <a:spcPts val="500"/>
              </a:spcBef>
              <a:buSzPts val="2000"/>
              <a:buChar char="○"/>
            </a:pPr>
            <a:r>
              <a:rPr lang="en"/>
              <a:t>settings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Typically not necessary to know low-level Gradle details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025"/>
            <a:ext cx="6249674" cy="341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349" name="Shape 349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SzPts val="3000"/>
              <a:buAutoNum type="arabicPeriod"/>
            </a:pPr>
            <a:r>
              <a:rPr lang="en" sz="3000"/>
              <a:t>Run</a:t>
            </a:r>
          </a:p>
        </p:txBody>
      </p:sp>
      <p:cxnSp>
        <p:nvCxnSpPr>
          <p:cNvPr id="351" name="Shape 351"/>
          <p:cNvCxnSpPr>
            <a:endCxn id="349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000"/>
              <a:t>2. Select virtual or physical device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3727975" y="2329175"/>
            <a:ext cx="2632200" cy="2565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4" name="Shape 354"/>
          <p:cNvSpPr/>
          <p:nvPr/>
        </p:nvSpPr>
        <p:spPr>
          <a:xfrm>
            <a:off x="5438876" y="4092257"/>
            <a:ext cx="810900" cy="446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3000"/>
              <a:t>3. OK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362" name="Shape 362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Use emulators to test app on different versions of Android and form factors. 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1" y="2090326"/>
            <a:ext cx="4991975" cy="2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311698" y="4257919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l="35666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0" y="1376572"/>
            <a:ext cx="4036307" cy="27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535" y="1594983"/>
            <a:ext cx="4036307" cy="272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842" y="1824667"/>
            <a:ext cx="4036307" cy="272468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9300" y="947250"/>
            <a:ext cx="3150000" cy="37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ts val="2400"/>
              <a:buAutoNum type="arabicPeriod"/>
            </a:pPr>
            <a:r>
              <a:rPr lang="en" sz="2400"/>
              <a:t>Choose hardware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132400" y="1071775"/>
            <a:ext cx="37515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2. Select Android Version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798050" y="1378625"/>
            <a:ext cx="2223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3. Finalize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5502873" y="5555719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 sz="1800"/>
              <a:t>Turn on Developer Options: </a:t>
            </a:r>
          </a:p>
          <a:p>
            <a:pPr marL="914400" lvl="1" indent="-342900" rtl="0">
              <a:spcBef>
                <a:spcPts val="0"/>
              </a:spcBef>
              <a:buSzPts val="1800"/>
              <a:buAutoNum type="alphaLcPeriod"/>
            </a:pPr>
            <a:r>
              <a:rPr lang="en" sz="1800" b="1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chemeClr val="dk1"/>
                </a:solidFill>
              </a:rPr>
              <a:t>phone</a:t>
            </a:r>
          </a:p>
          <a:p>
            <a:pPr marL="914400" lvl="1" indent="-342900" rtl="0">
              <a:spcBef>
                <a:spcPts val="0"/>
              </a:spcBef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lang="en" sz="1800" b="1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</a:p>
          <a:p>
            <a:pPr marL="457200" lvl="0" indent="-342900" rtl="0">
              <a:spcBef>
                <a:spcPts val="1000"/>
              </a:spcBef>
              <a:buSzPts val="1800"/>
              <a:buAutoNum type="arabicPeriod"/>
            </a:pPr>
            <a:r>
              <a:rPr lang="en" sz="1800"/>
              <a:t>Turn on USB Debugging</a:t>
            </a:r>
          </a:p>
          <a:p>
            <a:pPr marL="914400" lvl="1" indent="-342900" rtl="0">
              <a:spcBef>
                <a:spcPts val="0"/>
              </a:spcBef>
              <a:buSzPts val="1800"/>
              <a:buAutoNum type="alphaLcPeriod"/>
            </a:pPr>
            <a:r>
              <a:rPr lang="en" sz="1800" b="1"/>
              <a:t>Settings &gt; Developer Options &gt; USB Debugging</a:t>
            </a:r>
          </a:p>
          <a:p>
            <a:pPr marL="457200" lvl="0" indent="-342900" rtl="0">
              <a:spcBef>
                <a:spcPts val="1000"/>
              </a:spcBef>
              <a:buSzPts val="1800"/>
              <a:buAutoNum type="arabicPeriod"/>
            </a:pPr>
            <a:r>
              <a:rPr lang="en" sz="1800"/>
              <a:t>Connect phone to computer with cable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Windows/Linux additional setup: 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Windows drivers: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Get feedback as your app runs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As the app runs, Android Monitor logcat shows information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"/>
              <a:t>You can add logging statements to your app that will show up in logcat. 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5" y="2721025"/>
            <a:ext cx="7924800" cy="154305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Monitor &gt; logcat pane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629300" y="1417425"/>
            <a:ext cx="4449600" cy="154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statements in code. </a:t>
            </a:r>
          </a:p>
          <a:p>
            <a:pPr marL="457200" lvl="0" indent="-381000" rtl="0">
              <a:spcBef>
                <a:spcPts val="0"/>
              </a:spcBef>
              <a:buSzPts val="2400"/>
              <a:buAutoNum type="arabicPeriod"/>
            </a:pPr>
            <a:r>
              <a:rPr lang="en"/>
              <a:t>logcat pane shows system and logging messages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931875"/>
            <a:ext cx="45910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6425" y="3471625"/>
            <a:ext cx="8520600" cy="10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to see what's important to you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Search using tags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442" name="Shape 44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C Create Your First Android App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P Install Android Studio and Run Hello World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Performance: make your apps responsive and smooth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…, and helper classes as Java code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Component types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Activity</a:t>
            </a:r>
            <a:r>
              <a:rPr lang="en"/>
              <a:t> is a single screen with a user interface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Service</a:t>
            </a:r>
            <a:r>
              <a:rPr lang="en"/>
              <a:t> performs long-running tasks in background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Content provider </a:t>
            </a:r>
            <a:r>
              <a:rPr lang="en"/>
              <a:t>manages shared set of data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Broadcast receiver</a:t>
            </a:r>
            <a:r>
              <a:rPr lang="en"/>
              <a:t> responds to system-wide announcements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Think of Android as a hotel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11700" y="8046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is the guest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Android System is the hotel manager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 are available when you request them (intents) 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the foreground (activities) such as registration 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the background (services) such as laundry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Calls you when a package has arrived (broadcast receiver)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the city's tour companies (content provider)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Object-oriented programming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XML - properties / attributes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Using an IDE for development and debugging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Requires Java Development Kit (JDK) 1.7 or better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Oracle Java SE  downloads page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JAVA_HOME to JDK installation location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http://developer.android.com/sdk/index.html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1.1 P Install Android Studio for details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66" name="Shape 266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On-screen Show (16:9)</PresentationFormat>
  <Paragraphs>166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Consolas</vt:lpstr>
      <vt:lpstr>Roboto</vt:lpstr>
      <vt:lpstr>Arial</vt:lpstr>
      <vt:lpstr>GDT master</vt:lpstr>
      <vt:lpstr>GDT master</vt:lpstr>
      <vt:lpstr>App Development </vt:lpstr>
      <vt:lpstr>What is an Android app?</vt:lpstr>
      <vt:lpstr>Challenges of Android development</vt:lpstr>
      <vt:lpstr>App building blocks</vt:lpstr>
      <vt:lpstr>Component types</vt:lpstr>
      <vt:lpstr>Think of Android as a hotel</vt:lpstr>
      <vt:lpstr>Prerequisites</vt:lpstr>
      <vt:lpstr>Installation Overview</vt:lpstr>
      <vt:lpstr>Creating Your  First Android App</vt:lpstr>
      <vt:lpstr>Start Android Studio</vt:lpstr>
      <vt:lpstr>Create a project inside Android Studio</vt:lpstr>
      <vt:lpstr>Name your app</vt:lpstr>
      <vt:lpstr>Pick activity template</vt:lpstr>
      <vt:lpstr>Name your activity</vt:lpstr>
      <vt:lpstr>PowerPoint Presentation</vt:lpstr>
      <vt:lpstr>Project folders</vt:lpstr>
      <vt:lpstr>Gradle build system</vt:lpstr>
      <vt:lpstr>Run your app</vt:lpstr>
      <vt:lpstr>Create a virtual device</vt:lpstr>
      <vt:lpstr>Configure virtual device</vt:lpstr>
      <vt:lpstr>Run on a virtual device</vt:lpstr>
      <vt:lpstr>Run on a physical device</vt:lpstr>
      <vt:lpstr>Get feedback as your app runs</vt:lpstr>
      <vt:lpstr>Logging</vt:lpstr>
      <vt:lpstr>Android Monitor &gt; logcat pane</vt:lpstr>
      <vt:lpstr>Learn more</vt:lpstr>
      <vt:lpstr>Learn even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 </dc:title>
  <cp:lastModifiedBy>INTKHAB AHMED</cp:lastModifiedBy>
  <cp:revision>1</cp:revision>
  <dcterms:modified xsi:type="dcterms:W3CDTF">2019-06-15T17:36:59Z</dcterms:modified>
</cp:coreProperties>
</file>