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6/15/2019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6/15/2019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earchmicroservices.techtarget.com/definition/ob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overriding-in-java/" TargetMode="External"/><Relationship Id="rId2" Type="http://schemas.openxmlformats.org/officeDocument/2006/relationships/hyperlink" Target="https://www.geeksforgeeks.org/overloading-in-java/"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abstract-classes-in-java/" TargetMode="External"/><Relationship Id="rId2" Type="http://schemas.openxmlformats.org/officeDocument/2006/relationships/hyperlink" Target="https://www.geeksforgeeks.org/interfaces-in-jav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1F322-93A9-4C47-ADC9-5B5F894AD316}"/>
              </a:ext>
            </a:extLst>
          </p:cNvPr>
          <p:cNvSpPr>
            <a:spLocks noGrp="1"/>
          </p:cNvSpPr>
          <p:nvPr>
            <p:ph type="ctrTitle"/>
          </p:nvPr>
        </p:nvSpPr>
        <p:spPr>
          <a:xfrm>
            <a:off x="1876424" y="648070"/>
            <a:ext cx="8791575" cy="2861893"/>
          </a:xfrm>
        </p:spPr>
        <p:txBody>
          <a:bodyPr>
            <a:normAutofit/>
          </a:bodyPr>
          <a:lstStyle/>
          <a:p>
            <a:pPr algn="ctr"/>
            <a:r>
              <a:rPr lang="en-IN" sz="6000" dirty="0"/>
              <a:t>OOPS Concepts with java</a:t>
            </a:r>
          </a:p>
        </p:txBody>
      </p:sp>
      <p:sp>
        <p:nvSpPr>
          <p:cNvPr id="6" name="Subtitle 2">
            <a:extLst>
              <a:ext uri="{FF2B5EF4-FFF2-40B4-BE49-F238E27FC236}">
                <a16:creationId xmlns:a16="http://schemas.microsoft.com/office/drawing/2014/main" id="{4EB577E6-EE4E-4F8C-ADB0-701194DA7345}"/>
              </a:ext>
            </a:extLst>
          </p:cNvPr>
          <p:cNvSpPr txBox="1">
            <a:spLocks/>
          </p:cNvSpPr>
          <p:nvPr/>
        </p:nvSpPr>
        <p:spPr>
          <a:xfrm>
            <a:off x="2071733" y="3509963"/>
            <a:ext cx="8791575" cy="1937629"/>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en-IN" dirty="0"/>
              <a:t>By – Intkhab AHMED</a:t>
            </a:r>
          </a:p>
          <a:p>
            <a:pPr algn="ctr"/>
            <a:r>
              <a:rPr lang="en-IN" dirty="0"/>
              <a:t>Android Developer, gleac</a:t>
            </a:r>
          </a:p>
          <a:p>
            <a:pPr algn="ctr"/>
            <a:r>
              <a:rPr lang="en-IN" dirty="0"/>
              <a:t>Twitter - @</a:t>
            </a:r>
            <a:r>
              <a:rPr lang="en-IN" cap="none" dirty="0"/>
              <a:t>intkhab_ahmed</a:t>
            </a:r>
          </a:p>
          <a:p>
            <a:pPr algn="ctr"/>
            <a:r>
              <a:rPr lang="en-IN" cap="none" dirty="0"/>
              <a:t>GitHub - @intkhabahmed</a:t>
            </a:r>
          </a:p>
          <a:p>
            <a:pPr algn="ctr"/>
            <a:endParaRPr lang="en-IN" dirty="0"/>
          </a:p>
          <a:p>
            <a:endParaRPr lang="en-IN" dirty="0"/>
          </a:p>
        </p:txBody>
      </p:sp>
    </p:spTree>
    <p:extLst>
      <p:ext uri="{BB962C8B-B14F-4D97-AF65-F5344CB8AC3E}">
        <p14:creationId xmlns:p14="http://schemas.microsoft.com/office/powerpoint/2010/main" val="3856839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DE6261-6995-495A-962F-CC5A94AA1B30}"/>
              </a:ext>
            </a:extLst>
          </p:cNvPr>
          <p:cNvSpPr>
            <a:spLocks noGrp="1"/>
          </p:cNvSpPr>
          <p:nvPr>
            <p:ph type="title"/>
          </p:nvPr>
        </p:nvSpPr>
        <p:spPr>
          <a:xfrm>
            <a:off x="1127464" y="355107"/>
            <a:ext cx="10017602" cy="5743852"/>
          </a:xfrm>
        </p:spPr>
        <p:txBody>
          <a:bodyPr>
            <a:noAutofit/>
          </a:bodyPr>
          <a:lstStyle/>
          <a:p>
            <a:br>
              <a:rPr lang="en-IN" sz="1600" b="1" dirty="0"/>
            </a:br>
            <a:r>
              <a:rPr lang="en-US" sz="3200" b="1" dirty="0"/>
              <a:t>Exceptions</a:t>
            </a:r>
            <a:r>
              <a:rPr lang="en-US" sz="3200" dirty="0"/>
              <a:t> - </a:t>
            </a:r>
            <a:r>
              <a:rPr lang="en-US" sz="3200" cap="none" dirty="0"/>
              <a:t>Handling error cases in code blocks</a:t>
            </a:r>
            <a:br>
              <a:rPr lang="en-US" sz="3200" dirty="0"/>
            </a:br>
            <a:br>
              <a:rPr lang="en-US" sz="3200" dirty="0"/>
            </a:br>
            <a:r>
              <a:rPr lang="en-IN" sz="3200" b="1" dirty="0"/>
              <a:t>ArrayList</a:t>
            </a:r>
            <a:r>
              <a:rPr lang="en-IN" sz="3200" dirty="0"/>
              <a:t> - </a:t>
            </a:r>
            <a:r>
              <a:rPr lang="en-IN" sz="3200" cap="none" dirty="0"/>
              <a:t>Dynamically sized array storage</a:t>
            </a:r>
            <a:br>
              <a:rPr lang="en-IN" sz="3200" dirty="0"/>
            </a:br>
            <a:br>
              <a:rPr lang="en-IN" sz="3200" dirty="0"/>
            </a:br>
            <a:r>
              <a:rPr lang="en-IN" sz="3200" cap="none" dirty="0"/>
              <a:t>ArrayList&lt;integer&gt; list = new ArrayList&lt;integer&gt;();  list.add(5);</a:t>
            </a:r>
            <a:br>
              <a:rPr lang="en-IN" sz="3200" cap="none" dirty="0"/>
            </a:br>
            <a:r>
              <a:rPr lang="en-IN" sz="3200" cap="none" dirty="0"/>
              <a:t>list.get(0);</a:t>
            </a:r>
            <a:br>
              <a:rPr lang="en-IN" sz="3200" dirty="0"/>
            </a:br>
            <a:br>
              <a:rPr lang="en-IN" sz="3200" dirty="0"/>
            </a:br>
            <a:r>
              <a:rPr lang="en-IN" sz="3200" b="1" dirty="0"/>
              <a:t>HashMap</a:t>
            </a:r>
            <a:r>
              <a:rPr lang="en-IN" sz="3200" dirty="0"/>
              <a:t> – </a:t>
            </a:r>
            <a:r>
              <a:rPr lang="en-IN" sz="3200" cap="none" dirty="0"/>
              <a:t>key/value storage map</a:t>
            </a:r>
            <a:br>
              <a:rPr lang="en-IN" sz="3200" dirty="0"/>
            </a:br>
            <a:br>
              <a:rPr lang="en-IN" sz="3200" dirty="0"/>
            </a:br>
            <a:r>
              <a:rPr lang="en-IN" sz="3200" cap="none" dirty="0"/>
              <a:t>Map&lt;String, Integer&gt; </a:t>
            </a:r>
            <a:r>
              <a:rPr lang="en-IN" sz="3200" cap="none" dirty="0" err="1"/>
              <a:t>ratingMap</a:t>
            </a:r>
            <a:r>
              <a:rPr lang="en-IN" sz="3200" cap="none" dirty="0"/>
              <a:t> = new HashMap&lt;string,  Integer&gt;();</a:t>
            </a:r>
            <a:br>
              <a:rPr lang="en-IN" sz="3200" cap="none" dirty="0"/>
            </a:br>
            <a:r>
              <a:rPr lang="en-IN" sz="3200" cap="none" dirty="0" err="1"/>
              <a:t>ratingMap</a:t>
            </a:r>
            <a:r>
              <a:rPr lang="en-US" sz="3200" cap="none" dirty="0"/>
              <a:t>.put(“Dark Knight", 5);</a:t>
            </a:r>
            <a:br>
              <a:rPr lang="en-US" sz="3200" cap="none" dirty="0"/>
            </a:br>
            <a:r>
              <a:rPr lang="en-IN" sz="3200" cap="none" dirty="0" err="1"/>
              <a:t>ratingMap.put</a:t>
            </a:r>
            <a:r>
              <a:rPr lang="en-IN" sz="3200" cap="none" dirty="0"/>
              <a:t>(“</a:t>
            </a:r>
            <a:r>
              <a:rPr lang="en-IN" sz="3200" cap="none" dirty="0" err="1"/>
              <a:t>Pirahna</a:t>
            </a:r>
            <a:r>
              <a:rPr lang="en-IN" sz="3200" cap="none" dirty="0"/>
              <a:t> 3D", 1);</a:t>
            </a:r>
            <a:endParaRPr lang="en-IN" sz="3200" dirty="0"/>
          </a:p>
        </p:txBody>
      </p:sp>
    </p:spTree>
    <p:extLst>
      <p:ext uri="{BB962C8B-B14F-4D97-AF65-F5344CB8AC3E}">
        <p14:creationId xmlns:p14="http://schemas.microsoft.com/office/powerpoint/2010/main" val="1937565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19C28-34FB-432B-9E99-151C23A19F5A}"/>
              </a:ext>
            </a:extLst>
          </p:cNvPr>
          <p:cNvSpPr>
            <a:spLocks noGrp="1"/>
          </p:cNvSpPr>
          <p:nvPr>
            <p:ph type="title"/>
          </p:nvPr>
        </p:nvSpPr>
        <p:spPr/>
        <p:txBody>
          <a:bodyPr>
            <a:normAutofit/>
          </a:bodyPr>
          <a:lstStyle/>
          <a:p>
            <a:r>
              <a:rPr lang="en-IN" dirty="0"/>
              <a:t>Multithreading in Java</a:t>
            </a:r>
            <a:br>
              <a:rPr lang="en-IN" dirty="0"/>
            </a:br>
            <a:endParaRPr lang="en-IN" dirty="0"/>
          </a:p>
        </p:txBody>
      </p:sp>
      <p:sp>
        <p:nvSpPr>
          <p:cNvPr id="3" name="Content Placeholder 2">
            <a:extLst>
              <a:ext uri="{FF2B5EF4-FFF2-40B4-BE49-F238E27FC236}">
                <a16:creationId xmlns:a16="http://schemas.microsoft.com/office/drawing/2014/main" id="{1850CBCC-5810-4176-BCD7-4D8142F7F8A7}"/>
              </a:ext>
            </a:extLst>
          </p:cNvPr>
          <p:cNvSpPr>
            <a:spLocks noGrp="1"/>
          </p:cNvSpPr>
          <p:nvPr>
            <p:ph idx="1"/>
          </p:nvPr>
        </p:nvSpPr>
        <p:spPr/>
        <p:txBody>
          <a:bodyPr/>
          <a:lstStyle/>
          <a:p>
            <a:r>
              <a:rPr lang="en-US" dirty="0"/>
              <a:t>Multithreading is a Java feature that allows concurrent execution of two or more parts of a program for maximum utilization of CPU. Each part of such program is called a thread. So, threads are light-weight processes within a process.</a:t>
            </a:r>
          </a:p>
          <a:p>
            <a:r>
              <a:rPr lang="en-US" dirty="0"/>
              <a:t>Threads can be created by using two mechanisms :</a:t>
            </a:r>
          </a:p>
          <a:p>
            <a:pPr marL="0" indent="0">
              <a:buNone/>
            </a:pPr>
            <a:r>
              <a:rPr lang="en-US" dirty="0"/>
              <a:t>	1. Extending the Thread class</a:t>
            </a:r>
            <a:br>
              <a:rPr lang="en-US" dirty="0"/>
            </a:br>
            <a:r>
              <a:rPr lang="en-US" dirty="0"/>
              <a:t>	2. Implementing the Runnable Interface</a:t>
            </a:r>
            <a:endParaRPr lang="en-IN" dirty="0"/>
          </a:p>
        </p:txBody>
      </p:sp>
    </p:spTree>
    <p:extLst>
      <p:ext uri="{BB962C8B-B14F-4D97-AF65-F5344CB8AC3E}">
        <p14:creationId xmlns:p14="http://schemas.microsoft.com/office/powerpoint/2010/main" val="3812788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42BFE-CA31-429E-AC50-05F0C5F9F88F}"/>
              </a:ext>
            </a:extLst>
          </p:cNvPr>
          <p:cNvSpPr>
            <a:spLocks noGrp="1"/>
          </p:cNvSpPr>
          <p:nvPr>
            <p:ph type="title"/>
          </p:nvPr>
        </p:nvSpPr>
        <p:spPr/>
        <p:txBody>
          <a:bodyPr/>
          <a:lstStyle/>
          <a:p>
            <a:pPr algn="ctr"/>
            <a:r>
              <a:rPr lang="en-US" b="1" dirty="0"/>
              <a:t>Thread creation by extending the Thread class</a:t>
            </a:r>
            <a:endParaRPr lang="en-IN" dirty="0"/>
          </a:p>
        </p:txBody>
      </p:sp>
      <p:sp>
        <p:nvSpPr>
          <p:cNvPr id="3" name="Content Placeholder 2">
            <a:extLst>
              <a:ext uri="{FF2B5EF4-FFF2-40B4-BE49-F238E27FC236}">
                <a16:creationId xmlns:a16="http://schemas.microsoft.com/office/drawing/2014/main" id="{28F3EAC3-E954-449D-B55C-758B80D681E1}"/>
              </a:ext>
            </a:extLst>
          </p:cNvPr>
          <p:cNvSpPr>
            <a:spLocks noGrp="1"/>
          </p:cNvSpPr>
          <p:nvPr>
            <p:ph idx="1"/>
          </p:nvPr>
        </p:nvSpPr>
        <p:spPr/>
        <p:txBody>
          <a:bodyPr/>
          <a:lstStyle/>
          <a:p>
            <a:r>
              <a:rPr lang="en-US" dirty="0"/>
              <a:t>We create a class that extends the </a:t>
            </a:r>
            <a:r>
              <a:rPr lang="en-US" b="1" dirty="0" err="1"/>
              <a:t>java.lang.Thread</a:t>
            </a:r>
            <a:r>
              <a:rPr lang="en-US" dirty="0"/>
              <a:t> class. </a:t>
            </a:r>
          </a:p>
          <a:p>
            <a:r>
              <a:rPr lang="en-US" dirty="0"/>
              <a:t>This class overrides the run() method available in the Thread class.</a:t>
            </a:r>
          </a:p>
          <a:p>
            <a:r>
              <a:rPr lang="en-US" dirty="0"/>
              <a:t> A thread begins its life inside run() method. </a:t>
            </a:r>
          </a:p>
          <a:p>
            <a:r>
              <a:rPr lang="en-US" dirty="0"/>
              <a:t>We create an object of our new class and call start() method to start the execution of a thread. </a:t>
            </a:r>
          </a:p>
          <a:p>
            <a:r>
              <a:rPr lang="en-US" dirty="0"/>
              <a:t>Start() invokes the run() method on the Thread object.</a:t>
            </a:r>
            <a:endParaRPr lang="en-IN" dirty="0"/>
          </a:p>
        </p:txBody>
      </p:sp>
    </p:spTree>
    <p:extLst>
      <p:ext uri="{BB962C8B-B14F-4D97-AF65-F5344CB8AC3E}">
        <p14:creationId xmlns:p14="http://schemas.microsoft.com/office/powerpoint/2010/main" val="2610888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218E1B-E947-4696-BBA8-359CCD5FB004}"/>
              </a:ext>
            </a:extLst>
          </p:cNvPr>
          <p:cNvPicPr>
            <a:picLocks noChangeAspect="1"/>
          </p:cNvPicPr>
          <p:nvPr/>
        </p:nvPicPr>
        <p:blipFill>
          <a:blip r:embed="rId2"/>
          <a:stretch>
            <a:fillRect/>
          </a:stretch>
        </p:blipFill>
        <p:spPr>
          <a:xfrm>
            <a:off x="1866855" y="335399"/>
            <a:ext cx="4835786" cy="4002908"/>
          </a:xfrm>
          <a:prstGeom prst="rect">
            <a:avLst/>
          </a:prstGeom>
        </p:spPr>
      </p:pic>
      <p:pic>
        <p:nvPicPr>
          <p:cNvPr id="6" name="Picture 5">
            <a:extLst>
              <a:ext uri="{FF2B5EF4-FFF2-40B4-BE49-F238E27FC236}">
                <a16:creationId xmlns:a16="http://schemas.microsoft.com/office/drawing/2014/main" id="{EFDCEF85-2411-4336-9904-D01B003F3861}"/>
              </a:ext>
            </a:extLst>
          </p:cNvPr>
          <p:cNvPicPr>
            <a:picLocks noChangeAspect="1"/>
          </p:cNvPicPr>
          <p:nvPr/>
        </p:nvPicPr>
        <p:blipFill>
          <a:blip r:embed="rId3"/>
          <a:stretch>
            <a:fillRect/>
          </a:stretch>
        </p:blipFill>
        <p:spPr>
          <a:xfrm>
            <a:off x="1866855" y="4338307"/>
            <a:ext cx="5430589" cy="2359720"/>
          </a:xfrm>
          <a:prstGeom prst="rect">
            <a:avLst/>
          </a:prstGeom>
        </p:spPr>
      </p:pic>
      <p:pic>
        <p:nvPicPr>
          <p:cNvPr id="7" name="Picture 6">
            <a:extLst>
              <a:ext uri="{FF2B5EF4-FFF2-40B4-BE49-F238E27FC236}">
                <a16:creationId xmlns:a16="http://schemas.microsoft.com/office/drawing/2014/main" id="{003CB536-701E-46D9-9C19-491E83C39975}"/>
              </a:ext>
            </a:extLst>
          </p:cNvPr>
          <p:cNvPicPr>
            <a:picLocks noChangeAspect="1"/>
          </p:cNvPicPr>
          <p:nvPr/>
        </p:nvPicPr>
        <p:blipFill>
          <a:blip r:embed="rId4"/>
          <a:stretch>
            <a:fillRect/>
          </a:stretch>
        </p:blipFill>
        <p:spPr>
          <a:xfrm>
            <a:off x="7423443" y="364816"/>
            <a:ext cx="3495675" cy="2914650"/>
          </a:xfrm>
          <a:prstGeom prst="rect">
            <a:avLst/>
          </a:prstGeom>
        </p:spPr>
      </p:pic>
    </p:spTree>
    <p:extLst>
      <p:ext uri="{BB962C8B-B14F-4D97-AF65-F5344CB8AC3E}">
        <p14:creationId xmlns:p14="http://schemas.microsoft.com/office/powerpoint/2010/main" val="3035321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27A8-EA0D-48FA-BD74-FEDC7721D70C}"/>
              </a:ext>
            </a:extLst>
          </p:cNvPr>
          <p:cNvSpPr>
            <a:spLocks noGrp="1"/>
          </p:cNvSpPr>
          <p:nvPr>
            <p:ph type="title"/>
          </p:nvPr>
        </p:nvSpPr>
        <p:spPr/>
        <p:txBody>
          <a:bodyPr/>
          <a:lstStyle/>
          <a:p>
            <a:pPr algn="ctr"/>
            <a:r>
              <a:rPr lang="en-US" b="1" dirty="0"/>
              <a:t>Thread creation by implementing the Runnable Interface</a:t>
            </a:r>
            <a:endParaRPr lang="en-IN" dirty="0"/>
          </a:p>
        </p:txBody>
      </p:sp>
      <p:sp>
        <p:nvSpPr>
          <p:cNvPr id="3" name="Content Placeholder 2">
            <a:extLst>
              <a:ext uri="{FF2B5EF4-FFF2-40B4-BE49-F238E27FC236}">
                <a16:creationId xmlns:a16="http://schemas.microsoft.com/office/drawing/2014/main" id="{4D827DF6-D48B-407D-BF26-F4BC0F9AB4CC}"/>
              </a:ext>
            </a:extLst>
          </p:cNvPr>
          <p:cNvSpPr>
            <a:spLocks noGrp="1"/>
          </p:cNvSpPr>
          <p:nvPr>
            <p:ph idx="1"/>
          </p:nvPr>
        </p:nvSpPr>
        <p:spPr/>
        <p:txBody>
          <a:bodyPr/>
          <a:lstStyle/>
          <a:p>
            <a:r>
              <a:rPr lang="en-US" dirty="0"/>
              <a:t>We create a new class which implements </a:t>
            </a:r>
            <a:r>
              <a:rPr lang="en-US" dirty="0" err="1"/>
              <a:t>java.lang.Runnable</a:t>
            </a:r>
            <a:r>
              <a:rPr lang="en-US" dirty="0"/>
              <a:t> interface and override run() method. </a:t>
            </a:r>
          </a:p>
          <a:p>
            <a:r>
              <a:rPr lang="en-US" dirty="0"/>
              <a:t>Then we instantiate a Thread object and call start() method on this object.</a:t>
            </a:r>
            <a:endParaRPr lang="en-IN" dirty="0"/>
          </a:p>
        </p:txBody>
      </p:sp>
    </p:spTree>
    <p:extLst>
      <p:ext uri="{BB962C8B-B14F-4D97-AF65-F5344CB8AC3E}">
        <p14:creationId xmlns:p14="http://schemas.microsoft.com/office/powerpoint/2010/main" val="3958357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864504-BDDD-46F4-9771-7B3F9CBD0F35}"/>
              </a:ext>
            </a:extLst>
          </p:cNvPr>
          <p:cNvPicPr>
            <a:picLocks noChangeAspect="1"/>
          </p:cNvPicPr>
          <p:nvPr/>
        </p:nvPicPr>
        <p:blipFill>
          <a:blip r:embed="rId2"/>
          <a:stretch>
            <a:fillRect/>
          </a:stretch>
        </p:blipFill>
        <p:spPr>
          <a:xfrm>
            <a:off x="1229187" y="182685"/>
            <a:ext cx="5449499" cy="3865533"/>
          </a:xfrm>
          <a:prstGeom prst="rect">
            <a:avLst/>
          </a:prstGeom>
        </p:spPr>
      </p:pic>
      <p:pic>
        <p:nvPicPr>
          <p:cNvPr id="5" name="Picture 4">
            <a:extLst>
              <a:ext uri="{FF2B5EF4-FFF2-40B4-BE49-F238E27FC236}">
                <a16:creationId xmlns:a16="http://schemas.microsoft.com/office/drawing/2014/main" id="{2ECBD469-55E1-4225-8978-177E191EE7F2}"/>
              </a:ext>
            </a:extLst>
          </p:cNvPr>
          <p:cNvPicPr>
            <a:picLocks noChangeAspect="1"/>
          </p:cNvPicPr>
          <p:nvPr/>
        </p:nvPicPr>
        <p:blipFill>
          <a:blip r:embed="rId3"/>
          <a:stretch>
            <a:fillRect/>
          </a:stretch>
        </p:blipFill>
        <p:spPr>
          <a:xfrm>
            <a:off x="1229187" y="4048218"/>
            <a:ext cx="5449499" cy="2342399"/>
          </a:xfrm>
          <a:prstGeom prst="rect">
            <a:avLst/>
          </a:prstGeom>
        </p:spPr>
      </p:pic>
      <p:pic>
        <p:nvPicPr>
          <p:cNvPr id="6" name="Picture 5">
            <a:extLst>
              <a:ext uri="{FF2B5EF4-FFF2-40B4-BE49-F238E27FC236}">
                <a16:creationId xmlns:a16="http://schemas.microsoft.com/office/drawing/2014/main" id="{88103EFA-A183-4A4D-B4B3-619235791236}"/>
              </a:ext>
            </a:extLst>
          </p:cNvPr>
          <p:cNvPicPr>
            <a:picLocks noChangeAspect="1"/>
          </p:cNvPicPr>
          <p:nvPr/>
        </p:nvPicPr>
        <p:blipFill>
          <a:blip r:embed="rId4"/>
          <a:stretch>
            <a:fillRect/>
          </a:stretch>
        </p:blipFill>
        <p:spPr>
          <a:xfrm>
            <a:off x="8031840" y="1598813"/>
            <a:ext cx="2790039" cy="3296340"/>
          </a:xfrm>
          <a:prstGeom prst="rect">
            <a:avLst/>
          </a:prstGeom>
        </p:spPr>
      </p:pic>
    </p:spTree>
    <p:extLst>
      <p:ext uri="{BB962C8B-B14F-4D97-AF65-F5344CB8AC3E}">
        <p14:creationId xmlns:p14="http://schemas.microsoft.com/office/powerpoint/2010/main" val="1806537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EDAE0-1845-4268-B01C-6B748413571A}"/>
              </a:ext>
            </a:extLst>
          </p:cNvPr>
          <p:cNvSpPr>
            <a:spLocks noGrp="1"/>
          </p:cNvSpPr>
          <p:nvPr>
            <p:ph type="title"/>
          </p:nvPr>
        </p:nvSpPr>
        <p:spPr/>
        <p:txBody>
          <a:bodyPr/>
          <a:lstStyle/>
          <a:p>
            <a:r>
              <a:rPr lang="en-US" b="1" dirty="0"/>
              <a:t>Thread Class vs Runnable Interface</a:t>
            </a:r>
            <a:endParaRPr lang="en-IN" dirty="0"/>
          </a:p>
        </p:txBody>
      </p:sp>
      <p:sp>
        <p:nvSpPr>
          <p:cNvPr id="3" name="Content Placeholder 2">
            <a:extLst>
              <a:ext uri="{FF2B5EF4-FFF2-40B4-BE49-F238E27FC236}">
                <a16:creationId xmlns:a16="http://schemas.microsoft.com/office/drawing/2014/main" id="{9B11510D-BE41-4ABD-9C79-43402D7D4FB3}"/>
              </a:ext>
            </a:extLst>
          </p:cNvPr>
          <p:cNvSpPr>
            <a:spLocks noGrp="1"/>
          </p:cNvSpPr>
          <p:nvPr>
            <p:ph idx="1"/>
          </p:nvPr>
        </p:nvSpPr>
        <p:spPr/>
        <p:txBody>
          <a:bodyPr/>
          <a:lstStyle/>
          <a:p>
            <a:r>
              <a:rPr lang="en-US" dirty="0"/>
              <a:t>If we extend the Thread class, our class cannot extend any other class because Java doesn’t support multiple inheritance. But, if we implement the Runnable interface, our class can still extend other base classes.</a:t>
            </a:r>
          </a:p>
          <a:p>
            <a:r>
              <a:rPr lang="en-US" dirty="0"/>
              <a:t>We can achieve basic functionality of a thread by extending Thread class because it provides some inbuilt methods like yield(), interrupt() etc. that are not available in Runnable interface.</a:t>
            </a:r>
            <a:endParaRPr lang="en-IN" dirty="0"/>
          </a:p>
        </p:txBody>
      </p:sp>
    </p:spTree>
    <p:extLst>
      <p:ext uri="{BB962C8B-B14F-4D97-AF65-F5344CB8AC3E}">
        <p14:creationId xmlns:p14="http://schemas.microsoft.com/office/powerpoint/2010/main" val="3157239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DC85-D3D8-47BB-8B3B-6180DBF10657}"/>
              </a:ext>
            </a:extLst>
          </p:cNvPr>
          <p:cNvSpPr>
            <a:spLocks noGrp="1"/>
          </p:cNvSpPr>
          <p:nvPr>
            <p:ph type="title"/>
          </p:nvPr>
        </p:nvSpPr>
        <p:spPr/>
        <p:txBody>
          <a:bodyPr/>
          <a:lstStyle/>
          <a:p>
            <a:pPr algn="ctr"/>
            <a:r>
              <a:rPr lang="en-IN" dirty="0"/>
              <a:t>What is OOP (Object oriented programming)?</a:t>
            </a:r>
          </a:p>
        </p:txBody>
      </p:sp>
      <p:sp>
        <p:nvSpPr>
          <p:cNvPr id="3" name="Content Placeholder 2">
            <a:extLst>
              <a:ext uri="{FF2B5EF4-FFF2-40B4-BE49-F238E27FC236}">
                <a16:creationId xmlns:a16="http://schemas.microsoft.com/office/drawing/2014/main" id="{0D84BB68-88F7-4B58-B997-FF08E7ED2F6E}"/>
              </a:ext>
            </a:extLst>
          </p:cNvPr>
          <p:cNvSpPr>
            <a:spLocks noGrp="1"/>
          </p:cNvSpPr>
          <p:nvPr>
            <p:ph idx="1"/>
          </p:nvPr>
        </p:nvSpPr>
        <p:spPr/>
        <p:txBody>
          <a:bodyPr/>
          <a:lstStyle/>
          <a:p>
            <a:r>
              <a:rPr lang="en-US" dirty="0"/>
              <a:t>Object-oriented programming (OOP) is a programming language model in which programs are organized around data, or </a:t>
            </a:r>
            <a:r>
              <a:rPr lang="en-US" u="sng" dirty="0">
                <a:hlinkClick r:id="rId2"/>
              </a:rPr>
              <a:t>objects</a:t>
            </a:r>
            <a:r>
              <a:rPr lang="en-US" dirty="0"/>
              <a:t>, rather than functions and logic.</a:t>
            </a:r>
          </a:p>
          <a:p>
            <a:r>
              <a:rPr lang="en-US" dirty="0"/>
              <a:t>Examples of an object can be a human being that is described by properties like name and address.</a:t>
            </a:r>
            <a:endParaRPr lang="en-IN" dirty="0"/>
          </a:p>
        </p:txBody>
      </p:sp>
    </p:spTree>
    <p:extLst>
      <p:ext uri="{BB962C8B-B14F-4D97-AF65-F5344CB8AC3E}">
        <p14:creationId xmlns:p14="http://schemas.microsoft.com/office/powerpoint/2010/main" val="1315540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F91683-3204-47CC-B607-F6566D6771D4}"/>
              </a:ext>
            </a:extLst>
          </p:cNvPr>
          <p:cNvPicPr>
            <a:picLocks noChangeAspect="1"/>
          </p:cNvPicPr>
          <p:nvPr/>
        </p:nvPicPr>
        <p:blipFill>
          <a:blip r:embed="rId2"/>
          <a:stretch>
            <a:fillRect/>
          </a:stretch>
        </p:blipFill>
        <p:spPr>
          <a:xfrm>
            <a:off x="3032857" y="365857"/>
            <a:ext cx="6126285" cy="6126285"/>
          </a:xfrm>
          <a:prstGeom prst="rect">
            <a:avLst/>
          </a:prstGeom>
        </p:spPr>
      </p:pic>
    </p:spTree>
    <p:extLst>
      <p:ext uri="{BB962C8B-B14F-4D97-AF65-F5344CB8AC3E}">
        <p14:creationId xmlns:p14="http://schemas.microsoft.com/office/powerpoint/2010/main" val="2716278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5DFD8-D7C3-4AD0-A489-B20A0FDD8F33}"/>
              </a:ext>
            </a:extLst>
          </p:cNvPr>
          <p:cNvSpPr>
            <a:spLocks noGrp="1"/>
          </p:cNvSpPr>
          <p:nvPr>
            <p:ph type="title"/>
          </p:nvPr>
        </p:nvSpPr>
        <p:spPr>
          <a:xfrm>
            <a:off x="1141413" y="559294"/>
            <a:ext cx="9905998" cy="763480"/>
          </a:xfrm>
        </p:spPr>
        <p:txBody>
          <a:bodyPr/>
          <a:lstStyle/>
          <a:p>
            <a:r>
              <a:rPr lang="en-IN" dirty="0"/>
              <a:t>Class:</a:t>
            </a:r>
          </a:p>
        </p:txBody>
      </p:sp>
      <p:sp>
        <p:nvSpPr>
          <p:cNvPr id="3" name="Content Placeholder 2">
            <a:extLst>
              <a:ext uri="{FF2B5EF4-FFF2-40B4-BE49-F238E27FC236}">
                <a16:creationId xmlns:a16="http://schemas.microsoft.com/office/drawing/2014/main" id="{951C930A-3287-4535-B21B-550E549CC337}"/>
              </a:ext>
            </a:extLst>
          </p:cNvPr>
          <p:cNvSpPr>
            <a:spLocks noGrp="1"/>
          </p:cNvSpPr>
          <p:nvPr>
            <p:ph idx="1"/>
          </p:nvPr>
        </p:nvSpPr>
        <p:spPr>
          <a:xfrm>
            <a:off x="1141413" y="1608380"/>
            <a:ext cx="10133230" cy="4796859"/>
          </a:xfrm>
        </p:spPr>
        <p:txBody>
          <a:bodyPr>
            <a:normAutofit fontScale="92500" lnSpcReduction="10000"/>
          </a:bodyPr>
          <a:lstStyle/>
          <a:p>
            <a:r>
              <a:rPr lang="en-US" dirty="0"/>
              <a:t>A class is a user defined blueprint or prototype from which objects are created.  It represents the set of properties or methods that are common to all objects of one type.</a:t>
            </a:r>
          </a:p>
          <a:p>
            <a:pPr marL="0" indent="0">
              <a:buNone/>
            </a:pPr>
            <a:r>
              <a:rPr lang="en-US" dirty="0"/>
              <a:t>Syntax: [access-modifier] class [Class Name] [extends/implements] [super class/interface</a:t>
            </a:r>
            <a:r>
              <a:rPr lang="en-US"/>
              <a:t>] 	{</a:t>
            </a:r>
            <a:endParaRPr lang="en-US" dirty="0"/>
          </a:p>
          <a:p>
            <a:pPr marL="0" indent="0">
              <a:buNone/>
            </a:pPr>
            <a:r>
              <a:rPr lang="en-US" dirty="0"/>
              <a:t>	//Class body</a:t>
            </a:r>
          </a:p>
          <a:p>
            <a:pPr marL="0" indent="0">
              <a:buNone/>
            </a:pPr>
            <a:r>
              <a:rPr lang="en-US" dirty="0"/>
              <a:t>	}</a:t>
            </a:r>
          </a:p>
          <a:p>
            <a:pPr marL="0" indent="0">
              <a:buNone/>
            </a:pPr>
            <a:r>
              <a:rPr lang="en-US" dirty="0"/>
              <a:t>Ex – public class Person {</a:t>
            </a:r>
          </a:p>
          <a:p>
            <a:pPr marL="0" indent="0">
              <a:buNone/>
            </a:pPr>
            <a:r>
              <a:rPr lang="en-US" dirty="0"/>
              <a:t>	String name;</a:t>
            </a:r>
          </a:p>
          <a:p>
            <a:pPr marL="0" indent="0">
              <a:buNone/>
            </a:pPr>
            <a:r>
              <a:rPr lang="en-US" dirty="0"/>
              <a:t>	int age;</a:t>
            </a:r>
          </a:p>
          <a:p>
            <a:pPr marL="0" indent="0">
              <a:buNone/>
            </a:pPr>
            <a:r>
              <a:rPr lang="en-US" dirty="0"/>
              <a:t>}</a:t>
            </a:r>
            <a:endParaRPr lang="en-IN" dirty="0"/>
          </a:p>
        </p:txBody>
      </p:sp>
    </p:spTree>
    <p:extLst>
      <p:ext uri="{BB962C8B-B14F-4D97-AF65-F5344CB8AC3E}">
        <p14:creationId xmlns:p14="http://schemas.microsoft.com/office/powerpoint/2010/main" val="1392944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DB445-EBE8-424B-8544-6B8B373334B2}"/>
              </a:ext>
            </a:extLst>
          </p:cNvPr>
          <p:cNvSpPr>
            <a:spLocks noGrp="1"/>
          </p:cNvSpPr>
          <p:nvPr>
            <p:ph type="title"/>
          </p:nvPr>
        </p:nvSpPr>
        <p:spPr/>
        <p:txBody>
          <a:bodyPr/>
          <a:lstStyle/>
          <a:p>
            <a:r>
              <a:rPr lang="en-IN" dirty="0"/>
              <a:t>Object:</a:t>
            </a:r>
          </a:p>
        </p:txBody>
      </p:sp>
      <p:sp>
        <p:nvSpPr>
          <p:cNvPr id="3" name="Content Placeholder 2">
            <a:extLst>
              <a:ext uri="{FF2B5EF4-FFF2-40B4-BE49-F238E27FC236}">
                <a16:creationId xmlns:a16="http://schemas.microsoft.com/office/drawing/2014/main" id="{AC372B10-D16B-4B09-AC45-69EB2B302A3B}"/>
              </a:ext>
            </a:extLst>
          </p:cNvPr>
          <p:cNvSpPr>
            <a:spLocks noGrp="1"/>
          </p:cNvSpPr>
          <p:nvPr>
            <p:ph idx="1"/>
          </p:nvPr>
        </p:nvSpPr>
        <p:spPr>
          <a:xfrm>
            <a:off x="1141412" y="2097088"/>
            <a:ext cx="9905999" cy="3541714"/>
          </a:xfrm>
        </p:spPr>
        <p:txBody>
          <a:bodyPr/>
          <a:lstStyle/>
          <a:p>
            <a:r>
              <a:rPr lang="en-US" dirty="0"/>
              <a:t>It is a basic unit of Object Oriented Programming and represents the real life entities.  A typical Java program creates many objects, which as you know, interact by invoking methods. An object consists of state, behavior and identity.</a:t>
            </a:r>
          </a:p>
          <a:p>
            <a:r>
              <a:rPr lang="en-US" dirty="0"/>
              <a:t>Example of an object : dog</a:t>
            </a:r>
          </a:p>
          <a:p>
            <a:pPr marL="0" indent="0">
              <a:buNone/>
            </a:pPr>
            <a:endParaRPr lang="en-IN" dirty="0"/>
          </a:p>
        </p:txBody>
      </p:sp>
      <p:pic>
        <p:nvPicPr>
          <p:cNvPr id="5" name="Picture 4">
            <a:extLst>
              <a:ext uri="{FF2B5EF4-FFF2-40B4-BE49-F238E27FC236}">
                <a16:creationId xmlns:a16="http://schemas.microsoft.com/office/drawing/2014/main" id="{6DAEF40B-8F9B-4587-A390-C791E03B6D06}"/>
              </a:ext>
            </a:extLst>
          </p:cNvPr>
          <p:cNvPicPr>
            <a:picLocks noChangeAspect="1"/>
          </p:cNvPicPr>
          <p:nvPr/>
        </p:nvPicPr>
        <p:blipFill>
          <a:blip r:embed="rId2"/>
          <a:stretch>
            <a:fillRect/>
          </a:stretch>
        </p:blipFill>
        <p:spPr>
          <a:xfrm>
            <a:off x="3062338" y="4171890"/>
            <a:ext cx="6298143" cy="1771710"/>
          </a:xfrm>
          <a:prstGeom prst="rect">
            <a:avLst/>
          </a:prstGeom>
        </p:spPr>
      </p:pic>
    </p:spTree>
    <p:extLst>
      <p:ext uri="{BB962C8B-B14F-4D97-AF65-F5344CB8AC3E}">
        <p14:creationId xmlns:p14="http://schemas.microsoft.com/office/powerpoint/2010/main" val="116337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911FC-0C96-482E-8F7B-8969696D467B}"/>
              </a:ext>
            </a:extLst>
          </p:cNvPr>
          <p:cNvSpPr>
            <a:spLocks noGrp="1"/>
          </p:cNvSpPr>
          <p:nvPr>
            <p:ph type="title"/>
          </p:nvPr>
        </p:nvSpPr>
        <p:spPr/>
        <p:txBody>
          <a:bodyPr/>
          <a:lstStyle/>
          <a:p>
            <a:r>
              <a:rPr lang="en-IN" dirty="0"/>
              <a:t>Polymorphism:</a:t>
            </a:r>
          </a:p>
        </p:txBody>
      </p:sp>
      <p:sp>
        <p:nvSpPr>
          <p:cNvPr id="3" name="Content Placeholder 2">
            <a:extLst>
              <a:ext uri="{FF2B5EF4-FFF2-40B4-BE49-F238E27FC236}">
                <a16:creationId xmlns:a16="http://schemas.microsoft.com/office/drawing/2014/main" id="{B6332C6F-19C7-4982-A7E7-C299A6A90A66}"/>
              </a:ext>
            </a:extLst>
          </p:cNvPr>
          <p:cNvSpPr>
            <a:spLocks noGrp="1"/>
          </p:cNvSpPr>
          <p:nvPr>
            <p:ph idx="1"/>
          </p:nvPr>
        </p:nvSpPr>
        <p:spPr>
          <a:xfrm>
            <a:off x="1141412" y="1882066"/>
            <a:ext cx="9905999" cy="3909135"/>
          </a:xfrm>
        </p:spPr>
        <p:txBody>
          <a:bodyPr/>
          <a:lstStyle/>
          <a:p>
            <a:r>
              <a:rPr lang="en-US" dirty="0"/>
              <a:t>Polymorphism refers to the ability of OOPs programming languages to differentiate between entities with the same name efficiently. This is done by Java with the help of the signature and declaration of these entities.</a:t>
            </a:r>
          </a:p>
          <a:p>
            <a:pPr fontAlgn="base"/>
            <a:r>
              <a:rPr lang="en-US" dirty="0"/>
              <a:t>Polymorphism in Java are mainly of 2 types:</a:t>
            </a:r>
          </a:p>
          <a:p>
            <a:pPr fontAlgn="base"/>
            <a:r>
              <a:rPr lang="en-US" dirty="0">
                <a:hlinkClick r:id="rId2"/>
              </a:rPr>
              <a:t>Overloading in Java</a:t>
            </a:r>
            <a:endParaRPr lang="en-US" dirty="0"/>
          </a:p>
          <a:p>
            <a:pPr fontAlgn="base"/>
            <a:r>
              <a:rPr lang="en-US" dirty="0">
                <a:hlinkClick r:id="rId3"/>
              </a:rPr>
              <a:t>Overriding in Java</a:t>
            </a:r>
            <a:endParaRPr lang="en-US" dirty="0"/>
          </a:p>
        </p:txBody>
      </p:sp>
      <p:pic>
        <p:nvPicPr>
          <p:cNvPr id="6" name="Picture 5">
            <a:extLst>
              <a:ext uri="{FF2B5EF4-FFF2-40B4-BE49-F238E27FC236}">
                <a16:creationId xmlns:a16="http://schemas.microsoft.com/office/drawing/2014/main" id="{6A1CC440-992A-4D7E-B0CA-82FAAB1A0064}"/>
              </a:ext>
            </a:extLst>
          </p:cNvPr>
          <p:cNvPicPr>
            <a:picLocks noChangeAspect="1"/>
          </p:cNvPicPr>
          <p:nvPr/>
        </p:nvPicPr>
        <p:blipFill>
          <a:blip r:embed="rId4"/>
          <a:stretch>
            <a:fillRect/>
          </a:stretch>
        </p:blipFill>
        <p:spPr>
          <a:xfrm>
            <a:off x="3587603" y="4986334"/>
            <a:ext cx="3581400" cy="1343025"/>
          </a:xfrm>
          <a:prstGeom prst="rect">
            <a:avLst/>
          </a:prstGeom>
        </p:spPr>
      </p:pic>
      <p:pic>
        <p:nvPicPr>
          <p:cNvPr id="7" name="Picture 6">
            <a:extLst>
              <a:ext uri="{FF2B5EF4-FFF2-40B4-BE49-F238E27FC236}">
                <a16:creationId xmlns:a16="http://schemas.microsoft.com/office/drawing/2014/main" id="{03A64203-4067-4BD5-9CCF-F4DC98F49AEB}"/>
              </a:ext>
            </a:extLst>
          </p:cNvPr>
          <p:cNvPicPr>
            <a:picLocks noChangeAspect="1"/>
          </p:cNvPicPr>
          <p:nvPr/>
        </p:nvPicPr>
        <p:blipFill>
          <a:blip r:embed="rId5"/>
          <a:stretch>
            <a:fillRect/>
          </a:stretch>
        </p:blipFill>
        <p:spPr>
          <a:xfrm>
            <a:off x="7393018" y="3415150"/>
            <a:ext cx="3929592" cy="1343025"/>
          </a:xfrm>
          <a:prstGeom prst="rect">
            <a:avLst/>
          </a:prstGeom>
        </p:spPr>
      </p:pic>
      <p:pic>
        <p:nvPicPr>
          <p:cNvPr id="8" name="Picture 7">
            <a:extLst>
              <a:ext uri="{FF2B5EF4-FFF2-40B4-BE49-F238E27FC236}">
                <a16:creationId xmlns:a16="http://schemas.microsoft.com/office/drawing/2014/main" id="{CA5804DF-208A-4EDB-AF55-C5AB2E55FEFF}"/>
              </a:ext>
            </a:extLst>
          </p:cNvPr>
          <p:cNvPicPr>
            <a:picLocks noChangeAspect="1"/>
          </p:cNvPicPr>
          <p:nvPr/>
        </p:nvPicPr>
        <p:blipFill>
          <a:blip r:embed="rId6"/>
          <a:stretch>
            <a:fillRect/>
          </a:stretch>
        </p:blipFill>
        <p:spPr>
          <a:xfrm>
            <a:off x="7444202" y="4986334"/>
            <a:ext cx="3829050" cy="1304925"/>
          </a:xfrm>
          <a:prstGeom prst="rect">
            <a:avLst/>
          </a:prstGeom>
        </p:spPr>
      </p:pic>
    </p:spTree>
    <p:extLst>
      <p:ext uri="{BB962C8B-B14F-4D97-AF65-F5344CB8AC3E}">
        <p14:creationId xmlns:p14="http://schemas.microsoft.com/office/powerpoint/2010/main" val="145860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C8A3-FBC6-41A3-950A-DFFB588FB399}"/>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B333773A-8094-47BD-975F-700D677F3626}"/>
              </a:ext>
            </a:extLst>
          </p:cNvPr>
          <p:cNvSpPr>
            <a:spLocks noGrp="1"/>
          </p:cNvSpPr>
          <p:nvPr>
            <p:ph idx="1"/>
          </p:nvPr>
        </p:nvSpPr>
        <p:spPr/>
        <p:txBody>
          <a:bodyPr/>
          <a:lstStyle/>
          <a:p>
            <a:r>
              <a:rPr lang="en-US" dirty="0"/>
              <a:t>Inheritance is an important pillar of OOP(Object Oriented Programming). It is the mechanism in java by which one class is allow to inherit the features(fields and methods) of another class.</a:t>
            </a:r>
          </a:p>
          <a:p>
            <a:r>
              <a:rPr lang="en-US" dirty="0"/>
              <a:t>The keyword used for inheritance is </a:t>
            </a:r>
            <a:r>
              <a:rPr lang="en-US" b="1" dirty="0"/>
              <a:t>extends</a:t>
            </a:r>
            <a:r>
              <a:rPr lang="en-US" dirty="0"/>
              <a:t>.</a:t>
            </a:r>
          </a:p>
          <a:p>
            <a:r>
              <a:rPr lang="en-IN" b="1" dirty="0"/>
              <a:t>Syntax: </a:t>
            </a:r>
            <a:endParaRPr lang="en-IN" dirty="0"/>
          </a:p>
        </p:txBody>
      </p:sp>
      <p:pic>
        <p:nvPicPr>
          <p:cNvPr id="7" name="Picture 6">
            <a:extLst>
              <a:ext uri="{FF2B5EF4-FFF2-40B4-BE49-F238E27FC236}">
                <a16:creationId xmlns:a16="http://schemas.microsoft.com/office/drawing/2014/main" id="{73A83D29-D582-4258-BC98-E6425B7FD958}"/>
              </a:ext>
            </a:extLst>
          </p:cNvPr>
          <p:cNvPicPr>
            <a:picLocks noChangeAspect="1"/>
          </p:cNvPicPr>
          <p:nvPr/>
        </p:nvPicPr>
        <p:blipFill>
          <a:blip r:embed="rId2"/>
          <a:stretch>
            <a:fillRect/>
          </a:stretch>
        </p:blipFill>
        <p:spPr>
          <a:xfrm>
            <a:off x="2894213" y="4308027"/>
            <a:ext cx="3829050" cy="1171575"/>
          </a:xfrm>
          <a:prstGeom prst="rect">
            <a:avLst/>
          </a:prstGeom>
        </p:spPr>
      </p:pic>
    </p:spTree>
    <p:extLst>
      <p:ext uri="{BB962C8B-B14F-4D97-AF65-F5344CB8AC3E}">
        <p14:creationId xmlns:p14="http://schemas.microsoft.com/office/powerpoint/2010/main" val="2787476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86CE5-7D9A-4758-9E72-D4306E7EFF2D}"/>
              </a:ext>
            </a:extLst>
          </p:cNvPr>
          <p:cNvSpPr>
            <a:spLocks noGrp="1"/>
          </p:cNvSpPr>
          <p:nvPr>
            <p:ph type="title"/>
          </p:nvPr>
        </p:nvSpPr>
        <p:spPr/>
        <p:txBody>
          <a:bodyPr/>
          <a:lstStyle/>
          <a:p>
            <a:r>
              <a:rPr lang="en-IN" dirty="0"/>
              <a:t>Encapsulation:</a:t>
            </a:r>
          </a:p>
        </p:txBody>
      </p:sp>
      <p:sp>
        <p:nvSpPr>
          <p:cNvPr id="3" name="Content Placeholder 2">
            <a:extLst>
              <a:ext uri="{FF2B5EF4-FFF2-40B4-BE49-F238E27FC236}">
                <a16:creationId xmlns:a16="http://schemas.microsoft.com/office/drawing/2014/main" id="{D0C8D5D7-B81A-4A26-999A-F114A3B779CC}"/>
              </a:ext>
            </a:extLst>
          </p:cNvPr>
          <p:cNvSpPr>
            <a:spLocks noGrp="1"/>
          </p:cNvSpPr>
          <p:nvPr>
            <p:ph idx="1"/>
          </p:nvPr>
        </p:nvSpPr>
        <p:spPr/>
        <p:txBody>
          <a:bodyPr/>
          <a:lstStyle/>
          <a:p>
            <a:r>
              <a:rPr lang="en-US" dirty="0"/>
              <a:t>Encapsulation is defined as the wrapping up of data under a single unit. It is the mechanism that binds together code and the data it manipulates.</a:t>
            </a:r>
          </a:p>
          <a:p>
            <a:r>
              <a:rPr lang="en-US" dirty="0"/>
              <a:t>Encapsulation can be achieved by: Declaring all the variables in the class as private and writing public methods in the class to set and get the values of variables.</a:t>
            </a:r>
          </a:p>
          <a:p>
            <a:endParaRPr lang="en-IN" dirty="0"/>
          </a:p>
        </p:txBody>
      </p:sp>
      <p:pic>
        <p:nvPicPr>
          <p:cNvPr id="5" name="Picture 4">
            <a:extLst>
              <a:ext uri="{FF2B5EF4-FFF2-40B4-BE49-F238E27FC236}">
                <a16:creationId xmlns:a16="http://schemas.microsoft.com/office/drawing/2014/main" id="{80EA2AA5-A758-4B11-9E4D-67E21C3B38B1}"/>
              </a:ext>
            </a:extLst>
          </p:cNvPr>
          <p:cNvPicPr>
            <a:picLocks noChangeAspect="1"/>
          </p:cNvPicPr>
          <p:nvPr/>
        </p:nvPicPr>
        <p:blipFill>
          <a:blip r:embed="rId2"/>
          <a:stretch>
            <a:fillRect/>
          </a:stretch>
        </p:blipFill>
        <p:spPr>
          <a:xfrm>
            <a:off x="5159244" y="4611625"/>
            <a:ext cx="1873512" cy="1873512"/>
          </a:xfrm>
          <a:prstGeom prst="rect">
            <a:avLst/>
          </a:prstGeom>
        </p:spPr>
      </p:pic>
    </p:spTree>
    <p:extLst>
      <p:ext uri="{BB962C8B-B14F-4D97-AF65-F5344CB8AC3E}">
        <p14:creationId xmlns:p14="http://schemas.microsoft.com/office/powerpoint/2010/main" val="2052184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8C8EB-7294-4A18-9EF8-6F13DBF8382A}"/>
              </a:ext>
            </a:extLst>
          </p:cNvPr>
          <p:cNvSpPr>
            <a:spLocks noGrp="1"/>
          </p:cNvSpPr>
          <p:nvPr>
            <p:ph type="title"/>
          </p:nvPr>
        </p:nvSpPr>
        <p:spPr/>
        <p:txBody>
          <a:bodyPr/>
          <a:lstStyle/>
          <a:p>
            <a:r>
              <a:rPr lang="en-IN" dirty="0"/>
              <a:t>Abstraction:</a:t>
            </a:r>
          </a:p>
        </p:txBody>
      </p:sp>
      <p:sp>
        <p:nvSpPr>
          <p:cNvPr id="3" name="Content Placeholder 2">
            <a:extLst>
              <a:ext uri="{FF2B5EF4-FFF2-40B4-BE49-F238E27FC236}">
                <a16:creationId xmlns:a16="http://schemas.microsoft.com/office/drawing/2014/main" id="{6EE492CE-F82F-4F36-BAF8-BAACB1836110}"/>
              </a:ext>
            </a:extLst>
          </p:cNvPr>
          <p:cNvSpPr>
            <a:spLocks noGrp="1"/>
          </p:cNvSpPr>
          <p:nvPr>
            <p:ph idx="1"/>
          </p:nvPr>
        </p:nvSpPr>
        <p:spPr/>
        <p:txBody>
          <a:bodyPr/>
          <a:lstStyle/>
          <a:p>
            <a:r>
              <a:rPr lang="en-US" dirty="0"/>
              <a:t>Data Abstraction is the property by virtue of which only the essential details are displayed to the user.</a:t>
            </a:r>
          </a:p>
          <a:p>
            <a:r>
              <a:rPr lang="en-US" dirty="0"/>
              <a:t>The trivial or the non-essentials units are not displayed to the user. Ex: A car is viewed as a car rather than its individual components.</a:t>
            </a:r>
          </a:p>
          <a:p>
            <a:r>
              <a:rPr lang="en-US" dirty="0"/>
              <a:t>In java, abstraction is achieved by </a:t>
            </a:r>
            <a:r>
              <a:rPr lang="en-US" dirty="0">
                <a:hlinkClick r:id="rId2"/>
              </a:rPr>
              <a:t>interfaces</a:t>
            </a:r>
            <a:r>
              <a:rPr lang="en-US" dirty="0"/>
              <a:t> and </a:t>
            </a:r>
            <a:r>
              <a:rPr lang="en-US" dirty="0">
                <a:hlinkClick r:id="rId3"/>
              </a:rPr>
              <a:t>abstract classes</a:t>
            </a:r>
            <a:r>
              <a:rPr lang="en-US" dirty="0"/>
              <a:t>. We can achieve 100% abstraction using interfaces.</a:t>
            </a:r>
            <a:endParaRPr lang="en-IN" dirty="0"/>
          </a:p>
        </p:txBody>
      </p:sp>
    </p:spTree>
    <p:extLst>
      <p:ext uri="{BB962C8B-B14F-4D97-AF65-F5344CB8AC3E}">
        <p14:creationId xmlns:p14="http://schemas.microsoft.com/office/powerpoint/2010/main" val="17130576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2173</TotalTime>
  <Words>479</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Tw Cen MT</vt:lpstr>
      <vt:lpstr>Circuit</vt:lpstr>
      <vt:lpstr>OOPS Concepts with java</vt:lpstr>
      <vt:lpstr>What is OOP (Object oriented programming)?</vt:lpstr>
      <vt:lpstr>PowerPoint Presentation</vt:lpstr>
      <vt:lpstr>Class:</vt:lpstr>
      <vt:lpstr>Object:</vt:lpstr>
      <vt:lpstr>Polymorphism:</vt:lpstr>
      <vt:lpstr>Inheritance:</vt:lpstr>
      <vt:lpstr>Encapsulation:</vt:lpstr>
      <vt:lpstr>Abstraction:</vt:lpstr>
      <vt:lpstr> Exceptions - Handling error cases in code blocks  ArrayList - Dynamically sized array storage  ArrayList&lt;integer&gt; list = new ArrayList&lt;integer&gt;();  list.add(5); list.get(0);  HashMap – key/value storage map  Map&lt;String, Integer&gt; ratingMap = new HashMap&lt;string,  Integer&gt;(); ratingMap.put(“Dark Knight", 5); ratingMap.put(“Pirahna 3D", 1);</vt:lpstr>
      <vt:lpstr>Multithreading in Java </vt:lpstr>
      <vt:lpstr>Thread creation by extending the Thread class</vt:lpstr>
      <vt:lpstr>PowerPoint Presentation</vt:lpstr>
      <vt:lpstr>Thread creation by implementing the Runnable Interface</vt:lpstr>
      <vt:lpstr>PowerPoint Presentation</vt:lpstr>
      <vt:lpstr>Thread Class vs Runnable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Concepts with java</dc:title>
  <dc:creator>INTKHAB AHMED</dc:creator>
  <cp:lastModifiedBy>INTKHAB AHMED</cp:lastModifiedBy>
  <cp:revision>18</cp:revision>
  <dcterms:created xsi:type="dcterms:W3CDTF">2019-06-15T11:10:43Z</dcterms:created>
  <dcterms:modified xsi:type="dcterms:W3CDTF">2019-06-17T03:30:13Z</dcterms:modified>
</cp:coreProperties>
</file>