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 id="316" r:id="rId12"/>
    <p:sldId id="315" r:id="rId13"/>
    <p:sldId id="317" r:id="rId14"/>
    <p:sldId id="318" r:id="rId15"/>
    <p:sldId id="319" r:id="rId16"/>
    <p:sldId id="320" r:id="rId17"/>
    <p:sldId id="321" r:id="rId18"/>
    <p:sldId id="322"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54" d="100"/>
          <a:sy n="54" d="100"/>
        </p:scale>
        <p:origin x="42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fontScale="90000"/>
          </a:bodyPr>
          <a:lstStyle/>
          <a:p>
            <a:r>
              <a:rPr lang="en-US" dirty="0"/>
              <a:t>E-Commerce Data Analysis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Shruti nigam</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7E3-1BF8-C83F-4BFC-FAB77B7584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49800D-2E98-FCD9-C5BD-734A48A91AAD}"/>
              </a:ext>
            </a:extLst>
          </p:cNvPr>
          <p:cNvSpPr>
            <a:spLocks noGrp="1"/>
          </p:cNvSpPr>
          <p:nvPr>
            <p:ph idx="1"/>
          </p:nvPr>
        </p:nvSpPr>
        <p:spPr/>
        <p:txBody>
          <a:bodyPr/>
          <a:lstStyle/>
          <a:p>
            <a:r>
              <a:rPr lang="en-US" dirty="0"/>
              <a:t># </a:t>
            </a:r>
            <a:r>
              <a:rPr lang="en-US" dirty="0" err="1"/>
              <a:t>visualising</a:t>
            </a:r>
            <a:r>
              <a:rPr lang="en-US" dirty="0"/>
              <a:t> calls received by customer care </a:t>
            </a:r>
          </a:p>
          <a:p>
            <a:r>
              <a:rPr lang="en-US" dirty="0" err="1"/>
              <a:t>centres</a:t>
            </a:r>
            <a:r>
              <a:rPr lang="en-US" dirty="0"/>
              <a:t> gender wise</a:t>
            </a:r>
            <a:endParaRPr lang="en-IN" dirty="0"/>
          </a:p>
        </p:txBody>
      </p:sp>
      <p:pic>
        <p:nvPicPr>
          <p:cNvPr id="5" name="Picture 4">
            <a:extLst>
              <a:ext uri="{FF2B5EF4-FFF2-40B4-BE49-F238E27FC236}">
                <a16:creationId xmlns:a16="http://schemas.microsoft.com/office/drawing/2014/main" id="{89E56884-AE4C-8BC3-A1DF-709472032E92}"/>
              </a:ext>
            </a:extLst>
          </p:cNvPr>
          <p:cNvPicPr>
            <a:picLocks noChangeAspect="1"/>
          </p:cNvPicPr>
          <p:nvPr/>
        </p:nvPicPr>
        <p:blipFill>
          <a:blip r:embed="rId2"/>
          <a:stretch>
            <a:fillRect/>
          </a:stretch>
        </p:blipFill>
        <p:spPr>
          <a:xfrm>
            <a:off x="5675607" y="1479963"/>
            <a:ext cx="5852172" cy="4389129"/>
          </a:xfrm>
          <a:prstGeom prst="rect">
            <a:avLst/>
          </a:prstGeom>
        </p:spPr>
      </p:pic>
    </p:spTree>
    <p:extLst>
      <p:ext uri="{BB962C8B-B14F-4D97-AF65-F5344CB8AC3E}">
        <p14:creationId xmlns:p14="http://schemas.microsoft.com/office/powerpoint/2010/main" val="2482575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1B2C-AEE4-7856-CAA6-6CB503045E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739C48-2876-740E-9ECC-27D33CC5B6CC}"/>
              </a:ext>
            </a:extLst>
          </p:cNvPr>
          <p:cNvSpPr>
            <a:spLocks noGrp="1"/>
          </p:cNvSpPr>
          <p:nvPr>
            <p:ph idx="1"/>
          </p:nvPr>
        </p:nvSpPr>
        <p:spPr/>
        <p:txBody>
          <a:bodyPr/>
          <a:lstStyle/>
          <a:p>
            <a:r>
              <a:rPr lang="en-US" dirty="0"/>
              <a:t># plotting no. of items reached on time and no. of items which are late</a:t>
            </a:r>
          </a:p>
        </p:txBody>
      </p:sp>
      <p:pic>
        <p:nvPicPr>
          <p:cNvPr id="7" name="Picture 6">
            <a:extLst>
              <a:ext uri="{FF2B5EF4-FFF2-40B4-BE49-F238E27FC236}">
                <a16:creationId xmlns:a16="http://schemas.microsoft.com/office/drawing/2014/main" id="{5DF491BD-2E04-3FF2-B2AC-DDD8CC714419}"/>
              </a:ext>
            </a:extLst>
          </p:cNvPr>
          <p:cNvPicPr>
            <a:picLocks noChangeAspect="1"/>
          </p:cNvPicPr>
          <p:nvPr/>
        </p:nvPicPr>
        <p:blipFill>
          <a:blip r:embed="rId2"/>
          <a:stretch>
            <a:fillRect/>
          </a:stretch>
        </p:blipFill>
        <p:spPr>
          <a:xfrm>
            <a:off x="5687483" y="1994456"/>
            <a:ext cx="5852172" cy="4389129"/>
          </a:xfrm>
          <a:prstGeom prst="rect">
            <a:avLst/>
          </a:prstGeom>
        </p:spPr>
      </p:pic>
    </p:spTree>
    <p:extLst>
      <p:ext uri="{BB962C8B-B14F-4D97-AF65-F5344CB8AC3E}">
        <p14:creationId xmlns:p14="http://schemas.microsoft.com/office/powerpoint/2010/main" val="151996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9F82-BD6C-69CC-F1BD-EAEAEF8CA6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AABADD-3260-9F04-19F0-1F3AC4B01031}"/>
              </a:ext>
            </a:extLst>
          </p:cNvPr>
          <p:cNvSpPr>
            <a:spLocks noGrp="1"/>
          </p:cNvSpPr>
          <p:nvPr>
            <p:ph idx="1"/>
          </p:nvPr>
        </p:nvSpPr>
        <p:spPr/>
        <p:txBody>
          <a:bodyPr/>
          <a:lstStyle/>
          <a:p>
            <a:r>
              <a:rPr lang="en-US" dirty="0"/>
              <a:t># no. of products sold vs cost of the products sold</a:t>
            </a:r>
            <a:endParaRPr lang="en-IN" dirty="0"/>
          </a:p>
        </p:txBody>
      </p:sp>
      <p:pic>
        <p:nvPicPr>
          <p:cNvPr id="5" name="Picture 4">
            <a:extLst>
              <a:ext uri="{FF2B5EF4-FFF2-40B4-BE49-F238E27FC236}">
                <a16:creationId xmlns:a16="http://schemas.microsoft.com/office/drawing/2014/main" id="{A86D8182-2BD3-9BFF-319A-52112EAD982F}"/>
              </a:ext>
            </a:extLst>
          </p:cNvPr>
          <p:cNvPicPr>
            <a:picLocks noChangeAspect="1"/>
          </p:cNvPicPr>
          <p:nvPr/>
        </p:nvPicPr>
        <p:blipFill>
          <a:blip r:embed="rId2"/>
          <a:stretch>
            <a:fillRect/>
          </a:stretch>
        </p:blipFill>
        <p:spPr>
          <a:xfrm>
            <a:off x="6282047" y="1999388"/>
            <a:ext cx="4812673" cy="4572009"/>
          </a:xfrm>
          <a:prstGeom prst="rect">
            <a:avLst/>
          </a:prstGeom>
        </p:spPr>
      </p:pic>
    </p:spTree>
    <p:extLst>
      <p:ext uri="{BB962C8B-B14F-4D97-AF65-F5344CB8AC3E}">
        <p14:creationId xmlns:p14="http://schemas.microsoft.com/office/powerpoint/2010/main" val="132739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1A9E-853C-4E39-9B56-A1833FC694F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1CA26AB-50C8-6B72-DE52-6ACC6A1DFB02}"/>
              </a:ext>
            </a:extLst>
          </p:cNvPr>
          <p:cNvSpPr>
            <a:spLocks noGrp="1"/>
          </p:cNvSpPr>
          <p:nvPr>
            <p:ph idx="1"/>
          </p:nvPr>
        </p:nvSpPr>
        <p:spPr/>
        <p:txBody>
          <a:bodyPr/>
          <a:lstStyle/>
          <a:p>
            <a:r>
              <a:rPr lang="en-US" dirty="0"/>
              <a:t># discounts offered on no. of products</a:t>
            </a:r>
            <a:endParaRPr lang="en-IN" dirty="0"/>
          </a:p>
        </p:txBody>
      </p:sp>
      <p:pic>
        <p:nvPicPr>
          <p:cNvPr id="5" name="Picture 4">
            <a:extLst>
              <a:ext uri="{FF2B5EF4-FFF2-40B4-BE49-F238E27FC236}">
                <a16:creationId xmlns:a16="http://schemas.microsoft.com/office/drawing/2014/main" id="{6315C7F2-E261-8224-509C-F8F6DF035F0E}"/>
              </a:ext>
            </a:extLst>
          </p:cNvPr>
          <p:cNvPicPr>
            <a:picLocks noChangeAspect="1"/>
          </p:cNvPicPr>
          <p:nvPr/>
        </p:nvPicPr>
        <p:blipFill>
          <a:blip r:embed="rId2"/>
          <a:stretch>
            <a:fillRect/>
          </a:stretch>
        </p:blipFill>
        <p:spPr>
          <a:xfrm>
            <a:off x="5723907" y="1831764"/>
            <a:ext cx="5626930" cy="4572009"/>
          </a:xfrm>
          <a:prstGeom prst="rect">
            <a:avLst/>
          </a:prstGeom>
        </p:spPr>
      </p:pic>
    </p:spTree>
    <p:extLst>
      <p:ext uri="{BB962C8B-B14F-4D97-AF65-F5344CB8AC3E}">
        <p14:creationId xmlns:p14="http://schemas.microsoft.com/office/powerpoint/2010/main" val="345141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D2E6-86F2-ABF4-F08D-7A64B97ADBD8}"/>
              </a:ext>
            </a:extLst>
          </p:cNvPr>
          <p:cNvSpPr>
            <a:spLocks noGrp="1"/>
          </p:cNvSpPr>
          <p:nvPr>
            <p:ph type="title"/>
          </p:nvPr>
        </p:nvSpPr>
        <p:spPr/>
        <p:txBody>
          <a:bodyPr/>
          <a:lstStyle/>
          <a:p>
            <a:r>
              <a:rPr lang="en-US" dirty="0"/>
              <a:t>Comparing the accuracy of predictions by different models used</a:t>
            </a:r>
            <a:endParaRPr lang="en-IN" dirty="0"/>
          </a:p>
        </p:txBody>
      </p:sp>
      <p:sp>
        <p:nvSpPr>
          <p:cNvPr id="3" name="Content Placeholder 2">
            <a:extLst>
              <a:ext uri="{FF2B5EF4-FFF2-40B4-BE49-F238E27FC236}">
                <a16:creationId xmlns:a16="http://schemas.microsoft.com/office/drawing/2014/main" id="{5A995769-AC59-8C04-4108-ED62D1917189}"/>
              </a:ext>
            </a:extLst>
          </p:cNvPr>
          <p:cNvSpPr>
            <a:spLocks noGrp="1"/>
          </p:cNvSpPr>
          <p:nvPr>
            <p:ph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accuracy of the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Decision tree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is  0.6575757575757576 i.e.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65.75%</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accuracy of the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Random </a:t>
            </a:r>
            <a:r>
              <a:rPr lang="en-IN" sz="18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orest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classifier model is  0.6619834710743802 i.e.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66.19%</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accuracy of the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KNN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is  0.6586776859504132 i.e.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65.86%</a:t>
            </a:r>
          </a:p>
          <a:p>
            <a:pPr>
              <a:lnSpc>
                <a:spcPct val="107000"/>
              </a:lnSpc>
              <a:spcAft>
                <a:spcPts val="800"/>
              </a:spcAft>
            </a:pPr>
            <a:r>
              <a:rPr lang="en-IN" sz="1800" kern="1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Accuracy after tuning  0.6741046831955922 i.e. 67.41%</a:t>
            </a:r>
          </a:p>
          <a:p>
            <a:endParaRPr lang="en-IN" dirty="0"/>
          </a:p>
        </p:txBody>
      </p:sp>
    </p:spTree>
    <p:extLst>
      <p:ext uri="{BB962C8B-B14F-4D97-AF65-F5344CB8AC3E}">
        <p14:creationId xmlns:p14="http://schemas.microsoft.com/office/powerpoint/2010/main" val="222601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E35A-77A0-97EF-8818-80A1F255B1FF}"/>
              </a:ext>
            </a:extLst>
          </p:cNvPr>
          <p:cNvSpPr>
            <a:spLocks noGrp="1"/>
          </p:cNvSpPr>
          <p:nvPr>
            <p:ph type="title"/>
          </p:nvPr>
        </p:nvSpPr>
        <p:spPr/>
        <p:txBody>
          <a:bodyPr/>
          <a:lstStyle/>
          <a:p>
            <a:r>
              <a:rPr lang="en-IN" sz="4800" kern="100" dirty="0">
                <a:effectLst/>
                <a:latin typeface="Calibri" panose="020F0502020204030204" pitchFamily="34" charset="0"/>
                <a:ea typeface="Calibri" panose="020F0502020204030204" pitchFamily="34" charset="0"/>
                <a:cs typeface="Times New Roman" panose="02020603050405020304" pitchFamily="18" charset="0"/>
              </a:rPr>
              <a:t>Conclusion:</a:t>
            </a:r>
            <a:br>
              <a:rPr lang="en-IN"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9C86DAB-E772-3800-AD8F-93365D2CEC2F}"/>
              </a:ext>
            </a:extLst>
          </p:cNvPr>
          <p:cNvSpPr>
            <a:spLocks noGrp="1"/>
          </p:cNvSpPr>
          <p:nvPr>
            <p:ph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project successfully explored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E-commerce dataset. Key insights were derived through visualizations, and predictive models were built to forecast delivery outcomes.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Random Forest proved to be the most effective model, and hyperparameter tuning further enhanced its accuracy.</a:t>
            </a:r>
          </a:p>
          <a:p>
            <a:endParaRPr lang="en-IN" dirty="0"/>
          </a:p>
        </p:txBody>
      </p:sp>
    </p:spTree>
    <p:extLst>
      <p:ext uri="{BB962C8B-B14F-4D97-AF65-F5344CB8AC3E}">
        <p14:creationId xmlns:p14="http://schemas.microsoft.com/office/powerpoint/2010/main" val="3251786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78FA-C390-A059-14A0-5782F41D0685}"/>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413522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AD12-3D18-2FA7-D872-B30CB62EEDAD}"/>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1F0314C2-2173-591C-DF83-A988F72CE541}"/>
              </a:ext>
            </a:extLst>
          </p:cNvPr>
          <p:cNvSpPr>
            <a:spLocks noGrp="1"/>
          </p:cNvSpPr>
          <p:nvPr>
            <p:ph idx="1"/>
          </p:nvPr>
        </p:nvSpPr>
        <p:spPr/>
        <p:txBody>
          <a:bodyPr/>
          <a:lstStyle/>
          <a:p>
            <a:r>
              <a:rPr lang="en-US" sz="1800"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rPr>
              <a:t>An international e-commerce company based wants to discover key insights from their customer database. They want to use some of the most advanced machine learning techniques to study their customers. The company sells electronic products.</a:t>
            </a:r>
            <a:endParaRPr lang="en-IN" sz="1800" dirty="0">
              <a:solidFill>
                <a:srgbClr val="231F20"/>
              </a:solidFill>
              <a:effectLst/>
              <a:highlight>
                <a:srgbClr val="FFFFFF"/>
              </a:highlight>
              <a:latin typeface="Libre Franklin" pitchFamily="2"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3238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CC8E-925F-787F-D697-A0B12A3BEE4E}"/>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85AE0C43-0960-D71C-7C11-0C5F38255EF7}"/>
              </a:ext>
            </a:extLst>
          </p:cNvPr>
          <p:cNvSpPr>
            <a:spLocks noGrp="1"/>
          </p:cNvSpPr>
          <p:nvPr>
            <p:ph idx="1"/>
          </p:nvPr>
        </p:nvSpPr>
        <p:spPr/>
        <p:txBody>
          <a:bodyPr>
            <a:normAutofit fontScale="92500" lnSpcReduction="10000"/>
          </a:bodyPr>
          <a:lstStyle/>
          <a:p>
            <a:r>
              <a:rPr lang="en-US" sz="1800" dirty="0">
                <a:solidFill>
                  <a:srgbClr val="000000"/>
                </a:solidFill>
                <a:effectLst/>
                <a:latin typeface="Arial" panose="020B0604020202020204" pitchFamily="34" charset="0"/>
                <a:ea typeface="Arial" panose="020B0604020202020204" pitchFamily="34" charset="0"/>
              </a:rPr>
              <a:t>The dataset used for model building contained 10999 observations of 12 variables.</a:t>
            </a:r>
          </a:p>
          <a:p>
            <a:r>
              <a:rPr lang="en-US" sz="1800" dirty="0">
                <a:solidFill>
                  <a:srgbClr val="000000"/>
                </a:solidFill>
                <a:latin typeface="Arial" panose="020B0604020202020204" pitchFamily="34" charset="0"/>
              </a:rPr>
              <a:t>Variables:</a:t>
            </a:r>
          </a:p>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ID:</a:t>
            </a:r>
            <a:r>
              <a:rPr lang="en-US" sz="1800" dirty="0">
                <a:solidFill>
                  <a:srgbClr val="231F20"/>
                </a:solidFill>
                <a:effectLst/>
                <a:highlight>
                  <a:srgbClr val="FFFFFF"/>
                </a:highlight>
                <a:latin typeface="Arial" panose="020B0604020202020204" pitchFamily="34" charset="0"/>
                <a:ea typeface="Noto Sans Symbols"/>
                <a:cs typeface="Noto Sans Symbols"/>
              </a:rPr>
              <a:t> ID Number of Customers.</a:t>
            </a:r>
            <a:endParaRPr lang="en-IN" sz="1800" dirty="0">
              <a:solidFill>
                <a:srgbClr val="231F20"/>
              </a:solidFill>
              <a:effectLst/>
              <a:highlight>
                <a:srgbClr val="FFFFFF"/>
              </a:highlight>
              <a:latin typeface="Noto Sans Symbols"/>
              <a:ea typeface="Noto Sans Symbols"/>
              <a:cs typeface="Noto Sans Symbols"/>
            </a:endParaRPr>
          </a:p>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Warehouse block:</a:t>
            </a:r>
            <a:r>
              <a:rPr lang="en-US" sz="1800" dirty="0">
                <a:solidFill>
                  <a:srgbClr val="231F20"/>
                </a:solidFill>
                <a:effectLst/>
                <a:highlight>
                  <a:srgbClr val="FFFFFF"/>
                </a:highlight>
                <a:latin typeface="Arial" panose="020B0604020202020204" pitchFamily="34" charset="0"/>
                <a:ea typeface="Noto Sans Symbols"/>
                <a:cs typeface="Noto Sans Symbols"/>
              </a:rPr>
              <a:t> The Company have big Warehouse which is divided in to block such as A,B,C,D,E.</a:t>
            </a:r>
            <a:endParaRPr lang="en-IN" sz="1800" dirty="0">
              <a:solidFill>
                <a:srgbClr val="231F20"/>
              </a:solidFill>
              <a:effectLst/>
              <a:highlight>
                <a:srgbClr val="FFFFFF"/>
              </a:highlight>
              <a:latin typeface="Noto Sans Symbols"/>
              <a:ea typeface="Noto Sans Symbols"/>
              <a:cs typeface="Noto Sans Symbols"/>
            </a:endParaRPr>
          </a:p>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Mode of shipment:</a:t>
            </a:r>
            <a:r>
              <a:rPr lang="en-US" sz="1800" dirty="0">
                <a:solidFill>
                  <a:srgbClr val="231F20"/>
                </a:solidFill>
                <a:effectLst/>
                <a:highlight>
                  <a:srgbClr val="FFFFFF"/>
                </a:highlight>
                <a:latin typeface="Arial" panose="020B0604020202020204" pitchFamily="34" charset="0"/>
                <a:ea typeface="Noto Sans Symbols"/>
                <a:cs typeface="Noto Sans Symbols"/>
              </a:rPr>
              <a:t> The Company Ships the products in multiple way such as Ship, Flight and Road.</a:t>
            </a:r>
            <a:endParaRPr lang="en-IN" sz="1800" dirty="0">
              <a:solidFill>
                <a:srgbClr val="231F20"/>
              </a:solidFill>
              <a:effectLst/>
              <a:highlight>
                <a:srgbClr val="FFFFFF"/>
              </a:highlight>
              <a:latin typeface="Noto Sans Symbols"/>
              <a:ea typeface="Noto Sans Symbols"/>
              <a:cs typeface="Noto Sans Symbols"/>
            </a:endParaRPr>
          </a:p>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Customer care calls:</a:t>
            </a:r>
            <a:r>
              <a:rPr lang="en-US" sz="1800" dirty="0">
                <a:solidFill>
                  <a:srgbClr val="231F20"/>
                </a:solidFill>
                <a:effectLst/>
                <a:highlight>
                  <a:srgbClr val="FFFFFF"/>
                </a:highlight>
                <a:latin typeface="Arial" panose="020B0604020202020204" pitchFamily="34" charset="0"/>
                <a:ea typeface="Noto Sans Symbols"/>
                <a:cs typeface="Noto Sans Symbols"/>
              </a:rPr>
              <a:t> The number of calls made from enquiry for enquiry of the shipment.</a:t>
            </a:r>
            <a:endParaRPr lang="en-IN" sz="1800" dirty="0">
              <a:solidFill>
                <a:srgbClr val="231F20"/>
              </a:solidFill>
              <a:effectLst/>
              <a:highlight>
                <a:srgbClr val="FFFFFF"/>
              </a:highlight>
              <a:latin typeface="Noto Sans Symbols"/>
              <a:ea typeface="Noto Sans Symbols"/>
              <a:cs typeface="Noto Sans Symbols"/>
            </a:endParaRPr>
          </a:p>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Customer rating:</a:t>
            </a:r>
            <a:r>
              <a:rPr lang="en-US" sz="1800" dirty="0">
                <a:solidFill>
                  <a:srgbClr val="231F20"/>
                </a:solidFill>
                <a:effectLst/>
                <a:highlight>
                  <a:srgbClr val="FFFFFF"/>
                </a:highlight>
                <a:latin typeface="Arial" panose="020B0604020202020204" pitchFamily="34" charset="0"/>
                <a:ea typeface="Noto Sans Symbols"/>
                <a:cs typeface="Noto Sans Symbols"/>
              </a:rPr>
              <a:t> The company has rated from every customer. 1 is the lowest (Worst), 5 is the highest (Best).</a:t>
            </a:r>
            <a:endParaRPr lang="en-IN" sz="1800" dirty="0">
              <a:solidFill>
                <a:srgbClr val="231F20"/>
              </a:solidFill>
              <a:effectLst/>
              <a:highlight>
                <a:srgbClr val="FFFFFF"/>
              </a:highlight>
              <a:latin typeface="Noto Sans Symbols"/>
              <a:ea typeface="Noto Sans Symbols"/>
              <a:cs typeface="Noto Sans Symbols"/>
            </a:endParaRPr>
          </a:p>
        </p:txBody>
      </p:sp>
    </p:spTree>
    <p:extLst>
      <p:ext uri="{BB962C8B-B14F-4D97-AF65-F5344CB8AC3E}">
        <p14:creationId xmlns:p14="http://schemas.microsoft.com/office/powerpoint/2010/main" val="105370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6E41-BB0F-6013-F60A-21000D76D1A8}"/>
              </a:ext>
            </a:extLst>
          </p:cNvPr>
          <p:cNvSpPr>
            <a:spLocks noGrp="1"/>
          </p:cNvSpPr>
          <p:nvPr>
            <p:ph type="title"/>
          </p:nvPr>
        </p:nvSpPr>
        <p:spPr/>
        <p:txBody>
          <a:bodyPr/>
          <a:lstStyle/>
          <a:p>
            <a:r>
              <a:rPr lang="en-US" dirty="0"/>
              <a:t>Data Description cont..</a:t>
            </a:r>
            <a:endParaRPr lang="en-IN" dirty="0"/>
          </a:p>
        </p:txBody>
      </p:sp>
      <p:sp>
        <p:nvSpPr>
          <p:cNvPr id="3" name="Content Placeholder 2">
            <a:extLst>
              <a:ext uri="{FF2B5EF4-FFF2-40B4-BE49-F238E27FC236}">
                <a16:creationId xmlns:a16="http://schemas.microsoft.com/office/drawing/2014/main" id="{186CDC89-4DA2-2E37-741E-23FA20379093}"/>
              </a:ext>
            </a:extLst>
          </p:cNvPr>
          <p:cNvSpPr>
            <a:spLocks noGrp="1"/>
          </p:cNvSpPr>
          <p:nvPr>
            <p:ph idx="1"/>
          </p:nvPr>
        </p:nvSpPr>
        <p:spPr/>
        <p:txBody>
          <a:bodyPr>
            <a:normAutofit fontScale="92500" lnSpcReduction="20000"/>
          </a:bodyPr>
          <a:lstStyle/>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Prior purchases:</a:t>
            </a:r>
            <a:r>
              <a:rPr lang="en-US" sz="1800" dirty="0">
                <a:solidFill>
                  <a:srgbClr val="231F20"/>
                </a:solidFill>
                <a:effectLst/>
                <a:highlight>
                  <a:srgbClr val="FFFFFF"/>
                </a:highlight>
                <a:latin typeface="Arial" panose="020B0604020202020204" pitchFamily="34" charset="0"/>
                <a:ea typeface="Noto Sans Symbols"/>
                <a:cs typeface="Noto Sans Symbols"/>
              </a:rPr>
              <a:t> The Number of Prior Purchase.</a:t>
            </a:r>
            <a:endParaRPr lang="en-IN" sz="1800" dirty="0">
              <a:solidFill>
                <a:srgbClr val="231F20"/>
              </a:solidFill>
              <a:effectLst/>
              <a:highlight>
                <a:srgbClr val="FFFFFF"/>
              </a:highlight>
              <a:latin typeface="Noto Sans Symbols"/>
              <a:ea typeface="Noto Sans Symbols"/>
              <a:cs typeface="Noto Sans Symbols"/>
            </a:endParaRPr>
          </a:p>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Product importance:</a:t>
            </a:r>
            <a:r>
              <a:rPr lang="en-US" sz="1800" dirty="0">
                <a:solidFill>
                  <a:srgbClr val="231F20"/>
                </a:solidFill>
                <a:effectLst/>
                <a:highlight>
                  <a:srgbClr val="FFFFFF"/>
                </a:highlight>
                <a:latin typeface="Arial" panose="020B0604020202020204" pitchFamily="34" charset="0"/>
                <a:ea typeface="Noto Sans Symbols"/>
                <a:cs typeface="Noto Sans Symbols"/>
              </a:rPr>
              <a:t> The company has categorized the product in the various parameter such as low, medium, high.</a:t>
            </a:r>
            <a:endParaRPr lang="en-IN" sz="1800" dirty="0">
              <a:solidFill>
                <a:srgbClr val="231F20"/>
              </a:solidFill>
              <a:effectLst/>
              <a:highlight>
                <a:srgbClr val="FFFFFF"/>
              </a:highlight>
              <a:latin typeface="Noto Sans Symbols"/>
              <a:ea typeface="Noto Sans Symbols"/>
              <a:cs typeface="Noto Sans Symbols"/>
            </a:endParaRPr>
          </a:p>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Gender:</a:t>
            </a:r>
            <a:r>
              <a:rPr lang="en-US" sz="1800" dirty="0">
                <a:solidFill>
                  <a:srgbClr val="231F20"/>
                </a:solidFill>
                <a:effectLst/>
                <a:highlight>
                  <a:srgbClr val="FFFFFF"/>
                </a:highlight>
                <a:latin typeface="Arial" panose="020B0604020202020204" pitchFamily="34" charset="0"/>
                <a:ea typeface="Noto Sans Symbols"/>
                <a:cs typeface="Noto Sans Symbols"/>
              </a:rPr>
              <a:t> Male and Female.</a:t>
            </a:r>
            <a:endParaRPr lang="en-IN" sz="1800" dirty="0">
              <a:solidFill>
                <a:srgbClr val="231F20"/>
              </a:solidFill>
              <a:effectLst/>
              <a:highlight>
                <a:srgbClr val="FFFFFF"/>
              </a:highlight>
              <a:latin typeface="Noto Sans Symbols"/>
              <a:ea typeface="Noto Sans Symbols"/>
              <a:cs typeface="Noto Sans Symbols"/>
            </a:endParaRPr>
          </a:p>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Discount offered:</a:t>
            </a:r>
            <a:r>
              <a:rPr lang="en-US" sz="1800" dirty="0">
                <a:solidFill>
                  <a:srgbClr val="231F20"/>
                </a:solidFill>
                <a:effectLst/>
                <a:highlight>
                  <a:srgbClr val="FFFFFF"/>
                </a:highlight>
                <a:latin typeface="Arial" panose="020B0604020202020204" pitchFamily="34" charset="0"/>
                <a:ea typeface="Noto Sans Symbols"/>
                <a:cs typeface="Noto Sans Symbols"/>
              </a:rPr>
              <a:t> Discount offered on that specific product.</a:t>
            </a:r>
            <a:endParaRPr lang="en-IN" sz="1800" dirty="0">
              <a:solidFill>
                <a:srgbClr val="231F20"/>
              </a:solidFill>
              <a:effectLst/>
              <a:highlight>
                <a:srgbClr val="FFFFFF"/>
              </a:highlight>
              <a:latin typeface="Noto Sans Symbols"/>
              <a:ea typeface="Noto Sans Symbols"/>
              <a:cs typeface="Noto Sans Symbols"/>
            </a:endParaRPr>
          </a:p>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Weight in gr</a:t>
            </a:r>
            <a:r>
              <a:rPr lang="en-US" sz="1800" b="1" dirty="0">
                <a:solidFill>
                  <a:srgbClr val="231F20"/>
                </a:solidFill>
                <a:effectLst/>
                <a:highlight>
                  <a:srgbClr val="FFFFFF"/>
                </a:highlight>
                <a:latin typeface="inherit"/>
                <a:ea typeface="inherit"/>
                <a:cs typeface="inherit"/>
              </a:rPr>
              <a:t>a</a:t>
            </a:r>
            <a:r>
              <a:rPr lang="en-US" sz="1800" dirty="0">
                <a:solidFill>
                  <a:srgbClr val="231F20"/>
                </a:solidFill>
                <a:effectLst/>
                <a:highlight>
                  <a:srgbClr val="FFFFFF"/>
                </a:highlight>
                <a:latin typeface="inherit"/>
                <a:ea typeface="inherit"/>
                <a:cs typeface="inherit"/>
              </a:rPr>
              <a:t>ms:</a:t>
            </a:r>
            <a:r>
              <a:rPr lang="en-US" sz="1800" dirty="0">
                <a:solidFill>
                  <a:srgbClr val="231F20"/>
                </a:solidFill>
                <a:effectLst/>
                <a:highlight>
                  <a:srgbClr val="FFFFFF"/>
                </a:highlight>
                <a:latin typeface="Arial" panose="020B0604020202020204" pitchFamily="34" charset="0"/>
                <a:ea typeface="Noto Sans Symbols"/>
                <a:cs typeface="Noto Sans Symbols"/>
              </a:rPr>
              <a:t> It is the weight in grams.</a:t>
            </a:r>
            <a:endParaRPr lang="en-IN" sz="1800" dirty="0">
              <a:solidFill>
                <a:srgbClr val="231F20"/>
              </a:solidFill>
              <a:effectLst/>
              <a:highlight>
                <a:srgbClr val="FFFFFF"/>
              </a:highlight>
              <a:latin typeface="Noto Sans Symbols"/>
              <a:ea typeface="Noto Sans Symbols"/>
              <a:cs typeface="Noto Sans Symbols"/>
            </a:endParaRPr>
          </a:p>
          <a:p>
            <a:pPr marL="342900" lvl="0" indent="-342900">
              <a:lnSpc>
                <a:spcPct val="130000"/>
              </a:lnSpc>
              <a:spcBef>
                <a:spcPts val="600"/>
              </a:spcBef>
              <a:spcAft>
                <a:spcPts val="1200"/>
              </a:spcAft>
              <a:buSzPts val="1000"/>
              <a:buFont typeface="Arial" panose="020B0604020202020204" pitchFamily="34" charset="0"/>
              <a:buChar char="●"/>
            </a:pPr>
            <a:r>
              <a:rPr lang="en-US" sz="1800" dirty="0">
                <a:solidFill>
                  <a:srgbClr val="231F20"/>
                </a:solidFill>
                <a:effectLst/>
                <a:highlight>
                  <a:srgbClr val="FFFFFF"/>
                </a:highlight>
                <a:latin typeface="inherit"/>
                <a:ea typeface="inherit"/>
                <a:cs typeface="inherit"/>
              </a:rPr>
              <a:t>Reached on time:</a:t>
            </a:r>
            <a:r>
              <a:rPr lang="en-US" sz="1800" dirty="0">
                <a:solidFill>
                  <a:srgbClr val="231F20"/>
                </a:solidFill>
                <a:effectLst/>
                <a:highlight>
                  <a:srgbClr val="FFFFFF"/>
                </a:highlight>
                <a:latin typeface="Arial" panose="020B0604020202020204" pitchFamily="34" charset="0"/>
                <a:ea typeface="Noto Sans Symbols"/>
                <a:cs typeface="Noto Sans Symbols"/>
              </a:rPr>
              <a:t> It is the target variable, where 1 Indicates that the product has NOT reached on time and 0 indicates it has reached on time.</a:t>
            </a:r>
            <a:endParaRPr lang="en-IN" sz="1800" dirty="0">
              <a:solidFill>
                <a:srgbClr val="231F20"/>
              </a:solidFill>
              <a:effectLst/>
              <a:highlight>
                <a:srgbClr val="FFFFFF"/>
              </a:highlight>
              <a:latin typeface="Noto Sans Symbols"/>
              <a:ea typeface="Noto Sans Symbols"/>
              <a:cs typeface="Noto Sans Symbols"/>
            </a:endParaRPr>
          </a:p>
          <a:p>
            <a:endParaRPr lang="en-IN" dirty="0"/>
          </a:p>
        </p:txBody>
      </p:sp>
    </p:spTree>
    <p:extLst>
      <p:ext uri="{BB962C8B-B14F-4D97-AF65-F5344CB8AC3E}">
        <p14:creationId xmlns:p14="http://schemas.microsoft.com/office/powerpoint/2010/main" val="308633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FCBB-BDC8-A914-1475-DA626E0FAB4E}"/>
              </a:ext>
            </a:extLst>
          </p:cNvPr>
          <p:cNvSpPr>
            <a:spLocks noGrp="1"/>
          </p:cNvSpPr>
          <p:nvPr>
            <p:ph type="title"/>
          </p:nvPr>
        </p:nvSpPr>
        <p:spPr/>
        <p:txBody>
          <a:bodyPr/>
          <a:lstStyle/>
          <a:p>
            <a:r>
              <a:rPr lang="en-US" dirty="0"/>
              <a:t>Tasks Included in the project</a:t>
            </a:r>
            <a:endParaRPr lang="en-IN" dirty="0"/>
          </a:p>
        </p:txBody>
      </p:sp>
      <p:sp>
        <p:nvSpPr>
          <p:cNvPr id="3" name="Content Placeholder 2">
            <a:extLst>
              <a:ext uri="{FF2B5EF4-FFF2-40B4-BE49-F238E27FC236}">
                <a16:creationId xmlns:a16="http://schemas.microsoft.com/office/drawing/2014/main" id="{EB52745A-61D7-F1F8-EC22-8411C32AE150}"/>
              </a:ext>
            </a:extLst>
          </p:cNvPr>
          <p:cNvSpPr>
            <a:spLocks noGrp="1"/>
          </p:cNvSpPr>
          <p:nvPr>
            <p:ph idx="1"/>
          </p:nvPr>
        </p:nvSpPr>
        <p:spPr/>
        <p:txBody>
          <a:bodyPr/>
          <a:lstStyle/>
          <a:p>
            <a:r>
              <a:rPr lang="en-US" dirty="0"/>
              <a:t>1. Data Exploration and Cleaning</a:t>
            </a:r>
          </a:p>
          <a:p>
            <a:r>
              <a:rPr lang="en-IN" dirty="0"/>
              <a:t>2. Data Visualization</a:t>
            </a:r>
            <a:endParaRPr lang="en-US" dirty="0"/>
          </a:p>
          <a:p>
            <a:r>
              <a:rPr lang="en-IN" dirty="0"/>
              <a:t>3. Feature Engineering</a:t>
            </a:r>
          </a:p>
          <a:p>
            <a:r>
              <a:rPr lang="en-IN" dirty="0"/>
              <a:t>4. Model Building</a:t>
            </a:r>
          </a:p>
          <a:p>
            <a:r>
              <a:rPr lang="en-IN" dirty="0"/>
              <a:t>5. Model Tuning</a:t>
            </a:r>
          </a:p>
          <a:p>
            <a:r>
              <a:rPr lang="en-US" dirty="0"/>
              <a:t>6. Data Visualization with Power BI</a:t>
            </a:r>
          </a:p>
          <a:p>
            <a:r>
              <a:rPr lang="en-IN" dirty="0"/>
              <a:t>7. Reporting</a:t>
            </a:r>
          </a:p>
        </p:txBody>
      </p:sp>
    </p:spTree>
    <p:extLst>
      <p:ext uri="{BB962C8B-B14F-4D97-AF65-F5344CB8AC3E}">
        <p14:creationId xmlns:p14="http://schemas.microsoft.com/office/powerpoint/2010/main" val="92567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36CA-72B1-93B6-3FD7-D8E621B8E401}"/>
              </a:ext>
            </a:extLst>
          </p:cNvPr>
          <p:cNvSpPr>
            <a:spLocks noGrp="1"/>
          </p:cNvSpPr>
          <p:nvPr>
            <p:ph type="title"/>
          </p:nvPr>
        </p:nvSpPr>
        <p:spPr/>
        <p:txBody>
          <a:bodyPr/>
          <a:lstStyle/>
          <a:p>
            <a:r>
              <a:rPr lang="en-US" dirty="0"/>
              <a:t> Data Exploration and cleaning</a:t>
            </a:r>
            <a:endParaRPr lang="en-IN" dirty="0"/>
          </a:p>
        </p:txBody>
      </p:sp>
      <p:sp>
        <p:nvSpPr>
          <p:cNvPr id="3" name="Content Placeholder 2">
            <a:extLst>
              <a:ext uri="{FF2B5EF4-FFF2-40B4-BE49-F238E27FC236}">
                <a16:creationId xmlns:a16="http://schemas.microsoft.com/office/drawing/2014/main" id="{AE9EA30D-E439-CC1B-D94C-4178FA14AE47}"/>
              </a:ext>
            </a:extLst>
          </p:cNvPr>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The dataset having 10999 observations with 12 variables for building the model.</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The ID variable contain the unique number and also corresponded with rows number so it was removed.</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All the categorical variable converted into numeric variable.</a:t>
            </a:r>
          </a:p>
          <a:p>
            <a:pPr algn="just">
              <a:buFont typeface="Wingdings" panose="05000000000000000000" pitchFamily="2" charset="2"/>
              <a:buChar char="Ø"/>
            </a:pPr>
            <a:r>
              <a:rPr lang="en-IN" b="1" dirty="0">
                <a:latin typeface="Arial" panose="020B0604020202020204" pitchFamily="34" charset="0"/>
                <a:cs typeface="Arial" panose="020B0604020202020204" pitchFamily="34" charset="0"/>
              </a:rPr>
              <a:t>The dataset was checked for missing values. There were no missing values.</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The target variable had 6563 shipments didn’t reach on-time and while 4436 shipments that reached on-time.</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Average order value was </a:t>
            </a:r>
            <a:r>
              <a:rPr lang="en-IN" b="1" u="sng" dirty="0">
                <a:solidFill>
                  <a:schemeClr val="tx1"/>
                </a:solidFill>
                <a:latin typeface="Arial" panose="020B0604020202020204" pitchFamily="34" charset="0"/>
                <a:cs typeface="Arial" panose="020B0604020202020204" pitchFamily="34" charset="0"/>
              </a:rPr>
              <a:t>210.19 US Dollars</a:t>
            </a:r>
            <a:r>
              <a:rPr lang="en-IN" b="1" dirty="0">
                <a:solidFill>
                  <a:schemeClr val="tx1"/>
                </a:solidFill>
                <a:latin typeface="Arial" panose="020B0604020202020204" pitchFamily="34" charset="0"/>
                <a:cs typeface="Arial" panose="020B0604020202020204" pitchFamily="34" charset="0"/>
              </a:rPr>
              <a:t>. It is the average amount a customer ends up spending per transaction.</a:t>
            </a:r>
          </a:p>
          <a:p>
            <a:pPr algn="just">
              <a:buFont typeface="Wingdings" panose="05000000000000000000" pitchFamily="2" charset="2"/>
              <a:buChar char="Ø"/>
            </a:pPr>
            <a:endParaRPr lang="en-US" b="1"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71898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966A-0E44-5117-B408-BBE5AB2F0359}"/>
              </a:ext>
            </a:extLst>
          </p:cNvPr>
          <p:cNvSpPr>
            <a:spLocks noGrp="1"/>
          </p:cNvSpPr>
          <p:nvPr>
            <p:ph type="title"/>
          </p:nvPr>
        </p:nvSpPr>
        <p:spPr/>
        <p:txBody>
          <a:bodyPr/>
          <a:lstStyle/>
          <a:p>
            <a:r>
              <a:rPr lang="en-US" dirty="0"/>
              <a:t>Data Exploration and cleaning cont..</a:t>
            </a:r>
            <a:endParaRPr lang="en-IN" dirty="0"/>
          </a:p>
        </p:txBody>
      </p:sp>
      <p:sp>
        <p:nvSpPr>
          <p:cNvPr id="3" name="Content Placeholder 2">
            <a:extLst>
              <a:ext uri="{FF2B5EF4-FFF2-40B4-BE49-F238E27FC236}">
                <a16:creationId xmlns:a16="http://schemas.microsoft.com/office/drawing/2014/main" id="{F7DDBEEA-DACD-0744-A87D-9626B0367B5B}"/>
              </a:ext>
            </a:extLst>
          </p:cNvPr>
          <p:cNvSpPr>
            <a:spLocks noGrp="1"/>
          </p:cNvSpPr>
          <p:nvPr>
            <p:ph idx="1"/>
          </p:nvPr>
        </p:nvSpPr>
        <p:spPr/>
        <p:txBody>
          <a:bodyPr/>
          <a:lstStyle/>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Maximum no. of customer in dataset had prior purchase is 3 products. and minimum no. of customer in dataset had prior purchase is 8 products.</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Majority of the customer rated as 3 which is received their order on-time.</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Majority of products were of low importance.</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Most activity from the F block of the warehouse.</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A large share of deliveries were done by ships.</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Maximum no. of customer in dataset made 4 calls to customer care.</a:t>
            </a:r>
          </a:p>
          <a:p>
            <a:endParaRPr lang="en-IN" dirty="0"/>
          </a:p>
        </p:txBody>
      </p:sp>
    </p:spTree>
    <p:extLst>
      <p:ext uri="{BB962C8B-B14F-4D97-AF65-F5344CB8AC3E}">
        <p14:creationId xmlns:p14="http://schemas.microsoft.com/office/powerpoint/2010/main" val="420591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161C-0577-35F1-881B-05CC3F93383D}"/>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2400EFD6-7FB1-74E7-CB06-71D3B4033D02}"/>
              </a:ext>
            </a:extLst>
          </p:cNvPr>
          <p:cNvSpPr>
            <a:spLocks noGrp="1"/>
          </p:cNvSpPr>
          <p:nvPr>
            <p:ph idx="1"/>
          </p:nvPr>
        </p:nvSpPr>
        <p:spPr/>
        <p:txBody>
          <a:bodyPr/>
          <a:lstStyle/>
          <a:p>
            <a:r>
              <a:rPr lang="en-US" dirty="0"/>
              <a:t># </a:t>
            </a:r>
            <a:r>
              <a:rPr lang="en-US" dirty="0" err="1"/>
              <a:t>visualising</a:t>
            </a:r>
            <a:r>
              <a:rPr lang="en-US" dirty="0"/>
              <a:t> customer ratings gender wise</a:t>
            </a:r>
          </a:p>
          <a:p>
            <a:endParaRPr lang="en-IN" dirty="0"/>
          </a:p>
        </p:txBody>
      </p:sp>
      <p:pic>
        <p:nvPicPr>
          <p:cNvPr id="5" name="Picture 4">
            <a:extLst>
              <a:ext uri="{FF2B5EF4-FFF2-40B4-BE49-F238E27FC236}">
                <a16:creationId xmlns:a16="http://schemas.microsoft.com/office/drawing/2014/main" id="{48E1C8A5-89BE-2E6C-8739-826FEC5BB9A5}"/>
              </a:ext>
            </a:extLst>
          </p:cNvPr>
          <p:cNvPicPr>
            <a:picLocks noChangeAspect="1"/>
          </p:cNvPicPr>
          <p:nvPr/>
        </p:nvPicPr>
        <p:blipFill>
          <a:blip r:embed="rId2"/>
          <a:stretch>
            <a:fillRect/>
          </a:stretch>
        </p:blipFill>
        <p:spPr>
          <a:xfrm>
            <a:off x="5435506" y="1576573"/>
            <a:ext cx="5852172" cy="4190368"/>
          </a:xfrm>
          <a:prstGeom prst="rect">
            <a:avLst/>
          </a:prstGeom>
        </p:spPr>
      </p:pic>
    </p:spTree>
    <p:extLst>
      <p:ext uri="{BB962C8B-B14F-4D97-AF65-F5344CB8AC3E}">
        <p14:creationId xmlns:p14="http://schemas.microsoft.com/office/powerpoint/2010/main" val="426506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9D17-B664-A780-9569-1C3204AB51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E06085-8844-1295-4A95-A1A405B5BDC6}"/>
              </a:ext>
            </a:extLst>
          </p:cNvPr>
          <p:cNvSpPr>
            <a:spLocks noGrp="1"/>
          </p:cNvSpPr>
          <p:nvPr>
            <p:ph idx="1"/>
          </p:nvPr>
        </p:nvSpPr>
        <p:spPr/>
        <p:txBody>
          <a:bodyPr/>
          <a:lstStyle/>
          <a:p>
            <a:r>
              <a:rPr lang="en-US" dirty="0"/>
              <a:t># </a:t>
            </a:r>
            <a:r>
              <a:rPr lang="en-US" dirty="0" err="1"/>
              <a:t>visualising</a:t>
            </a:r>
            <a:r>
              <a:rPr lang="en-US" dirty="0"/>
              <a:t> previous purchases gender wise </a:t>
            </a:r>
            <a:endParaRPr lang="en-IN" dirty="0"/>
          </a:p>
        </p:txBody>
      </p:sp>
      <p:pic>
        <p:nvPicPr>
          <p:cNvPr id="5" name="Picture 4">
            <a:extLst>
              <a:ext uri="{FF2B5EF4-FFF2-40B4-BE49-F238E27FC236}">
                <a16:creationId xmlns:a16="http://schemas.microsoft.com/office/drawing/2014/main" id="{CB9AB3AD-FB78-984F-12A6-F2CBF3DA77EB}"/>
              </a:ext>
            </a:extLst>
          </p:cNvPr>
          <p:cNvPicPr>
            <a:picLocks noChangeAspect="1"/>
          </p:cNvPicPr>
          <p:nvPr/>
        </p:nvPicPr>
        <p:blipFill>
          <a:blip r:embed="rId2"/>
          <a:stretch>
            <a:fillRect/>
          </a:stretch>
        </p:blipFill>
        <p:spPr>
          <a:xfrm>
            <a:off x="5679198" y="1627840"/>
            <a:ext cx="5852172" cy="4389129"/>
          </a:xfrm>
          <a:prstGeom prst="rect">
            <a:avLst/>
          </a:prstGeom>
        </p:spPr>
      </p:pic>
    </p:spTree>
    <p:extLst>
      <p:ext uri="{BB962C8B-B14F-4D97-AF65-F5344CB8AC3E}">
        <p14:creationId xmlns:p14="http://schemas.microsoft.com/office/powerpoint/2010/main" val="322516181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{6A3F4E5C-D2BD-415D-81EA-5E9D05F5CED2}tf11437505_win32</Template>
  <TotalTime>54</TotalTime>
  <Words>651</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Georgia Pro Cond Light</vt:lpstr>
      <vt:lpstr>inherit</vt:lpstr>
      <vt:lpstr>Libre Franklin</vt:lpstr>
      <vt:lpstr>Noto Sans Symbols</vt:lpstr>
      <vt:lpstr>Speak Pro</vt:lpstr>
      <vt:lpstr>Wingdings</vt:lpstr>
      <vt:lpstr>RetrospectVTI</vt:lpstr>
      <vt:lpstr>E-Commerce Data Analysis Project</vt:lpstr>
      <vt:lpstr>Project Description</vt:lpstr>
      <vt:lpstr>Data Description</vt:lpstr>
      <vt:lpstr>Data Description cont..</vt:lpstr>
      <vt:lpstr>Tasks Included in the project</vt:lpstr>
      <vt:lpstr> Data Exploration and cleaning</vt:lpstr>
      <vt:lpstr>Data Exploration and cleaning cont..</vt:lpstr>
      <vt:lpstr>Data Visualization</vt:lpstr>
      <vt:lpstr>PowerPoint Presentation</vt:lpstr>
      <vt:lpstr>PowerPoint Presentation</vt:lpstr>
      <vt:lpstr>PowerPoint Presentation</vt:lpstr>
      <vt:lpstr>PowerPoint Presentation</vt:lpstr>
      <vt:lpstr>PowerPoint Presentation</vt:lpstr>
      <vt:lpstr>Comparing the accuracy of predictions by different models used</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shruti nigam</dc:creator>
  <cp:lastModifiedBy>shruti nigam</cp:lastModifiedBy>
  <cp:revision>1</cp:revision>
  <dcterms:created xsi:type="dcterms:W3CDTF">2024-09-03T03:39:04Z</dcterms:created>
  <dcterms:modified xsi:type="dcterms:W3CDTF">2024-09-03T04:33:24Z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