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55B2FA-176C-4E02-9229-0A837F880E27}">
  <a:tblStyle styleId="{C055B2FA-176C-4E02-9229-0A837F880E2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76C201A-4E05-4BAC-9C96-E14F5ADEBC1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rkets.businessinsider.com/news/stocks/zoom-stock-price-jumps-after-company-added-millions-users-coronavirus-2020-4-1029124065?utm_source=markets&amp;utm_medium=ingest" TargetMode="External"/><Relationship Id="rId3" Type="http://schemas.openxmlformats.org/officeDocument/2006/relationships/hyperlink" Target="https://www.businessinsider.com/zoom-5-updates-aimed-addressing-privacy-scandals-zoom-bombing-2020-4?utm_source=markets&amp;utm_medium=ingest"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d0aa389a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d0aa389a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indicators which were significant based on model selection, were then further used to create a Knn model. We used a KNN model with the K predictor between 1:100 and the model chose k=2, which is relatively small but it could be because of high stock volatility. Knn: a sample size of 100 among the 199 observations. The variables that were included in the knn model are covid_world_cases, covid_us_cases, cisco,nasdaq, vix, and sp. Based on the 10-fold cross validation, we arrived at the smallest RMSE when k=2, as can be seen in the graph.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e92642d71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e92642d71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variable selection, we did shrinkage methods by placing a constraint on the size of the estimated coefficients to reduce the variability of the estimates, which tend to get better predictions.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d0aa389a7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d0aa389a7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Significant predictors given by ridge regression are world covid cases, nasdaq, and vix.</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d0aa389a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d0aa389a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LASSO gave one more important variables, that is US daily cases. LASSO ends up with fewer features included in the model than we started with. Here we can see three predictors (world covid deaths, US covid deaths, treasury yield) have been dropped.</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d0aa389a7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d0aa389a7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comparing the out-of-sample performance of these two models, LASSO has a little bit lower RMSE than Ridge. This is because LASSO generally performs better when a relative small number of predictors have a strong effect in variable y. [world covid cases, vix, nasdaq -&gt; Zoom price]</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ccfa76a2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ccfa76a2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d0aa389a7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d0aa389a7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three models: big tree, random forest, and boosting. We use these models to predict the zoom opening price and they can be used for variable selection. First, we modeled all the predictors on a big tree regression model with 34 nodes, we then pruned (optimized) the tree to 33 nodes as it had the best out-of-sample RMSE at 11.29. We then wanted to improve on the model by using a random forest and cross-validation. We tested a random forest model on parameters m=p:sqrt(p) (p=num of predictors) and number of trees 10:100. Upon cross-validation testing, the best model used 4 variable split (m=4) and had a 16 node depth, resulting in an oos RMSE of 8.158. We used this model to test variable importance and daily world cases, NASDAQ, and daily US cases appeared to be the most important predictors. We then tried boosting to see if we could get even better. We tested the boosting model with parameters tree depth=4:16:2, number of trees = 1000:5000, and learning rates = 0.001,0.2. Comparing the resultant cross-validated out-of-sample RMSE, the best model was 2000, 6 node deep trees with a 0.2 learning rate, resulting in a oos RMSE of 9.286. In conclusion, these results show the random forest model as the best model for our purposes, this is likely because it naturally controlled for the number of predictors better than the other models.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67d54bf5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67d54bf5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d0aa389a7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d0aa389a7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ccfa76a2c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ccfa76a2c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67d54bf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67d54bf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Zoom stock has exploded this year on expectations that the pandemic would drive paid subscriber growth for the video-conferencing service as the US went into a sweeping lockdown to curb the spread of COVID-19. In April, </a:t>
            </a:r>
            <a:r>
              <a:rPr lang="en">
                <a:highlight>
                  <a:srgbClr val="FFFFFF"/>
                </a:highlight>
                <a:uFill>
                  <a:noFill/>
                </a:uFill>
                <a:hlinkClick r:id="rId2"/>
              </a:rPr>
              <a:t>shares of the company popped</a:t>
            </a:r>
            <a:r>
              <a:rPr lang="en">
                <a:highlight>
                  <a:srgbClr val="FFFFFF"/>
                </a:highlight>
              </a:rPr>
              <a:t> when it said that its user base had </a:t>
            </a:r>
            <a:r>
              <a:rPr lang="en">
                <a:highlight>
                  <a:srgbClr val="FFFFFF"/>
                </a:highlight>
                <a:uFill>
                  <a:noFill/>
                </a:uFill>
                <a:hlinkClick r:id="rId3"/>
              </a:rPr>
              <a:t>reached 300 millio</a:t>
            </a:r>
            <a:r>
              <a:rPr lang="en">
                <a:highlight>
                  <a:srgbClr val="FFFFFF"/>
                </a:highlight>
              </a:rPr>
              <a:t>n.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d0aa389a7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d0aa389a7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data, KNN worked the best - this could be due to two reasons - one, the data size is limited, and two the number of parameters is much smaller than our training set. However, decision trees are a close second, and would perform even better with more data. LIMITATIONS : data set size could have caused overfitting and also there could have been an overlap between variables (for example - Vix, S&amp;P and NASDAQ, which are all in some sense estimating the volatility of the market) - simple models might not capture those interactions. With that, we’d like to close this presentation - thank you!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8ccfa76a2c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ccfa76a2c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Any questions?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d0aa389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d0aa389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used 11 quantitative variables across Covid data, market and competitor index to predict the Zoom stock opening price. We were limited by the Covid data in the number of data points in our sample - we have used data from January 1, 2020 to July 15, 2020 for these models, which is around 200 observations. We sourced the data from yahoo finance and ourworldindata.org and cleaned, merged and scaled the data by date to come up with a usable dataset.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d0aa389a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d0aa389a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ran multiple models on the data, namely - multiple linear regression, K nearest neighbours, Forward/Backward/Stepwise selection models, Lasso, Ridge and some tree models.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67ff20d6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67ff20d6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d0aa389a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d0aa389a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 tried simple variable regression model to identify the predictors with the P value&lt;0.05 , which are statistically significant. We got the best RMSE with Daily Cases USA at 15.22, which is still pretty high.</a:t>
            </a:r>
            <a:endParaRPr/>
          </a:p>
          <a:p>
            <a:pPr indent="0" lvl="0" marL="0" rtl="0" algn="l">
              <a:spcBef>
                <a:spcPts val="0"/>
              </a:spcBef>
              <a:spcAft>
                <a:spcPts val="0"/>
              </a:spcAft>
              <a:buNone/>
            </a:pPr>
            <a:r>
              <a:rPr lang="en"/>
              <a:t>Insight - S&amp;P not significant, maybe it is as strongly related because zoom is a small cap company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ccfa76a2c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ccfa76a2c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67d54bf5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67d54bf5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Insight - Here, NASDAQ and S&amp;P 500 show up as significant. </a:t>
            </a:r>
            <a:r>
              <a:rPr lang="en"/>
              <a:t>This could be due to added complexity. Also, all three models give similar RMSE’s and R squares - this could be due to data and variable limitation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e92642d71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e92642d71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finance.yahoo.com/quote/%5EIXIC?p=%5EIXIC" TargetMode="External"/><Relationship Id="rId4" Type="http://schemas.openxmlformats.org/officeDocument/2006/relationships/hyperlink" Target="https://ourworldindata.org/grapher/daily-covid-cases-3-day-avera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3"/>
          <p:cNvSpPr txBox="1"/>
          <p:nvPr>
            <p:ph idx="1" type="subTitle"/>
          </p:nvPr>
        </p:nvSpPr>
        <p:spPr>
          <a:xfrm>
            <a:off x="174200" y="1956292"/>
            <a:ext cx="8222100" cy="1074900"/>
          </a:xfrm>
          <a:prstGeom prst="rect">
            <a:avLst/>
          </a:prstGeom>
          <a:effectLst>
            <a:reflection blurRad="0" dir="5400000" dist="38100" endA="0" fadeDir="5400012" kx="0" rotWithShape="0" algn="bl" stA="19000"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rPr lang="en" sz="2600"/>
              <a:t>P</a:t>
            </a:r>
            <a:r>
              <a:rPr lang="en" sz="2600"/>
              <a:t>redicting</a:t>
            </a:r>
            <a:r>
              <a:rPr lang="en" sz="2600"/>
              <a:t> Zoom Stock Price</a:t>
            </a:r>
            <a:endParaRPr sz="2600"/>
          </a:p>
          <a:p>
            <a:pPr indent="0" lvl="0" marL="0" rtl="0" algn="l">
              <a:spcBef>
                <a:spcPts val="0"/>
              </a:spcBef>
              <a:spcAft>
                <a:spcPts val="0"/>
              </a:spcAft>
              <a:buNone/>
            </a:pPr>
            <a:r>
              <a:t/>
            </a:r>
            <a:endParaRPr b="1" sz="1600">
              <a:solidFill>
                <a:srgbClr val="D9D9D9"/>
              </a:solidFill>
            </a:endParaRPr>
          </a:p>
          <a:p>
            <a:pPr indent="0" lvl="0" marL="0" rtl="0" algn="l">
              <a:spcBef>
                <a:spcPts val="0"/>
              </a:spcBef>
              <a:spcAft>
                <a:spcPts val="0"/>
              </a:spcAft>
              <a:buNone/>
            </a:pPr>
            <a:r>
              <a:rPr lang="en" sz="1600">
                <a:solidFill>
                  <a:srgbClr val="D9D9D9"/>
                </a:solidFill>
              </a:rPr>
              <a:t>B</a:t>
            </a:r>
            <a:r>
              <a:rPr lang="en" sz="1600">
                <a:solidFill>
                  <a:srgbClr val="D9D9D9"/>
                </a:solidFill>
              </a:rPr>
              <a:t>y Jing Fang, Minhua Wu, Nai Wang, </a:t>
            </a:r>
            <a:endParaRPr sz="1600">
              <a:solidFill>
                <a:srgbClr val="D9D9D9"/>
              </a:solidFill>
            </a:endParaRPr>
          </a:p>
          <a:p>
            <a:pPr indent="0" lvl="0" marL="0" rtl="0" algn="l">
              <a:spcBef>
                <a:spcPts val="0"/>
              </a:spcBef>
              <a:spcAft>
                <a:spcPts val="0"/>
              </a:spcAft>
              <a:buNone/>
            </a:pPr>
            <a:r>
              <a:rPr lang="en" sz="1600">
                <a:solidFill>
                  <a:srgbClr val="D9D9D9"/>
                </a:solidFill>
              </a:rPr>
              <a:t>Shan Ali, Shruti Kapur, Zongying Mo</a:t>
            </a:r>
            <a:r>
              <a:rPr lang="en" sz="1600"/>
              <a:t> </a:t>
            </a:r>
            <a:endParaRPr sz="1600"/>
          </a:p>
        </p:txBody>
      </p:sp>
      <p:pic>
        <p:nvPicPr>
          <p:cNvPr id="68" name="Google Shape;68;p13"/>
          <p:cNvPicPr preferRelativeResize="0"/>
          <p:nvPr/>
        </p:nvPicPr>
        <p:blipFill rotWithShape="1">
          <a:blip r:embed="rId4">
            <a:alphaModFix/>
          </a:blip>
          <a:srcRect b="0" l="0" r="57336" t="0"/>
          <a:stretch/>
        </p:blipFill>
        <p:spPr>
          <a:xfrm>
            <a:off x="1127188" y="463150"/>
            <a:ext cx="908400" cy="851650"/>
          </a:xfrm>
          <a:prstGeom prst="rect">
            <a:avLst/>
          </a:prstGeom>
          <a:noFill/>
          <a:ln>
            <a:noFill/>
          </a:ln>
        </p:spPr>
      </p:pic>
      <p:pic>
        <p:nvPicPr>
          <p:cNvPr id="69" name="Google Shape;69;p13"/>
          <p:cNvPicPr preferRelativeResize="0"/>
          <p:nvPr/>
        </p:nvPicPr>
        <p:blipFill rotWithShape="1">
          <a:blip r:embed="rId5">
            <a:alphaModFix/>
          </a:blip>
          <a:srcRect b="0" l="44736" r="0" t="0"/>
          <a:stretch/>
        </p:blipFill>
        <p:spPr>
          <a:xfrm>
            <a:off x="2116287" y="413050"/>
            <a:ext cx="1315075" cy="951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98250" y="16350"/>
            <a:ext cx="8826600" cy="6027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9EBF5"/>
                </a:solidFill>
              </a:rPr>
              <a:t>K Nearest Neighbours</a:t>
            </a:r>
            <a:endParaRPr>
              <a:solidFill>
                <a:srgbClr val="E9EBF5"/>
              </a:solidFill>
            </a:endParaRPr>
          </a:p>
        </p:txBody>
      </p:sp>
      <p:pic>
        <p:nvPicPr>
          <p:cNvPr id="139" name="Google Shape;139;p22"/>
          <p:cNvPicPr preferRelativeResize="0"/>
          <p:nvPr/>
        </p:nvPicPr>
        <p:blipFill>
          <a:blip r:embed="rId3">
            <a:alphaModFix/>
          </a:blip>
          <a:stretch>
            <a:fillRect/>
          </a:stretch>
        </p:blipFill>
        <p:spPr>
          <a:xfrm>
            <a:off x="3704775" y="1140663"/>
            <a:ext cx="5046600" cy="3271325"/>
          </a:xfrm>
          <a:prstGeom prst="rect">
            <a:avLst/>
          </a:prstGeom>
          <a:noFill/>
          <a:ln>
            <a:noFill/>
          </a:ln>
        </p:spPr>
      </p:pic>
      <p:sp>
        <p:nvSpPr>
          <p:cNvPr id="140" name="Google Shape;140;p22"/>
          <p:cNvSpPr txBox="1"/>
          <p:nvPr/>
        </p:nvSpPr>
        <p:spPr>
          <a:xfrm>
            <a:off x="658225" y="3991050"/>
            <a:ext cx="2463900" cy="6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The model chose </a:t>
            </a:r>
            <a:r>
              <a:rPr lang="en" sz="1300">
                <a:solidFill>
                  <a:schemeClr val="dk1"/>
                </a:solidFill>
              </a:rPr>
              <a:t>k=2</a:t>
            </a:r>
            <a:endParaRPr sz="1300">
              <a:solidFill>
                <a:schemeClr val="dk1"/>
              </a:solidFill>
            </a:endParaRPr>
          </a:p>
          <a:p>
            <a:pPr indent="0" lvl="0" marL="0" rtl="0" algn="l">
              <a:spcBef>
                <a:spcPts val="0"/>
              </a:spcBef>
              <a:spcAft>
                <a:spcPts val="0"/>
              </a:spcAft>
              <a:buNone/>
            </a:pPr>
            <a:r>
              <a:rPr lang="en" sz="1300">
                <a:solidFill>
                  <a:schemeClr val="dk1"/>
                </a:solidFill>
              </a:rPr>
              <a:t>RMSE = 7.96</a:t>
            </a:r>
            <a:endParaRPr sz="1300">
              <a:solidFill>
                <a:schemeClr val="dk1"/>
              </a:solidFill>
            </a:endParaRPr>
          </a:p>
        </p:txBody>
      </p:sp>
      <p:sp>
        <p:nvSpPr>
          <p:cNvPr id="141" name="Google Shape;141;p22"/>
          <p:cNvSpPr txBox="1"/>
          <p:nvPr/>
        </p:nvSpPr>
        <p:spPr>
          <a:xfrm>
            <a:off x="185250" y="766275"/>
            <a:ext cx="56910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chemeClr val="lt2"/>
                </a:solidFill>
              </a:rPr>
              <a:t>We performed a </a:t>
            </a:r>
            <a:r>
              <a:rPr lang="en" sz="1250">
                <a:solidFill>
                  <a:schemeClr val="lt2"/>
                </a:solidFill>
              </a:rPr>
              <a:t>10-Fold Cross Validation on the dataset : </a:t>
            </a:r>
            <a:endParaRPr sz="1250">
              <a:solidFill>
                <a:schemeClr val="lt2"/>
              </a:solidFill>
            </a:endParaRPr>
          </a:p>
          <a:p>
            <a:pPr indent="0" lvl="0" marL="0" rtl="0" algn="l">
              <a:spcBef>
                <a:spcPts val="0"/>
              </a:spcBef>
              <a:spcAft>
                <a:spcPts val="0"/>
              </a:spcAft>
              <a:buNone/>
            </a:pPr>
            <a:r>
              <a:t/>
            </a:r>
            <a:endParaRPr sz="1250"/>
          </a:p>
          <a:p>
            <a:pPr indent="0" lvl="0" marL="0" rtl="0" algn="l">
              <a:spcBef>
                <a:spcPts val="0"/>
              </a:spcBef>
              <a:spcAft>
                <a:spcPts val="0"/>
              </a:spcAft>
              <a:buNone/>
            </a:pPr>
            <a:r>
              <a:t/>
            </a:r>
            <a:endParaRPr sz="1250"/>
          </a:p>
          <a:p>
            <a:pPr indent="0" lvl="0" marL="0" rtl="0" algn="l">
              <a:spcBef>
                <a:spcPts val="0"/>
              </a:spcBef>
              <a:spcAft>
                <a:spcPts val="0"/>
              </a:spcAft>
              <a:buNone/>
            </a:pPr>
            <a:r>
              <a:t/>
            </a:r>
            <a:endParaRPr sz="1250"/>
          </a:p>
        </p:txBody>
      </p:sp>
      <p:sp>
        <p:nvSpPr>
          <p:cNvPr id="142" name="Google Shape;142;p22"/>
          <p:cNvSpPr txBox="1"/>
          <p:nvPr/>
        </p:nvSpPr>
        <p:spPr>
          <a:xfrm>
            <a:off x="336975" y="1443325"/>
            <a:ext cx="3032400" cy="22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D5156"/>
                </a:solidFill>
                <a:latin typeface="Roboto"/>
                <a:ea typeface="Roboto"/>
                <a:cs typeface="Roboto"/>
                <a:sym typeface="Roboto"/>
              </a:rPr>
              <a:t>Variables from model selection</a:t>
            </a:r>
            <a:endParaRPr sz="1600">
              <a:solidFill>
                <a:srgbClr val="4D5156"/>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04800" lvl="0" marL="457200" rtl="0" algn="l">
              <a:spcBef>
                <a:spcPts val="0"/>
              </a:spcBef>
              <a:spcAft>
                <a:spcPts val="0"/>
              </a:spcAft>
              <a:buSzPts val="1200"/>
              <a:buChar char="●"/>
            </a:pPr>
            <a:r>
              <a:rPr lang="en" sz="1200"/>
              <a:t>Covid_world_cases</a:t>
            </a:r>
            <a:endParaRPr sz="1200"/>
          </a:p>
          <a:p>
            <a:pPr indent="-304800" lvl="0" marL="457200" rtl="0" algn="l">
              <a:spcBef>
                <a:spcPts val="0"/>
              </a:spcBef>
              <a:spcAft>
                <a:spcPts val="0"/>
              </a:spcAft>
              <a:buSzPts val="1200"/>
              <a:buChar char="●"/>
            </a:pPr>
            <a:r>
              <a:rPr lang="en" sz="1200"/>
              <a:t>Covid_us_cases</a:t>
            </a:r>
            <a:endParaRPr sz="1200"/>
          </a:p>
          <a:p>
            <a:pPr indent="-304800" lvl="0" marL="457200" rtl="0" algn="l">
              <a:spcBef>
                <a:spcPts val="0"/>
              </a:spcBef>
              <a:spcAft>
                <a:spcPts val="0"/>
              </a:spcAft>
              <a:buSzPts val="1200"/>
              <a:buChar char="●"/>
            </a:pPr>
            <a:r>
              <a:rPr lang="en" sz="1200"/>
              <a:t>Cisco</a:t>
            </a:r>
            <a:endParaRPr sz="1200"/>
          </a:p>
          <a:p>
            <a:pPr indent="-304800" lvl="0" marL="457200" rtl="0" algn="l">
              <a:spcBef>
                <a:spcPts val="0"/>
              </a:spcBef>
              <a:spcAft>
                <a:spcPts val="0"/>
              </a:spcAft>
              <a:buSzPts val="1200"/>
              <a:buChar char="●"/>
            </a:pPr>
            <a:r>
              <a:rPr lang="en" sz="1200"/>
              <a:t>nasdaq</a:t>
            </a:r>
            <a:endParaRPr sz="1200"/>
          </a:p>
          <a:p>
            <a:pPr indent="-304800" lvl="0" marL="457200" rtl="0" algn="l">
              <a:spcBef>
                <a:spcPts val="0"/>
              </a:spcBef>
              <a:spcAft>
                <a:spcPts val="0"/>
              </a:spcAft>
              <a:buSzPts val="1200"/>
              <a:buChar char="●"/>
            </a:pPr>
            <a:r>
              <a:rPr lang="en" sz="1200"/>
              <a:t>Vix</a:t>
            </a:r>
            <a:endParaRPr sz="1200"/>
          </a:p>
          <a:p>
            <a:pPr indent="-304800" lvl="0" marL="457200" rtl="0" algn="l">
              <a:spcBef>
                <a:spcPts val="0"/>
              </a:spcBef>
              <a:spcAft>
                <a:spcPts val="0"/>
              </a:spcAft>
              <a:buSzPts val="1200"/>
              <a:buChar char="●"/>
            </a:pPr>
            <a:r>
              <a:rPr lang="en" sz="1200"/>
              <a:t>S &amp; P 500</a:t>
            </a:r>
            <a:endParaRPr sz="1500">
              <a:latin typeface="Roboto"/>
              <a:ea typeface="Roboto"/>
              <a:cs typeface="Roboto"/>
              <a:sym typeface="Roboto"/>
            </a:endParaRPr>
          </a:p>
        </p:txBody>
      </p:sp>
      <p:sp>
        <p:nvSpPr>
          <p:cNvPr id="143" name="Google Shape;143;p22"/>
          <p:cNvSpPr/>
          <p:nvPr/>
        </p:nvSpPr>
        <p:spPr>
          <a:xfrm>
            <a:off x="381000" y="3761100"/>
            <a:ext cx="2431200" cy="1059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Ridge &amp; LASSO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4"/>
          <p:cNvPicPr preferRelativeResize="0"/>
          <p:nvPr/>
        </p:nvPicPr>
        <p:blipFill rotWithShape="1">
          <a:blip r:embed="rId3">
            <a:alphaModFix/>
          </a:blip>
          <a:srcRect b="0" l="48909" r="0" t="12610"/>
          <a:stretch/>
        </p:blipFill>
        <p:spPr>
          <a:xfrm>
            <a:off x="4965875" y="1058300"/>
            <a:ext cx="3310224" cy="3835250"/>
          </a:xfrm>
          <a:prstGeom prst="rect">
            <a:avLst/>
          </a:prstGeom>
          <a:noFill/>
          <a:ln>
            <a:noFill/>
          </a:ln>
        </p:spPr>
      </p:pic>
      <p:sp>
        <p:nvSpPr>
          <p:cNvPr id="154" name="Google Shape;154;p24"/>
          <p:cNvSpPr txBox="1"/>
          <p:nvPr>
            <p:ph type="title"/>
          </p:nvPr>
        </p:nvSpPr>
        <p:spPr>
          <a:xfrm>
            <a:off x="98250" y="16350"/>
            <a:ext cx="8826600" cy="6027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9EBF5"/>
                </a:solidFill>
              </a:rPr>
              <a:t>Ridge Regression</a:t>
            </a:r>
            <a:endParaRPr>
              <a:solidFill>
                <a:srgbClr val="E9EBF5"/>
              </a:solidFill>
            </a:endParaRPr>
          </a:p>
        </p:txBody>
      </p:sp>
      <p:sp>
        <p:nvSpPr>
          <p:cNvPr id="155" name="Google Shape;155;p24"/>
          <p:cNvSpPr txBox="1"/>
          <p:nvPr/>
        </p:nvSpPr>
        <p:spPr>
          <a:xfrm>
            <a:off x="520250" y="1090275"/>
            <a:ext cx="4309200" cy="29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     Variable	         		  Value</a:t>
            </a:r>
            <a:endParaRPr b="1">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covid_world_cases    	</a:t>
            </a:r>
            <a:r>
              <a:rPr lang="en">
                <a:solidFill>
                  <a:schemeClr val="dk1"/>
                </a:solidFill>
                <a:latin typeface="Roboto"/>
                <a:ea typeface="Roboto"/>
                <a:cs typeface="Roboto"/>
                <a:sym typeface="Roboto"/>
              </a:rPr>
              <a:t>30.29558</a:t>
            </a:r>
            <a:endParaRPr>
              <a:solidFill>
                <a:schemeClr val="dk1"/>
              </a:solidFill>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covid_world_deaths   	  </a:t>
            </a:r>
            <a:r>
              <a:rPr lang="en">
                <a:latin typeface="Roboto"/>
                <a:ea typeface="Roboto"/>
                <a:cs typeface="Roboto"/>
                <a:sym typeface="Roboto"/>
              </a:rPr>
              <a:t>7.77842</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covid_us_cases        	  </a:t>
            </a:r>
            <a:r>
              <a:rPr lang="en">
                <a:latin typeface="Roboto"/>
                <a:ea typeface="Roboto"/>
                <a:cs typeface="Roboto"/>
                <a:sym typeface="Roboto"/>
              </a:rPr>
              <a:t>6.66114</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covid_us_deaths      	 </a:t>
            </a:r>
            <a:r>
              <a:rPr lang="en">
                <a:latin typeface="Roboto"/>
                <a:ea typeface="Roboto"/>
                <a:cs typeface="Roboto"/>
                <a:sym typeface="Roboto"/>
              </a:rPr>
              <a:t>-6.57768</a:t>
            </a:r>
            <a:endParaRPr>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vix                  		</a:t>
            </a:r>
            <a:r>
              <a:rPr lang="en">
                <a:solidFill>
                  <a:schemeClr val="dk1"/>
                </a:solidFill>
                <a:latin typeface="Roboto"/>
                <a:ea typeface="Roboto"/>
                <a:cs typeface="Roboto"/>
                <a:sym typeface="Roboto"/>
              </a:rPr>
              <a:t>13.33104</a:t>
            </a:r>
            <a:endParaRPr>
              <a:solidFill>
                <a:schemeClr val="dk1"/>
              </a:solidFill>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cisco                		</a:t>
            </a:r>
            <a:r>
              <a:rPr lang="en">
                <a:latin typeface="Roboto"/>
                <a:ea typeface="Roboto"/>
                <a:cs typeface="Roboto"/>
                <a:sym typeface="Roboto"/>
              </a:rPr>
              <a:t> -6.41714</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sp                  		</a:t>
            </a:r>
            <a:r>
              <a:rPr lang="en">
                <a:latin typeface="Roboto"/>
                <a:ea typeface="Roboto"/>
                <a:cs typeface="Roboto"/>
                <a:sym typeface="Roboto"/>
              </a:rPr>
              <a:t> -0.16895</a:t>
            </a:r>
            <a:endParaRPr>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nasdaq               		</a:t>
            </a:r>
            <a:r>
              <a:rPr lang="en">
                <a:solidFill>
                  <a:schemeClr val="dk1"/>
                </a:solidFill>
                <a:latin typeface="Roboto"/>
                <a:ea typeface="Roboto"/>
                <a:cs typeface="Roboto"/>
                <a:sym typeface="Roboto"/>
              </a:rPr>
              <a:t>24.56950</a:t>
            </a:r>
            <a:endParaRPr>
              <a:solidFill>
                <a:schemeClr val="dk1"/>
              </a:solidFill>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tsy_10yr_3mo_spread     </a:t>
            </a:r>
            <a:r>
              <a:rPr lang="en">
                <a:latin typeface="Roboto"/>
                <a:ea typeface="Roboto"/>
                <a:cs typeface="Roboto"/>
                <a:sym typeface="Roboto"/>
              </a:rPr>
              <a:t>6.09069</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56" name="Google Shape;156;p24"/>
          <p:cNvSpPr txBox="1"/>
          <p:nvPr/>
        </p:nvSpPr>
        <p:spPr>
          <a:xfrm>
            <a:off x="7463075" y="1699700"/>
            <a:ext cx="9756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CC0000"/>
                </a:solidFill>
                <a:latin typeface="Roboto"/>
                <a:ea typeface="Roboto"/>
                <a:cs typeface="Roboto"/>
                <a:sym typeface="Roboto"/>
              </a:rPr>
              <a:t>nasdaq</a:t>
            </a:r>
            <a:endParaRPr sz="1200">
              <a:solidFill>
                <a:srgbClr val="CC0000"/>
              </a:solidFill>
              <a:latin typeface="Roboto"/>
              <a:ea typeface="Roboto"/>
              <a:cs typeface="Roboto"/>
              <a:sym typeface="Roboto"/>
            </a:endParaRPr>
          </a:p>
        </p:txBody>
      </p:sp>
      <p:sp>
        <p:nvSpPr>
          <p:cNvPr id="157" name="Google Shape;157;p24"/>
          <p:cNvSpPr txBox="1"/>
          <p:nvPr/>
        </p:nvSpPr>
        <p:spPr>
          <a:xfrm>
            <a:off x="7530300" y="2311450"/>
            <a:ext cx="5211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latin typeface="Roboto"/>
                <a:ea typeface="Roboto"/>
                <a:cs typeface="Roboto"/>
                <a:sym typeface="Roboto"/>
              </a:rPr>
              <a:t>vix</a:t>
            </a:r>
            <a:endParaRPr>
              <a:solidFill>
                <a:srgbClr val="45818E"/>
              </a:solidFill>
              <a:latin typeface="Roboto"/>
              <a:ea typeface="Roboto"/>
              <a:cs typeface="Roboto"/>
              <a:sym typeface="Roboto"/>
            </a:endParaRPr>
          </a:p>
        </p:txBody>
      </p:sp>
      <p:sp>
        <p:nvSpPr>
          <p:cNvPr id="158" name="Google Shape;158;p24"/>
          <p:cNvSpPr txBox="1"/>
          <p:nvPr/>
        </p:nvSpPr>
        <p:spPr>
          <a:xfrm>
            <a:off x="6782975" y="1306988"/>
            <a:ext cx="1851300" cy="3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world covid cases</a:t>
            </a:r>
            <a:endParaRPr sz="12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5"/>
          <p:cNvPicPr preferRelativeResize="0"/>
          <p:nvPr/>
        </p:nvPicPr>
        <p:blipFill rotWithShape="1">
          <a:blip r:embed="rId3">
            <a:alphaModFix/>
          </a:blip>
          <a:srcRect b="0" l="0" r="51090" t="12694"/>
          <a:stretch/>
        </p:blipFill>
        <p:spPr>
          <a:xfrm>
            <a:off x="4937750" y="1090274"/>
            <a:ext cx="3201575" cy="3870826"/>
          </a:xfrm>
          <a:prstGeom prst="rect">
            <a:avLst/>
          </a:prstGeom>
          <a:noFill/>
          <a:ln>
            <a:noFill/>
          </a:ln>
        </p:spPr>
      </p:pic>
      <p:sp>
        <p:nvSpPr>
          <p:cNvPr id="164" name="Google Shape;164;p25"/>
          <p:cNvSpPr txBox="1"/>
          <p:nvPr/>
        </p:nvSpPr>
        <p:spPr>
          <a:xfrm>
            <a:off x="520250" y="1090275"/>
            <a:ext cx="4309200" cy="29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     Variable	         		  Value</a:t>
            </a:r>
            <a:endParaRPr b="1">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covid_world_cases    	60.278085</a:t>
            </a:r>
            <a:endParaRPr>
              <a:solidFill>
                <a:schemeClr val="dk1"/>
              </a:solidFill>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covid_world_deaths    	  .        </a:t>
            </a:r>
            <a:endParaRPr>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covid_us_cases            -16.981296</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covid_us_deaths       	  .        </a:t>
            </a:r>
            <a:endParaRPr>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vix                 		15.538779</a:t>
            </a:r>
            <a:endParaRPr>
              <a:solidFill>
                <a:schemeClr val="dk1"/>
              </a:solidFill>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cisco               		 -7.741839</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sp                   		 -5.070269</a:t>
            </a:r>
            <a:endParaRPr>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nasdaq              		26.959739</a:t>
            </a:r>
            <a:endParaRPr>
              <a:solidFill>
                <a:schemeClr val="dk1"/>
              </a:solidFill>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tsy_10yr_3mo_spread     .        </a:t>
            </a:r>
            <a:endParaRPr>
              <a:solidFill>
                <a:schemeClr val="dk1"/>
              </a:solidFill>
              <a:latin typeface="Roboto"/>
              <a:ea typeface="Roboto"/>
              <a:cs typeface="Roboto"/>
              <a:sym typeface="Roboto"/>
            </a:endParaRPr>
          </a:p>
        </p:txBody>
      </p:sp>
      <p:sp>
        <p:nvSpPr>
          <p:cNvPr id="165" name="Google Shape;165;p25"/>
          <p:cNvSpPr txBox="1"/>
          <p:nvPr/>
        </p:nvSpPr>
        <p:spPr>
          <a:xfrm>
            <a:off x="6383800" y="1209925"/>
            <a:ext cx="1851300" cy="3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world covid cases</a:t>
            </a:r>
            <a:endParaRPr sz="1200">
              <a:latin typeface="Roboto"/>
              <a:ea typeface="Roboto"/>
              <a:cs typeface="Roboto"/>
              <a:sym typeface="Roboto"/>
            </a:endParaRPr>
          </a:p>
        </p:txBody>
      </p:sp>
      <p:sp>
        <p:nvSpPr>
          <p:cNvPr id="166" name="Google Shape;166;p25"/>
          <p:cNvSpPr txBox="1"/>
          <p:nvPr/>
        </p:nvSpPr>
        <p:spPr>
          <a:xfrm>
            <a:off x="6899200" y="2121375"/>
            <a:ext cx="9756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CC0000"/>
                </a:solidFill>
                <a:latin typeface="Roboto"/>
                <a:ea typeface="Roboto"/>
                <a:cs typeface="Roboto"/>
                <a:sym typeface="Roboto"/>
              </a:rPr>
              <a:t>nasdaq</a:t>
            </a:r>
            <a:endParaRPr sz="1200">
              <a:solidFill>
                <a:srgbClr val="CC0000"/>
              </a:solidFill>
              <a:latin typeface="Roboto"/>
              <a:ea typeface="Roboto"/>
              <a:cs typeface="Roboto"/>
              <a:sym typeface="Roboto"/>
            </a:endParaRPr>
          </a:p>
        </p:txBody>
      </p:sp>
      <p:sp>
        <p:nvSpPr>
          <p:cNvPr id="167" name="Google Shape;167;p25"/>
          <p:cNvSpPr txBox="1"/>
          <p:nvPr/>
        </p:nvSpPr>
        <p:spPr>
          <a:xfrm>
            <a:off x="7126450" y="2568075"/>
            <a:ext cx="5211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latin typeface="Roboto"/>
                <a:ea typeface="Roboto"/>
                <a:cs typeface="Roboto"/>
                <a:sym typeface="Roboto"/>
              </a:rPr>
              <a:t>vix</a:t>
            </a:r>
            <a:endParaRPr>
              <a:solidFill>
                <a:srgbClr val="45818E"/>
              </a:solidFill>
              <a:latin typeface="Roboto"/>
              <a:ea typeface="Roboto"/>
              <a:cs typeface="Roboto"/>
              <a:sym typeface="Roboto"/>
            </a:endParaRPr>
          </a:p>
        </p:txBody>
      </p:sp>
      <p:sp>
        <p:nvSpPr>
          <p:cNvPr id="168" name="Google Shape;168;p25"/>
          <p:cNvSpPr txBox="1"/>
          <p:nvPr>
            <p:ph type="title"/>
          </p:nvPr>
        </p:nvSpPr>
        <p:spPr>
          <a:xfrm>
            <a:off x="98250" y="16350"/>
            <a:ext cx="8826600" cy="6027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9EBF5"/>
                </a:solidFill>
              </a:rPr>
              <a:t>LASSO</a:t>
            </a:r>
            <a:endParaRPr>
              <a:solidFill>
                <a:srgbClr val="E9EBF5"/>
              </a:solidFill>
            </a:endParaRPr>
          </a:p>
        </p:txBody>
      </p:sp>
      <p:sp>
        <p:nvSpPr>
          <p:cNvPr id="169" name="Google Shape;169;p25"/>
          <p:cNvSpPr txBox="1"/>
          <p:nvPr/>
        </p:nvSpPr>
        <p:spPr>
          <a:xfrm>
            <a:off x="6525200" y="3707150"/>
            <a:ext cx="20793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8761D"/>
                </a:solidFill>
                <a:latin typeface="Roboto"/>
                <a:ea typeface="Roboto"/>
                <a:cs typeface="Roboto"/>
                <a:sym typeface="Roboto"/>
              </a:rPr>
              <a:t>US covid cases</a:t>
            </a:r>
            <a:endParaRPr sz="1200">
              <a:solidFill>
                <a:srgbClr val="38761D"/>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98250" y="16350"/>
            <a:ext cx="8826600" cy="6027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9EBF5"/>
                </a:solidFill>
              </a:rPr>
              <a:t>Comparing Ridge vs LASSO</a:t>
            </a:r>
            <a:endParaRPr>
              <a:solidFill>
                <a:srgbClr val="E9EBF5"/>
              </a:solidFill>
            </a:endParaRPr>
          </a:p>
        </p:txBody>
      </p:sp>
      <p:sp>
        <p:nvSpPr>
          <p:cNvPr id="175" name="Google Shape;175;p26"/>
          <p:cNvSpPr txBox="1"/>
          <p:nvPr/>
        </p:nvSpPr>
        <p:spPr>
          <a:xfrm>
            <a:off x="726400" y="1187700"/>
            <a:ext cx="1786500" cy="24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Ridge</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RMSE: </a:t>
            </a:r>
            <a:r>
              <a:rPr lang="en">
                <a:latin typeface="Roboto"/>
                <a:ea typeface="Roboto"/>
                <a:cs typeface="Roboto"/>
                <a:sym typeface="Roboto"/>
              </a:rPr>
              <a:t>15.513</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LASSO</a:t>
            </a:r>
            <a:endParaRPr b="1">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RMSE: </a:t>
            </a:r>
            <a:r>
              <a:rPr lang="en">
                <a:solidFill>
                  <a:schemeClr val="dk1"/>
                </a:solidFill>
                <a:latin typeface="Roboto"/>
                <a:ea typeface="Roboto"/>
                <a:cs typeface="Roboto"/>
                <a:sym typeface="Roboto"/>
              </a:rPr>
              <a:t>11.893</a:t>
            </a:r>
            <a:endParaRPr>
              <a:solidFill>
                <a:schemeClr val="dk1"/>
              </a:solidFill>
              <a:latin typeface="Roboto"/>
              <a:ea typeface="Roboto"/>
              <a:cs typeface="Roboto"/>
              <a:sym typeface="Roboto"/>
            </a:endParaRPr>
          </a:p>
        </p:txBody>
      </p:sp>
      <p:pic>
        <p:nvPicPr>
          <p:cNvPr id="176" name="Google Shape;176;p26"/>
          <p:cNvPicPr preferRelativeResize="0"/>
          <p:nvPr/>
        </p:nvPicPr>
        <p:blipFill>
          <a:blip r:embed="rId3">
            <a:alphaModFix/>
          </a:blip>
          <a:stretch>
            <a:fillRect/>
          </a:stretch>
        </p:blipFill>
        <p:spPr>
          <a:xfrm>
            <a:off x="3547872" y="979750"/>
            <a:ext cx="5287786" cy="3581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Tree Models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98250" y="16350"/>
            <a:ext cx="8826600" cy="6027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9EBF5"/>
                </a:solidFill>
              </a:rPr>
              <a:t>Decision Tree Models</a:t>
            </a:r>
            <a:endParaRPr>
              <a:solidFill>
                <a:srgbClr val="E9EBF5"/>
              </a:solidFill>
            </a:endParaRPr>
          </a:p>
        </p:txBody>
      </p:sp>
      <p:cxnSp>
        <p:nvCxnSpPr>
          <p:cNvPr id="187" name="Google Shape;187;p28"/>
          <p:cNvCxnSpPr/>
          <p:nvPr/>
        </p:nvCxnSpPr>
        <p:spPr>
          <a:xfrm>
            <a:off x="2799675" y="978550"/>
            <a:ext cx="0" cy="26718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28"/>
          <p:cNvCxnSpPr/>
          <p:nvPr/>
        </p:nvCxnSpPr>
        <p:spPr>
          <a:xfrm>
            <a:off x="6029375" y="978550"/>
            <a:ext cx="0" cy="2671800"/>
          </a:xfrm>
          <a:prstGeom prst="straightConnector1">
            <a:avLst/>
          </a:prstGeom>
          <a:noFill/>
          <a:ln cap="flat" cmpd="sng" w="9525">
            <a:solidFill>
              <a:schemeClr val="dk2"/>
            </a:solidFill>
            <a:prstDash val="solid"/>
            <a:round/>
            <a:headEnd len="med" w="med" type="none"/>
            <a:tailEnd len="med" w="med" type="none"/>
          </a:ln>
        </p:spPr>
      </p:cxnSp>
      <p:pic>
        <p:nvPicPr>
          <p:cNvPr id="189" name="Google Shape;189;p28"/>
          <p:cNvPicPr preferRelativeResize="0"/>
          <p:nvPr/>
        </p:nvPicPr>
        <p:blipFill rotWithShape="1">
          <a:blip r:embed="rId3">
            <a:alphaModFix/>
          </a:blip>
          <a:srcRect b="8138" l="0" r="0" t="8130"/>
          <a:stretch/>
        </p:blipFill>
        <p:spPr>
          <a:xfrm>
            <a:off x="98250" y="891675"/>
            <a:ext cx="2515050" cy="2527099"/>
          </a:xfrm>
          <a:prstGeom prst="rect">
            <a:avLst/>
          </a:prstGeom>
          <a:noFill/>
          <a:ln>
            <a:noFill/>
          </a:ln>
        </p:spPr>
      </p:pic>
      <p:pic>
        <p:nvPicPr>
          <p:cNvPr id="190" name="Google Shape;190;p28"/>
          <p:cNvPicPr preferRelativeResize="0"/>
          <p:nvPr/>
        </p:nvPicPr>
        <p:blipFill>
          <a:blip r:embed="rId4">
            <a:alphaModFix/>
          </a:blip>
          <a:stretch>
            <a:fillRect/>
          </a:stretch>
        </p:blipFill>
        <p:spPr>
          <a:xfrm>
            <a:off x="2986050" y="1347625"/>
            <a:ext cx="2686563" cy="1858625"/>
          </a:xfrm>
          <a:prstGeom prst="rect">
            <a:avLst/>
          </a:prstGeom>
          <a:noFill/>
          <a:ln>
            <a:noFill/>
          </a:ln>
        </p:spPr>
      </p:pic>
      <p:pic>
        <p:nvPicPr>
          <p:cNvPr id="191" name="Google Shape;191;p28"/>
          <p:cNvPicPr preferRelativeResize="0"/>
          <p:nvPr/>
        </p:nvPicPr>
        <p:blipFill rotWithShape="1">
          <a:blip r:embed="rId5">
            <a:alphaModFix/>
          </a:blip>
          <a:srcRect b="0" l="51407" r="-4607" t="9633"/>
          <a:stretch/>
        </p:blipFill>
        <p:spPr>
          <a:xfrm>
            <a:off x="6324250" y="1135088"/>
            <a:ext cx="2455500" cy="2283675"/>
          </a:xfrm>
          <a:prstGeom prst="rect">
            <a:avLst/>
          </a:prstGeom>
          <a:noFill/>
          <a:ln>
            <a:noFill/>
          </a:ln>
        </p:spPr>
      </p:pic>
      <p:sp>
        <p:nvSpPr>
          <p:cNvPr id="192" name="Google Shape;192;p28"/>
          <p:cNvSpPr txBox="1"/>
          <p:nvPr/>
        </p:nvSpPr>
        <p:spPr>
          <a:xfrm>
            <a:off x="-85475" y="3683350"/>
            <a:ext cx="3000000" cy="891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chemeClr val="dk2"/>
                </a:solidFill>
              </a:rPr>
              <a:t>Big Tree Regression</a:t>
            </a:r>
            <a:endParaRPr>
              <a:solidFill>
                <a:schemeClr val="dk2"/>
              </a:solidFill>
            </a:endParaRPr>
          </a:p>
          <a:p>
            <a:pPr indent="-317500" lvl="1" marL="914400" rtl="0" algn="l">
              <a:spcBef>
                <a:spcPts val="0"/>
              </a:spcBef>
              <a:spcAft>
                <a:spcPts val="0"/>
              </a:spcAft>
              <a:buClr>
                <a:schemeClr val="dk2"/>
              </a:buClr>
              <a:buSzPts val="1400"/>
              <a:buChar char="○"/>
            </a:pPr>
            <a:r>
              <a:rPr lang="en" sz="1000">
                <a:solidFill>
                  <a:schemeClr val="dk2"/>
                </a:solidFill>
              </a:rPr>
              <a:t>34 -&gt; 33 nodes</a:t>
            </a:r>
            <a:endParaRPr sz="1000">
              <a:solidFill>
                <a:schemeClr val="dk2"/>
              </a:solidFill>
            </a:endParaRPr>
          </a:p>
          <a:p>
            <a:pPr indent="-317500" lvl="1" marL="914400" rtl="0" algn="l">
              <a:spcBef>
                <a:spcPts val="0"/>
              </a:spcBef>
              <a:spcAft>
                <a:spcPts val="0"/>
              </a:spcAft>
              <a:buClr>
                <a:schemeClr val="dk2"/>
              </a:buClr>
              <a:buSzPts val="1400"/>
              <a:buChar char="○"/>
            </a:pPr>
            <a:r>
              <a:rPr lang="en" sz="1000">
                <a:solidFill>
                  <a:schemeClr val="dk2"/>
                </a:solidFill>
              </a:rPr>
              <a:t>RMSE: 11.29</a:t>
            </a:r>
            <a:endParaRPr sz="1000">
              <a:solidFill>
                <a:schemeClr val="dk2"/>
              </a:solidFill>
            </a:endParaRPr>
          </a:p>
        </p:txBody>
      </p:sp>
      <p:sp>
        <p:nvSpPr>
          <p:cNvPr id="193" name="Google Shape;193;p28"/>
          <p:cNvSpPr txBox="1"/>
          <p:nvPr/>
        </p:nvSpPr>
        <p:spPr>
          <a:xfrm>
            <a:off x="2914525" y="3683350"/>
            <a:ext cx="3000000" cy="1135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chemeClr val="dk2"/>
                </a:solidFill>
              </a:rPr>
              <a:t>Random Forest</a:t>
            </a:r>
            <a:endParaRPr>
              <a:solidFill>
                <a:schemeClr val="dk2"/>
              </a:solidFill>
            </a:endParaRPr>
          </a:p>
          <a:p>
            <a:pPr indent="-317500" lvl="1" marL="914400" rtl="0" algn="l">
              <a:spcBef>
                <a:spcPts val="0"/>
              </a:spcBef>
              <a:spcAft>
                <a:spcPts val="0"/>
              </a:spcAft>
              <a:buClr>
                <a:schemeClr val="dk2"/>
              </a:buClr>
              <a:buSzPts val="1400"/>
              <a:buChar char="○"/>
            </a:pPr>
            <a:r>
              <a:rPr lang="en" sz="1000">
                <a:solidFill>
                  <a:schemeClr val="dk2"/>
                </a:solidFill>
              </a:rPr>
              <a:t>4 variable split (m=4)</a:t>
            </a:r>
            <a:endParaRPr sz="1000">
              <a:solidFill>
                <a:schemeClr val="dk2"/>
              </a:solidFill>
            </a:endParaRPr>
          </a:p>
          <a:p>
            <a:pPr indent="-317500" lvl="1" marL="914400" rtl="0" algn="l">
              <a:spcBef>
                <a:spcPts val="0"/>
              </a:spcBef>
              <a:spcAft>
                <a:spcPts val="0"/>
              </a:spcAft>
              <a:buClr>
                <a:schemeClr val="dk2"/>
              </a:buClr>
              <a:buSzPts val="1400"/>
              <a:buChar char="○"/>
            </a:pPr>
            <a:r>
              <a:rPr lang="en" sz="1000">
                <a:solidFill>
                  <a:schemeClr val="dk2"/>
                </a:solidFill>
              </a:rPr>
              <a:t>16 nodes</a:t>
            </a:r>
            <a:endParaRPr sz="1000">
              <a:solidFill>
                <a:schemeClr val="dk2"/>
              </a:solidFill>
            </a:endParaRPr>
          </a:p>
          <a:p>
            <a:pPr indent="-317500" lvl="1" marL="914400" rtl="0" algn="l">
              <a:spcBef>
                <a:spcPts val="0"/>
              </a:spcBef>
              <a:spcAft>
                <a:spcPts val="0"/>
              </a:spcAft>
              <a:buClr>
                <a:schemeClr val="dk2"/>
              </a:buClr>
              <a:buSzPts val="1400"/>
              <a:buChar char="○"/>
            </a:pPr>
            <a:r>
              <a:rPr lang="en" sz="1000">
                <a:solidFill>
                  <a:schemeClr val="dk2"/>
                </a:solidFill>
              </a:rPr>
              <a:t>RMSE: 8.158</a:t>
            </a:r>
            <a:endParaRPr sz="1000">
              <a:solidFill>
                <a:schemeClr val="dk2"/>
              </a:solidFill>
            </a:endParaRPr>
          </a:p>
        </p:txBody>
      </p:sp>
      <p:sp>
        <p:nvSpPr>
          <p:cNvPr id="194" name="Google Shape;194;p28"/>
          <p:cNvSpPr txBox="1"/>
          <p:nvPr/>
        </p:nvSpPr>
        <p:spPr>
          <a:xfrm>
            <a:off x="6052000" y="3683350"/>
            <a:ext cx="3000000" cy="1347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chemeClr val="dk2"/>
                </a:solidFill>
              </a:rPr>
              <a:t>Boosting</a:t>
            </a:r>
            <a:endParaRPr>
              <a:solidFill>
                <a:schemeClr val="dk2"/>
              </a:solidFill>
            </a:endParaRPr>
          </a:p>
          <a:p>
            <a:pPr indent="-317500" lvl="1" marL="914400" rtl="0" algn="l">
              <a:spcBef>
                <a:spcPts val="0"/>
              </a:spcBef>
              <a:spcAft>
                <a:spcPts val="0"/>
              </a:spcAft>
              <a:buClr>
                <a:schemeClr val="dk2"/>
              </a:buClr>
              <a:buSzPts val="1400"/>
              <a:buChar char="○"/>
            </a:pPr>
            <a:r>
              <a:rPr lang="en" sz="1000">
                <a:solidFill>
                  <a:schemeClr val="dk2"/>
                </a:solidFill>
              </a:rPr>
              <a:t>2000 trees</a:t>
            </a:r>
            <a:endParaRPr sz="1000">
              <a:solidFill>
                <a:schemeClr val="dk2"/>
              </a:solidFill>
            </a:endParaRPr>
          </a:p>
          <a:p>
            <a:pPr indent="-317500" lvl="1" marL="914400" rtl="0" algn="l">
              <a:spcBef>
                <a:spcPts val="0"/>
              </a:spcBef>
              <a:spcAft>
                <a:spcPts val="0"/>
              </a:spcAft>
              <a:buClr>
                <a:schemeClr val="dk2"/>
              </a:buClr>
              <a:buSzPts val="1400"/>
              <a:buChar char="○"/>
            </a:pPr>
            <a:r>
              <a:rPr lang="en" sz="1000">
                <a:solidFill>
                  <a:schemeClr val="dk2"/>
                </a:solidFill>
              </a:rPr>
              <a:t>6 nodes each</a:t>
            </a:r>
            <a:endParaRPr sz="1000">
              <a:solidFill>
                <a:schemeClr val="dk2"/>
              </a:solidFill>
            </a:endParaRPr>
          </a:p>
          <a:p>
            <a:pPr indent="-317500" lvl="1" marL="914400" rtl="0" algn="l">
              <a:spcBef>
                <a:spcPts val="0"/>
              </a:spcBef>
              <a:spcAft>
                <a:spcPts val="0"/>
              </a:spcAft>
              <a:buClr>
                <a:schemeClr val="dk2"/>
              </a:buClr>
              <a:buSzPts val="1400"/>
              <a:buChar char="○"/>
            </a:pPr>
            <a:r>
              <a:rPr lang="en" sz="1000">
                <a:solidFill>
                  <a:schemeClr val="dk2"/>
                </a:solidFill>
              </a:rPr>
              <a:t>0.2 learning rate</a:t>
            </a:r>
            <a:endParaRPr sz="1000">
              <a:solidFill>
                <a:schemeClr val="dk2"/>
              </a:solidFill>
            </a:endParaRPr>
          </a:p>
          <a:p>
            <a:pPr indent="-317500" lvl="1" marL="914400" rtl="0" algn="l">
              <a:spcBef>
                <a:spcPts val="0"/>
              </a:spcBef>
              <a:spcAft>
                <a:spcPts val="0"/>
              </a:spcAft>
              <a:buClr>
                <a:schemeClr val="dk2"/>
              </a:buClr>
              <a:buSzPts val="1400"/>
              <a:buChar char="○"/>
            </a:pPr>
            <a:r>
              <a:rPr lang="en" sz="1000">
                <a:solidFill>
                  <a:schemeClr val="dk2"/>
                </a:solidFill>
              </a:rPr>
              <a:t>RMSE: 9.286</a:t>
            </a:r>
            <a:endParaRPr sz="10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t>Prediction</a:t>
            </a:r>
            <a:endParaRPr sz="4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98250" y="16350"/>
            <a:ext cx="8826600" cy="6027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9EBF5"/>
                </a:solidFill>
              </a:rPr>
              <a:t>Predicting today’s opening price for Zoom!</a:t>
            </a:r>
            <a:endParaRPr>
              <a:solidFill>
                <a:srgbClr val="E9EBF5"/>
              </a:solidFill>
            </a:endParaRPr>
          </a:p>
        </p:txBody>
      </p:sp>
      <p:sp>
        <p:nvSpPr>
          <p:cNvPr id="205" name="Google Shape;205;p30"/>
          <p:cNvSpPr txBox="1"/>
          <p:nvPr>
            <p:ph idx="4294967295" type="body"/>
          </p:nvPr>
        </p:nvSpPr>
        <p:spPr>
          <a:xfrm>
            <a:off x="0" y="619050"/>
            <a:ext cx="8222100" cy="2710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1650">
                <a:solidFill>
                  <a:srgbClr val="1D1C1D"/>
                </a:solidFill>
                <a:highlight>
                  <a:srgbClr val="F8F8F8"/>
                </a:highlight>
              </a:rPr>
              <a:t>Linear Regression - 296.61 </a:t>
            </a:r>
            <a:endParaRPr sz="1650">
              <a:solidFill>
                <a:srgbClr val="1D1C1D"/>
              </a:solidFill>
              <a:highlight>
                <a:srgbClr val="F8F8F8"/>
              </a:highlight>
            </a:endParaRPr>
          </a:p>
          <a:p>
            <a:pPr indent="-374650" lvl="0" marL="457200" rtl="0" algn="l">
              <a:spcBef>
                <a:spcPts val="0"/>
              </a:spcBef>
              <a:spcAft>
                <a:spcPts val="0"/>
              </a:spcAft>
              <a:buSzPts val="2300"/>
              <a:buChar char="●"/>
            </a:pPr>
            <a:r>
              <a:rPr lang="en" sz="1650">
                <a:solidFill>
                  <a:srgbClr val="1D1C1D"/>
                </a:solidFill>
                <a:highlight>
                  <a:srgbClr val="F8F8F8"/>
                </a:highlight>
              </a:rPr>
              <a:t>Model selection: Forward, Backward, Stepwise - </a:t>
            </a:r>
            <a:r>
              <a:rPr lang="en" sz="1650">
                <a:solidFill>
                  <a:srgbClr val="1D1C1D"/>
                </a:solidFill>
                <a:highlight>
                  <a:srgbClr val="F8F8F8"/>
                </a:highlight>
              </a:rPr>
              <a:t>298.89 </a:t>
            </a:r>
            <a:endParaRPr sz="1650">
              <a:solidFill>
                <a:srgbClr val="1D1C1D"/>
              </a:solidFill>
              <a:highlight>
                <a:srgbClr val="F8F8F8"/>
              </a:highlight>
            </a:endParaRPr>
          </a:p>
          <a:p>
            <a:pPr indent="-374650" lvl="0" marL="457200" rtl="0" algn="l">
              <a:spcBef>
                <a:spcPts val="0"/>
              </a:spcBef>
              <a:spcAft>
                <a:spcPts val="0"/>
              </a:spcAft>
              <a:buSzPts val="2300"/>
              <a:buChar char="●"/>
            </a:pPr>
            <a:r>
              <a:rPr lang="en" sz="1650">
                <a:solidFill>
                  <a:srgbClr val="1D1C1D"/>
                </a:solidFill>
                <a:highlight>
                  <a:srgbClr val="F8F8F8"/>
                </a:highlight>
              </a:rPr>
              <a:t>Kn</a:t>
            </a:r>
            <a:r>
              <a:rPr lang="en" sz="1650">
                <a:solidFill>
                  <a:srgbClr val="1D1C1D"/>
                </a:solidFill>
                <a:highlight>
                  <a:srgbClr val="F8F8F8"/>
                </a:highlight>
              </a:rPr>
              <a:t>n - 265.48</a:t>
            </a:r>
            <a:endParaRPr sz="1650">
              <a:solidFill>
                <a:srgbClr val="1D1C1D"/>
              </a:solidFill>
              <a:highlight>
                <a:srgbClr val="F8F8F8"/>
              </a:highlight>
            </a:endParaRPr>
          </a:p>
          <a:p>
            <a:pPr indent="-374650" lvl="0" marL="457200" rtl="0" algn="l">
              <a:spcBef>
                <a:spcPts val="0"/>
              </a:spcBef>
              <a:spcAft>
                <a:spcPts val="0"/>
              </a:spcAft>
              <a:buSzPts val="2300"/>
              <a:buChar char="●"/>
            </a:pPr>
            <a:r>
              <a:rPr lang="en" sz="1650">
                <a:solidFill>
                  <a:srgbClr val="1D1C1D"/>
                </a:solidFill>
                <a:highlight>
                  <a:srgbClr val="F8F8F8"/>
                </a:highlight>
              </a:rPr>
              <a:t>Ridge - 154.35</a:t>
            </a:r>
            <a:endParaRPr sz="1650">
              <a:solidFill>
                <a:srgbClr val="1D1C1D"/>
              </a:solidFill>
              <a:highlight>
                <a:srgbClr val="F8F8F8"/>
              </a:highlight>
            </a:endParaRPr>
          </a:p>
          <a:p>
            <a:pPr indent="-374650" lvl="0" marL="457200" marR="0" rtl="0" algn="l">
              <a:lnSpc>
                <a:spcPct val="115000"/>
              </a:lnSpc>
              <a:spcBef>
                <a:spcPts val="0"/>
              </a:spcBef>
              <a:spcAft>
                <a:spcPts val="0"/>
              </a:spcAft>
              <a:buSzPts val="2300"/>
              <a:buChar char="●"/>
            </a:pPr>
            <a:r>
              <a:rPr lang="en" sz="1650">
                <a:solidFill>
                  <a:srgbClr val="1D1C1D"/>
                </a:solidFill>
                <a:highlight>
                  <a:srgbClr val="F8F8F8"/>
                </a:highlight>
              </a:rPr>
              <a:t>LASSO - </a:t>
            </a:r>
            <a:r>
              <a:rPr lang="en" sz="1650">
                <a:solidFill>
                  <a:srgbClr val="1D1C1D"/>
                </a:solidFill>
                <a:highlight>
                  <a:srgbClr val="F8F8F8"/>
                </a:highlight>
              </a:rPr>
              <a:t>149.59</a:t>
            </a:r>
            <a:endParaRPr sz="1650">
              <a:solidFill>
                <a:srgbClr val="1D1C1D"/>
              </a:solidFill>
              <a:highlight>
                <a:srgbClr val="F8F8F8"/>
              </a:highlight>
            </a:endParaRPr>
          </a:p>
          <a:p>
            <a:pPr indent="-374650" lvl="0" marL="457200" rtl="0" algn="l">
              <a:spcBef>
                <a:spcPts val="0"/>
              </a:spcBef>
              <a:spcAft>
                <a:spcPts val="0"/>
              </a:spcAft>
              <a:buSzPts val="2300"/>
              <a:buChar char="●"/>
            </a:pPr>
            <a:r>
              <a:rPr lang="en" sz="1650">
                <a:solidFill>
                  <a:srgbClr val="1D1C1D"/>
                </a:solidFill>
                <a:highlight>
                  <a:srgbClr val="F8F8F8"/>
                </a:highlight>
              </a:rPr>
              <a:t>Tree Models (Tree, Random Forests, Boosting)</a:t>
            </a:r>
            <a:endParaRPr sz="1650">
              <a:solidFill>
                <a:srgbClr val="1D1C1D"/>
              </a:solidFill>
              <a:highlight>
                <a:srgbClr val="F8F8F8"/>
              </a:highlight>
            </a:endParaRPr>
          </a:p>
          <a:p>
            <a:pPr indent="-333375" lvl="1" marL="1371600" rtl="0" algn="l">
              <a:spcBef>
                <a:spcPts val="0"/>
              </a:spcBef>
              <a:spcAft>
                <a:spcPts val="0"/>
              </a:spcAft>
              <a:buClr>
                <a:srgbClr val="1D1C1D"/>
              </a:buClr>
              <a:buSzPts val="1650"/>
              <a:buChar char="○"/>
            </a:pPr>
            <a:r>
              <a:rPr lang="en" sz="1650">
                <a:solidFill>
                  <a:srgbClr val="1D1C1D"/>
                </a:solidFill>
                <a:highlight>
                  <a:srgbClr val="F8F8F8"/>
                </a:highlight>
              </a:rPr>
              <a:t>Tree: 272.59</a:t>
            </a:r>
            <a:endParaRPr sz="1650">
              <a:solidFill>
                <a:srgbClr val="1D1C1D"/>
              </a:solidFill>
              <a:highlight>
                <a:srgbClr val="F8F8F8"/>
              </a:highlight>
            </a:endParaRPr>
          </a:p>
          <a:p>
            <a:pPr indent="-333375" lvl="1" marL="1371600" rtl="0" algn="l">
              <a:spcBef>
                <a:spcPts val="0"/>
              </a:spcBef>
              <a:spcAft>
                <a:spcPts val="0"/>
              </a:spcAft>
              <a:buClr>
                <a:srgbClr val="1D1C1D"/>
              </a:buClr>
              <a:buSzPts val="1650"/>
              <a:buChar char="○"/>
            </a:pPr>
            <a:r>
              <a:rPr lang="en" sz="1650">
                <a:solidFill>
                  <a:srgbClr val="1D1C1D"/>
                </a:solidFill>
                <a:highlight>
                  <a:srgbClr val="F8F8F8"/>
                </a:highlight>
              </a:rPr>
              <a:t>Random Forest: 263.98</a:t>
            </a:r>
            <a:endParaRPr sz="1650">
              <a:solidFill>
                <a:srgbClr val="1D1C1D"/>
              </a:solidFill>
              <a:highlight>
                <a:srgbClr val="F8F8F8"/>
              </a:highlight>
            </a:endParaRPr>
          </a:p>
          <a:p>
            <a:pPr indent="-333375" lvl="1" marL="1371600" rtl="0" algn="l">
              <a:spcBef>
                <a:spcPts val="0"/>
              </a:spcBef>
              <a:spcAft>
                <a:spcPts val="0"/>
              </a:spcAft>
              <a:buClr>
                <a:srgbClr val="1D1C1D"/>
              </a:buClr>
              <a:buSzPts val="1650"/>
              <a:buChar char="○"/>
            </a:pPr>
            <a:r>
              <a:rPr lang="en" sz="1650">
                <a:solidFill>
                  <a:srgbClr val="1D1C1D"/>
                </a:solidFill>
                <a:highlight>
                  <a:srgbClr val="FFFF00"/>
                </a:highlight>
              </a:rPr>
              <a:t>Boosting: 258.36	</a:t>
            </a:r>
            <a:endParaRPr sz="1650">
              <a:solidFill>
                <a:srgbClr val="1D1C1D"/>
              </a:solidFill>
              <a:highlight>
                <a:srgbClr val="FFFF00"/>
              </a:highlight>
            </a:endParaRPr>
          </a:p>
        </p:txBody>
      </p:sp>
      <p:pic>
        <p:nvPicPr>
          <p:cNvPr id="206" name="Google Shape;206;p30"/>
          <p:cNvPicPr preferRelativeResize="0"/>
          <p:nvPr/>
        </p:nvPicPr>
        <p:blipFill>
          <a:blip r:embed="rId3">
            <a:alphaModFix/>
          </a:blip>
          <a:stretch>
            <a:fillRect/>
          </a:stretch>
        </p:blipFill>
        <p:spPr>
          <a:xfrm>
            <a:off x="4948099" y="2433300"/>
            <a:ext cx="4195897" cy="27102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98250" y="16350"/>
            <a:ext cx="8826600" cy="6027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9EBF5"/>
                </a:solidFill>
              </a:rPr>
              <a:t>Motivation and Objective</a:t>
            </a:r>
            <a:endParaRPr>
              <a:solidFill>
                <a:srgbClr val="E9EBF5"/>
              </a:solidFill>
            </a:endParaRPr>
          </a:p>
        </p:txBody>
      </p:sp>
      <p:pic>
        <p:nvPicPr>
          <p:cNvPr id="75" name="Google Shape;75;p14"/>
          <p:cNvPicPr preferRelativeResize="0"/>
          <p:nvPr/>
        </p:nvPicPr>
        <p:blipFill>
          <a:blip r:embed="rId3">
            <a:alphaModFix/>
          </a:blip>
          <a:stretch>
            <a:fillRect/>
          </a:stretch>
        </p:blipFill>
        <p:spPr>
          <a:xfrm>
            <a:off x="5057150" y="3433075"/>
            <a:ext cx="3711901" cy="1221301"/>
          </a:xfrm>
          <a:prstGeom prst="rect">
            <a:avLst/>
          </a:prstGeom>
          <a:noFill/>
          <a:ln>
            <a:noFill/>
          </a:ln>
        </p:spPr>
      </p:pic>
      <p:sp>
        <p:nvSpPr>
          <p:cNvPr id="76" name="Google Shape;76;p14"/>
          <p:cNvSpPr txBox="1"/>
          <p:nvPr/>
        </p:nvSpPr>
        <p:spPr>
          <a:xfrm>
            <a:off x="423200" y="3853100"/>
            <a:ext cx="37119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500">
                <a:solidFill>
                  <a:srgbClr val="434343"/>
                </a:solidFill>
                <a:latin typeface="Roboto"/>
                <a:ea typeface="Roboto"/>
                <a:cs typeface="Roboto"/>
                <a:sym typeface="Roboto"/>
              </a:rPr>
              <a:t>The goal :  Predict today’s opening price!</a:t>
            </a:r>
            <a:endParaRPr b="1" sz="1500">
              <a:solidFill>
                <a:srgbClr val="434343"/>
              </a:solidFill>
              <a:latin typeface="Roboto"/>
              <a:ea typeface="Roboto"/>
              <a:cs typeface="Roboto"/>
              <a:sym typeface="Roboto"/>
            </a:endParaRPr>
          </a:p>
        </p:txBody>
      </p:sp>
      <p:sp>
        <p:nvSpPr>
          <p:cNvPr id="77" name="Google Shape;77;p14"/>
          <p:cNvSpPr txBox="1"/>
          <p:nvPr/>
        </p:nvSpPr>
        <p:spPr>
          <a:xfrm>
            <a:off x="6465750" y="4706450"/>
            <a:ext cx="1662900" cy="2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900">
                <a:solidFill>
                  <a:srgbClr val="434343"/>
                </a:solidFill>
                <a:latin typeface="Roboto"/>
                <a:ea typeface="Roboto"/>
                <a:cs typeface="Roboto"/>
                <a:sym typeface="Roboto"/>
              </a:rPr>
              <a:t>Zoom Price</a:t>
            </a:r>
            <a:endParaRPr sz="900">
              <a:solidFill>
                <a:srgbClr val="434343"/>
              </a:solidFill>
              <a:latin typeface="Roboto"/>
              <a:ea typeface="Roboto"/>
              <a:cs typeface="Roboto"/>
              <a:sym typeface="Roboto"/>
            </a:endParaRPr>
          </a:p>
        </p:txBody>
      </p:sp>
      <p:pic>
        <p:nvPicPr>
          <p:cNvPr id="78" name="Google Shape;78;p14"/>
          <p:cNvPicPr preferRelativeResize="0"/>
          <p:nvPr/>
        </p:nvPicPr>
        <p:blipFill>
          <a:blip r:embed="rId4">
            <a:alphaModFix/>
          </a:blip>
          <a:stretch>
            <a:fillRect/>
          </a:stretch>
        </p:blipFill>
        <p:spPr>
          <a:xfrm rot="-316075">
            <a:off x="275171" y="1471469"/>
            <a:ext cx="4767225" cy="540681"/>
          </a:xfrm>
          <a:prstGeom prst="rect">
            <a:avLst/>
          </a:prstGeom>
          <a:noFill/>
          <a:ln>
            <a:noFill/>
          </a:ln>
        </p:spPr>
      </p:pic>
      <p:pic>
        <p:nvPicPr>
          <p:cNvPr id="79" name="Google Shape;79;p14"/>
          <p:cNvPicPr preferRelativeResize="0"/>
          <p:nvPr/>
        </p:nvPicPr>
        <p:blipFill>
          <a:blip r:embed="rId5">
            <a:alphaModFix/>
          </a:blip>
          <a:stretch>
            <a:fillRect/>
          </a:stretch>
        </p:blipFill>
        <p:spPr>
          <a:xfrm>
            <a:off x="381000" y="2135515"/>
            <a:ext cx="6843251" cy="982525"/>
          </a:xfrm>
          <a:prstGeom prst="rect">
            <a:avLst/>
          </a:prstGeom>
          <a:noFill/>
          <a:ln>
            <a:noFill/>
          </a:ln>
        </p:spPr>
      </p:pic>
      <p:pic>
        <p:nvPicPr>
          <p:cNvPr id="80" name="Google Shape;80;p14"/>
          <p:cNvPicPr preferRelativeResize="0"/>
          <p:nvPr/>
        </p:nvPicPr>
        <p:blipFill>
          <a:blip r:embed="rId6">
            <a:alphaModFix/>
          </a:blip>
          <a:stretch>
            <a:fillRect/>
          </a:stretch>
        </p:blipFill>
        <p:spPr>
          <a:xfrm rot="1031892">
            <a:off x="4391300" y="1349863"/>
            <a:ext cx="4738172" cy="783892"/>
          </a:xfrm>
          <a:prstGeom prst="rect">
            <a:avLst/>
          </a:prstGeom>
          <a:noFill/>
          <a:ln>
            <a:noFill/>
          </a:ln>
        </p:spPr>
      </p:pic>
      <p:sp>
        <p:nvSpPr>
          <p:cNvPr id="81" name="Google Shape;81;p14"/>
          <p:cNvSpPr/>
          <p:nvPr/>
        </p:nvSpPr>
        <p:spPr>
          <a:xfrm>
            <a:off x="381000" y="3243600"/>
            <a:ext cx="8543700" cy="1803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98250" y="16350"/>
            <a:ext cx="8826600" cy="6027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9EBF5"/>
                </a:solidFill>
              </a:rPr>
              <a:t>Summary</a:t>
            </a:r>
            <a:endParaRPr>
              <a:solidFill>
                <a:srgbClr val="E9EBF5"/>
              </a:solidFill>
            </a:endParaRPr>
          </a:p>
        </p:txBody>
      </p:sp>
      <p:graphicFrame>
        <p:nvGraphicFramePr>
          <p:cNvPr id="217" name="Google Shape;217;p32"/>
          <p:cNvGraphicFramePr/>
          <p:nvPr/>
        </p:nvGraphicFramePr>
        <p:xfrm>
          <a:off x="1715575" y="1064863"/>
          <a:ext cx="3000000" cy="3000000"/>
        </p:xfrm>
        <a:graphic>
          <a:graphicData uri="http://schemas.openxmlformats.org/drawingml/2006/table">
            <a:tbl>
              <a:tblPr>
                <a:noFill/>
                <a:tableStyleId>{C055B2FA-176C-4E02-9229-0A837F880E27}</a:tableStyleId>
              </a:tblPr>
              <a:tblGrid>
                <a:gridCol w="1714825"/>
                <a:gridCol w="2809025"/>
                <a:gridCol w="1188975"/>
              </a:tblGrid>
              <a:tr h="328425">
                <a:tc>
                  <a:txBody>
                    <a:bodyPr/>
                    <a:lstStyle/>
                    <a:p>
                      <a:pPr indent="0" lvl="0" marL="0" rtl="0" algn="l">
                        <a:spcBef>
                          <a:spcPts val="0"/>
                        </a:spcBef>
                        <a:spcAft>
                          <a:spcPts val="0"/>
                        </a:spcAft>
                        <a:buNone/>
                      </a:pPr>
                      <a:r>
                        <a:rPr b="1" lang="en" sz="1000"/>
                        <a:t>Models</a:t>
                      </a:r>
                      <a:endParaRPr b="1" sz="1000"/>
                    </a:p>
                  </a:txBody>
                  <a:tcPr marT="91425" marB="91425" marR="91425" marL="91425" anchor="ctr"/>
                </a:tc>
                <a:tc>
                  <a:txBody>
                    <a:bodyPr/>
                    <a:lstStyle/>
                    <a:p>
                      <a:pPr indent="0" lvl="0" marL="0" rtl="0" algn="l">
                        <a:spcBef>
                          <a:spcPts val="0"/>
                        </a:spcBef>
                        <a:spcAft>
                          <a:spcPts val="0"/>
                        </a:spcAft>
                        <a:buNone/>
                      </a:pPr>
                      <a:r>
                        <a:rPr b="1" lang="en" sz="1000"/>
                        <a:t>Variables</a:t>
                      </a:r>
                      <a:endParaRPr b="1" sz="1000"/>
                    </a:p>
                  </a:txBody>
                  <a:tcPr marT="91425" marB="91425" marR="91425" marL="91425" anchor="ctr"/>
                </a:tc>
                <a:tc>
                  <a:txBody>
                    <a:bodyPr/>
                    <a:lstStyle/>
                    <a:p>
                      <a:pPr indent="0" lvl="0" marL="0" rtl="0" algn="ctr">
                        <a:spcBef>
                          <a:spcPts val="0"/>
                        </a:spcBef>
                        <a:spcAft>
                          <a:spcPts val="0"/>
                        </a:spcAft>
                        <a:buNone/>
                      </a:pPr>
                      <a:r>
                        <a:rPr b="1" lang="en" sz="1000"/>
                        <a:t>RMSE</a:t>
                      </a:r>
                      <a:endParaRPr b="1" sz="1000"/>
                    </a:p>
                  </a:txBody>
                  <a:tcPr marT="91425" marB="91425" marR="91425" marL="91425" anchor="ctr"/>
                </a:tc>
              </a:tr>
              <a:tr h="328425">
                <a:tc>
                  <a:txBody>
                    <a:bodyPr/>
                    <a:lstStyle/>
                    <a:p>
                      <a:pPr indent="0" lvl="0" marL="0" rtl="0" algn="l">
                        <a:spcBef>
                          <a:spcPts val="0"/>
                        </a:spcBef>
                        <a:spcAft>
                          <a:spcPts val="0"/>
                        </a:spcAft>
                        <a:buNone/>
                      </a:pPr>
                      <a:r>
                        <a:rPr lang="en" sz="1000"/>
                        <a:t>Simple Linear Regression</a:t>
                      </a:r>
                      <a:endParaRPr sz="1000"/>
                    </a:p>
                  </a:txBody>
                  <a:tcPr marT="91425" marB="91425" marR="91425" marL="91425" anchor="ctr"/>
                </a:tc>
                <a:tc>
                  <a:txBody>
                    <a:bodyPr/>
                    <a:lstStyle/>
                    <a:p>
                      <a:pPr indent="0" lvl="0" marL="0" rtl="0" algn="l">
                        <a:spcBef>
                          <a:spcPts val="0"/>
                        </a:spcBef>
                        <a:spcAft>
                          <a:spcPts val="0"/>
                        </a:spcAft>
                        <a:buNone/>
                      </a:pPr>
                      <a:r>
                        <a:rPr lang="en" sz="1000"/>
                        <a:t>US covid cases</a:t>
                      </a:r>
                      <a:endParaRPr sz="1000"/>
                    </a:p>
                  </a:txBody>
                  <a:tcPr marT="91425" marB="91425" marR="91425" marL="91425" anchor="ctr"/>
                </a:tc>
                <a:tc>
                  <a:txBody>
                    <a:bodyPr/>
                    <a:lstStyle/>
                    <a:p>
                      <a:pPr indent="0" lvl="0" marL="0" rtl="0" algn="ctr">
                        <a:spcBef>
                          <a:spcPts val="0"/>
                        </a:spcBef>
                        <a:spcAft>
                          <a:spcPts val="0"/>
                        </a:spcAft>
                        <a:buNone/>
                      </a:pPr>
                      <a:r>
                        <a:rPr lang="en" sz="1000"/>
                        <a:t>15.22</a:t>
                      </a:r>
                      <a:endParaRPr sz="1000"/>
                    </a:p>
                  </a:txBody>
                  <a:tcPr marT="91425" marB="91425" marR="91425" marL="91425" anchor="ctr"/>
                </a:tc>
              </a:tr>
              <a:tr h="477725">
                <a:tc>
                  <a:txBody>
                    <a:bodyPr/>
                    <a:lstStyle/>
                    <a:p>
                      <a:pPr indent="0" lvl="0" marL="0" rtl="0" algn="l">
                        <a:spcBef>
                          <a:spcPts val="0"/>
                        </a:spcBef>
                        <a:spcAft>
                          <a:spcPts val="0"/>
                        </a:spcAft>
                        <a:buNone/>
                      </a:pPr>
                      <a:r>
                        <a:rPr b="1" lang="en" sz="1000">
                          <a:highlight>
                            <a:srgbClr val="FFFF00"/>
                          </a:highlight>
                        </a:rPr>
                        <a:t>KNN</a:t>
                      </a:r>
                      <a:endParaRPr b="1" sz="1000">
                        <a:highlight>
                          <a:srgbClr val="FFFF00"/>
                        </a:highlight>
                      </a:endParaRPr>
                    </a:p>
                  </a:txBody>
                  <a:tcPr marT="91425" marB="91425" marR="91425" marL="91425" anchor="ctr"/>
                </a:tc>
                <a:tc>
                  <a:txBody>
                    <a:bodyPr/>
                    <a:lstStyle/>
                    <a:p>
                      <a:pPr indent="0" lvl="0" marL="0" rtl="0" algn="l">
                        <a:spcBef>
                          <a:spcPts val="0"/>
                        </a:spcBef>
                        <a:spcAft>
                          <a:spcPts val="0"/>
                        </a:spcAft>
                        <a:buNone/>
                      </a:pPr>
                      <a:r>
                        <a:rPr b="1" lang="en" sz="1000">
                          <a:highlight>
                            <a:srgbClr val="FFFF00"/>
                          </a:highlight>
                        </a:rPr>
                        <a:t>World covid cases, US covid cases, Vix, Cisco, Nasdaq, S&amp;P 500</a:t>
                      </a:r>
                      <a:endParaRPr b="1" sz="1000">
                        <a:highlight>
                          <a:srgbClr val="FFFF00"/>
                        </a:highlight>
                      </a:endParaRPr>
                    </a:p>
                  </a:txBody>
                  <a:tcPr marT="91425" marB="91425" marR="91425" marL="91425" anchor="ctr"/>
                </a:tc>
                <a:tc>
                  <a:txBody>
                    <a:bodyPr/>
                    <a:lstStyle/>
                    <a:p>
                      <a:pPr indent="0" lvl="0" marL="0" rtl="0" algn="ctr">
                        <a:spcBef>
                          <a:spcPts val="0"/>
                        </a:spcBef>
                        <a:spcAft>
                          <a:spcPts val="0"/>
                        </a:spcAft>
                        <a:buNone/>
                      </a:pPr>
                      <a:r>
                        <a:rPr b="1" lang="en" sz="1000">
                          <a:highlight>
                            <a:srgbClr val="FFFF00"/>
                          </a:highlight>
                        </a:rPr>
                        <a:t>7.96</a:t>
                      </a:r>
                      <a:endParaRPr b="1" sz="1000">
                        <a:highlight>
                          <a:srgbClr val="FFFF00"/>
                        </a:highlight>
                      </a:endParaRPr>
                    </a:p>
                  </a:txBody>
                  <a:tcPr marT="91425" marB="91425" marR="91425" marL="91425" anchor="ctr"/>
                </a:tc>
              </a:tr>
              <a:tr h="477725">
                <a:tc>
                  <a:txBody>
                    <a:bodyPr/>
                    <a:lstStyle/>
                    <a:p>
                      <a:pPr indent="0" lvl="0" marL="0" rtl="0" algn="l">
                        <a:spcBef>
                          <a:spcPts val="0"/>
                        </a:spcBef>
                        <a:spcAft>
                          <a:spcPts val="0"/>
                        </a:spcAft>
                        <a:buNone/>
                      </a:pPr>
                      <a:r>
                        <a:rPr lang="en" sz="1000"/>
                        <a:t>Stepwise Search</a:t>
                      </a:r>
                      <a:endParaRPr sz="1000"/>
                    </a:p>
                  </a:txBody>
                  <a:tcPr marT="91425" marB="91425" marR="91425" marL="91425" anchor="ctr"/>
                </a:tc>
                <a:tc>
                  <a:txBody>
                    <a:bodyPr/>
                    <a:lstStyle/>
                    <a:p>
                      <a:pPr indent="0" lvl="0" marL="0" rtl="0" algn="l">
                        <a:spcBef>
                          <a:spcPts val="0"/>
                        </a:spcBef>
                        <a:spcAft>
                          <a:spcPts val="0"/>
                        </a:spcAft>
                        <a:buNone/>
                      </a:pPr>
                      <a:r>
                        <a:rPr lang="en" sz="1000"/>
                        <a:t>World covid cases, US covid cases, Vix, Cisco, Nasdaq, S&amp;P 500</a:t>
                      </a:r>
                      <a:endParaRPr sz="1000"/>
                    </a:p>
                  </a:txBody>
                  <a:tcPr marT="91425" marB="91425" marR="91425" marL="91425" anchor="ctr"/>
                </a:tc>
                <a:tc>
                  <a:txBody>
                    <a:bodyPr/>
                    <a:lstStyle/>
                    <a:p>
                      <a:pPr indent="0" lvl="0" marL="0" rtl="0" algn="ctr">
                        <a:spcBef>
                          <a:spcPts val="0"/>
                        </a:spcBef>
                        <a:spcAft>
                          <a:spcPts val="0"/>
                        </a:spcAft>
                        <a:buNone/>
                      </a:pPr>
                      <a:r>
                        <a:rPr lang="en" sz="1000"/>
                        <a:t>11.47</a:t>
                      </a:r>
                      <a:endParaRPr sz="1000"/>
                    </a:p>
                  </a:txBody>
                  <a:tcPr marT="91425" marB="91425" marR="91425" marL="91425" anchor="ctr"/>
                </a:tc>
              </a:tr>
              <a:tr h="392650">
                <a:tc>
                  <a:txBody>
                    <a:bodyPr/>
                    <a:lstStyle/>
                    <a:p>
                      <a:pPr indent="0" lvl="0" marL="0" rtl="0" algn="l">
                        <a:spcBef>
                          <a:spcPts val="0"/>
                        </a:spcBef>
                        <a:spcAft>
                          <a:spcPts val="0"/>
                        </a:spcAft>
                        <a:buNone/>
                      </a:pPr>
                      <a:r>
                        <a:rPr lang="en" sz="1000"/>
                        <a:t>Ridge</a:t>
                      </a:r>
                      <a:endParaRPr sz="1000"/>
                    </a:p>
                  </a:txBody>
                  <a:tcPr marT="91425" marB="91425" marR="91425" marL="91425" anchor="ctr"/>
                </a:tc>
                <a:tc>
                  <a:txBody>
                    <a:bodyPr/>
                    <a:lstStyle/>
                    <a:p>
                      <a:pPr indent="0" lvl="0" marL="0" rtl="0" algn="l">
                        <a:spcBef>
                          <a:spcPts val="0"/>
                        </a:spcBef>
                        <a:spcAft>
                          <a:spcPts val="0"/>
                        </a:spcAft>
                        <a:buNone/>
                      </a:pPr>
                      <a:r>
                        <a:rPr lang="en" sz="1000"/>
                        <a:t>All</a:t>
                      </a:r>
                      <a:endParaRPr sz="1000"/>
                    </a:p>
                  </a:txBody>
                  <a:tcPr marT="91425" marB="91425" marR="91425" marL="91425" anchor="ctr"/>
                </a:tc>
                <a:tc>
                  <a:txBody>
                    <a:bodyPr/>
                    <a:lstStyle/>
                    <a:p>
                      <a:pPr indent="0" lvl="0" marL="0" rtl="0" algn="ctr">
                        <a:spcBef>
                          <a:spcPts val="0"/>
                        </a:spcBef>
                        <a:spcAft>
                          <a:spcPts val="0"/>
                        </a:spcAft>
                        <a:buNone/>
                      </a:pPr>
                      <a:r>
                        <a:rPr lang="en" sz="1000"/>
                        <a:t>15.51</a:t>
                      </a:r>
                      <a:endParaRPr sz="1000"/>
                    </a:p>
                  </a:txBody>
                  <a:tcPr marT="91425" marB="91425" marR="91425" marL="91425" anchor="ctr"/>
                </a:tc>
              </a:tr>
              <a:tr h="477725">
                <a:tc>
                  <a:txBody>
                    <a:bodyPr/>
                    <a:lstStyle/>
                    <a:p>
                      <a:pPr indent="0" lvl="0" marL="0" rtl="0" algn="l">
                        <a:spcBef>
                          <a:spcPts val="0"/>
                        </a:spcBef>
                        <a:spcAft>
                          <a:spcPts val="0"/>
                        </a:spcAft>
                        <a:buNone/>
                      </a:pPr>
                      <a:r>
                        <a:rPr lang="en" sz="1000"/>
                        <a:t>LASSO</a:t>
                      </a:r>
                      <a:endParaRPr sz="1000"/>
                    </a:p>
                  </a:txBody>
                  <a:tcPr marT="91425" marB="91425" marR="91425" marL="91425" anchor="ctr"/>
                </a:tc>
                <a:tc>
                  <a:txBody>
                    <a:bodyPr/>
                    <a:lstStyle/>
                    <a:p>
                      <a:pPr indent="0" lvl="0" marL="0" rtl="0" algn="l">
                        <a:spcBef>
                          <a:spcPts val="0"/>
                        </a:spcBef>
                        <a:spcAft>
                          <a:spcPts val="0"/>
                        </a:spcAft>
                        <a:buNone/>
                      </a:pPr>
                      <a:r>
                        <a:rPr lang="en" sz="1000"/>
                        <a:t>World covid cases, US covid cases, Vix, Cisco, Nasdaq, S&amp;P 500</a:t>
                      </a:r>
                      <a:endParaRPr sz="1000"/>
                    </a:p>
                  </a:txBody>
                  <a:tcPr marT="91425" marB="91425" marR="91425" marL="91425" anchor="ctr"/>
                </a:tc>
                <a:tc>
                  <a:txBody>
                    <a:bodyPr/>
                    <a:lstStyle/>
                    <a:p>
                      <a:pPr indent="0" lvl="0" marL="0" rtl="0" algn="ctr">
                        <a:spcBef>
                          <a:spcPts val="0"/>
                        </a:spcBef>
                        <a:spcAft>
                          <a:spcPts val="0"/>
                        </a:spcAft>
                        <a:buNone/>
                      </a:pPr>
                      <a:r>
                        <a:rPr lang="en" sz="1000"/>
                        <a:t>11.89</a:t>
                      </a:r>
                      <a:endParaRPr sz="1000"/>
                    </a:p>
                  </a:txBody>
                  <a:tcPr marT="91425" marB="91425" marR="91425" marL="91425" anchor="ctr"/>
                </a:tc>
              </a:tr>
              <a:tr h="477725">
                <a:tc>
                  <a:txBody>
                    <a:bodyPr/>
                    <a:lstStyle/>
                    <a:p>
                      <a:pPr indent="0" lvl="0" marL="0" rtl="0" algn="l">
                        <a:spcBef>
                          <a:spcPts val="0"/>
                        </a:spcBef>
                        <a:spcAft>
                          <a:spcPts val="0"/>
                        </a:spcAft>
                        <a:buNone/>
                      </a:pPr>
                      <a:r>
                        <a:rPr b="1" lang="en" sz="1000">
                          <a:highlight>
                            <a:srgbClr val="FFFF00"/>
                          </a:highlight>
                        </a:rPr>
                        <a:t>Decision Tree</a:t>
                      </a:r>
                      <a:endParaRPr b="1" sz="1000">
                        <a:highlight>
                          <a:srgbClr val="FFFF00"/>
                        </a:highlight>
                      </a:endParaRPr>
                    </a:p>
                  </a:txBody>
                  <a:tcPr marT="91425" marB="91425" marR="91425" marL="91425" anchor="ctr"/>
                </a:tc>
                <a:tc>
                  <a:txBody>
                    <a:bodyPr/>
                    <a:lstStyle/>
                    <a:p>
                      <a:pPr indent="0" lvl="0" marL="0" rtl="0" algn="l">
                        <a:spcBef>
                          <a:spcPts val="0"/>
                        </a:spcBef>
                        <a:spcAft>
                          <a:spcPts val="0"/>
                        </a:spcAft>
                        <a:buNone/>
                      </a:pPr>
                      <a:r>
                        <a:rPr b="1" lang="en" sz="1000">
                          <a:highlight>
                            <a:srgbClr val="FFFF00"/>
                          </a:highlight>
                        </a:rPr>
                        <a:t>World covid cases, US covid cases, Nasdaq, World covid deaths, US covid deaths</a:t>
                      </a:r>
                      <a:endParaRPr b="1" sz="1000">
                        <a:highlight>
                          <a:srgbClr val="FFFF00"/>
                        </a:highlight>
                      </a:endParaRPr>
                    </a:p>
                  </a:txBody>
                  <a:tcPr marT="91425" marB="91425" marR="91425" marL="91425" anchor="ctr"/>
                </a:tc>
                <a:tc>
                  <a:txBody>
                    <a:bodyPr/>
                    <a:lstStyle/>
                    <a:p>
                      <a:pPr indent="0" lvl="0" marL="0" rtl="0" algn="ctr">
                        <a:spcBef>
                          <a:spcPts val="0"/>
                        </a:spcBef>
                        <a:spcAft>
                          <a:spcPts val="0"/>
                        </a:spcAft>
                        <a:buNone/>
                      </a:pPr>
                      <a:r>
                        <a:rPr b="1" lang="en" sz="1000">
                          <a:highlight>
                            <a:srgbClr val="FFFF00"/>
                          </a:highlight>
                        </a:rPr>
                        <a:t>8.16</a:t>
                      </a:r>
                      <a:endParaRPr b="1" sz="1000">
                        <a:highlight>
                          <a:srgbClr val="FFFF00"/>
                        </a:highlight>
                      </a:endParaRPr>
                    </a:p>
                  </a:txBody>
                  <a:tcPr marT="91425" marB="91425" marR="91425" marL="91425" anchor="ctr"/>
                </a:tc>
              </a:tr>
            </a:tbl>
          </a:graphicData>
        </a:graphic>
      </p:graphicFrame>
      <p:sp>
        <p:nvSpPr>
          <p:cNvPr id="218" name="Google Shape;218;p32"/>
          <p:cNvSpPr txBox="1"/>
          <p:nvPr/>
        </p:nvSpPr>
        <p:spPr>
          <a:xfrm>
            <a:off x="628650" y="699925"/>
            <a:ext cx="66576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The best models to predict Zoom stock open price:</a:t>
            </a:r>
            <a:endParaRPr sz="1200">
              <a:latin typeface="Roboto"/>
              <a:ea typeface="Roboto"/>
              <a:cs typeface="Roboto"/>
              <a:sym typeface="Roboto"/>
            </a:endParaRPr>
          </a:p>
        </p:txBody>
      </p:sp>
      <p:sp>
        <p:nvSpPr>
          <p:cNvPr id="219" name="Google Shape;219;p32"/>
          <p:cNvSpPr txBox="1"/>
          <p:nvPr/>
        </p:nvSpPr>
        <p:spPr>
          <a:xfrm>
            <a:off x="628650" y="4098225"/>
            <a:ext cx="6657600" cy="8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Limitations:</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We were restricted by Covid - 19 data, to just 200 entries -&gt; may cause overfitting</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There could be multicollinearity between predictor variables -&gt; predictive power might be redundant</a:t>
            </a:r>
            <a:endParaRPr sz="10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 </a:t>
            </a:r>
            <a:endParaRPr/>
          </a:p>
        </p:txBody>
      </p:sp>
      <p:sp>
        <p:nvSpPr>
          <p:cNvPr id="225" name="Google Shape;225;p33"/>
          <p:cNvSpPr txBox="1"/>
          <p:nvPr/>
        </p:nvSpPr>
        <p:spPr>
          <a:xfrm>
            <a:off x="381000" y="2140325"/>
            <a:ext cx="8382000" cy="18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666666"/>
                </a:solidFill>
                <a:latin typeface="Roboto"/>
                <a:ea typeface="Roboto"/>
                <a:cs typeface="Roboto"/>
                <a:sym typeface="Roboto"/>
              </a:rPr>
              <a:t>Sources: </a:t>
            </a:r>
            <a:endParaRPr sz="1500">
              <a:solidFill>
                <a:srgbClr val="666666"/>
              </a:solidFill>
              <a:latin typeface="Roboto"/>
              <a:ea typeface="Roboto"/>
              <a:cs typeface="Roboto"/>
              <a:sym typeface="Roboto"/>
            </a:endParaRPr>
          </a:p>
          <a:p>
            <a:pPr indent="0" lvl="0" marL="0" rtl="0" algn="l">
              <a:spcBef>
                <a:spcPts val="0"/>
              </a:spcBef>
              <a:spcAft>
                <a:spcPts val="0"/>
              </a:spcAft>
              <a:buNone/>
            </a:pPr>
            <a:r>
              <a:t/>
            </a:r>
            <a:endParaRPr sz="1100">
              <a:solidFill>
                <a:srgbClr val="666666"/>
              </a:solidFill>
              <a:latin typeface="Roboto"/>
              <a:ea typeface="Roboto"/>
              <a:cs typeface="Roboto"/>
              <a:sym typeface="Roboto"/>
            </a:endParaRPr>
          </a:p>
          <a:p>
            <a:pPr indent="-311150" lvl="0" marL="457200" rtl="0" algn="l">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Stock Price: Yahoo Finance </a:t>
            </a:r>
            <a:endParaRPr sz="1300">
              <a:solidFill>
                <a:srgbClr val="666666"/>
              </a:solidFill>
              <a:latin typeface="Roboto"/>
              <a:ea typeface="Roboto"/>
              <a:cs typeface="Roboto"/>
              <a:sym typeface="Roboto"/>
            </a:endParaRPr>
          </a:p>
          <a:p>
            <a:pPr indent="0" lvl="0" marL="457200" rtl="0" algn="l">
              <a:spcBef>
                <a:spcPts val="0"/>
              </a:spcBef>
              <a:spcAft>
                <a:spcPts val="0"/>
              </a:spcAft>
              <a:buNone/>
            </a:pPr>
            <a:r>
              <a:rPr lang="en" sz="1100" u="sng">
                <a:solidFill>
                  <a:schemeClr val="accent5"/>
                </a:solidFill>
                <a:hlinkClick r:id="rId3">
                  <a:extLst>
                    <a:ext uri="{A12FA001-AC4F-418D-AE19-62706E023703}">
                      <ahyp:hlinkClr val="tx"/>
                    </a:ext>
                  </a:extLst>
                </a:hlinkClick>
              </a:rPr>
              <a:t>https://finance.yahoo.com/quote/%5EIXIC?p=^IXIC</a:t>
            </a:r>
            <a:endParaRPr sz="1300">
              <a:solidFill>
                <a:srgbClr val="666666"/>
              </a:solidFill>
              <a:latin typeface="Roboto"/>
              <a:ea typeface="Roboto"/>
              <a:cs typeface="Roboto"/>
              <a:sym typeface="Roboto"/>
            </a:endParaRPr>
          </a:p>
          <a:p>
            <a:pPr indent="0" lvl="0" marL="457200" rtl="0" algn="l">
              <a:spcBef>
                <a:spcPts val="0"/>
              </a:spcBef>
              <a:spcAft>
                <a:spcPts val="0"/>
              </a:spcAft>
              <a:buNone/>
            </a:pPr>
            <a:r>
              <a:t/>
            </a:r>
            <a:endParaRPr sz="1300">
              <a:solidFill>
                <a:srgbClr val="666666"/>
              </a:solidFill>
              <a:latin typeface="Roboto"/>
              <a:ea typeface="Roboto"/>
              <a:cs typeface="Roboto"/>
              <a:sym typeface="Roboto"/>
            </a:endParaRPr>
          </a:p>
          <a:p>
            <a:pPr indent="-311150" lvl="0" marL="457200" rtl="0" algn="l">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Daily confirmed COVID-19 cases (rolling 3-day average) </a:t>
            </a:r>
            <a:r>
              <a:rPr lang="en" sz="1100" u="sng">
                <a:solidFill>
                  <a:schemeClr val="accent5"/>
                </a:solidFill>
                <a:latin typeface="Roboto"/>
                <a:ea typeface="Roboto"/>
                <a:cs typeface="Roboto"/>
                <a:sym typeface="Roboto"/>
                <a:hlinkClick r:id="rId4">
                  <a:extLst>
                    <a:ext uri="{A12FA001-AC4F-418D-AE19-62706E023703}">
                      <ahyp:hlinkClr val="tx"/>
                    </a:ext>
                  </a:extLst>
                </a:hlinkClick>
              </a:rPr>
              <a:t>https://ourworldindata.org/grapher/daily-covid-cases-3-day-average</a:t>
            </a:r>
            <a:endParaRPr sz="1300">
              <a:solidFill>
                <a:srgbClr val="666666"/>
              </a:solidFill>
              <a:latin typeface="Roboto"/>
              <a:ea typeface="Roboto"/>
              <a:cs typeface="Roboto"/>
              <a:sym typeface="Roboto"/>
            </a:endParaRPr>
          </a:p>
          <a:p>
            <a:pPr indent="0" lvl="0" marL="0" rtl="0" algn="l">
              <a:spcBef>
                <a:spcPts val="0"/>
              </a:spcBef>
              <a:spcAft>
                <a:spcPts val="1600"/>
              </a:spcAft>
              <a:buNone/>
            </a:pPr>
            <a:r>
              <a:t/>
            </a:r>
            <a:endParaRPr sz="1700">
              <a:solidFill>
                <a:srgbClr val="434343"/>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98250" y="16350"/>
            <a:ext cx="8826600" cy="6027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9EBF5"/>
                </a:solidFill>
              </a:rPr>
              <a:t>Data Wrangling</a:t>
            </a:r>
            <a:endParaRPr>
              <a:solidFill>
                <a:srgbClr val="E9EBF5"/>
              </a:solidFill>
            </a:endParaRPr>
          </a:p>
        </p:txBody>
      </p:sp>
      <p:graphicFrame>
        <p:nvGraphicFramePr>
          <p:cNvPr id="87" name="Google Shape;87;p15"/>
          <p:cNvGraphicFramePr/>
          <p:nvPr/>
        </p:nvGraphicFramePr>
        <p:xfrm>
          <a:off x="651700" y="1240638"/>
          <a:ext cx="3000000" cy="3000000"/>
        </p:xfrm>
        <a:graphic>
          <a:graphicData uri="http://schemas.openxmlformats.org/drawingml/2006/table">
            <a:tbl>
              <a:tblPr>
                <a:noFill/>
                <a:tableStyleId>{C055B2FA-176C-4E02-9229-0A837F880E27}</a:tableStyleId>
              </a:tblPr>
              <a:tblGrid>
                <a:gridCol w="1347075"/>
                <a:gridCol w="1358500"/>
              </a:tblGrid>
              <a:tr h="287125">
                <a:tc>
                  <a:txBody>
                    <a:bodyPr/>
                    <a:lstStyle/>
                    <a:p>
                      <a:pPr indent="0" lvl="0" marL="0" rtl="0" algn="l">
                        <a:spcBef>
                          <a:spcPts val="0"/>
                        </a:spcBef>
                        <a:spcAft>
                          <a:spcPts val="0"/>
                        </a:spcAft>
                        <a:buClr>
                          <a:schemeClr val="dk1"/>
                        </a:buClr>
                        <a:buSzPts val="1100"/>
                        <a:buFont typeface="Arial"/>
                        <a:buNone/>
                      </a:pPr>
                      <a:r>
                        <a:rPr b="1" lang="en" sz="1050">
                          <a:solidFill>
                            <a:srgbClr val="24292E"/>
                          </a:solidFill>
                          <a:highlight>
                            <a:srgbClr val="FFFFFF"/>
                          </a:highlight>
                        </a:rPr>
                        <a:t>Daily Cases World</a:t>
                      </a:r>
                      <a:endParaRPr sz="1050"/>
                    </a:p>
                  </a:txBody>
                  <a:tcPr marT="91425" marB="91425" marR="91425" marL="91425" anchor="ctr">
                    <a:solidFill>
                      <a:srgbClr val="FFFFFF"/>
                    </a:solidFill>
                  </a:tcPr>
                </a:tc>
                <a:tc>
                  <a:txBody>
                    <a:bodyPr/>
                    <a:lstStyle/>
                    <a:p>
                      <a:pPr indent="0" lvl="0" marL="0" rtl="0" algn="l">
                        <a:spcBef>
                          <a:spcPts val="0"/>
                        </a:spcBef>
                        <a:spcAft>
                          <a:spcPts val="0"/>
                        </a:spcAft>
                        <a:buNone/>
                      </a:pPr>
                      <a:r>
                        <a:rPr lang="en" sz="1050">
                          <a:solidFill>
                            <a:srgbClr val="24292E"/>
                          </a:solidFill>
                          <a:highlight>
                            <a:srgbClr val="FFFFFF"/>
                          </a:highlight>
                        </a:rPr>
                        <a:t>Covid indicator</a:t>
                      </a:r>
                      <a:endParaRPr sz="1050">
                        <a:solidFill>
                          <a:srgbClr val="24292E"/>
                        </a:solidFill>
                        <a:highlight>
                          <a:srgbClr val="FFFFFF"/>
                        </a:highlight>
                      </a:endParaRPr>
                    </a:p>
                  </a:txBody>
                  <a:tcPr marT="91425" marB="91425" marR="91425" marL="91425" anchor="ctr">
                    <a:solidFill>
                      <a:srgbClr val="FFFFFF"/>
                    </a:solidFill>
                  </a:tcPr>
                </a:tc>
              </a:tr>
              <a:tr h="287125">
                <a:tc>
                  <a:txBody>
                    <a:bodyPr/>
                    <a:lstStyle/>
                    <a:p>
                      <a:pPr indent="0" lvl="0" marL="0" rtl="0" algn="l">
                        <a:spcBef>
                          <a:spcPts val="0"/>
                        </a:spcBef>
                        <a:spcAft>
                          <a:spcPts val="0"/>
                        </a:spcAft>
                        <a:buNone/>
                      </a:pPr>
                      <a:r>
                        <a:rPr b="1" lang="en" sz="1050">
                          <a:solidFill>
                            <a:srgbClr val="24292E"/>
                          </a:solidFill>
                          <a:highlight>
                            <a:srgbClr val="FFFFFF"/>
                          </a:highlight>
                        </a:rPr>
                        <a:t>Daily Cases USA</a:t>
                      </a:r>
                      <a:endParaRPr sz="1050"/>
                    </a:p>
                  </a:txBody>
                  <a:tcPr marT="91425" marB="91425" marR="91425" marL="91425" anchor="ctr">
                    <a:solidFill>
                      <a:srgbClr val="FFFFFF"/>
                    </a:solidFill>
                  </a:tcPr>
                </a:tc>
                <a:tc>
                  <a:txBody>
                    <a:bodyPr/>
                    <a:lstStyle/>
                    <a:p>
                      <a:pPr indent="0" lvl="0" marL="0" rtl="0" algn="l">
                        <a:spcBef>
                          <a:spcPts val="0"/>
                        </a:spcBef>
                        <a:spcAft>
                          <a:spcPts val="0"/>
                        </a:spcAft>
                        <a:buNone/>
                      </a:pPr>
                      <a:r>
                        <a:rPr lang="en" sz="1050">
                          <a:solidFill>
                            <a:srgbClr val="24292E"/>
                          </a:solidFill>
                          <a:highlight>
                            <a:srgbClr val="FFFFFF"/>
                          </a:highlight>
                        </a:rPr>
                        <a:t>Covid indicator</a:t>
                      </a:r>
                      <a:endParaRPr sz="1050">
                        <a:solidFill>
                          <a:srgbClr val="24292E"/>
                        </a:solidFill>
                        <a:highlight>
                          <a:srgbClr val="FFFFFF"/>
                        </a:highlight>
                      </a:endParaRPr>
                    </a:p>
                  </a:txBody>
                  <a:tcPr marT="91425" marB="91425" marR="91425" marL="91425" anchor="ctr">
                    <a:solidFill>
                      <a:srgbClr val="FFFFFF"/>
                    </a:solidFill>
                  </a:tcPr>
                </a:tc>
              </a:tr>
              <a:tr h="287125">
                <a:tc>
                  <a:txBody>
                    <a:bodyPr/>
                    <a:lstStyle/>
                    <a:p>
                      <a:pPr indent="0" lvl="0" marL="0" rtl="0" algn="l">
                        <a:spcBef>
                          <a:spcPts val="0"/>
                        </a:spcBef>
                        <a:spcAft>
                          <a:spcPts val="0"/>
                        </a:spcAft>
                        <a:buNone/>
                      </a:pPr>
                      <a:r>
                        <a:rPr b="1" lang="en" sz="1050">
                          <a:solidFill>
                            <a:srgbClr val="24292E"/>
                          </a:solidFill>
                          <a:highlight>
                            <a:srgbClr val="FFFFFF"/>
                          </a:highlight>
                        </a:rPr>
                        <a:t>Daily Deaths World</a:t>
                      </a:r>
                      <a:endParaRPr sz="1050"/>
                    </a:p>
                  </a:txBody>
                  <a:tcPr marT="91425" marB="91425" marR="91425" marL="91425" anchor="ctr">
                    <a:solidFill>
                      <a:srgbClr val="FFFFFF"/>
                    </a:solidFill>
                  </a:tcPr>
                </a:tc>
                <a:tc>
                  <a:txBody>
                    <a:bodyPr/>
                    <a:lstStyle/>
                    <a:p>
                      <a:pPr indent="0" lvl="0" marL="0" rtl="0" algn="l">
                        <a:spcBef>
                          <a:spcPts val="0"/>
                        </a:spcBef>
                        <a:spcAft>
                          <a:spcPts val="0"/>
                        </a:spcAft>
                        <a:buClr>
                          <a:schemeClr val="dk1"/>
                        </a:buClr>
                        <a:buSzPts val="1100"/>
                        <a:buFont typeface="Arial"/>
                        <a:buNone/>
                      </a:pPr>
                      <a:r>
                        <a:rPr lang="en" sz="1050">
                          <a:solidFill>
                            <a:srgbClr val="24292E"/>
                          </a:solidFill>
                          <a:highlight>
                            <a:srgbClr val="FFFFFF"/>
                          </a:highlight>
                        </a:rPr>
                        <a:t>Covid indicator</a:t>
                      </a:r>
                      <a:endParaRPr sz="1050">
                        <a:solidFill>
                          <a:srgbClr val="24292E"/>
                        </a:solidFill>
                        <a:highlight>
                          <a:srgbClr val="FFFFFF"/>
                        </a:highlight>
                      </a:endParaRPr>
                    </a:p>
                  </a:txBody>
                  <a:tcPr marT="91425" marB="91425" marR="91425" marL="91425" anchor="ctr">
                    <a:solidFill>
                      <a:srgbClr val="FFFFFF"/>
                    </a:solidFill>
                  </a:tcPr>
                </a:tc>
              </a:tr>
              <a:tr h="287125">
                <a:tc>
                  <a:txBody>
                    <a:bodyPr/>
                    <a:lstStyle/>
                    <a:p>
                      <a:pPr indent="0" lvl="0" marL="0" rtl="0" algn="l">
                        <a:spcBef>
                          <a:spcPts val="0"/>
                        </a:spcBef>
                        <a:spcAft>
                          <a:spcPts val="0"/>
                        </a:spcAft>
                        <a:buClr>
                          <a:schemeClr val="dk1"/>
                        </a:buClr>
                        <a:buSzPts val="1100"/>
                        <a:buFont typeface="Arial"/>
                        <a:buNone/>
                      </a:pPr>
                      <a:r>
                        <a:rPr b="1" lang="en" sz="1050">
                          <a:solidFill>
                            <a:srgbClr val="24292E"/>
                          </a:solidFill>
                          <a:highlight>
                            <a:srgbClr val="FFFFFF"/>
                          </a:highlight>
                        </a:rPr>
                        <a:t>Daily deaths USA</a:t>
                      </a:r>
                      <a:endParaRPr sz="1050"/>
                    </a:p>
                  </a:txBody>
                  <a:tcPr marT="91425" marB="91425" marR="91425" marL="91425" anchor="ctr">
                    <a:solidFill>
                      <a:srgbClr val="FFFFFF"/>
                    </a:solidFill>
                  </a:tcPr>
                </a:tc>
                <a:tc>
                  <a:txBody>
                    <a:bodyPr/>
                    <a:lstStyle/>
                    <a:p>
                      <a:pPr indent="0" lvl="0" marL="0" rtl="0" algn="l">
                        <a:spcBef>
                          <a:spcPts val="0"/>
                        </a:spcBef>
                        <a:spcAft>
                          <a:spcPts val="0"/>
                        </a:spcAft>
                        <a:buClr>
                          <a:schemeClr val="dk1"/>
                        </a:buClr>
                        <a:buSzPts val="1100"/>
                        <a:buFont typeface="Arial"/>
                        <a:buNone/>
                      </a:pPr>
                      <a:r>
                        <a:rPr lang="en" sz="1050">
                          <a:solidFill>
                            <a:srgbClr val="24292E"/>
                          </a:solidFill>
                          <a:highlight>
                            <a:srgbClr val="FFFFFF"/>
                          </a:highlight>
                        </a:rPr>
                        <a:t>Covid indicator</a:t>
                      </a:r>
                      <a:endParaRPr sz="1050">
                        <a:solidFill>
                          <a:srgbClr val="24292E"/>
                        </a:solidFill>
                        <a:highlight>
                          <a:srgbClr val="FFFFFF"/>
                        </a:highlight>
                      </a:endParaRPr>
                    </a:p>
                  </a:txBody>
                  <a:tcPr marT="91425" marB="91425" marR="91425" marL="91425" anchor="ctr">
                    <a:solidFill>
                      <a:srgbClr val="FFFFFF"/>
                    </a:solidFill>
                  </a:tcPr>
                </a:tc>
              </a:tr>
            </a:tbl>
          </a:graphicData>
        </a:graphic>
      </p:graphicFrame>
      <p:graphicFrame>
        <p:nvGraphicFramePr>
          <p:cNvPr id="88" name="Google Shape;88;p15"/>
          <p:cNvGraphicFramePr/>
          <p:nvPr/>
        </p:nvGraphicFramePr>
        <p:xfrm>
          <a:off x="4778450" y="1197925"/>
          <a:ext cx="3000000" cy="3000000"/>
        </p:xfrm>
        <a:graphic>
          <a:graphicData uri="http://schemas.openxmlformats.org/drawingml/2006/table">
            <a:tbl>
              <a:tblPr>
                <a:noFill/>
                <a:tableStyleId>{C055B2FA-176C-4E02-9229-0A837F880E27}</a:tableStyleId>
              </a:tblPr>
              <a:tblGrid>
                <a:gridCol w="1849625"/>
                <a:gridCol w="1865300"/>
              </a:tblGrid>
              <a:tr h="592475">
                <a:tc>
                  <a:txBody>
                    <a:bodyPr/>
                    <a:lstStyle/>
                    <a:p>
                      <a:pPr indent="0" lvl="0" marL="0" rtl="0" algn="l">
                        <a:spcBef>
                          <a:spcPts val="0"/>
                        </a:spcBef>
                        <a:spcAft>
                          <a:spcPts val="0"/>
                        </a:spcAft>
                        <a:buClr>
                          <a:schemeClr val="dk1"/>
                        </a:buClr>
                        <a:buSzPts val="1100"/>
                        <a:buFont typeface="Arial"/>
                        <a:buNone/>
                      </a:pPr>
                      <a:r>
                        <a:rPr b="1" lang="en" sz="1050">
                          <a:solidFill>
                            <a:srgbClr val="24292E"/>
                          </a:solidFill>
                          <a:highlight>
                            <a:srgbClr val="FFFFFF"/>
                          </a:highlight>
                        </a:rPr>
                        <a:t>Vix</a:t>
                      </a:r>
                      <a:endParaRPr sz="1050"/>
                    </a:p>
                  </a:txBody>
                  <a:tcPr marT="91425" marB="91425" marR="91425" marL="91425" anchor="ctr">
                    <a:solidFill>
                      <a:srgbClr val="FFFFFF"/>
                    </a:solidFill>
                  </a:tcPr>
                </a:tc>
                <a:tc>
                  <a:txBody>
                    <a:bodyPr/>
                    <a:lstStyle/>
                    <a:p>
                      <a:pPr indent="0" lvl="0" marL="0" rtl="0" algn="l">
                        <a:spcBef>
                          <a:spcPts val="0"/>
                        </a:spcBef>
                        <a:spcAft>
                          <a:spcPts val="0"/>
                        </a:spcAft>
                        <a:buNone/>
                      </a:pPr>
                      <a:r>
                        <a:rPr lang="en" sz="1050">
                          <a:solidFill>
                            <a:srgbClr val="4D5156"/>
                          </a:solidFill>
                          <a:highlight>
                            <a:srgbClr val="FFFFFF"/>
                          </a:highlight>
                          <a:latin typeface="Roboto"/>
                          <a:ea typeface="Roboto"/>
                          <a:cs typeface="Roboto"/>
                          <a:sym typeface="Roboto"/>
                        </a:rPr>
                        <a:t>Volatility Index :  measure of the stock market's volatility</a:t>
                      </a:r>
                      <a:endParaRPr sz="1000">
                        <a:solidFill>
                          <a:srgbClr val="24292E"/>
                        </a:solidFill>
                        <a:highlight>
                          <a:srgbClr val="FFFFFF"/>
                        </a:highlight>
                      </a:endParaRPr>
                    </a:p>
                  </a:txBody>
                  <a:tcPr marT="91425" marB="91425" marR="91425" marL="91425" anchor="ctr">
                    <a:solidFill>
                      <a:srgbClr val="FFFFFF"/>
                    </a:solidFill>
                  </a:tcPr>
                </a:tc>
              </a:tr>
              <a:tr h="339675">
                <a:tc>
                  <a:txBody>
                    <a:bodyPr/>
                    <a:lstStyle/>
                    <a:p>
                      <a:pPr indent="0" lvl="0" marL="0" rtl="0" algn="l">
                        <a:spcBef>
                          <a:spcPts val="0"/>
                        </a:spcBef>
                        <a:spcAft>
                          <a:spcPts val="0"/>
                        </a:spcAft>
                        <a:buNone/>
                      </a:pPr>
                      <a:r>
                        <a:rPr b="1" lang="en" sz="1050">
                          <a:solidFill>
                            <a:srgbClr val="24292E"/>
                          </a:solidFill>
                          <a:highlight>
                            <a:srgbClr val="FFFFFF"/>
                          </a:highlight>
                        </a:rPr>
                        <a:t>Treasury Yield 10 Yrs</a:t>
                      </a:r>
                      <a:endParaRPr b="1" sz="1050">
                        <a:solidFill>
                          <a:srgbClr val="24292E"/>
                        </a:solidFill>
                        <a:highlight>
                          <a:srgbClr val="FFFFFF"/>
                        </a:highlight>
                      </a:endParaRPr>
                    </a:p>
                  </a:txBody>
                  <a:tcPr marT="91425" marB="91425" marR="91425" marL="91425" anchor="ctr">
                    <a:solidFill>
                      <a:srgbClr val="FFFFFF"/>
                    </a:solidFill>
                  </a:tcPr>
                </a:tc>
                <a:tc>
                  <a:txBody>
                    <a:bodyPr/>
                    <a:lstStyle/>
                    <a:p>
                      <a:pPr indent="0" lvl="0" marL="0" rtl="0" algn="l">
                        <a:spcBef>
                          <a:spcPts val="0"/>
                        </a:spcBef>
                        <a:spcAft>
                          <a:spcPts val="0"/>
                        </a:spcAft>
                        <a:buNone/>
                      </a:pPr>
                      <a:r>
                        <a:rPr lang="en" sz="1050">
                          <a:solidFill>
                            <a:srgbClr val="4D5156"/>
                          </a:solidFill>
                          <a:highlight>
                            <a:srgbClr val="FFFFFF"/>
                          </a:highlight>
                          <a:latin typeface="Roboto"/>
                          <a:ea typeface="Roboto"/>
                          <a:cs typeface="Roboto"/>
                          <a:sym typeface="Roboto"/>
                        </a:rPr>
                        <a:t>Market indicator</a:t>
                      </a:r>
                      <a:endParaRPr sz="1050">
                        <a:solidFill>
                          <a:srgbClr val="24292E"/>
                        </a:solidFill>
                        <a:highlight>
                          <a:srgbClr val="FFFFFF"/>
                        </a:highlight>
                      </a:endParaRPr>
                    </a:p>
                  </a:txBody>
                  <a:tcPr marT="91425" marB="91425" marR="91425" marL="91425" anchor="ctr">
                    <a:solidFill>
                      <a:srgbClr val="FFFFFF"/>
                    </a:solidFill>
                  </a:tcPr>
                </a:tc>
              </a:tr>
              <a:tr h="339675">
                <a:tc>
                  <a:txBody>
                    <a:bodyPr/>
                    <a:lstStyle/>
                    <a:p>
                      <a:pPr indent="0" lvl="0" marL="0" rtl="0" algn="l">
                        <a:spcBef>
                          <a:spcPts val="0"/>
                        </a:spcBef>
                        <a:spcAft>
                          <a:spcPts val="0"/>
                        </a:spcAft>
                        <a:buNone/>
                      </a:pPr>
                      <a:r>
                        <a:rPr b="1" lang="en" sz="1050">
                          <a:solidFill>
                            <a:srgbClr val="24292E"/>
                          </a:solidFill>
                          <a:highlight>
                            <a:srgbClr val="FFFFFF"/>
                          </a:highlight>
                        </a:rPr>
                        <a:t>Treasury Yield 13 week</a:t>
                      </a:r>
                      <a:endParaRPr sz="1050"/>
                    </a:p>
                  </a:txBody>
                  <a:tcPr marT="91425" marB="91425" marR="91425" marL="91425" anchor="ctr">
                    <a:solidFill>
                      <a:srgbClr val="FFFFFF"/>
                    </a:solidFill>
                  </a:tcPr>
                </a:tc>
                <a:tc>
                  <a:txBody>
                    <a:bodyPr/>
                    <a:lstStyle/>
                    <a:p>
                      <a:pPr indent="0" lvl="0" marL="0" rtl="0" algn="l">
                        <a:spcBef>
                          <a:spcPts val="0"/>
                        </a:spcBef>
                        <a:spcAft>
                          <a:spcPts val="0"/>
                        </a:spcAft>
                        <a:buNone/>
                      </a:pPr>
                      <a:r>
                        <a:rPr lang="en" sz="1050">
                          <a:solidFill>
                            <a:srgbClr val="24292E"/>
                          </a:solidFill>
                          <a:highlight>
                            <a:srgbClr val="FFFFFF"/>
                          </a:highlight>
                        </a:rPr>
                        <a:t>Market indicator</a:t>
                      </a:r>
                      <a:endParaRPr sz="1050">
                        <a:solidFill>
                          <a:srgbClr val="24292E"/>
                        </a:solidFill>
                        <a:highlight>
                          <a:srgbClr val="FFFFFF"/>
                        </a:highlight>
                      </a:endParaRPr>
                    </a:p>
                  </a:txBody>
                  <a:tcPr marT="91425" marB="91425" marR="91425" marL="91425" anchor="ctr">
                    <a:solidFill>
                      <a:srgbClr val="FFFFFF"/>
                    </a:solidFill>
                  </a:tcPr>
                </a:tc>
              </a:tr>
              <a:tr h="499225">
                <a:tc>
                  <a:txBody>
                    <a:bodyPr/>
                    <a:lstStyle/>
                    <a:p>
                      <a:pPr indent="0" lvl="0" marL="0" rtl="0" algn="l">
                        <a:spcBef>
                          <a:spcPts val="0"/>
                        </a:spcBef>
                        <a:spcAft>
                          <a:spcPts val="0"/>
                        </a:spcAft>
                        <a:buNone/>
                      </a:pPr>
                      <a:r>
                        <a:rPr b="1" lang="en" sz="1050">
                          <a:solidFill>
                            <a:srgbClr val="24292E"/>
                          </a:solidFill>
                          <a:highlight>
                            <a:schemeClr val="lt1"/>
                          </a:highlight>
                        </a:rPr>
                        <a:t>Treasury Yield</a:t>
                      </a:r>
                      <a:r>
                        <a:rPr b="1" lang="en" sz="1050">
                          <a:solidFill>
                            <a:srgbClr val="24292E"/>
                          </a:solidFill>
                          <a:highlight>
                            <a:srgbClr val="FFFFFF"/>
                          </a:highlight>
                        </a:rPr>
                        <a:t> </a:t>
                      </a:r>
                      <a:r>
                        <a:rPr b="1" lang="en" sz="1050">
                          <a:solidFill>
                            <a:srgbClr val="24292E"/>
                          </a:solidFill>
                          <a:highlight>
                            <a:schemeClr val="lt1"/>
                          </a:highlight>
                        </a:rPr>
                        <a:t>10 Yrs</a:t>
                      </a:r>
                      <a:r>
                        <a:rPr b="1" lang="en" sz="1050">
                          <a:solidFill>
                            <a:srgbClr val="24292E"/>
                          </a:solidFill>
                          <a:highlight>
                            <a:srgbClr val="FFFFFF"/>
                          </a:highlight>
                        </a:rPr>
                        <a:t> 3 Mos Spread</a:t>
                      </a:r>
                      <a:endParaRPr b="1" sz="1050">
                        <a:solidFill>
                          <a:srgbClr val="24292E"/>
                        </a:solidFill>
                        <a:highlight>
                          <a:srgbClr val="FFFFFF"/>
                        </a:highlight>
                      </a:endParaRPr>
                    </a:p>
                  </a:txBody>
                  <a:tcPr marT="91425" marB="91425" marR="91425" marL="91425" anchor="ctr">
                    <a:solidFill>
                      <a:srgbClr val="FFFFFF"/>
                    </a:solidFill>
                  </a:tcPr>
                </a:tc>
                <a:tc>
                  <a:txBody>
                    <a:bodyPr/>
                    <a:lstStyle/>
                    <a:p>
                      <a:pPr indent="0" lvl="0" marL="0" rtl="0" algn="l">
                        <a:spcBef>
                          <a:spcPts val="0"/>
                        </a:spcBef>
                        <a:spcAft>
                          <a:spcPts val="0"/>
                        </a:spcAft>
                        <a:buNone/>
                      </a:pPr>
                      <a:r>
                        <a:rPr lang="en" sz="1050">
                          <a:solidFill>
                            <a:srgbClr val="24292E"/>
                          </a:solidFill>
                          <a:highlight>
                            <a:schemeClr val="lt1"/>
                          </a:highlight>
                        </a:rPr>
                        <a:t>Market indicator</a:t>
                      </a:r>
                      <a:endParaRPr sz="1050">
                        <a:solidFill>
                          <a:srgbClr val="24292E"/>
                        </a:solidFill>
                        <a:highlight>
                          <a:srgbClr val="FFFFFF"/>
                        </a:highlight>
                      </a:endParaRPr>
                    </a:p>
                  </a:txBody>
                  <a:tcPr marT="91425" marB="91425" marR="91425" marL="91425" anchor="ctr">
                    <a:solidFill>
                      <a:srgbClr val="FFFFFF"/>
                    </a:solidFill>
                  </a:tcPr>
                </a:tc>
              </a:tr>
              <a:tr h="339675">
                <a:tc>
                  <a:txBody>
                    <a:bodyPr/>
                    <a:lstStyle/>
                    <a:p>
                      <a:pPr indent="0" lvl="0" marL="0" rtl="0" algn="l">
                        <a:spcBef>
                          <a:spcPts val="0"/>
                        </a:spcBef>
                        <a:spcAft>
                          <a:spcPts val="0"/>
                        </a:spcAft>
                        <a:buNone/>
                      </a:pPr>
                      <a:r>
                        <a:rPr b="1" lang="en" sz="1050">
                          <a:solidFill>
                            <a:srgbClr val="24292E"/>
                          </a:solidFill>
                          <a:highlight>
                            <a:srgbClr val="FFFFFF"/>
                          </a:highlight>
                        </a:rPr>
                        <a:t>NASDAQ Index</a:t>
                      </a:r>
                      <a:endParaRPr sz="1050"/>
                    </a:p>
                  </a:txBody>
                  <a:tcPr marT="91425" marB="91425" marR="91425" marL="91425" anchor="ctr">
                    <a:solidFill>
                      <a:srgbClr val="FFFFFF"/>
                    </a:solidFill>
                  </a:tcPr>
                </a:tc>
                <a:tc>
                  <a:txBody>
                    <a:bodyPr/>
                    <a:lstStyle/>
                    <a:p>
                      <a:pPr indent="0" lvl="0" marL="0" rtl="0" algn="l">
                        <a:spcBef>
                          <a:spcPts val="0"/>
                        </a:spcBef>
                        <a:spcAft>
                          <a:spcPts val="0"/>
                        </a:spcAft>
                        <a:buNone/>
                      </a:pPr>
                      <a:r>
                        <a:rPr lang="en" sz="1050">
                          <a:solidFill>
                            <a:srgbClr val="24292E"/>
                          </a:solidFill>
                          <a:highlight>
                            <a:srgbClr val="FFFFFF"/>
                          </a:highlight>
                        </a:rPr>
                        <a:t>Market indicator</a:t>
                      </a:r>
                      <a:endParaRPr sz="1050">
                        <a:solidFill>
                          <a:srgbClr val="24292E"/>
                        </a:solidFill>
                        <a:highlight>
                          <a:srgbClr val="FFFFFF"/>
                        </a:highlight>
                      </a:endParaRPr>
                    </a:p>
                  </a:txBody>
                  <a:tcPr marT="91425" marB="91425" marR="91425" marL="91425" anchor="ctr">
                    <a:solidFill>
                      <a:srgbClr val="FFFFFF"/>
                    </a:solidFill>
                  </a:tcPr>
                </a:tc>
              </a:tr>
              <a:tr h="339675">
                <a:tc>
                  <a:txBody>
                    <a:bodyPr/>
                    <a:lstStyle/>
                    <a:p>
                      <a:pPr indent="0" lvl="0" marL="0" rtl="0" algn="l">
                        <a:spcBef>
                          <a:spcPts val="0"/>
                        </a:spcBef>
                        <a:spcAft>
                          <a:spcPts val="0"/>
                        </a:spcAft>
                        <a:buClr>
                          <a:schemeClr val="dk1"/>
                        </a:buClr>
                        <a:buSzPts val="1100"/>
                        <a:buFont typeface="Arial"/>
                        <a:buNone/>
                      </a:pPr>
                      <a:r>
                        <a:rPr b="1" lang="en" sz="1050">
                          <a:solidFill>
                            <a:srgbClr val="24292E"/>
                          </a:solidFill>
                          <a:highlight>
                            <a:srgbClr val="FFFFFF"/>
                          </a:highlight>
                        </a:rPr>
                        <a:t>S&amp;P 500</a:t>
                      </a:r>
                      <a:endParaRPr sz="1050"/>
                    </a:p>
                  </a:txBody>
                  <a:tcPr marT="91425" marB="91425" marR="91425" marL="91425" anchor="ctr">
                    <a:solidFill>
                      <a:srgbClr val="FFFFFF"/>
                    </a:solidFill>
                  </a:tcPr>
                </a:tc>
                <a:tc>
                  <a:txBody>
                    <a:bodyPr/>
                    <a:lstStyle/>
                    <a:p>
                      <a:pPr indent="0" lvl="0" marL="0" rtl="0" algn="l">
                        <a:spcBef>
                          <a:spcPts val="0"/>
                        </a:spcBef>
                        <a:spcAft>
                          <a:spcPts val="0"/>
                        </a:spcAft>
                        <a:buNone/>
                      </a:pPr>
                      <a:r>
                        <a:rPr lang="en" sz="1050">
                          <a:solidFill>
                            <a:srgbClr val="24292E"/>
                          </a:solidFill>
                          <a:highlight>
                            <a:srgbClr val="FFFFFF"/>
                          </a:highlight>
                        </a:rPr>
                        <a:t>Market indicator</a:t>
                      </a:r>
                      <a:endParaRPr sz="1050">
                        <a:solidFill>
                          <a:srgbClr val="24292E"/>
                        </a:solidFill>
                        <a:highlight>
                          <a:srgbClr val="FFFFFF"/>
                        </a:highlight>
                      </a:endParaRPr>
                    </a:p>
                  </a:txBody>
                  <a:tcPr marT="91425" marB="91425" marR="91425" marL="91425" anchor="ctr">
                    <a:solidFill>
                      <a:srgbClr val="FFFFFF"/>
                    </a:solidFill>
                  </a:tcPr>
                </a:tc>
              </a:tr>
            </a:tbl>
          </a:graphicData>
        </a:graphic>
      </p:graphicFrame>
      <p:sp>
        <p:nvSpPr>
          <p:cNvPr id="89" name="Google Shape;89;p15"/>
          <p:cNvSpPr txBox="1"/>
          <p:nvPr/>
        </p:nvSpPr>
        <p:spPr>
          <a:xfrm>
            <a:off x="556575" y="808350"/>
            <a:ext cx="2638800" cy="5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Covid Data Indicators</a:t>
            </a:r>
            <a:endParaRPr b="1">
              <a:latin typeface="Roboto"/>
              <a:ea typeface="Roboto"/>
              <a:cs typeface="Roboto"/>
              <a:sym typeface="Roboto"/>
            </a:endParaRPr>
          </a:p>
        </p:txBody>
      </p:sp>
      <p:sp>
        <p:nvSpPr>
          <p:cNvPr id="90" name="Google Shape;90;p15"/>
          <p:cNvSpPr txBox="1"/>
          <p:nvPr/>
        </p:nvSpPr>
        <p:spPr>
          <a:xfrm>
            <a:off x="575500" y="2976475"/>
            <a:ext cx="2638800" cy="5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Competitor Indicator</a:t>
            </a:r>
            <a:endParaRPr b="1">
              <a:latin typeface="Roboto"/>
              <a:ea typeface="Roboto"/>
              <a:cs typeface="Roboto"/>
              <a:sym typeface="Roboto"/>
            </a:endParaRPr>
          </a:p>
          <a:p>
            <a:pPr indent="0" lvl="0" marL="0" rtl="0" algn="l">
              <a:spcBef>
                <a:spcPts val="0"/>
              </a:spcBef>
              <a:spcAft>
                <a:spcPts val="0"/>
              </a:spcAft>
              <a:buNone/>
            </a:pPr>
            <a:r>
              <a:t/>
            </a:r>
            <a:endParaRPr b="1" sz="1050"/>
          </a:p>
          <a:p>
            <a:pPr indent="0" lvl="0" marL="0" rtl="0" algn="l">
              <a:spcBef>
                <a:spcPts val="0"/>
              </a:spcBef>
              <a:spcAft>
                <a:spcPts val="0"/>
              </a:spcAft>
              <a:buNone/>
            </a:pPr>
            <a:r>
              <a:t/>
            </a:r>
            <a:endParaRPr b="1">
              <a:latin typeface="Roboto"/>
              <a:ea typeface="Roboto"/>
              <a:cs typeface="Roboto"/>
              <a:sym typeface="Roboto"/>
            </a:endParaRPr>
          </a:p>
        </p:txBody>
      </p:sp>
      <p:graphicFrame>
        <p:nvGraphicFramePr>
          <p:cNvPr id="91" name="Google Shape;91;p15"/>
          <p:cNvGraphicFramePr/>
          <p:nvPr/>
        </p:nvGraphicFramePr>
        <p:xfrm>
          <a:off x="651688" y="3417800"/>
          <a:ext cx="3000000" cy="3000000"/>
        </p:xfrm>
        <a:graphic>
          <a:graphicData uri="http://schemas.openxmlformats.org/drawingml/2006/table">
            <a:tbl>
              <a:tblPr>
                <a:noFill/>
                <a:tableStyleId>{C055B2FA-176C-4E02-9229-0A837F880E27}</a:tableStyleId>
              </a:tblPr>
              <a:tblGrid>
                <a:gridCol w="1352800"/>
                <a:gridCol w="1352800"/>
              </a:tblGrid>
              <a:tr h="381000">
                <a:tc>
                  <a:txBody>
                    <a:bodyPr/>
                    <a:lstStyle/>
                    <a:p>
                      <a:pPr indent="0" lvl="0" marL="0" rtl="0" algn="l">
                        <a:spcBef>
                          <a:spcPts val="0"/>
                        </a:spcBef>
                        <a:spcAft>
                          <a:spcPts val="0"/>
                        </a:spcAft>
                        <a:buNone/>
                      </a:pPr>
                      <a:r>
                        <a:rPr b="1" lang="en" sz="1050">
                          <a:solidFill>
                            <a:srgbClr val="24292E"/>
                          </a:solidFill>
                          <a:highlight>
                            <a:schemeClr val="lt1"/>
                          </a:highlight>
                        </a:rPr>
                        <a:t>Cisco Open Price</a:t>
                      </a:r>
                      <a:endParaRPr/>
                    </a:p>
                  </a:txBody>
                  <a:tcPr marT="91425" marB="91425" marR="91425" marL="91425"/>
                </a:tc>
                <a:tc>
                  <a:txBody>
                    <a:bodyPr/>
                    <a:lstStyle/>
                    <a:p>
                      <a:pPr indent="0" lvl="0" marL="0" rtl="0" algn="l">
                        <a:spcBef>
                          <a:spcPts val="0"/>
                        </a:spcBef>
                        <a:spcAft>
                          <a:spcPts val="0"/>
                        </a:spcAft>
                        <a:buNone/>
                      </a:pPr>
                      <a:r>
                        <a:rPr b="1" lang="en" sz="1050">
                          <a:solidFill>
                            <a:srgbClr val="4D5156"/>
                          </a:solidFill>
                          <a:highlight>
                            <a:schemeClr val="lt1"/>
                          </a:highlight>
                          <a:latin typeface="Roboto"/>
                          <a:ea typeface="Roboto"/>
                          <a:cs typeface="Roboto"/>
                          <a:sym typeface="Roboto"/>
                        </a:rPr>
                        <a:t>Competitor(webEx)</a:t>
                      </a:r>
                      <a:endParaRPr b="1"/>
                    </a:p>
                  </a:txBody>
                  <a:tcPr marT="91425" marB="91425" marR="91425" marL="91425"/>
                </a:tc>
              </a:tr>
            </a:tbl>
          </a:graphicData>
        </a:graphic>
      </p:graphicFrame>
      <p:sp>
        <p:nvSpPr>
          <p:cNvPr id="92" name="Google Shape;92;p15"/>
          <p:cNvSpPr txBox="1"/>
          <p:nvPr/>
        </p:nvSpPr>
        <p:spPr>
          <a:xfrm>
            <a:off x="4678100" y="817300"/>
            <a:ext cx="2638800" cy="5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Market</a:t>
            </a:r>
            <a:r>
              <a:rPr b="1" lang="en">
                <a:latin typeface="Roboto"/>
                <a:ea typeface="Roboto"/>
                <a:cs typeface="Roboto"/>
                <a:sym typeface="Roboto"/>
              </a:rPr>
              <a:t> Indicators</a:t>
            </a:r>
            <a:endParaRPr b="1">
              <a:latin typeface="Roboto"/>
              <a:ea typeface="Roboto"/>
              <a:cs typeface="Roboto"/>
              <a:sym typeface="Roboto"/>
            </a:endParaRPr>
          </a:p>
        </p:txBody>
      </p:sp>
      <p:sp>
        <p:nvSpPr>
          <p:cNvPr id="93" name="Google Shape;93;p15"/>
          <p:cNvSpPr/>
          <p:nvPr/>
        </p:nvSpPr>
        <p:spPr>
          <a:xfrm>
            <a:off x="4014150" y="3956750"/>
            <a:ext cx="481500" cy="329100"/>
          </a:xfrm>
          <a:prstGeom prst="downArrow">
            <a:avLst>
              <a:gd fmla="val 50000" name="adj1"/>
              <a:gd fmla="val 50000" name="adj2"/>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txBox="1"/>
          <p:nvPr/>
        </p:nvSpPr>
        <p:spPr>
          <a:xfrm>
            <a:off x="1940400" y="4434925"/>
            <a:ext cx="4781400" cy="6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434343"/>
                </a:solidFill>
                <a:latin typeface="Roboto"/>
                <a:ea typeface="Roboto"/>
                <a:cs typeface="Roboto"/>
                <a:sym typeface="Roboto"/>
              </a:rPr>
              <a:t>Dependent Variable - </a:t>
            </a:r>
            <a:r>
              <a:rPr i="1" lang="en" sz="1500">
                <a:solidFill>
                  <a:schemeClr val="dk1"/>
                </a:solidFill>
                <a:latin typeface="Roboto"/>
                <a:ea typeface="Roboto"/>
                <a:cs typeface="Roboto"/>
                <a:sym typeface="Roboto"/>
              </a:rPr>
              <a:t>Zoom Opening Stock Price</a:t>
            </a:r>
            <a:endParaRPr i="1" sz="1500">
              <a:solidFill>
                <a:schemeClr val="dk1"/>
              </a:solidFill>
              <a:latin typeface="Roboto"/>
              <a:ea typeface="Roboto"/>
              <a:cs typeface="Roboto"/>
              <a:sym typeface="Roboto"/>
            </a:endParaRPr>
          </a:p>
        </p:txBody>
      </p:sp>
      <p:pic>
        <p:nvPicPr>
          <p:cNvPr id="95" name="Google Shape;95;p15"/>
          <p:cNvPicPr preferRelativeResize="0"/>
          <p:nvPr/>
        </p:nvPicPr>
        <p:blipFill rotWithShape="1">
          <a:blip r:embed="rId3">
            <a:alphaModFix/>
          </a:blip>
          <a:srcRect b="0" l="0" r="57336" t="0"/>
          <a:stretch/>
        </p:blipFill>
        <p:spPr>
          <a:xfrm>
            <a:off x="6140993" y="4434925"/>
            <a:ext cx="406388" cy="381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98250" y="16350"/>
            <a:ext cx="8826600" cy="6027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9EBF5"/>
                </a:solidFill>
              </a:rPr>
              <a:t>Models</a:t>
            </a:r>
            <a:endParaRPr>
              <a:solidFill>
                <a:srgbClr val="E9EBF5"/>
              </a:solidFill>
            </a:endParaRPr>
          </a:p>
        </p:txBody>
      </p:sp>
      <p:sp>
        <p:nvSpPr>
          <p:cNvPr id="101" name="Google Shape;101;p16"/>
          <p:cNvSpPr txBox="1"/>
          <p:nvPr>
            <p:ph idx="4294967295" type="body"/>
          </p:nvPr>
        </p:nvSpPr>
        <p:spPr>
          <a:xfrm>
            <a:off x="400500" y="1107725"/>
            <a:ext cx="8222100" cy="2710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1650">
                <a:solidFill>
                  <a:srgbClr val="1D1C1D"/>
                </a:solidFill>
                <a:highlight>
                  <a:srgbClr val="F8F8F8"/>
                </a:highlight>
              </a:rPr>
              <a:t>Linear Regression </a:t>
            </a:r>
            <a:br>
              <a:rPr lang="en" sz="1650">
                <a:solidFill>
                  <a:srgbClr val="1D1C1D"/>
                </a:solidFill>
                <a:highlight>
                  <a:srgbClr val="F8F8F8"/>
                </a:highlight>
              </a:rPr>
            </a:br>
            <a:endParaRPr sz="1650">
              <a:solidFill>
                <a:srgbClr val="1D1C1D"/>
              </a:solidFill>
              <a:highlight>
                <a:srgbClr val="F8F8F8"/>
              </a:highlight>
            </a:endParaRPr>
          </a:p>
          <a:p>
            <a:pPr indent="-374650" lvl="0" marL="457200" rtl="0" algn="l">
              <a:spcBef>
                <a:spcPts val="0"/>
              </a:spcBef>
              <a:spcAft>
                <a:spcPts val="0"/>
              </a:spcAft>
              <a:buSzPts val="2300"/>
              <a:buChar char="●"/>
            </a:pPr>
            <a:r>
              <a:rPr lang="en" sz="1650">
                <a:solidFill>
                  <a:srgbClr val="1D1C1D"/>
                </a:solidFill>
                <a:highlight>
                  <a:srgbClr val="F8F8F8"/>
                </a:highlight>
              </a:rPr>
              <a:t>Model selection: Forward, Backward, Stepwise</a:t>
            </a:r>
            <a:br>
              <a:rPr lang="en" sz="1650">
                <a:solidFill>
                  <a:srgbClr val="1D1C1D"/>
                </a:solidFill>
                <a:highlight>
                  <a:srgbClr val="F8F8F8"/>
                </a:highlight>
              </a:rPr>
            </a:br>
            <a:endParaRPr sz="1650">
              <a:solidFill>
                <a:srgbClr val="1D1C1D"/>
              </a:solidFill>
              <a:highlight>
                <a:srgbClr val="F8F8F8"/>
              </a:highlight>
            </a:endParaRPr>
          </a:p>
          <a:p>
            <a:pPr indent="-374650" lvl="0" marL="457200" rtl="0" algn="l">
              <a:spcBef>
                <a:spcPts val="0"/>
              </a:spcBef>
              <a:spcAft>
                <a:spcPts val="0"/>
              </a:spcAft>
              <a:buSzPts val="2300"/>
              <a:buChar char="●"/>
            </a:pPr>
            <a:r>
              <a:rPr lang="en" sz="1650">
                <a:solidFill>
                  <a:srgbClr val="1D1C1D"/>
                </a:solidFill>
                <a:highlight>
                  <a:srgbClr val="F8F8F8"/>
                </a:highlight>
              </a:rPr>
              <a:t>Knn</a:t>
            </a:r>
            <a:br>
              <a:rPr lang="en" sz="1650">
                <a:solidFill>
                  <a:srgbClr val="1D1C1D"/>
                </a:solidFill>
                <a:highlight>
                  <a:srgbClr val="F8F8F8"/>
                </a:highlight>
              </a:rPr>
            </a:br>
            <a:endParaRPr sz="1650">
              <a:solidFill>
                <a:srgbClr val="1D1C1D"/>
              </a:solidFill>
              <a:highlight>
                <a:srgbClr val="F8F8F8"/>
              </a:highlight>
            </a:endParaRPr>
          </a:p>
          <a:p>
            <a:pPr indent="-374650" lvl="0" marL="457200" rtl="0" algn="l">
              <a:spcBef>
                <a:spcPts val="0"/>
              </a:spcBef>
              <a:spcAft>
                <a:spcPts val="0"/>
              </a:spcAft>
              <a:buSzPts val="2300"/>
              <a:buChar char="●"/>
            </a:pPr>
            <a:r>
              <a:rPr lang="en" sz="1650">
                <a:solidFill>
                  <a:srgbClr val="1D1C1D"/>
                </a:solidFill>
                <a:highlight>
                  <a:srgbClr val="F8F8F8"/>
                </a:highlight>
              </a:rPr>
              <a:t>Lasso &amp; Ridge</a:t>
            </a:r>
            <a:br>
              <a:rPr lang="en" sz="1650">
                <a:solidFill>
                  <a:srgbClr val="1D1C1D"/>
                </a:solidFill>
                <a:highlight>
                  <a:srgbClr val="F8F8F8"/>
                </a:highlight>
              </a:rPr>
            </a:br>
            <a:endParaRPr sz="1650">
              <a:solidFill>
                <a:srgbClr val="1D1C1D"/>
              </a:solidFill>
              <a:highlight>
                <a:srgbClr val="F8F8F8"/>
              </a:highlight>
            </a:endParaRPr>
          </a:p>
          <a:p>
            <a:pPr indent="-374650" lvl="0" marL="457200" rtl="0" algn="l">
              <a:spcBef>
                <a:spcPts val="0"/>
              </a:spcBef>
              <a:spcAft>
                <a:spcPts val="0"/>
              </a:spcAft>
              <a:buSzPts val="2300"/>
              <a:buChar char="●"/>
            </a:pPr>
            <a:r>
              <a:rPr lang="en" sz="1650">
                <a:solidFill>
                  <a:srgbClr val="1D1C1D"/>
                </a:solidFill>
                <a:highlight>
                  <a:srgbClr val="F8F8F8"/>
                </a:highlight>
              </a:rPr>
              <a:t>Tree Models (Tree, Random Forests, Boosting)</a:t>
            </a:r>
            <a:endParaRPr sz="1650">
              <a:solidFill>
                <a:srgbClr val="1D1C1D"/>
              </a:solidFill>
              <a:highlight>
                <a:srgbClr val="F8F8F8"/>
              </a:highlight>
            </a:endParaRPr>
          </a:p>
          <a:p>
            <a:pPr indent="0" lvl="0" marL="0" rtl="0" algn="l">
              <a:spcBef>
                <a:spcPts val="1600"/>
              </a:spcBef>
              <a:spcAft>
                <a:spcPts val="1600"/>
              </a:spcAft>
              <a:buNone/>
            </a:pPr>
            <a:r>
              <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Linear Regression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98250" y="16350"/>
            <a:ext cx="8826600" cy="6027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9EBF5"/>
                </a:solidFill>
              </a:rPr>
              <a:t>Simple linear regression</a:t>
            </a:r>
            <a:endParaRPr>
              <a:solidFill>
                <a:srgbClr val="E9EBF5"/>
              </a:solidFill>
            </a:endParaRPr>
          </a:p>
        </p:txBody>
      </p:sp>
      <p:sp>
        <p:nvSpPr>
          <p:cNvPr id="112" name="Google Shape;112;p18"/>
          <p:cNvSpPr txBox="1"/>
          <p:nvPr/>
        </p:nvSpPr>
        <p:spPr>
          <a:xfrm>
            <a:off x="1647275" y="3933275"/>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3" name="Google Shape;113;p18"/>
          <p:cNvSpPr txBox="1"/>
          <p:nvPr/>
        </p:nvSpPr>
        <p:spPr>
          <a:xfrm>
            <a:off x="474625" y="851450"/>
            <a:ext cx="3653100" cy="3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14" name="Google Shape;114;p18"/>
          <p:cNvSpPr txBox="1"/>
          <p:nvPr/>
        </p:nvSpPr>
        <p:spPr>
          <a:xfrm>
            <a:off x="4323325" y="3476475"/>
            <a:ext cx="3600900" cy="5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P-value &gt; 0.05:   S&amp;P 500 &amp; Cisco</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graphicFrame>
        <p:nvGraphicFramePr>
          <p:cNvPr id="115" name="Google Shape;115;p18"/>
          <p:cNvGraphicFramePr/>
          <p:nvPr/>
        </p:nvGraphicFramePr>
        <p:xfrm>
          <a:off x="526750" y="1254400"/>
          <a:ext cx="3000000" cy="3000000"/>
        </p:xfrm>
        <a:graphic>
          <a:graphicData uri="http://schemas.openxmlformats.org/drawingml/2006/table">
            <a:tbl>
              <a:tblPr>
                <a:noFill/>
                <a:tableStyleId>{F76C201A-4E05-4BAC-9C96-E14F5ADEBC14}</a:tableStyleId>
              </a:tblPr>
              <a:tblGrid>
                <a:gridCol w="1434875"/>
                <a:gridCol w="959450"/>
                <a:gridCol w="942175"/>
              </a:tblGrid>
              <a:tr h="341225">
                <a:tc>
                  <a:txBody>
                    <a:bodyPr/>
                    <a:lstStyle/>
                    <a:p>
                      <a:pPr indent="0" lvl="0" marL="0" rtl="0" algn="l">
                        <a:spcBef>
                          <a:spcPts val="0"/>
                        </a:spcBef>
                        <a:spcAft>
                          <a:spcPts val="0"/>
                        </a:spcAft>
                        <a:buNone/>
                      </a:pPr>
                      <a:r>
                        <a:rPr lang="en" sz="1500">
                          <a:solidFill>
                            <a:srgbClr val="FFFFFF"/>
                          </a:solidFill>
                        </a:rPr>
                        <a:t>P-value &lt; 0.05</a:t>
                      </a:r>
                      <a:endParaRPr sz="1500">
                        <a:solidFill>
                          <a:srgbClr val="FFFFFF"/>
                        </a:solidFill>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lang="en" sz="1500">
                          <a:solidFill>
                            <a:srgbClr val="FFFFFF"/>
                          </a:solidFill>
                        </a:rPr>
                        <a:t>P-value </a:t>
                      </a:r>
                      <a:endParaRPr sz="1500">
                        <a:solidFill>
                          <a:srgbClr val="FFFFFF"/>
                        </a:solidFill>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lang="en" sz="1500">
                          <a:solidFill>
                            <a:srgbClr val="FFFFFF"/>
                          </a:solidFill>
                        </a:rPr>
                        <a:t>RMSE</a:t>
                      </a:r>
                      <a:endParaRPr sz="1500">
                        <a:solidFill>
                          <a:srgbClr val="FFFFFF"/>
                        </a:solidFill>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r>
              <a:tr h="372200">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Daily Cases World</a:t>
                      </a:r>
                      <a:endParaRPr sz="1100">
                        <a:latin typeface="Roboto"/>
                        <a:ea typeface="Roboto"/>
                        <a:cs typeface="Roboto"/>
                        <a:sym typeface="Roboto"/>
                      </a:endParaRPr>
                    </a:p>
                  </a:txBody>
                  <a:tcPr marT="95250" marB="95250" marR="95250" marL="952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1100">
                          <a:solidFill>
                            <a:srgbClr val="1F4E79"/>
                          </a:solidFill>
                          <a:latin typeface="Roboto"/>
                          <a:ea typeface="Roboto"/>
                          <a:cs typeface="Roboto"/>
                          <a:sym typeface="Roboto"/>
                        </a:rPr>
                        <a:t>&lt; 2.2e-16 </a:t>
                      </a:r>
                      <a:endParaRPr sz="1100">
                        <a:solidFill>
                          <a:srgbClr val="1F4E79"/>
                        </a:solidFill>
                        <a:latin typeface="Roboto"/>
                        <a:ea typeface="Roboto"/>
                        <a:cs typeface="Roboto"/>
                        <a:sym typeface="Roboto"/>
                      </a:endParaRPr>
                    </a:p>
                  </a:txBody>
                  <a:tcPr marT="95250" marB="95250" marR="95250" marL="952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20.07</a:t>
                      </a:r>
                      <a:endParaRPr sz="1100">
                        <a:latin typeface="Roboto"/>
                        <a:ea typeface="Roboto"/>
                        <a:cs typeface="Roboto"/>
                        <a:sym typeface="Roboto"/>
                      </a:endParaRPr>
                    </a:p>
                  </a:txBody>
                  <a:tcPr marT="95250" marB="95250" marR="95250" marL="952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r>
              <a:tr h="306025">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Daily cases USA</a:t>
                      </a:r>
                      <a:endParaRPr sz="1100">
                        <a:latin typeface="Roboto"/>
                        <a:ea typeface="Roboto"/>
                        <a:cs typeface="Roboto"/>
                        <a:sym typeface="Roboto"/>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 sz="1100">
                          <a:solidFill>
                            <a:srgbClr val="1F4E79"/>
                          </a:solidFill>
                          <a:latin typeface="Roboto"/>
                          <a:ea typeface="Roboto"/>
                          <a:cs typeface="Roboto"/>
                          <a:sym typeface="Roboto"/>
                        </a:rPr>
                        <a:t>&lt; 2.2e-16 </a:t>
                      </a:r>
                      <a:endParaRPr sz="1100">
                        <a:solidFill>
                          <a:srgbClr val="1F4E79"/>
                        </a:solidFill>
                        <a:latin typeface="Roboto"/>
                        <a:ea typeface="Roboto"/>
                        <a:cs typeface="Roboto"/>
                        <a:sym typeface="Roboto"/>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b="1" lang="en" sz="1100">
                          <a:solidFill>
                            <a:schemeClr val="dk1"/>
                          </a:solidFill>
                          <a:latin typeface="Roboto"/>
                          <a:ea typeface="Roboto"/>
                          <a:cs typeface="Roboto"/>
                          <a:sym typeface="Roboto"/>
                        </a:rPr>
                        <a:t>15.22</a:t>
                      </a:r>
                      <a:endParaRPr b="1" sz="1100">
                        <a:solidFill>
                          <a:schemeClr val="dk1"/>
                        </a:solidFill>
                        <a:latin typeface="Roboto"/>
                        <a:ea typeface="Roboto"/>
                        <a:cs typeface="Roboto"/>
                        <a:sym typeface="Roboto"/>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r>
              <a:tr h="306025">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Daily deaths world</a:t>
                      </a:r>
                      <a:endParaRPr sz="1100">
                        <a:latin typeface="Roboto"/>
                        <a:ea typeface="Roboto"/>
                        <a:cs typeface="Roboto"/>
                        <a:sym typeface="Roboto"/>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7.981e-13</a:t>
                      </a:r>
                      <a:endParaRPr sz="1100">
                        <a:latin typeface="Roboto"/>
                        <a:ea typeface="Roboto"/>
                        <a:cs typeface="Roboto"/>
                        <a:sym typeface="Roboto"/>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41.78</a:t>
                      </a:r>
                      <a:endParaRPr sz="1100">
                        <a:latin typeface="Roboto"/>
                        <a:ea typeface="Roboto"/>
                        <a:cs typeface="Roboto"/>
                        <a:sym typeface="Roboto"/>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r>
              <a:tr h="282425">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daily deaths USA</a:t>
                      </a:r>
                      <a:endParaRPr sz="1100">
                        <a:latin typeface="Roboto"/>
                        <a:ea typeface="Roboto"/>
                        <a:cs typeface="Roboto"/>
                        <a:sym typeface="Roboto"/>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0.002022</a:t>
                      </a:r>
                      <a:endParaRPr sz="1100">
                        <a:latin typeface="Roboto"/>
                        <a:ea typeface="Roboto"/>
                        <a:cs typeface="Roboto"/>
                        <a:sym typeface="Roboto"/>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c>
                  <a:txBody>
                    <a:bodyPr/>
                    <a:lstStyle/>
                    <a:p>
                      <a:pPr indent="0" lvl="0" marL="0" rtl="0" algn="l">
                        <a:spcBef>
                          <a:spcPts val="0"/>
                        </a:spcBef>
                        <a:spcAft>
                          <a:spcPts val="0"/>
                        </a:spcAft>
                        <a:buNone/>
                      </a:pPr>
                      <a:r>
                        <a:rPr lang="en" sz="1100">
                          <a:latin typeface="Roboto"/>
                          <a:ea typeface="Roboto"/>
                          <a:cs typeface="Roboto"/>
                          <a:sym typeface="Roboto"/>
                        </a:rPr>
                        <a:t>31.44</a:t>
                      </a:r>
                      <a:endParaRPr sz="1100">
                        <a:latin typeface="Roboto"/>
                        <a:ea typeface="Roboto"/>
                        <a:cs typeface="Roboto"/>
                        <a:sym typeface="Roboto"/>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r>
              <a:tr h="306025">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Treasury 10 years</a:t>
                      </a:r>
                      <a:endParaRPr sz="1100">
                        <a:latin typeface="Roboto"/>
                        <a:ea typeface="Roboto"/>
                        <a:cs typeface="Roboto"/>
                        <a:sym typeface="Roboto"/>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1100">
                          <a:solidFill>
                            <a:srgbClr val="1F4E79"/>
                          </a:solidFill>
                          <a:latin typeface="Roboto"/>
                          <a:ea typeface="Roboto"/>
                          <a:cs typeface="Roboto"/>
                          <a:sym typeface="Roboto"/>
                        </a:rPr>
                        <a:t>&lt; 2.2e-16</a:t>
                      </a:r>
                      <a:endParaRPr sz="1100">
                        <a:solidFill>
                          <a:srgbClr val="1F4E79"/>
                        </a:solidFill>
                        <a:latin typeface="Roboto"/>
                        <a:ea typeface="Roboto"/>
                        <a:cs typeface="Roboto"/>
                        <a:sym typeface="Roboto"/>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41.18</a:t>
                      </a:r>
                      <a:endParaRPr sz="1100">
                        <a:latin typeface="Roboto"/>
                        <a:ea typeface="Roboto"/>
                        <a:cs typeface="Roboto"/>
                        <a:sym typeface="Roboto"/>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r>
              <a:tr h="282425">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Treasury 13 weeks</a:t>
                      </a:r>
                      <a:endParaRPr sz="1100">
                        <a:latin typeface="Roboto"/>
                        <a:ea typeface="Roboto"/>
                        <a:cs typeface="Roboto"/>
                        <a:sym typeface="Roboto"/>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 sz="1100">
                          <a:solidFill>
                            <a:srgbClr val="1F4E79"/>
                          </a:solidFill>
                          <a:latin typeface="Roboto"/>
                          <a:ea typeface="Roboto"/>
                          <a:cs typeface="Roboto"/>
                          <a:sym typeface="Roboto"/>
                        </a:rPr>
                        <a:t>&lt; 2.2e-16</a:t>
                      </a:r>
                      <a:endParaRPr sz="1100">
                        <a:solidFill>
                          <a:srgbClr val="1F4E79"/>
                        </a:solidFill>
                        <a:latin typeface="Roboto"/>
                        <a:ea typeface="Roboto"/>
                        <a:cs typeface="Roboto"/>
                        <a:sym typeface="Roboto"/>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c>
                  <a:txBody>
                    <a:bodyPr/>
                    <a:lstStyle/>
                    <a:p>
                      <a:pPr indent="0" lvl="0" marL="0" rtl="0" algn="l">
                        <a:spcBef>
                          <a:spcPts val="0"/>
                        </a:spcBef>
                        <a:spcAft>
                          <a:spcPts val="0"/>
                        </a:spcAft>
                        <a:buNone/>
                      </a:pPr>
                      <a:r>
                        <a:rPr lang="en" sz="1100">
                          <a:latin typeface="Roboto"/>
                          <a:ea typeface="Roboto"/>
                          <a:cs typeface="Roboto"/>
                          <a:sym typeface="Roboto"/>
                        </a:rPr>
                        <a:t>42.16</a:t>
                      </a:r>
                      <a:endParaRPr sz="1100">
                        <a:latin typeface="Roboto"/>
                        <a:ea typeface="Roboto"/>
                        <a:cs typeface="Roboto"/>
                        <a:sym typeface="Roboto"/>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r>
              <a:tr h="282425">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Vix</a:t>
                      </a:r>
                      <a:endParaRPr sz="1100">
                        <a:latin typeface="Roboto"/>
                        <a:ea typeface="Roboto"/>
                        <a:cs typeface="Roboto"/>
                        <a:sym typeface="Roboto"/>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0.04487</a:t>
                      </a:r>
                      <a:endParaRPr sz="1100">
                        <a:latin typeface="Roboto"/>
                        <a:ea typeface="Roboto"/>
                        <a:cs typeface="Roboto"/>
                        <a:sym typeface="Roboto"/>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spcBef>
                          <a:spcPts val="0"/>
                        </a:spcBef>
                        <a:spcAft>
                          <a:spcPts val="0"/>
                        </a:spcAft>
                        <a:buNone/>
                      </a:pPr>
                      <a:r>
                        <a:rPr lang="en" sz="1100">
                          <a:latin typeface="Roboto"/>
                          <a:ea typeface="Roboto"/>
                          <a:cs typeface="Roboto"/>
                          <a:sym typeface="Roboto"/>
                        </a:rPr>
                        <a:t>57.63</a:t>
                      </a:r>
                      <a:endParaRPr sz="1100">
                        <a:latin typeface="Roboto"/>
                        <a:ea typeface="Roboto"/>
                        <a:cs typeface="Roboto"/>
                        <a:sym typeface="Roboto"/>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r>
              <a:tr h="282425">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Nasdaq</a:t>
                      </a:r>
                      <a:endParaRPr sz="1100">
                        <a:latin typeface="Roboto"/>
                        <a:ea typeface="Roboto"/>
                        <a:cs typeface="Roboto"/>
                        <a:sym typeface="Roboto"/>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4.503e-06</a:t>
                      </a:r>
                      <a:endParaRPr sz="1100">
                        <a:latin typeface="Roboto"/>
                        <a:ea typeface="Roboto"/>
                        <a:cs typeface="Roboto"/>
                        <a:sym typeface="Roboto"/>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c>
                  <a:txBody>
                    <a:bodyPr/>
                    <a:lstStyle/>
                    <a:p>
                      <a:pPr indent="0" lvl="0" marL="0" rtl="0" algn="l">
                        <a:spcBef>
                          <a:spcPts val="0"/>
                        </a:spcBef>
                        <a:spcAft>
                          <a:spcPts val="0"/>
                        </a:spcAft>
                        <a:buNone/>
                      </a:pPr>
                      <a:r>
                        <a:rPr lang="en" sz="1100">
                          <a:latin typeface="Roboto"/>
                          <a:ea typeface="Roboto"/>
                          <a:cs typeface="Roboto"/>
                          <a:sym typeface="Roboto"/>
                        </a:rPr>
                        <a:t>53.91</a:t>
                      </a:r>
                      <a:endParaRPr sz="1100">
                        <a:latin typeface="Roboto"/>
                        <a:ea typeface="Roboto"/>
                        <a:cs typeface="Roboto"/>
                        <a:sym typeface="Roboto"/>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r>
            </a:tbl>
          </a:graphicData>
        </a:graphic>
      </p:graphicFrame>
      <p:sp>
        <p:nvSpPr>
          <p:cNvPr id="116" name="Google Shape;116;p18"/>
          <p:cNvSpPr/>
          <p:nvPr/>
        </p:nvSpPr>
        <p:spPr>
          <a:xfrm>
            <a:off x="2797350" y="1100750"/>
            <a:ext cx="1117200" cy="30942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txBox="1"/>
          <p:nvPr/>
        </p:nvSpPr>
        <p:spPr>
          <a:xfrm>
            <a:off x="4225900" y="1011100"/>
            <a:ext cx="4396200" cy="242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2"/>
                </a:solidFill>
                <a:latin typeface="Roboto"/>
                <a:ea typeface="Roboto"/>
                <a:cs typeface="Roboto"/>
                <a:sym typeface="Roboto"/>
              </a:rPr>
              <a:t>We ran simple linear regression across each predictor: </a:t>
            </a:r>
            <a:endParaRPr>
              <a:solidFill>
                <a:schemeClr val="lt2"/>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P-value &lt; 0.05 (statistically significant)</a:t>
            </a:r>
            <a:endParaRPr sz="1100">
              <a:latin typeface="Roboto"/>
              <a:ea typeface="Roboto"/>
              <a:cs typeface="Roboto"/>
              <a:sym typeface="Roboto"/>
            </a:endParaRPr>
          </a:p>
          <a:p>
            <a:pPr indent="0" lvl="0" marL="457200" marR="0" rtl="0" algn="l">
              <a:lnSpc>
                <a:spcPct val="100000"/>
              </a:lnSpc>
              <a:spcBef>
                <a:spcPts val="0"/>
              </a:spcBef>
              <a:spcAft>
                <a:spcPts val="0"/>
              </a:spcAft>
              <a:buNone/>
            </a:pPr>
            <a:r>
              <a:t/>
            </a:r>
            <a:endParaRPr sz="12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Daily Cases World  		   </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Daily Cases USA</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Daily Deaths World</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Daily Deaths USA</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Treasury Yield 13 weeks   		</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Treasury Yield 10 Yrs      </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Vix</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Nasdaq  </a:t>
            </a:r>
            <a:endParaRPr sz="1000">
              <a:latin typeface="Roboto"/>
              <a:ea typeface="Roboto"/>
              <a:cs typeface="Roboto"/>
              <a:sym typeface="Roboto"/>
            </a:endParaRPr>
          </a:p>
          <a:p>
            <a:pPr indent="0" lvl="0" marL="457200" rtl="0" algn="l">
              <a:spcBef>
                <a:spcPts val="0"/>
              </a:spcBef>
              <a:spcAft>
                <a:spcPts val="0"/>
              </a:spcAft>
              <a:buNone/>
            </a:pPr>
            <a:r>
              <a:rPr lang="en" sz="1000">
                <a:latin typeface="Roboto"/>
                <a:ea typeface="Roboto"/>
                <a:cs typeface="Roboto"/>
                <a:sym typeface="Roboto"/>
              </a:rPr>
              <a:t>   </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Selection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nvSpPr>
        <p:spPr>
          <a:xfrm>
            <a:off x="4751225" y="315600"/>
            <a:ext cx="4336800" cy="45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Forward, Backward, and Stepwise resulted in the same set of variables:</a:t>
            </a:r>
            <a:endParaRPr>
              <a:solidFill>
                <a:srgbClr val="F3F3F3"/>
              </a:solidFill>
            </a:endParaRPr>
          </a:p>
          <a:p>
            <a:pPr indent="0" lvl="0" marL="0" rtl="0" algn="l">
              <a:spcBef>
                <a:spcPts val="0"/>
              </a:spcBef>
              <a:spcAft>
                <a:spcPts val="0"/>
              </a:spcAft>
              <a:buNone/>
            </a:pPr>
            <a:r>
              <a:t/>
            </a:r>
            <a:endParaRPr>
              <a:solidFill>
                <a:srgbClr val="F3F3F3"/>
              </a:solidFill>
            </a:endParaRPr>
          </a:p>
          <a:p>
            <a:pPr indent="-317500" lvl="0" marL="457200" rtl="0" algn="l">
              <a:spcBef>
                <a:spcPts val="0"/>
              </a:spcBef>
              <a:spcAft>
                <a:spcPts val="0"/>
              </a:spcAft>
              <a:buClr>
                <a:srgbClr val="F3F3F3"/>
              </a:buClr>
              <a:buSzPts val="1400"/>
              <a:buChar char="●"/>
            </a:pPr>
            <a:r>
              <a:rPr b="1" lang="en">
                <a:solidFill>
                  <a:srgbClr val="F3F3F3"/>
                </a:solidFill>
              </a:rPr>
              <a:t>Covid Daily Cases - W</a:t>
            </a:r>
            <a:r>
              <a:rPr b="1" lang="en">
                <a:solidFill>
                  <a:srgbClr val="F3F3F3"/>
                </a:solidFill>
              </a:rPr>
              <a:t>orld</a:t>
            </a:r>
            <a:endParaRPr b="1">
              <a:solidFill>
                <a:srgbClr val="F3F3F3"/>
              </a:solidFill>
            </a:endParaRPr>
          </a:p>
          <a:p>
            <a:pPr indent="-317500" lvl="0" marL="457200" rtl="0" algn="l">
              <a:spcBef>
                <a:spcPts val="0"/>
              </a:spcBef>
              <a:spcAft>
                <a:spcPts val="0"/>
              </a:spcAft>
              <a:buClr>
                <a:srgbClr val="F3F3F3"/>
              </a:buClr>
              <a:buSzPts val="1400"/>
              <a:buChar char="●"/>
            </a:pPr>
            <a:r>
              <a:rPr b="1" lang="en">
                <a:solidFill>
                  <a:srgbClr val="F3F3F3"/>
                </a:solidFill>
              </a:rPr>
              <a:t>Covid Daily Cases - US</a:t>
            </a:r>
            <a:endParaRPr b="1">
              <a:solidFill>
                <a:srgbClr val="F3F3F3"/>
              </a:solidFill>
            </a:endParaRPr>
          </a:p>
          <a:p>
            <a:pPr indent="-317500" lvl="0" marL="457200" rtl="0" algn="l">
              <a:spcBef>
                <a:spcPts val="0"/>
              </a:spcBef>
              <a:spcAft>
                <a:spcPts val="0"/>
              </a:spcAft>
              <a:buClr>
                <a:srgbClr val="F3F3F3"/>
              </a:buClr>
              <a:buSzPts val="1400"/>
              <a:buChar char="●"/>
            </a:pPr>
            <a:r>
              <a:rPr b="1" lang="en">
                <a:solidFill>
                  <a:srgbClr val="F3F3F3"/>
                </a:solidFill>
              </a:rPr>
              <a:t>Vix</a:t>
            </a:r>
            <a:endParaRPr b="1">
              <a:solidFill>
                <a:srgbClr val="F3F3F3"/>
              </a:solidFill>
            </a:endParaRPr>
          </a:p>
          <a:p>
            <a:pPr indent="-317500" lvl="0" marL="457200" rtl="0" algn="l">
              <a:spcBef>
                <a:spcPts val="0"/>
              </a:spcBef>
              <a:spcAft>
                <a:spcPts val="0"/>
              </a:spcAft>
              <a:buClr>
                <a:srgbClr val="F3F3F3"/>
              </a:buClr>
              <a:buSzPts val="1400"/>
              <a:buChar char="●"/>
            </a:pPr>
            <a:r>
              <a:rPr b="1" lang="en">
                <a:solidFill>
                  <a:srgbClr val="F3F3F3"/>
                </a:solidFill>
              </a:rPr>
              <a:t>Cisco</a:t>
            </a:r>
            <a:endParaRPr b="1">
              <a:solidFill>
                <a:srgbClr val="F3F3F3"/>
              </a:solidFill>
            </a:endParaRPr>
          </a:p>
          <a:p>
            <a:pPr indent="-317500" lvl="0" marL="457200" rtl="0" algn="l">
              <a:spcBef>
                <a:spcPts val="0"/>
              </a:spcBef>
              <a:spcAft>
                <a:spcPts val="0"/>
              </a:spcAft>
              <a:buClr>
                <a:srgbClr val="F3F3F3"/>
              </a:buClr>
              <a:buSzPts val="1400"/>
              <a:buChar char="●"/>
            </a:pPr>
            <a:r>
              <a:rPr b="1" lang="en">
                <a:solidFill>
                  <a:srgbClr val="F3F3F3"/>
                </a:solidFill>
              </a:rPr>
              <a:t>Nasdaq</a:t>
            </a:r>
            <a:endParaRPr b="1">
              <a:solidFill>
                <a:srgbClr val="F3F3F3"/>
              </a:solidFill>
            </a:endParaRPr>
          </a:p>
          <a:p>
            <a:pPr indent="-317500" lvl="0" marL="457200" rtl="0" algn="l">
              <a:spcBef>
                <a:spcPts val="0"/>
              </a:spcBef>
              <a:spcAft>
                <a:spcPts val="0"/>
              </a:spcAft>
              <a:buClr>
                <a:srgbClr val="F3F3F3"/>
              </a:buClr>
              <a:buSzPts val="1400"/>
              <a:buChar char="●"/>
            </a:pPr>
            <a:r>
              <a:rPr b="1" lang="en">
                <a:solidFill>
                  <a:srgbClr val="F3F3F3"/>
                </a:solidFill>
              </a:rPr>
              <a:t>S&amp;P 500</a:t>
            </a:r>
            <a:endParaRPr b="1">
              <a:solidFill>
                <a:srgbClr val="F3F3F3"/>
              </a:solidFill>
            </a:endParaRPr>
          </a:p>
          <a:p>
            <a:pPr indent="0" lvl="0" marL="0" rtl="0" algn="l">
              <a:spcBef>
                <a:spcPts val="0"/>
              </a:spcBef>
              <a:spcAft>
                <a:spcPts val="0"/>
              </a:spcAft>
              <a:buNone/>
            </a:pPr>
            <a:r>
              <a:t/>
            </a:r>
            <a:endParaRPr b="1">
              <a:solidFill>
                <a:srgbClr val="F3F3F3"/>
              </a:solidFill>
            </a:endParaRPr>
          </a:p>
          <a:p>
            <a:pPr indent="0" lvl="0" marL="0" rtl="0" algn="l">
              <a:spcBef>
                <a:spcPts val="0"/>
              </a:spcBef>
              <a:spcAft>
                <a:spcPts val="0"/>
              </a:spcAft>
              <a:buNone/>
            </a:pPr>
            <a:r>
              <a:t/>
            </a:r>
            <a:endParaRPr sz="1200">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b="1" lang="en">
                <a:solidFill>
                  <a:schemeClr val="lt1"/>
                </a:solidFill>
              </a:rPr>
              <a:t>RMSE = 11.468</a:t>
            </a:r>
            <a:endParaRPr b="1">
              <a:solidFill>
                <a:schemeClr val="lt1"/>
              </a:solidFill>
            </a:endParaRPr>
          </a:p>
          <a:p>
            <a:pPr indent="0" lvl="0" marL="0" rtl="0" algn="l">
              <a:spcBef>
                <a:spcPts val="0"/>
              </a:spcBef>
              <a:spcAft>
                <a:spcPts val="0"/>
              </a:spcAft>
              <a:buNone/>
            </a:pPr>
            <a:r>
              <a:rPr b="1" lang="en">
                <a:solidFill>
                  <a:schemeClr val="lt1"/>
                </a:solidFill>
              </a:rPr>
              <a:t>Adjusted R</a:t>
            </a:r>
            <a:r>
              <a:rPr b="1" baseline="30000" lang="en">
                <a:solidFill>
                  <a:schemeClr val="lt1"/>
                </a:solidFill>
              </a:rPr>
              <a:t>2</a:t>
            </a:r>
            <a:r>
              <a:rPr b="1" lang="en">
                <a:solidFill>
                  <a:schemeClr val="lt1"/>
                </a:solidFill>
              </a:rPr>
              <a:t>  = 0.9659</a:t>
            </a:r>
            <a:endParaRPr b="1">
              <a:solidFill>
                <a:schemeClr val="lt1"/>
              </a:solidFill>
            </a:endParaRPr>
          </a:p>
        </p:txBody>
      </p:sp>
      <p:pic>
        <p:nvPicPr>
          <p:cNvPr id="128" name="Google Shape;128;p20"/>
          <p:cNvPicPr preferRelativeResize="0"/>
          <p:nvPr/>
        </p:nvPicPr>
        <p:blipFill>
          <a:blip r:embed="rId3">
            <a:alphaModFix/>
          </a:blip>
          <a:stretch>
            <a:fillRect/>
          </a:stretch>
        </p:blipFill>
        <p:spPr>
          <a:xfrm>
            <a:off x="135500" y="1074525"/>
            <a:ext cx="4336799" cy="28828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 - Nearest Neighbours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