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0" r:id="rId7"/>
    <p:sldId id="281" r:id="rId8"/>
    <p:sldId id="283" r:id="rId9"/>
    <p:sldId id="276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9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84" r:id="rId26"/>
    <p:sldId id="280" r:id="rId27"/>
    <p:sldId id="278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yHJV03dq6UYEM6koE5zZ9UbXT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By looking at the graph we can observe that post-graduates are more prone to do side hustles compared to graduates.</a:t>
            </a:r>
            <a:endParaRPr/>
          </a:p>
        </p:txBody>
      </p:sp>
      <p:sp>
        <p:nvSpPr>
          <p:cNvPr id="149" name="Google Shape;14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b0dbbb92f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b0dbbb9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7304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b0dbbb92f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2b0dbbb92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5115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b0dbbb92f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2b0dbbb9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b0dbbb92f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2b0dbbb92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b0dbbb92f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2b0dbbb9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b0dbbb92f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2b0dbbb92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389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b0dbbb92f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b0dbbb9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1432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b0dbbb92f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2b0dbbb92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b0dbbb92f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b0dbbb9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77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03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b0dbbb92f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b0dbbb92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performance-management/side-hustling-is-the-new-normal-is-india-inc-ready-for-it-3289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324884" y="317788"/>
            <a:ext cx="722283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study the Impacts of having side income sources on one’s personal and professional life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007599" y="4032404"/>
            <a:ext cx="20089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Shruti Ushire 906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Mitali Kubal 901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1665527" y="6206836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9797"/>
            <a:ext cx="9725889" cy="5465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1665527" y="6252555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l="3497" r="7692" b="4723"/>
          <a:stretch/>
        </p:blipFill>
        <p:spPr>
          <a:xfrm>
            <a:off x="267855" y="1115756"/>
            <a:ext cx="10963564" cy="566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110836" y="73551"/>
            <a:ext cx="31034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415635" y="409987"/>
            <a:ext cx="6216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understand more about the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11665527" y="6252555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3715" y="578298"/>
            <a:ext cx="8538285" cy="566455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/>
        </p:nvSpPr>
        <p:spPr>
          <a:xfrm>
            <a:off x="307109" y="219210"/>
            <a:ext cx="61006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307109" y="1563716"/>
            <a:ext cx="309991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 of 113 postgraduates, 54% (61) are doing side hustle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 of 297 graduates, only 43.4%(129) are doing.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307109" y="3266455"/>
            <a:ext cx="276832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Female tends to earn more money &amp; do side hustles than Males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11665527" y="6252555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8198" y="588326"/>
            <a:ext cx="6713802" cy="56545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B6C41E-2AC7-E6DD-C00D-B63016E050A7}"/>
              </a:ext>
            </a:extLst>
          </p:cNvPr>
          <p:cNvSpPr txBox="1"/>
          <p:nvPr/>
        </p:nvSpPr>
        <p:spPr>
          <a:xfrm>
            <a:off x="562897" y="2955270"/>
            <a:ext cx="45105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Most of the individuals fond to do their side hustle</a:t>
            </a:r>
          </a:p>
          <a:p>
            <a:r>
              <a:rPr lang="en-IN" dirty="0"/>
              <a:t>either on a combination of both or weekends.</a:t>
            </a:r>
          </a:p>
          <a:p>
            <a:r>
              <a:rPr lang="en-IN" dirty="0"/>
              <a:t>Individuals who do side hustles on weekends tend to</a:t>
            </a:r>
          </a:p>
          <a:p>
            <a:r>
              <a:rPr lang="en-IN" dirty="0"/>
              <a:t>earn more money above 25k +</a:t>
            </a:r>
          </a:p>
          <a:p>
            <a:r>
              <a:rPr lang="en-IN" dirty="0"/>
              <a:t>Most individuals invest less than or equal to</a:t>
            </a:r>
          </a:p>
          <a:p>
            <a:r>
              <a:rPr lang="en-IN" dirty="0"/>
              <a:t>5 hours for thein side income source.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4E8FB7-883D-D3AE-3E7D-33740C7EC868}"/>
              </a:ext>
            </a:extLst>
          </p:cNvPr>
          <p:cNvSpPr txBox="1"/>
          <p:nvPr/>
        </p:nvSpPr>
        <p:spPr>
          <a:xfrm>
            <a:off x="494070" y="201440"/>
            <a:ext cx="6899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time spend &amp; on which days an individual earns more money using side</a:t>
            </a:r>
          </a:p>
          <a:p>
            <a:r>
              <a:rPr lang="en-IN" dirty="0"/>
              <a:t>hustle: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11665527" y="6252555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934" y="961438"/>
            <a:ext cx="9560360" cy="5291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oogle Shape;155;p7"/>
          <p:cNvSpPr txBox="1"/>
          <p:nvPr/>
        </p:nvSpPr>
        <p:spPr>
          <a:xfrm>
            <a:off x="4469676" y="303544"/>
            <a:ext cx="61006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 of Side Hustlers: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1665527" y="6252555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734" y="917024"/>
            <a:ext cx="8038532" cy="5210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oogle Shape;155;p7"/>
          <p:cNvSpPr txBox="1"/>
          <p:nvPr/>
        </p:nvSpPr>
        <p:spPr>
          <a:xfrm>
            <a:off x="244964" y="177169"/>
            <a:ext cx="72075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 of Side Hustlers who does full time job/self employed: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11665527" y="6252555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460" y="817000"/>
            <a:ext cx="8229600" cy="4887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oogle Shape;155;p7"/>
          <p:cNvSpPr txBox="1"/>
          <p:nvPr/>
        </p:nvSpPr>
        <p:spPr>
          <a:xfrm>
            <a:off x="2422512" y="225694"/>
            <a:ext cx="708997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ctr"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of Side Hustlers who does full time job/self employed:</a:t>
            </a: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11665527" y="6252555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46" y="792769"/>
            <a:ext cx="9402280" cy="5631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Google Shape;155;p7"/>
          <p:cNvSpPr txBox="1"/>
          <p:nvPr/>
        </p:nvSpPr>
        <p:spPr>
          <a:xfrm>
            <a:off x="307108" y="219210"/>
            <a:ext cx="109113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ctr"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 &amp; Impact of Side Hustlers who are Students:</a:t>
            </a: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b0dbbb92f_0_28"/>
          <p:cNvSpPr/>
          <p:nvPr/>
        </p:nvSpPr>
        <p:spPr>
          <a:xfrm>
            <a:off x="0" y="0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2b0dbbb92f_0_28"/>
          <p:cNvSpPr/>
          <p:nvPr/>
        </p:nvSpPr>
        <p:spPr>
          <a:xfrm>
            <a:off x="0" y="6867699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2b0dbbb92f_0_28"/>
          <p:cNvSpPr/>
          <p:nvPr/>
        </p:nvSpPr>
        <p:spPr>
          <a:xfrm>
            <a:off x="11665527" y="6252555"/>
            <a:ext cx="526500" cy="60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27F04-B4F3-D908-9E58-D250FE562232}"/>
              </a:ext>
            </a:extLst>
          </p:cNvPr>
          <p:cNvSpPr txBox="1"/>
          <p:nvPr/>
        </p:nvSpPr>
        <p:spPr>
          <a:xfrm>
            <a:off x="3227437" y="2094736"/>
            <a:ext cx="6100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u="sng" dirty="0"/>
              <a:t>Statistical techniques used for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04DD9-0915-124D-13C2-17ACD48F38EC}"/>
              </a:ext>
            </a:extLst>
          </p:cNvPr>
          <p:cNvSpPr txBox="1"/>
          <p:nvPr/>
        </p:nvSpPr>
        <p:spPr>
          <a:xfrm>
            <a:off x="4220498" y="3041151"/>
            <a:ext cx="70276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One Way ANOVA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Wilcoxon signed-rank test</a:t>
            </a:r>
          </a:p>
        </p:txBody>
      </p:sp>
    </p:spTree>
    <p:extLst>
      <p:ext uri="{BB962C8B-B14F-4D97-AF65-F5344CB8AC3E}">
        <p14:creationId xmlns:p14="http://schemas.microsoft.com/office/powerpoint/2010/main" val="212886571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3"/>
          <p:cNvSpPr/>
          <p:nvPr/>
        </p:nvSpPr>
        <p:spPr>
          <a:xfrm>
            <a:off x="11665527" y="6252555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35;p5"/>
          <p:cNvSpPr txBox="1"/>
          <p:nvPr/>
        </p:nvSpPr>
        <p:spPr>
          <a:xfrm>
            <a:off x="4860636" y="150269"/>
            <a:ext cx="61006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One Way ANOVA</a:t>
            </a:r>
            <a:endParaRPr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837062" y="646642"/>
            <a:ext cx="108284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/>
              <a:t>To determine if there is a significant difference among different educational levels(</a:t>
            </a:r>
            <a:r>
              <a:rPr lang="en-US" sz="1800" b="1" u="sng" dirty="0" err="1"/>
              <a:t>Graduate,Post</a:t>
            </a:r>
            <a:r>
              <a:rPr lang="en-US" sz="1800" b="1" u="sng" dirty="0"/>
              <a:t>-Graduate) in terms of side income. </a:t>
            </a:r>
          </a:p>
          <a:p>
            <a:endParaRPr lang="en-US" sz="1800" dirty="0"/>
          </a:p>
          <a:p>
            <a:r>
              <a:rPr lang="en-US" sz="1800" dirty="0"/>
              <a:t>The hypotheses for this test are as follows: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Null Hypothesis (H0): </a:t>
            </a:r>
            <a:r>
              <a:rPr lang="en-US" sz="1800" dirty="0"/>
              <a:t>There is no significant difference in the mean side income among different educational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Alternative Hypothesis (H1):</a:t>
            </a:r>
            <a:r>
              <a:rPr lang="en-US" sz="1800" dirty="0"/>
              <a:t> There is a significant difference in the mean side income among different educational levels.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 looking at the table above (p value is &lt; 0.05) </a:t>
            </a:r>
            <a:r>
              <a:rPr lang="en-US" sz="1800" b="1" dirty="0"/>
              <a:t>we can reject H0 </a:t>
            </a:r>
            <a:r>
              <a:rPr lang="en-US" sz="1800" dirty="0"/>
              <a:t>and conclude that </a:t>
            </a:r>
            <a:r>
              <a:rPr lang="en-US" sz="1800" u="sng" dirty="0"/>
              <a:t>there is </a:t>
            </a:r>
          </a:p>
          <a:p>
            <a:r>
              <a:rPr lang="en-US" sz="1800" u="sng" dirty="0"/>
              <a:t>significant difference in the mean side income among different educational levels.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334" y="3036937"/>
            <a:ext cx="7328847" cy="2285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b0dbbb92f_0_16"/>
          <p:cNvSpPr/>
          <p:nvPr/>
        </p:nvSpPr>
        <p:spPr>
          <a:xfrm>
            <a:off x="0" y="0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2b0dbbb92f_0_16"/>
          <p:cNvSpPr/>
          <p:nvPr/>
        </p:nvSpPr>
        <p:spPr>
          <a:xfrm>
            <a:off x="0" y="6867699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2b0dbbb92f_0_16"/>
          <p:cNvSpPr/>
          <p:nvPr/>
        </p:nvSpPr>
        <p:spPr>
          <a:xfrm>
            <a:off x="11665527" y="6252555"/>
            <a:ext cx="526500" cy="60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8739" y="435872"/>
            <a:ext cx="108090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/>
              <a:t>To determine if there is a significant difference among different work domain levels in </a:t>
            </a:r>
          </a:p>
          <a:p>
            <a:r>
              <a:rPr lang="en-US" sz="1800" b="1" u="sng" dirty="0"/>
              <a:t>terms of side income.</a:t>
            </a:r>
          </a:p>
          <a:p>
            <a:endParaRPr lang="en-US" sz="1800" dirty="0"/>
          </a:p>
          <a:p>
            <a:r>
              <a:rPr lang="en-US" sz="1800" dirty="0"/>
              <a:t>The hypotheses for this test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Null Hypothesis (H0): </a:t>
            </a:r>
            <a:r>
              <a:rPr lang="en-US" sz="1800" dirty="0"/>
              <a:t>There is no significant difference in the mean side income among </a:t>
            </a:r>
          </a:p>
          <a:p>
            <a:r>
              <a:rPr lang="en-US" sz="1800" dirty="0"/>
              <a:t>different work domain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Alternative Hypothesis (H1): </a:t>
            </a:r>
            <a:r>
              <a:rPr lang="en-US" sz="1800" dirty="0"/>
              <a:t>There is a significant difference in the mean side income among </a:t>
            </a:r>
          </a:p>
          <a:p>
            <a:r>
              <a:rPr lang="en-US" sz="1800" dirty="0"/>
              <a:t>different work domain levels.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 looking at the table above (p value is &lt; 0.05) </a:t>
            </a:r>
            <a:r>
              <a:rPr lang="en-US" sz="1800" b="1" dirty="0"/>
              <a:t>we can reject H0 </a:t>
            </a:r>
            <a:r>
              <a:rPr lang="en-US" sz="1800" dirty="0"/>
              <a:t>and conclude that </a:t>
            </a:r>
            <a:r>
              <a:rPr lang="en-US" sz="1800" u="sng" dirty="0"/>
              <a:t>there is </a:t>
            </a:r>
          </a:p>
          <a:p>
            <a:r>
              <a:rPr lang="en-US" sz="1800" u="sng" dirty="0"/>
              <a:t>significant difference in the mean side income among different work domain levels.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284" y="2919240"/>
            <a:ext cx="7039897" cy="231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1665527" y="6262254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66151-7BD8-6EC4-8A24-C7EF7DD61190}"/>
              </a:ext>
            </a:extLst>
          </p:cNvPr>
          <p:cNvSpPr txBox="1"/>
          <p:nvPr/>
        </p:nvSpPr>
        <p:spPr>
          <a:xfrm>
            <a:off x="491613" y="266167"/>
            <a:ext cx="4129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Table of Contents:-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45495-A961-DB9A-AD4B-7305EF4D4B8E}"/>
              </a:ext>
            </a:extLst>
          </p:cNvPr>
          <p:cNvSpPr txBox="1"/>
          <p:nvPr/>
        </p:nvSpPr>
        <p:spPr>
          <a:xfrm>
            <a:off x="1949244" y="789387"/>
            <a:ext cx="8649929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Abstract</a:t>
            </a:r>
          </a:p>
          <a:p>
            <a:pPr marL="342900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Introduction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Objective of the study</a:t>
            </a:r>
          </a:p>
          <a:p>
            <a:pPr marL="342900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Methodology</a:t>
            </a:r>
          </a:p>
          <a:p>
            <a:pPr marL="342900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3200" dirty="0">
                <a:latin typeface="+mj-lt"/>
              </a:rPr>
              <a:t>Data Collection &amp; Preparation</a:t>
            </a:r>
          </a:p>
          <a:p>
            <a:pPr marL="342900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3200" dirty="0">
                <a:latin typeface="+mj-lt"/>
              </a:rPr>
              <a:t>Data description</a:t>
            </a:r>
            <a:endParaRPr lang="en-US" sz="32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342900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3200" dirty="0">
                <a:latin typeface="+mj-lt"/>
              </a:rPr>
              <a:t>Data Analysis</a:t>
            </a:r>
          </a:p>
          <a:p>
            <a:pPr marL="342900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Data Visualization</a:t>
            </a:r>
          </a:p>
          <a:p>
            <a:pPr marL="342900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3200" dirty="0">
                <a:latin typeface="+mj-lt"/>
              </a:rPr>
              <a:t>Statistical techniques used for analysis</a:t>
            </a:r>
          </a:p>
          <a:p>
            <a:pPr marL="342900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</a:rPr>
              <a:t>Reference links</a:t>
            </a:r>
          </a:p>
          <a:p>
            <a:pPr marL="342900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IN" sz="3200" dirty="0"/>
              <a:t>Conclusion</a:t>
            </a:r>
          </a:p>
          <a:p>
            <a:pPr>
              <a:buClr>
                <a:schemeClr val="dk1"/>
              </a:buClr>
              <a:buSzPts val="1800"/>
            </a:pPr>
            <a:endParaRPr lang="en-IN" sz="3200" dirty="0">
              <a:latin typeface="+mj-lt"/>
            </a:endParaRPr>
          </a:p>
          <a:p>
            <a:pPr marL="285750" indent="-285750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IN" sz="3200" u="sng" dirty="0"/>
          </a:p>
          <a:p>
            <a:pPr>
              <a:buClr>
                <a:schemeClr val="dk1"/>
              </a:buClr>
              <a:buSzPts val="1800"/>
            </a:pPr>
            <a:endParaRPr lang="en-IN" sz="3200" u="sng" dirty="0"/>
          </a:p>
          <a:p>
            <a:pPr>
              <a:buClr>
                <a:schemeClr val="dk1"/>
              </a:buClr>
              <a:buSzPts val="1800"/>
            </a:pPr>
            <a:endParaRPr lang="en-US" sz="32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endParaRPr lang="en-US" sz="32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37122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b0dbbb92f_0_10"/>
          <p:cNvSpPr/>
          <p:nvPr/>
        </p:nvSpPr>
        <p:spPr>
          <a:xfrm>
            <a:off x="0" y="0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2b0dbbb92f_0_10"/>
          <p:cNvSpPr/>
          <p:nvPr/>
        </p:nvSpPr>
        <p:spPr>
          <a:xfrm>
            <a:off x="0" y="6867699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2b0dbbb92f_0_10"/>
          <p:cNvSpPr/>
          <p:nvPr/>
        </p:nvSpPr>
        <p:spPr>
          <a:xfrm>
            <a:off x="11665527" y="6272220"/>
            <a:ext cx="526500" cy="60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6119" y="498270"/>
            <a:ext cx="1086940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/>
              <a:t>To determine if there is a significant difference among different work domain levels in terms of side income. </a:t>
            </a:r>
          </a:p>
          <a:p>
            <a:r>
              <a:rPr lang="en-US" sz="1800" dirty="0"/>
              <a:t>The hypotheses for this test are as follows: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Null Hypothesis (H0): </a:t>
            </a:r>
            <a:r>
              <a:rPr lang="en-US" sz="1800" dirty="0"/>
              <a:t>There is no significant difference in the mean side income among different time spent categories.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Alternative Hypothesis (H1):</a:t>
            </a:r>
            <a:r>
              <a:rPr lang="en-US" sz="1800" dirty="0"/>
              <a:t> There is a significant difference in the mean side income among different time spent categories.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 looking at the table above (p value is &lt; 0.05) </a:t>
            </a:r>
            <a:r>
              <a:rPr lang="en-US" sz="1800" b="1" dirty="0"/>
              <a:t>we can reject H0 </a:t>
            </a:r>
            <a:r>
              <a:rPr lang="en-US" sz="1800" dirty="0"/>
              <a:t>and conclude that </a:t>
            </a:r>
            <a:r>
              <a:rPr lang="en-US" sz="1800" u="sng" dirty="0"/>
              <a:t>there is </a:t>
            </a:r>
          </a:p>
          <a:p>
            <a:r>
              <a:rPr lang="en-US" sz="1800" u="sng" dirty="0"/>
              <a:t>significant difference in the mean side income among different time spent categories.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65" y="2652603"/>
            <a:ext cx="8180438" cy="2596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b0dbbb92f_0_4"/>
          <p:cNvSpPr/>
          <p:nvPr/>
        </p:nvSpPr>
        <p:spPr>
          <a:xfrm>
            <a:off x="0" y="0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2b0dbbb92f_0_4"/>
          <p:cNvSpPr/>
          <p:nvPr/>
        </p:nvSpPr>
        <p:spPr>
          <a:xfrm>
            <a:off x="0" y="6867699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2b0dbbb92f_0_4"/>
          <p:cNvSpPr/>
          <p:nvPr/>
        </p:nvSpPr>
        <p:spPr>
          <a:xfrm>
            <a:off x="11665527" y="6272219"/>
            <a:ext cx="526500" cy="60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4233" y="457327"/>
            <a:ext cx="1095129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/>
              <a:t>To determine if there is a significant difference among different work domain levels in terms of side income. </a:t>
            </a:r>
          </a:p>
          <a:p>
            <a:endParaRPr lang="en-US" sz="1800" b="1" u="sng" dirty="0"/>
          </a:p>
          <a:p>
            <a:r>
              <a:rPr lang="en-US" sz="1800" dirty="0"/>
              <a:t>The hypotheses for this test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Null Hypothesis (H0): There is no significant difference in the mean side income among different working style categories.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Alternative Hypothesis (H1): There is a significant difference in the mean side income among different working style categories.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 looking at the table above (p value is &lt; 0.05) </a:t>
            </a:r>
            <a:r>
              <a:rPr lang="en-US" sz="1800" b="1" dirty="0"/>
              <a:t>we can reject H0</a:t>
            </a:r>
            <a:r>
              <a:rPr lang="en-US" sz="1800" dirty="0"/>
              <a:t> and conclude that </a:t>
            </a:r>
            <a:r>
              <a:rPr lang="en-US" sz="1800" u="sng" dirty="0"/>
              <a:t>there is </a:t>
            </a:r>
          </a:p>
          <a:p>
            <a:r>
              <a:rPr lang="en-US" sz="1800" u="sng" dirty="0"/>
              <a:t>significant difference in the mean side income among different working style categories.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087" y="2869414"/>
            <a:ext cx="5752522" cy="2002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35;p5"/>
          <p:cNvSpPr txBox="1"/>
          <p:nvPr/>
        </p:nvSpPr>
        <p:spPr>
          <a:xfrm>
            <a:off x="4246487" y="232156"/>
            <a:ext cx="61006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Wilcoxon signed-rank test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8803" y="818662"/>
            <a:ext cx="114393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/>
              <a:t>To study if there is any significant difference in mental health of an individual after having side hustle.</a:t>
            </a:r>
          </a:p>
          <a:p>
            <a:r>
              <a:rPr lang="en-US" sz="1800" b="1" u="sng" dirty="0"/>
              <a:t> </a:t>
            </a:r>
          </a:p>
          <a:p>
            <a:r>
              <a:rPr lang="en-US" sz="1800" dirty="0"/>
              <a:t>H0: There is no significant effect on mental health</a:t>
            </a:r>
          </a:p>
          <a:p>
            <a:r>
              <a:rPr lang="en-US" sz="1800" dirty="0"/>
              <a:t>       of an individual after having side hustle </a:t>
            </a:r>
          </a:p>
          <a:p>
            <a:endParaRPr lang="en-US" sz="1800" dirty="0"/>
          </a:p>
          <a:p>
            <a:r>
              <a:rPr lang="en-US" sz="1800" dirty="0"/>
              <a:t>H1: There is significant effect on mental health </a:t>
            </a:r>
          </a:p>
          <a:p>
            <a:r>
              <a:rPr lang="en-US" sz="1800" dirty="0"/>
              <a:t>       of an individual after having side hustle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 value is less than 0.05, Therefore </a:t>
            </a:r>
            <a:r>
              <a:rPr lang="en-US" sz="1800" b="1" dirty="0"/>
              <a:t>we can reject H0 </a:t>
            </a:r>
          </a:p>
          <a:p>
            <a:r>
              <a:rPr lang="en-US" sz="1800" dirty="0"/>
              <a:t>and conclude that </a:t>
            </a:r>
            <a:r>
              <a:rPr lang="en-US" sz="1800" u="sng" dirty="0"/>
              <a:t>there is a significant effect on mental </a:t>
            </a:r>
          </a:p>
          <a:p>
            <a:r>
              <a:rPr lang="en-US" sz="1800" u="sng" dirty="0"/>
              <a:t>health of an individual after pursuing side hustle.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Here the test statistics we got was positive indicates that there </a:t>
            </a:r>
          </a:p>
          <a:p>
            <a:r>
              <a:rPr lang="en-US" sz="1800" dirty="0"/>
              <a:t>is positive impact on mental health.</a:t>
            </a:r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772" y="1363241"/>
            <a:ext cx="4303361" cy="4533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257;g22b0dbbb92f_0_28">
            <a:extLst>
              <a:ext uri="{FF2B5EF4-FFF2-40B4-BE49-F238E27FC236}">
                <a16:creationId xmlns:a16="http://schemas.microsoft.com/office/drawing/2014/main" id="{FA3F0B1D-F3AA-B405-C51C-1AB9252FFE2D}"/>
              </a:ext>
            </a:extLst>
          </p:cNvPr>
          <p:cNvSpPr/>
          <p:nvPr/>
        </p:nvSpPr>
        <p:spPr>
          <a:xfrm>
            <a:off x="11665527" y="6252555"/>
            <a:ext cx="526500" cy="60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b0dbbb92f_0_22"/>
          <p:cNvSpPr/>
          <p:nvPr/>
        </p:nvSpPr>
        <p:spPr>
          <a:xfrm>
            <a:off x="0" y="0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2b0dbbb92f_0_22"/>
          <p:cNvSpPr/>
          <p:nvPr/>
        </p:nvSpPr>
        <p:spPr>
          <a:xfrm>
            <a:off x="0" y="6867699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2b0dbbb92f_0_22"/>
          <p:cNvSpPr/>
          <p:nvPr/>
        </p:nvSpPr>
        <p:spPr>
          <a:xfrm>
            <a:off x="11665527" y="6252555"/>
            <a:ext cx="526500" cy="60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698" y="549941"/>
            <a:ext cx="109136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/>
              <a:t>To study if there is any significant difference in work life balance of an individual after having side hustle.</a:t>
            </a:r>
          </a:p>
          <a:p>
            <a:endParaRPr lang="en-US" sz="1800" b="1" u="sng" dirty="0"/>
          </a:p>
          <a:p>
            <a:r>
              <a:rPr lang="en-US" sz="1800" dirty="0"/>
              <a:t>H0: There is no significant effect on work life balance </a:t>
            </a:r>
          </a:p>
          <a:p>
            <a:r>
              <a:rPr lang="en-US" sz="1800" dirty="0"/>
              <a:t>       of an individual after having side hustle </a:t>
            </a:r>
          </a:p>
          <a:p>
            <a:r>
              <a:rPr lang="en-US" sz="1800" dirty="0"/>
              <a:t>H1: There is significant effect on work life balance</a:t>
            </a:r>
          </a:p>
          <a:p>
            <a:r>
              <a:rPr lang="en-US" sz="1800" dirty="0"/>
              <a:t>       of an individual after having side hustle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 value is less than 0.05, Therefore </a:t>
            </a:r>
            <a:r>
              <a:rPr lang="en-US" sz="1800" b="1" dirty="0"/>
              <a:t>we can reject H0</a:t>
            </a:r>
          </a:p>
          <a:p>
            <a:r>
              <a:rPr lang="en-US" sz="1800" dirty="0"/>
              <a:t>and conclude that </a:t>
            </a:r>
            <a:r>
              <a:rPr lang="en-US" sz="1800" u="sng" dirty="0"/>
              <a:t>there is a significant effect on work </a:t>
            </a:r>
          </a:p>
          <a:p>
            <a:r>
              <a:rPr lang="en-US" sz="1800" u="sng" dirty="0"/>
              <a:t>life balance of an individual after pursuing side hustle.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Here the test statistics we got was positive indicates that </a:t>
            </a:r>
          </a:p>
          <a:p>
            <a:r>
              <a:rPr lang="en-US" sz="1800" dirty="0"/>
              <a:t>there is positive impact on work life balance.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581" y="1195445"/>
            <a:ext cx="4572638" cy="4836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967" y="455867"/>
            <a:ext cx="1120481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/>
              <a:t>To study if there is any significant difference in time management of an individual after having side hustle. </a:t>
            </a:r>
          </a:p>
          <a:p>
            <a:endParaRPr lang="en-US" sz="1800" b="1" u="sng" dirty="0"/>
          </a:p>
          <a:p>
            <a:r>
              <a:rPr lang="en-US" sz="1800" dirty="0"/>
              <a:t>H0: There is no significant effect on time management </a:t>
            </a:r>
          </a:p>
          <a:p>
            <a:r>
              <a:rPr lang="en-US" sz="1800" dirty="0"/>
              <a:t>       of an individual after having side hustle </a:t>
            </a:r>
          </a:p>
          <a:p>
            <a:endParaRPr lang="en-US" sz="1800" dirty="0"/>
          </a:p>
          <a:p>
            <a:r>
              <a:rPr lang="en-US" sz="1800" dirty="0"/>
              <a:t>H1: There is significant effect on time management </a:t>
            </a:r>
          </a:p>
          <a:p>
            <a:r>
              <a:rPr lang="en-US" sz="1800" dirty="0"/>
              <a:t>       of an individual after having side hustle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 value is less than 0.05, Therefore </a:t>
            </a:r>
            <a:r>
              <a:rPr lang="en-US" sz="1800" b="1" dirty="0"/>
              <a:t>we can reject H0 </a:t>
            </a:r>
          </a:p>
          <a:p>
            <a:r>
              <a:rPr lang="en-US" sz="1800" dirty="0"/>
              <a:t>and conclude that </a:t>
            </a:r>
            <a:r>
              <a:rPr lang="en-US" sz="1800" u="sng" dirty="0"/>
              <a:t>there is a significant effect on time </a:t>
            </a:r>
          </a:p>
          <a:p>
            <a:r>
              <a:rPr lang="en-US" sz="1800" u="sng" dirty="0"/>
              <a:t>management of an individual after pursuing side hustle.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Here the test statistics we got was positive indicates </a:t>
            </a:r>
          </a:p>
          <a:p>
            <a:r>
              <a:rPr lang="en-US" sz="1800" dirty="0"/>
              <a:t>that there is positive impact on time management.</a:t>
            </a:r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13" y="856432"/>
            <a:ext cx="5122249" cy="53648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Google Shape;257;g22b0dbbb92f_0_28">
            <a:extLst>
              <a:ext uri="{FF2B5EF4-FFF2-40B4-BE49-F238E27FC236}">
                <a16:creationId xmlns:a16="http://schemas.microsoft.com/office/drawing/2014/main" id="{BD38EA6D-CA98-5250-91D8-47F2FDAACB5B}"/>
              </a:ext>
            </a:extLst>
          </p:cNvPr>
          <p:cNvSpPr/>
          <p:nvPr/>
        </p:nvSpPr>
        <p:spPr>
          <a:xfrm>
            <a:off x="11665527" y="6252555"/>
            <a:ext cx="526500" cy="60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b0dbbb92f_0_34"/>
          <p:cNvSpPr/>
          <p:nvPr/>
        </p:nvSpPr>
        <p:spPr>
          <a:xfrm>
            <a:off x="0" y="0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2b0dbbb92f_0_34"/>
          <p:cNvSpPr/>
          <p:nvPr/>
        </p:nvSpPr>
        <p:spPr>
          <a:xfrm>
            <a:off x="0" y="6867699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2b0dbbb92f_0_34"/>
          <p:cNvSpPr/>
          <p:nvPr/>
        </p:nvSpPr>
        <p:spPr>
          <a:xfrm>
            <a:off x="11665527" y="6252555"/>
            <a:ext cx="526500" cy="60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08050-112C-1E04-EE03-FD6F43EF33BF}"/>
              </a:ext>
            </a:extLst>
          </p:cNvPr>
          <p:cNvSpPr txBox="1"/>
          <p:nvPr/>
        </p:nvSpPr>
        <p:spPr>
          <a:xfrm>
            <a:off x="1071715" y="1119843"/>
            <a:ext cx="97806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/>
          </a:p>
          <a:p>
            <a:r>
              <a:rPr lang="en-US" sz="1800" dirty="0"/>
              <a:t>In conclusion, having a side hustle can offer numerous benefits and opportunities for</a:t>
            </a:r>
          </a:p>
          <a:p>
            <a:r>
              <a:rPr lang="en-US" sz="1800" dirty="0"/>
              <a:t>individuals in today's dynamic and competitive world. Some key points to consider are:</a:t>
            </a:r>
          </a:p>
          <a:p>
            <a:endParaRPr lang="en-US" sz="1800" dirty="0"/>
          </a:p>
          <a:p>
            <a:r>
              <a:rPr lang="en-US" sz="1800" dirty="0"/>
              <a:t>• Additional Income: Side hustles provide an opportunity to earn extra money outside</a:t>
            </a:r>
          </a:p>
          <a:p>
            <a:r>
              <a:rPr lang="en-US" sz="1800" dirty="0"/>
              <a:t>of a regular job. This can help individuals achieve financial goals, pay off debts, or</a:t>
            </a:r>
          </a:p>
          <a:p>
            <a:r>
              <a:rPr lang="en-US" sz="1800" dirty="0"/>
              <a:t>save for the future.</a:t>
            </a:r>
          </a:p>
          <a:p>
            <a:endParaRPr lang="en-US" sz="1800" dirty="0"/>
          </a:p>
          <a:p>
            <a:r>
              <a:rPr lang="en-US" sz="1800" dirty="0"/>
              <a:t>• Skill Development: Engaging in a side hustle allows individuals to acquire new skills</a:t>
            </a:r>
          </a:p>
          <a:p>
            <a:r>
              <a:rPr lang="en-US" sz="1800" dirty="0"/>
              <a:t>and knowledge. They can explore their interests, expand their expertise, and gain</a:t>
            </a:r>
          </a:p>
          <a:p>
            <a:r>
              <a:rPr lang="en-US" sz="1800" dirty="0"/>
              <a:t>valuable experience that can enhance their career prospects.</a:t>
            </a:r>
          </a:p>
          <a:p>
            <a:endParaRPr lang="en-US" sz="1800" dirty="0"/>
          </a:p>
          <a:p>
            <a:r>
              <a:rPr lang="en-US" sz="1800" dirty="0"/>
              <a:t>• Personal Growth and Fulfillment: Side hustles can provide a sense of personal</a:t>
            </a:r>
          </a:p>
          <a:p>
            <a:r>
              <a:rPr lang="en-US" sz="1800" dirty="0"/>
              <a:t>fulfillment and satisfaction. Individuals have the opportunity to pursue their passions,</a:t>
            </a:r>
          </a:p>
          <a:p>
            <a:r>
              <a:rPr lang="en-US" sz="1800" dirty="0"/>
              <a:t>engage in creative endeavors, and make a positive impact in their chosen field or</a:t>
            </a:r>
          </a:p>
          <a:p>
            <a:r>
              <a:rPr lang="en-US" sz="1800" dirty="0"/>
              <a:t>community.</a:t>
            </a:r>
            <a:endParaRPr lang="en-IN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D6B06-FF24-03EF-24C1-E2EE413C361A}"/>
              </a:ext>
            </a:extLst>
          </p:cNvPr>
          <p:cNvSpPr txBox="1"/>
          <p:nvPr/>
        </p:nvSpPr>
        <p:spPr>
          <a:xfrm>
            <a:off x="444909" y="296413"/>
            <a:ext cx="6100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05242129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b0dbbb92f_0_28"/>
          <p:cNvSpPr/>
          <p:nvPr/>
        </p:nvSpPr>
        <p:spPr>
          <a:xfrm>
            <a:off x="0" y="0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2b0dbbb92f_0_28"/>
          <p:cNvSpPr/>
          <p:nvPr/>
        </p:nvSpPr>
        <p:spPr>
          <a:xfrm>
            <a:off x="0" y="6867699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2b0dbbb92f_0_28"/>
          <p:cNvSpPr/>
          <p:nvPr/>
        </p:nvSpPr>
        <p:spPr>
          <a:xfrm>
            <a:off x="11665527" y="6252555"/>
            <a:ext cx="526500" cy="60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621C2-246F-3CA7-F08F-A8861762F7F6}"/>
              </a:ext>
            </a:extLst>
          </p:cNvPr>
          <p:cNvSpPr txBox="1"/>
          <p:nvPr/>
        </p:nvSpPr>
        <p:spPr>
          <a:xfrm>
            <a:off x="0" y="45600"/>
            <a:ext cx="53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Reference links :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65B6B-EB3B-6DA0-42F9-2847D4A23A3D}"/>
              </a:ext>
            </a:extLst>
          </p:cNvPr>
          <p:cNvSpPr txBox="1"/>
          <p:nvPr/>
        </p:nvSpPr>
        <p:spPr>
          <a:xfrm>
            <a:off x="1241321" y="689788"/>
            <a:ext cx="898422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https://www.shopify.com/in/blog/side-hustle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https://www2.deloitte.com/content/dam/Deloitte/in/Documents/about-deloitte/Deloitte-Millennials-GenZ-Survey-2022-INDIA.pdf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https://www.researchgate.net/publication/339585191_Do_the_Hustle_Empowerment_from_S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ide-</a:t>
            </a:r>
            <a:r>
              <a:rPr lang="en-IN" dirty="0" err="1">
                <a:solidFill>
                  <a:srgbClr val="0070C0"/>
                </a:solidFill>
              </a:rPr>
              <a:t>Hustles_and_Its_Effects_on_Full</a:t>
            </a:r>
            <a:r>
              <a:rPr lang="en-IN" dirty="0">
                <a:solidFill>
                  <a:srgbClr val="0070C0"/>
                </a:solidFill>
              </a:rPr>
              <a:t>-</a:t>
            </a:r>
            <a:r>
              <a:rPr lang="en-IN" dirty="0" err="1">
                <a:solidFill>
                  <a:srgbClr val="0070C0"/>
                </a:solidFill>
              </a:rPr>
              <a:t>Time_Work_Performance</a:t>
            </a:r>
            <a:endParaRPr lang="en-IN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https://www.businessinsider.in/careers/news/bosses-listen-up-having-a-side-hustle-actually-makes-workers-feel-more-empowered-at-their-day-jobs-research-finds/articleshow/100315492.cms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https://www.wionews.com/videos/survey-gen-z-take-up-side-hustle-as-money-concerns-mount-593438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https://en.wikipedia.org/wiki/Side_job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https://www.forbes.com/advisor/business/best-side-hustle-ideas/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https://nypost.com/2023/04/06/millennials-are-most-likely-to-have-a-side-hustle-to-combat-cost-of-living/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https://www2.deloitte.com/us/en/insights/topics/talent/deloitte-millennial-survey.html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https://www.cnbc.com/make-it/side-hustles/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https://www.peoplematters.in/article/performance-management/side-hustling-is-the-new-normal-is-india-inc-ready-for-it-32894</a:t>
            </a:r>
            <a:endParaRPr lang="en-IN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https://nypost.com/2023/04/06/millennials-are-most-likely-to-have-a-side-hustle-to-combat-cost-of-living/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https://www.weforum.org/agenda/2022/03/india-companies-employees-side-hustle-work/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https://www.f2frecruitment.com.au/how-to-handle-moonlighting-or-a-side-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hustle/#:~:text=Whether%20you%20call%20it%20'moonlighting,taking%20on%20a%20second%20job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https://www.indiatoday.in/newsmo/video/deloitte-study-says-more-than-half-of-indian-gen-zs-and-millennials-have-a-side-job-1953153-2022-05-23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1169988" algn="l"/>
              </a:tabLst>
            </a:pPr>
            <a:r>
              <a:rPr lang="en-IN" dirty="0">
                <a:solidFill>
                  <a:srgbClr val="0070C0"/>
                </a:solidFill>
              </a:rPr>
              <a:t>https://www.businesstoday.in/latest/story/more-than-half-of-indian-gen-zs-and-millennials-have-a-side-job-deloitte-study-334322-2022-05-19</a:t>
            </a:r>
          </a:p>
        </p:txBody>
      </p:sp>
    </p:spTree>
    <p:extLst>
      <p:ext uri="{BB962C8B-B14F-4D97-AF65-F5344CB8AC3E}">
        <p14:creationId xmlns:p14="http://schemas.microsoft.com/office/powerpoint/2010/main" val="30343877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b0dbbb92f_0_34"/>
          <p:cNvSpPr/>
          <p:nvPr/>
        </p:nvSpPr>
        <p:spPr>
          <a:xfrm>
            <a:off x="0" y="0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2b0dbbb92f_0_34"/>
          <p:cNvSpPr/>
          <p:nvPr/>
        </p:nvSpPr>
        <p:spPr>
          <a:xfrm>
            <a:off x="0" y="6867699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2b0dbbb92f_0_34"/>
          <p:cNvSpPr/>
          <p:nvPr/>
        </p:nvSpPr>
        <p:spPr>
          <a:xfrm>
            <a:off x="11665527" y="6252555"/>
            <a:ext cx="526500" cy="60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6E808-FB34-4894-5A2E-CDD30D4B538E}"/>
              </a:ext>
            </a:extLst>
          </p:cNvPr>
          <p:cNvSpPr txBox="1"/>
          <p:nvPr/>
        </p:nvSpPr>
        <p:spPr>
          <a:xfrm>
            <a:off x="1887794" y="2526890"/>
            <a:ext cx="8917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 YOU !!</a:t>
            </a:r>
            <a:endParaRPr lang="en-IN" sz="9600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10 Work Life Balance Tips for Managers and Their Teams | coAmplifi">
            <a:extLst>
              <a:ext uri="{FF2B5EF4-FFF2-40B4-BE49-F238E27FC236}">
                <a16:creationId xmlns:a16="http://schemas.microsoft.com/office/drawing/2014/main" id="{E8DB177F-BD7B-EEF9-6F0E-4E004FFCC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72" y="3335460"/>
            <a:ext cx="3414028" cy="25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Google Shape;98;p2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71055" y="424873"/>
            <a:ext cx="271549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Abstract: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Picture 6" descr="News: Financial well-being is a new top priority for Singapore employers:  Aon survey — People Matters">
            <a:extLst>
              <a:ext uri="{FF2B5EF4-FFF2-40B4-BE49-F238E27FC236}">
                <a16:creationId xmlns:a16="http://schemas.microsoft.com/office/drawing/2014/main" id="{CF3500F2-EC14-D5F2-81AB-254A25A38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5" y="4957999"/>
            <a:ext cx="3233569" cy="157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Google Shape;102;p2"/>
          <p:cNvSpPr/>
          <p:nvPr/>
        </p:nvSpPr>
        <p:spPr>
          <a:xfrm>
            <a:off x="11665527" y="6262254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Download Money Finance Cash Royalty-Free Stock Illustration Image - Pixabay">
            <a:extLst>
              <a:ext uri="{FF2B5EF4-FFF2-40B4-BE49-F238E27FC236}">
                <a16:creationId xmlns:a16="http://schemas.microsoft.com/office/drawing/2014/main" id="{373DA1ED-1CDC-97A6-67FD-1B7FD554E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1" y="1249815"/>
            <a:ext cx="2328143" cy="232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992E2-B216-68D0-58C9-805B3CBAA7E7}"/>
              </a:ext>
            </a:extLst>
          </p:cNvPr>
          <p:cNvCxnSpPr/>
          <p:nvPr/>
        </p:nvCxnSpPr>
        <p:spPr>
          <a:xfrm>
            <a:off x="6282813" y="552692"/>
            <a:ext cx="0" cy="59071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6AE4FA-FCE7-7EFE-A015-22C9A8BDA95A}"/>
              </a:ext>
            </a:extLst>
          </p:cNvPr>
          <p:cNvCxnSpPr>
            <a:cxnSpLocks/>
          </p:cNvCxnSpPr>
          <p:nvPr/>
        </p:nvCxnSpPr>
        <p:spPr>
          <a:xfrm flipH="1">
            <a:off x="471055" y="3416223"/>
            <a:ext cx="114577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DCFE6B-1F27-77C1-CCBB-1BB3CF80471B}"/>
              </a:ext>
            </a:extLst>
          </p:cNvPr>
          <p:cNvSpPr txBox="1"/>
          <p:nvPr/>
        </p:nvSpPr>
        <p:spPr>
          <a:xfrm>
            <a:off x="2226038" y="1376614"/>
            <a:ext cx="39648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This research project explores the impact of having side income sources on an individual's personal and professional life in today's dynamic and competitive world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5F743-FA99-8107-58C1-08F490014879}"/>
              </a:ext>
            </a:extLst>
          </p:cNvPr>
          <p:cNvSpPr txBox="1"/>
          <p:nvPr/>
        </p:nvSpPr>
        <p:spPr>
          <a:xfrm>
            <a:off x="6301670" y="2076100"/>
            <a:ext cx="31487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II. </a:t>
            </a:r>
            <a:r>
              <a:rPr lang="en-US" sz="1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study aims to comprehensively understand the motivations, benefits, challenges, and risks associated with pursuing side income opportunities alongside full-time jobs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00C2D-49CD-C7E9-F63A-AC81CDEC4159}"/>
              </a:ext>
            </a:extLst>
          </p:cNvPr>
          <p:cNvSpPr txBox="1"/>
          <p:nvPr/>
        </p:nvSpPr>
        <p:spPr>
          <a:xfrm>
            <a:off x="2624493" y="3509170"/>
            <a:ext cx="37485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III. The objectives include examining the factors influencing individuals' decisions to pursue side income, assessing the impact on financial well-being, analyzing work-life balance effects, investigating career development opportunities, and identifying required skills and competencies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FFBE58-CEA3-A012-E9C9-4F7B7F327629}"/>
              </a:ext>
            </a:extLst>
          </p:cNvPr>
          <p:cNvSpPr txBox="1"/>
          <p:nvPr/>
        </p:nvSpPr>
        <p:spPr>
          <a:xfrm>
            <a:off x="6282813" y="5351913"/>
            <a:ext cx="39648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IV. By contributing to the existing literature on work-life balance, career development, and personal finance, this project provides valuable insights for individuals and organizations navigating the changing landscape of work and income generation.</a:t>
            </a:r>
            <a:endParaRPr lang="en-IN" dirty="0"/>
          </a:p>
        </p:txBody>
      </p:sp>
      <p:pic>
        <p:nvPicPr>
          <p:cNvPr id="1028" name="Picture 4" descr="Hard work vs smart work - which one is better? -">
            <a:extLst>
              <a:ext uri="{FF2B5EF4-FFF2-40B4-BE49-F238E27FC236}">
                <a16:creationId xmlns:a16="http://schemas.microsoft.com/office/drawing/2014/main" id="{C4637DF1-E0F6-0EA1-982C-B2B18EC1C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2" b="11165"/>
          <a:stretch/>
        </p:blipFill>
        <p:spPr bwMode="auto">
          <a:xfrm>
            <a:off x="8514735" y="367725"/>
            <a:ext cx="3414028" cy="179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369454" y="540042"/>
            <a:ext cx="28817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10836" y="1773029"/>
            <a:ext cx="6378453" cy="64629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today's competitive world, many individuals pursue side income sources alongside their regular jobs or studies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997364" y="2494620"/>
            <a:ext cx="6100618" cy="92333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 income refers to part-time jobs or businesses that provide extra income and opportunities for skill development.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3749963" y="3495468"/>
            <a:ext cx="6100618" cy="92333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trend offers numerous benefits such as financial improvement, skill enhancement, passion pursuit, and networking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5703456" y="4512560"/>
            <a:ext cx="6100618" cy="1200329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research explores the motivations, impacts, and challenges of side income sources, providing valuable insights for individuals and organizations navigating the changing landscape of work and income generation.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11665527" y="6252555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406401" y="475605"/>
            <a:ext cx="32234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of the study  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3045691" y="811959"/>
            <a:ext cx="61006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examine the motivations behind individuals pursuing side hustles and understand the impact of these additional income sources on their personal and professional lives.</a:t>
            </a:r>
            <a:endParaRPr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1806511" y="2167175"/>
            <a:ext cx="65809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identify the various types of side hustles individuals engage in and determine the amount of time and income dedicated to these activities.</a:t>
            </a:r>
            <a:endParaRPr dirty="0"/>
          </a:p>
        </p:txBody>
      </p:sp>
      <p:sp>
        <p:nvSpPr>
          <p:cNvPr id="124" name="Google Shape;124;p4"/>
          <p:cNvSpPr txBox="1"/>
          <p:nvPr/>
        </p:nvSpPr>
        <p:spPr>
          <a:xfrm>
            <a:off x="1146761" y="3285871"/>
            <a:ext cx="65809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explore the behaviors and time allocation patterns of both side hustlers and non-side hustlers outside of their primary work or studies.</a:t>
            </a:r>
            <a:endParaRPr dirty="0"/>
          </a:p>
        </p:txBody>
      </p:sp>
      <p:sp>
        <p:nvSpPr>
          <p:cNvPr id="125" name="Google Shape;125;p4"/>
          <p:cNvSpPr txBox="1"/>
          <p:nvPr/>
        </p:nvSpPr>
        <p:spPr>
          <a:xfrm>
            <a:off x="644237" y="4618609"/>
            <a:ext cx="65809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investigate the factors that can influence an individual's earnings from side hustles, considering aspects beyond their full-time job.</a:t>
            </a:r>
            <a:endParaRPr dirty="0"/>
          </a:p>
        </p:txBody>
      </p:sp>
      <p:sp>
        <p:nvSpPr>
          <p:cNvPr id="126" name="Google Shape;126;p4"/>
          <p:cNvSpPr txBox="1"/>
          <p:nvPr/>
        </p:nvSpPr>
        <p:spPr>
          <a:xfrm>
            <a:off x="164022" y="5727797"/>
            <a:ext cx="65809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assess if there are significant differences in mental health, work-life balance, and time management between individuals with side income sources and those without.</a:t>
            </a:r>
            <a:endParaRPr dirty="0"/>
          </a:p>
        </p:txBody>
      </p:sp>
      <p:sp>
        <p:nvSpPr>
          <p:cNvPr id="127" name="Google Shape;127;p4"/>
          <p:cNvSpPr/>
          <p:nvPr/>
        </p:nvSpPr>
        <p:spPr>
          <a:xfrm>
            <a:off x="11665527" y="6252555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25 Ways to Earn Extra Income Online from Home in India">
            <a:extLst>
              <a:ext uri="{FF2B5EF4-FFF2-40B4-BE49-F238E27FC236}">
                <a16:creationId xmlns:a16="http://schemas.microsoft.com/office/drawing/2014/main" id="{FD99D194-76CC-4250-E900-9975CDFAB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4" t="9098" r="13906" b="8380"/>
          <a:stretch/>
        </p:blipFill>
        <p:spPr bwMode="auto">
          <a:xfrm>
            <a:off x="9862927" y="136242"/>
            <a:ext cx="2283458" cy="159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 15 Online Earning Site: Start Earning Side Income Now!">
            <a:extLst>
              <a:ext uri="{FF2B5EF4-FFF2-40B4-BE49-F238E27FC236}">
                <a16:creationId xmlns:a16="http://schemas.microsoft.com/office/drawing/2014/main" id="{3A5B91C4-41F2-F943-63C1-17A591D24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8" t="6706" r="21976" b="7597"/>
          <a:stretch/>
        </p:blipFill>
        <p:spPr bwMode="auto">
          <a:xfrm>
            <a:off x="9320365" y="1781786"/>
            <a:ext cx="2130248" cy="144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4 Side Hustle Ideas: Make Extra Money in Your Spare Time (2023)">
            <a:extLst>
              <a:ext uri="{FF2B5EF4-FFF2-40B4-BE49-F238E27FC236}">
                <a16:creationId xmlns:a16="http://schemas.microsoft.com/office/drawing/2014/main" id="{530D7866-E889-3CC3-C431-2C81E14D7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99" y="3302947"/>
            <a:ext cx="2308960" cy="121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37 Small Business Ideas to Start in 2023 (&amp; Make Money)">
            <a:extLst>
              <a:ext uri="{FF2B5EF4-FFF2-40B4-BE49-F238E27FC236}">
                <a16:creationId xmlns:a16="http://schemas.microsoft.com/office/drawing/2014/main" id="{C0879544-627D-9FE5-081D-DB754AFD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15" y="4572392"/>
            <a:ext cx="2961074" cy="1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y Passive Income Is Important and How to Build It">
            <a:extLst>
              <a:ext uri="{FF2B5EF4-FFF2-40B4-BE49-F238E27FC236}">
                <a16:creationId xmlns:a16="http://schemas.microsoft.com/office/drawing/2014/main" id="{1B575C77-1CD2-495D-FB81-DB6527FE8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9783" r="2912" b="7310"/>
          <a:stretch/>
        </p:blipFill>
        <p:spPr bwMode="auto">
          <a:xfrm>
            <a:off x="6535438" y="5777051"/>
            <a:ext cx="1777954" cy="10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1665527" y="6262254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4022005" y="235006"/>
            <a:ext cx="61006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242C2-DCD2-5F54-8B5B-9429AC47F5FE}"/>
              </a:ext>
            </a:extLst>
          </p:cNvPr>
          <p:cNvSpPr txBox="1"/>
          <p:nvPr/>
        </p:nvSpPr>
        <p:spPr>
          <a:xfrm>
            <a:off x="2285041" y="1550350"/>
            <a:ext cx="3163529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Doing literature and discussions :</a:t>
            </a:r>
          </a:p>
          <a:p>
            <a:r>
              <a:rPr lang="en-IN" dirty="0"/>
              <a:t>Deciding objectives, targeted audience</a:t>
            </a:r>
          </a:p>
          <a:p>
            <a:r>
              <a:rPr lang="en-IN" dirty="0"/>
              <a:t>&amp; prepared questionnaire for data</a:t>
            </a:r>
          </a:p>
          <a:p>
            <a:r>
              <a:rPr lang="en-IN" dirty="0"/>
              <a:t>collection.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911FC6-186A-D997-83E0-447056A2159E}"/>
              </a:ext>
            </a:extLst>
          </p:cNvPr>
          <p:cNvCxnSpPr>
            <a:cxnSpLocks/>
          </p:cNvCxnSpPr>
          <p:nvPr/>
        </p:nvCxnSpPr>
        <p:spPr>
          <a:xfrm flipH="1">
            <a:off x="5594564" y="1307690"/>
            <a:ext cx="39320" cy="4361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77CE1B9-8F69-E049-D44C-CCF033D3D259}"/>
              </a:ext>
            </a:extLst>
          </p:cNvPr>
          <p:cNvSpPr/>
          <p:nvPr/>
        </p:nvSpPr>
        <p:spPr>
          <a:xfrm>
            <a:off x="5378252" y="1307690"/>
            <a:ext cx="255632" cy="23941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249391-8AAF-0B77-C666-996E171E3334}"/>
              </a:ext>
            </a:extLst>
          </p:cNvPr>
          <p:cNvSpPr/>
          <p:nvPr/>
        </p:nvSpPr>
        <p:spPr>
          <a:xfrm>
            <a:off x="5594564" y="2640287"/>
            <a:ext cx="255632" cy="23941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791EA9-7D1B-BB69-28F4-A5D9011FF7B1}"/>
              </a:ext>
            </a:extLst>
          </p:cNvPr>
          <p:cNvSpPr/>
          <p:nvPr/>
        </p:nvSpPr>
        <p:spPr>
          <a:xfrm>
            <a:off x="5338925" y="3914005"/>
            <a:ext cx="255632" cy="23941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3CFBEC-5B72-6247-0D41-B17664EB795F}"/>
              </a:ext>
            </a:extLst>
          </p:cNvPr>
          <p:cNvSpPr/>
          <p:nvPr/>
        </p:nvSpPr>
        <p:spPr>
          <a:xfrm>
            <a:off x="5594557" y="5474272"/>
            <a:ext cx="255632" cy="23941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Graphic 11" descr="Boardroom">
            <a:extLst>
              <a:ext uri="{FF2B5EF4-FFF2-40B4-BE49-F238E27FC236}">
                <a16:creationId xmlns:a16="http://schemas.microsoft.com/office/drawing/2014/main" id="{F9F7C339-F33A-8823-75B2-9127ABA34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795" y="1153683"/>
            <a:ext cx="914400" cy="914400"/>
          </a:xfrm>
          <a:prstGeom prst="rect">
            <a:avLst/>
          </a:prstGeom>
        </p:spPr>
      </p:pic>
      <p:pic>
        <p:nvPicPr>
          <p:cNvPr id="14" name="Graphic 13" descr="Checklist">
            <a:extLst>
              <a:ext uri="{FF2B5EF4-FFF2-40B4-BE49-F238E27FC236}">
                <a16:creationId xmlns:a16="http://schemas.microsoft.com/office/drawing/2014/main" id="{5272775F-37CC-0E77-215F-8965F3015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1005" y="162402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E7663B-8C32-42C5-66D0-CC7CB31757A0}"/>
              </a:ext>
            </a:extLst>
          </p:cNvPr>
          <p:cNvSpPr txBox="1"/>
          <p:nvPr/>
        </p:nvSpPr>
        <p:spPr>
          <a:xfrm>
            <a:off x="5857881" y="2816691"/>
            <a:ext cx="335034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Connected with participants &amp; shared</a:t>
            </a:r>
          </a:p>
          <a:p>
            <a:r>
              <a:rPr lang="en-IN" dirty="0"/>
              <a:t>the questionnaire (Google form)</a:t>
            </a:r>
          </a:p>
          <a:p>
            <a:r>
              <a:rPr lang="en-IN" dirty="0"/>
              <a:t>through online mode by messaging &amp;</a:t>
            </a:r>
          </a:p>
          <a:p>
            <a:r>
              <a:rPr lang="en-IN" dirty="0"/>
              <a:t>putting status.</a:t>
            </a:r>
          </a:p>
        </p:txBody>
      </p:sp>
      <p:pic>
        <p:nvPicPr>
          <p:cNvPr id="18" name="Graphic 17" descr="Connections">
            <a:extLst>
              <a:ext uri="{FF2B5EF4-FFF2-40B4-BE49-F238E27FC236}">
                <a16:creationId xmlns:a16="http://schemas.microsoft.com/office/drawing/2014/main" id="{C536AB41-49EB-BB6A-3F0D-F0F6DDEB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6849" y="2269233"/>
            <a:ext cx="1172511" cy="1172511"/>
          </a:xfrm>
          <a:prstGeom prst="rect">
            <a:avLst/>
          </a:prstGeom>
        </p:spPr>
      </p:pic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C56548D5-4927-44A2-705D-56A251CD9C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89360" y="255727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52BC5C-3D8B-5B3A-4F88-6EE5206D673E}"/>
              </a:ext>
            </a:extLst>
          </p:cNvPr>
          <p:cNvSpPr txBox="1"/>
          <p:nvPr/>
        </p:nvSpPr>
        <p:spPr>
          <a:xfrm>
            <a:off x="2020225" y="4119107"/>
            <a:ext cx="334049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Data stored &amp; then data is prepared for</a:t>
            </a:r>
          </a:p>
          <a:p>
            <a:r>
              <a:rPr lang="en-IN" dirty="0"/>
              <a:t>the analysis using google sheets.</a:t>
            </a:r>
          </a:p>
          <a:p>
            <a:r>
              <a:rPr lang="en-IN" dirty="0"/>
              <a:t>Data is </a:t>
            </a:r>
            <a:r>
              <a:rPr lang="en-IN" dirty="0" err="1"/>
              <a:t>analyzed</a:t>
            </a:r>
            <a:r>
              <a:rPr lang="en-IN" dirty="0"/>
              <a:t> using visualization</a:t>
            </a:r>
          </a:p>
          <a:p>
            <a:r>
              <a:rPr lang="en-IN" dirty="0"/>
              <a:t>&amp; statistical techniques.</a:t>
            </a:r>
          </a:p>
        </p:txBody>
      </p:sp>
      <p:pic>
        <p:nvPicPr>
          <p:cNvPr id="24" name="Graphic 23" descr="Group brainstorm">
            <a:extLst>
              <a:ext uri="{FF2B5EF4-FFF2-40B4-BE49-F238E27FC236}">
                <a16:creationId xmlns:a16="http://schemas.microsoft.com/office/drawing/2014/main" id="{155374E8-6B77-1590-7D69-012AC06F69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5531" y="4919138"/>
            <a:ext cx="914400" cy="914400"/>
          </a:xfrm>
          <a:prstGeom prst="rect">
            <a:avLst/>
          </a:prstGeom>
        </p:spPr>
      </p:pic>
      <p:pic>
        <p:nvPicPr>
          <p:cNvPr id="26" name="Graphic 25" descr="Bar chart">
            <a:extLst>
              <a:ext uri="{FF2B5EF4-FFF2-40B4-BE49-F238E27FC236}">
                <a16:creationId xmlns:a16="http://schemas.microsoft.com/office/drawing/2014/main" id="{A146976C-3182-FF15-FD54-5D024E4B27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6491" y="4107833"/>
            <a:ext cx="914400" cy="914400"/>
          </a:xfrm>
          <a:prstGeom prst="rect">
            <a:avLst/>
          </a:prstGeom>
        </p:spPr>
      </p:pic>
      <p:pic>
        <p:nvPicPr>
          <p:cNvPr id="28" name="Graphic 27" descr="Venn diagram">
            <a:extLst>
              <a:ext uri="{FF2B5EF4-FFF2-40B4-BE49-F238E27FC236}">
                <a16:creationId xmlns:a16="http://schemas.microsoft.com/office/drawing/2014/main" id="{5D6C92D0-2C87-AEDB-48FC-1F9A06B622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0003" y="4596161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D829926-5EF8-DDDD-CD6F-2FFDC98BCD1B}"/>
              </a:ext>
            </a:extLst>
          </p:cNvPr>
          <p:cNvSpPr txBox="1"/>
          <p:nvPr/>
        </p:nvSpPr>
        <p:spPr>
          <a:xfrm>
            <a:off x="5829229" y="5712077"/>
            <a:ext cx="335034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The objectives are fulfilled. All the</a:t>
            </a:r>
          </a:p>
          <a:p>
            <a:r>
              <a:rPr lang="en-IN" dirty="0"/>
              <a:t>findings &amp; insights were recorded in the</a:t>
            </a:r>
          </a:p>
          <a:p>
            <a:r>
              <a:rPr lang="en-IN" dirty="0"/>
              <a:t>form of report. Finally, the project is</a:t>
            </a:r>
          </a:p>
          <a:p>
            <a:r>
              <a:rPr lang="en-IN" dirty="0"/>
              <a:t>successfully completed within time.</a:t>
            </a:r>
          </a:p>
        </p:txBody>
      </p:sp>
      <p:pic>
        <p:nvPicPr>
          <p:cNvPr id="32" name="Graphic 31" descr="Bullseye">
            <a:extLst>
              <a:ext uri="{FF2B5EF4-FFF2-40B4-BE49-F238E27FC236}">
                <a16:creationId xmlns:a16="http://schemas.microsoft.com/office/drawing/2014/main" id="{76B10BC7-5D98-934A-1459-C578378F4D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092608" y="5375191"/>
            <a:ext cx="914400" cy="914400"/>
          </a:xfrm>
          <a:prstGeom prst="rect">
            <a:avLst/>
          </a:prstGeom>
        </p:spPr>
      </p:pic>
      <p:pic>
        <p:nvPicPr>
          <p:cNvPr id="34" name="Graphic 33" descr="Bar chart">
            <a:extLst>
              <a:ext uri="{FF2B5EF4-FFF2-40B4-BE49-F238E27FC236}">
                <a16:creationId xmlns:a16="http://schemas.microsoft.com/office/drawing/2014/main" id="{0B5E20C3-11C7-F3E0-1A0A-5A52DA37DE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08830" y="6030146"/>
            <a:ext cx="914400" cy="914400"/>
          </a:xfrm>
          <a:prstGeom prst="rect">
            <a:avLst/>
          </a:prstGeom>
        </p:spPr>
      </p:pic>
      <p:pic>
        <p:nvPicPr>
          <p:cNvPr id="36" name="Graphic 35" descr="Research">
            <a:extLst>
              <a:ext uri="{FF2B5EF4-FFF2-40B4-BE49-F238E27FC236}">
                <a16:creationId xmlns:a16="http://schemas.microsoft.com/office/drawing/2014/main" id="{8C5ACA08-5F48-2DB9-B2CE-127DA2A73B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208223" y="5192593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b0dbbb92f_0_28"/>
          <p:cNvSpPr/>
          <p:nvPr/>
        </p:nvSpPr>
        <p:spPr>
          <a:xfrm>
            <a:off x="0" y="0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2b0dbbb92f_0_28"/>
          <p:cNvSpPr/>
          <p:nvPr/>
        </p:nvSpPr>
        <p:spPr>
          <a:xfrm>
            <a:off x="0" y="6867699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2b0dbbb92f_0_28"/>
          <p:cNvSpPr/>
          <p:nvPr/>
        </p:nvSpPr>
        <p:spPr>
          <a:xfrm>
            <a:off x="11665527" y="6252555"/>
            <a:ext cx="526500" cy="60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5B866-61AC-3C60-9064-69A5911306A5}"/>
              </a:ext>
            </a:extLst>
          </p:cNvPr>
          <p:cNvSpPr txBox="1"/>
          <p:nvPr/>
        </p:nvSpPr>
        <p:spPr>
          <a:xfrm>
            <a:off x="415413" y="250880"/>
            <a:ext cx="6100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Data Collection &amp;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B27D8-48D2-13EB-CC2A-C54A8F4B08DD}"/>
              </a:ext>
            </a:extLst>
          </p:cNvPr>
          <p:cNvSpPr txBox="1"/>
          <p:nvPr/>
        </p:nvSpPr>
        <p:spPr>
          <a:xfrm>
            <a:off x="4045974" y="1130589"/>
            <a:ext cx="3239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Method for data collection: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CB165-B80E-A4AD-72C2-11ECE397CE1E}"/>
              </a:ext>
            </a:extLst>
          </p:cNvPr>
          <p:cNvSpPr txBox="1"/>
          <p:nvPr/>
        </p:nvSpPr>
        <p:spPr>
          <a:xfrm>
            <a:off x="3168445" y="1985294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AutoNum type="romanUcPeriod"/>
            </a:pPr>
            <a:r>
              <a:rPr lang="en-IN" sz="1800" dirty="0"/>
              <a:t>Questionnaire preparation: by reading various articles &amp; research papers, and doing discussions with individuals who pursue a side hustle.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9E764-CF2A-8743-33EC-3500B54E0792}"/>
              </a:ext>
            </a:extLst>
          </p:cNvPr>
          <p:cNvSpPr txBox="1"/>
          <p:nvPr/>
        </p:nvSpPr>
        <p:spPr>
          <a:xfrm>
            <a:off x="3168445" y="3101061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IN" sz="1800" dirty="0"/>
              <a:t>II.   Survey by circulating a questionnaire using social media like WhatsApp, Instagram, and</a:t>
            </a:r>
          </a:p>
          <a:p>
            <a:pPr lvl="2"/>
            <a:r>
              <a:rPr lang="en-IN" sz="1800" dirty="0"/>
              <a:t>Facebook.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8ECF37-965F-F433-5A02-078C151F78E1}"/>
              </a:ext>
            </a:extLst>
          </p:cNvPr>
          <p:cNvSpPr txBox="1"/>
          <p:nvPr/>
        </p:nvSpPr>
        <p:spPr>
          <a:xfrm>
            <a:off x="3168445" y="4199972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III.   Convenience sampling: Participants were selected through a convenience sampling method, which involves selecting individuals who are easily accessible and willing to participate.</a:t>
            </a:r>
          </a:p>
        </p:txBody>
      </p:sp>
    </p:spTree>
    <p:extLst>
      <p:ext uri="{BB962C8B-B14F-4D97-AF65-F5344CB8AC3E}">
        <p14:creationId xmlns:p14="http://schemas.microsoft.com/office/powerpoint/2010/main" val="200304508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0" y="6867699"/>
            <a:ext cx="12192000" cy="4571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1665527" y="6262254"/>
            <a:ext cx="526473" cy="6054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A7493-5322-1D08-3EC2-548D9449B9E4}"/>
              </a:ext>
            </a:extLst>
          </p:cNvPr>
          <p:cNvSpPr txBox="1"/>
          <p:nvPr/>
        </p:nvSpPr>
        <p:spPr>
          <a:xfrm>
            <a:off x="641554" y="426215"/>
            <a:ext cx="6100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Data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B2FCC-78B7-2FC8-D8F0-ADBD608F29C8}"/>
              </a:ext>
            </a:extLst>
          </p:cNvPr>
          <p:cNvSpPr txBox="1"/>
          <p:nvPr/>
        </p:nvSpPr>
        <p:spPr>
          <a:xfrm>
            <a:off x="916857" y="1559657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 There were 57 features &amp; 410 records.</a:t>
            </a:r>
          </a:p>
          <a:p>
            <a:r>
              <a:rPr lang="en-IN" dirty="0"/>
              <a:t>• The variables were divided into 3 main categories: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C721D-83C2-B73C-07D6-F405E084A425}"/>
              </a:ext>
            </a:extLst>
          </p:cNvPr>
          <p:cNvSpPr txBox="1"/>
          <p:nvPr/>
        </p:nvSpPr>
        <p:spPr>
          <a:xfrm>
            <a:off x="2045109" y="2395480"/>
            <a:ext cx="61009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I. Demographic category: Age, Gender, Martial</a:t>
            </a:r>
          </a:p>
          <a:p>
            <a:r>
              <a:rPr lang="en-IN" dirty="0"/>
              <a:t>Status, Education Qualification, work/study</a:t>
            </a:r>
          </a:p>
          <a:p>
            <a:r>
              <a:rPr lang="en-IN" dirty="0"/>
              <a:t>domain, Occupation, Income,</a:t>
            </a:r>
          </a:p>
          <a:p>
            <a:r>
              <a:rPr lang="en-IN" dirty="0"/>
              <a:t>II. Lifestyle-based category:</a:t>
            </a:r>
          </a:p>
          <a:p>
            <a:r>
              <a:rPr lang="en-IN" dirty="0"/>
              <a:t>How do you spend your time other than</a:t>
            </a:r>
          </a:p>
          <a:p>
            <a:r>
              <a:rPr lang="en-IN" dirty="0"/>
              <a:t>studying/working?</a:t>
            </a:r>
          </a:p>
          <a:p>
            <a:r>
              <a:rPr lang="en-IN" dirty="0"/>
              <a:t>Do you have any loans?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A0E73-62C7-F670-5639-50DA8E35C22F}"/>
              </a:ext>
            </a:extLst>
          </p:cNvPr>
          <p:cNvSpPr txBox="1"/>
          <p:nvPr/>
        </p:nvSpPr>
        <p:spPr>
          <a:xfrm>
            <a:off x="3391682" y="4220366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Q.]Rate yourself: According to study performance &amp;</a:t>
            </a:r>
          </a:p>
          <a:p>
            <a:r>
              <a:rPr lang="en-IN" dirty="0"/>
              <a:t>time management (for students)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E67A8-080E-42B1-194F-CF5B4B11C3A4}"/>
              </a:ext>
            </a:extLst>
          </p:cNvPr>
          <p:cNvSpPr txBox="1"/>
          <p:nvPr/>
        </p:nvSpPr>
        <p:spPr>
          <a:xfrm>
            <a:off x="4938251" y="4895082"/>
            <a:ext cx="61009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Q.]According to job satisfaction, productivity, mental</a:t>
            </a:r>
          </a:p>
          <a:p>
            <a:r>
              <a:rPr lang="en-IN" dirty="0"/>
              <a:t>health, work-life balance, &amp; time management (for</a:t>
            </a:r>
          </a:p>
          <a:p>
            <a:r>
              <a:rPr lang="en-IN" dirty="0"/>
              <a:t>Full-time job/ self-employed)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978D4E-2591-ECF8-7925-F4BF36189CBF}"/>
              </a:ext>
            </a:extLst>
          </p:cNvPr>
          <p:cNvSpPr txBox="1"/>
          <p:nvPr/>
        </p:nvSpPr>
        <p:spPr>
          <a:xfrm>
            <a:off x="7209503" y="5931414"/>
            <a:ext cx="6100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Q.]Do you have any side hustle?</a:t>
            </a:r>
          </a:p>
        </p:txBody>
      </p:sp>
    </p:spTree>
    <p:extLst>
      <p:ext uri="{BB962C8B-B14F-4D97-AF65-F5344CB8AC3E}">
        <p14:creationId xmlns:p14="http://schemas.microsoft.com/office/powerpoint/2010/main" val="16748592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b0dbbb92f_0_28"/>
          <p:cNvSpPr/>
          <p:nvPr/>
        </p:nvSpPr>
        <p:spPr>
          <a:xfrm>
            <a:off x="0" y="0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2b0dbbb92f_0_28"/>
          <p:cNvSpPr/>
          <p:nvPr/>
        </p:nvSpPr>
        <p:spPr>
          <a:xfrm>
            <a:off x="0" y="6867699"/>
            <a:ext cx="12192000" cy="456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2b0dbbb92f_0_28"/>
          <p:cNvSpPr/>
          <p:nvPr/>
        </p:nvSpPr>
        <p:spPr>
          <a:xfrm>
            <a:off x="11665527" y="6252555"/>
            <a:ext cx="526500" cy="60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2F0A1-E977-7EB8-EE61-18A8E0016719}"/>
              </a:ext>
            </a:extLst>
          </p:cNvPr>
          <p:cNvSpPr txBox="1"/>
          <p:nvPr/>
        </p:nvSpPr>
        <p:spPr>
          <a:xfrm>
            <a:off x="3057832" y="1686476"/>
            <a:ext cx="94193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u="sng" dirty="0"/>
              <a:t> Data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endParaRPr lang="en-IN" sz="1800" dirty="0"/>
          </a:p>
          <a:p>
            <a:r>
              <a:rPr lang="en-IN" sz="2400" dirty="0"/>
              <a:t>• Techniques used:</a:t>
            </a:r>
          </a:p>
          <a:p>
            <a:endParaRPr lang="en-IN" sz="1800" dirty="0"/>
          </a:p>
          <a:p>
            <a:r>
              <a:rPr lang="en-IN" sz="2400" dirty="0"/>
              <a:t>I. Data Visualization using the dashboard</a:t>
            </a:r>
          </a:p>
          <a:p>
            <a:r>
              <a:rPr lang="en-IN" sz="2400" dirty="0"/>
              <a:t>II. Statistical techniques to validate things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2082</Words>
  <Application>Microsoft Office PowerPoint</Application>
  <PresentationFormat>Widescreen</PresentationFormat>
  <Paragraphs>290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leena ushire</dc:creator>
  <cp:lastModifiedBy>leena ushire</cp:lastModifiedBy>
  <cp:revision>16</cp:revision>
  <dcterms:created xsi:type="dcterms:W3CDTF">2023-06-27T15:28:12Z</dcterms:created>
  <dcterms:modified xsi:type="dcterms:W3CDTF">2023-06-30T04:28:56Z</dcterms:modified>
</cp:coreProperties>
</file>