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88" autoAdjust="0"/>
    <p:restoredTop sz="94618" autoAdjust="0"/>
  </p:normalViewPr>
  <p:slideViewPr>
    <p:cSldViewPr>
      <p:cViewPr varScale="1">
        <p:scale>
          <a:sx n="77" d="100"/>
          <a:sy n="77" d="100"/>
        </p:scale>
        <p:origin x="50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30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Drag picture to placeholder or click icon to add</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572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8873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255936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5686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510226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4751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9972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293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398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77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046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498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07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47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3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6399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8/16/22</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9934554"/>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35.svg"/><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4"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1969" r="29738"/>
          <a:stretch>
            <a:fillRect/>
          </a:stretch>
        </p:blipFill>
        <p:spPr>
          <a:xfrm>
            <a:off x="14322819" y="449031"/>
            <a:ext cx="3612205" cy="9388937"/>
          </a:xfrm>
          <a:prstGeom prst="rect">
            <a:avLst/>
          </a:prstGeom>
        </p:spPr>
      </p:pic>
      <p:pic>
        <p:nvPicPr>
          <p:cNvPr id="4" name="Picture 4"/>
          <p:cNvPicPr>
            <a:picLocks noChangeAspect="1"/>
          </p:cNvPicPr>
          <p:nvPr/>
        </p:nvPicPr>
        <p:blipFill>
          <a:blip r:embed="rId4"/>
          <a:srcRect/>
          <a:stretch>
            <a:fillRect/>
          </a:stretch>
        </p:blipFill>
        <p:spPr>
          <a:xfrm>
            <a:off x="693192" y="9152182"/>
            <a:ext cx="1706994" cy="580610"/>
          </a:xfrm>
          <a:prstGeom prst="rect">
            <a:avLst/>
          </a:prstGeom>
        </p:spPr>
      </p:pic>
      <p:pic>
        <p:nvPicPr>
          <p:cNvPr id="5" name="Picture 5"/>
          <p:cNvPicPr>
            <a:picLocks noChangeAspect="1"/>
          </p:cNvPicPr>
          <p:nvPr/>
        </p:nvPicPr>
        <p:blipFill>
          <a:blip r:embed="rId5"/>
          <a:srcRect l="7272" t="50000" r="7886"/>
          <a:stretch>
            <a:fillRect/>
          </a:stretch>
        </p:blipFill>
        <p:spPr>
          <a:xfrm>
            <a:off x="9431653" y="7297330"/>
            <a:ext cx="3094675" cy="556260"/>
          </a:xfrm>
          <a:prstGeom prst="rect">
            <a:avLst/>
          </a:prstGeom>
        </p:spPr>
      </p:pic>
      <p:sp>
        <p:nvSpPr>
          <p:cNvPr id="6" name="TextBox 6"/>
          <p:cNvSpPr txBox="1"/>
          <p:nvPr/>
        </p:nvSpPr>
        <p:spPr>
          <a:xfrm>
            <a:off x="919118" y="2703324"/>
            <a:ext cx="10894926" cy="2552700"/>
          </a:xfrm>
          <a:prstGeom prst="rect">
            <a:avLst/>
          </a:prstGeom>
        </p:spPr>
        <p:txBody>
          <a:bodyPr lIns="0" tIns="0" rIns="0" bIns="0" rtlCol="0" anchor="t">
            <a:spAutoFit/>
          </a:bodyPr>
          <a:lstStyle/>
          <a:p>
            <a:pPr>
              <a:lnSpc>
                <a:spcPts val="9900"/>
              </a:lnSpc>
            </a:pPr>
            <a:r>
              <a:rPr lang="en-US" sz="9000" spc="252" dirty="0">
                <a:solidFill>
                  <a:srgbClr val="FFDE59"/>
                </a:solidFill>
                <a:latin typeface="League Spartan"/>
              </a:rPr>
              <a:t>Customer retention</a:t>
            </a:r>
            <a:r>
              <a:rPr lang="en-US" sz="9000" spc="252" dirty="0">
                <a:solidFill>
                  <a:srgbClr val="FFFFFF"/>
                </a:solidFill>
                <a:latin typeface="League Spartan"/>
              </a:rPr>
              <a:t> project</a:t>
            </a:r>
          </a:p>
        </p:txBody>
      </p:sp>
      <p:sp>
        <p:nvSpPr>
          <p:cNvPr id="7" name="TextBox 7"/>
          <p:cNvSpPr txBox="1"/>
          <p:nvPr/>
        </p:nvSpPr>
        <p:spPr>
          <a:xfrm>
            <a:off x="9294752" y="6588669"/>
            <a:ext cx="3231576" cy="1333698"/>
          </a:xfrm>
          <a:prstGeom prst="rect">
            <a:avLst/>
          </a:prstGeom>
        </p:spPr>
        <p:txBody>
          <a:bodyPr lIns="0" tIns="0" rIns="0" bIns="0" rtlCol="0" anchor="t">
            <a:spAutoFit/>
          </a:bodyPr>
          <a:lstStyle/>
          <a:p>
            <a:pPr algn="r">
              <a:lnSpc>
                <a:spcPts val="5189"/>
              </a:lnSpc>
            </a:pPr>
            <a:r>
              <a:rPr lang="en-US" sz="2999" dirty="0">
                <a:solidFill>
                  <a:srgbClr val="FFFFFF"/>
                </a:solidFill>
                <a:latin typeface="Lexend Deca"/>
              </a:rPr>
              <a:t>Prepared by</a:t>
            </a:r>
          </a:p>
          <a:p>
            <a:pPr algn="r">
              <a:lnSpc>
                <a:spcPts val="5189"/>
              </a:lnSpc>
            </a:pPr>
            <a:r>
              <a:rPr lang="en-US" sz="2999" dirty="0" err="1" smtClean="0">
                <a:solidFill>
                  <a:srgbClr val="000000"/>
                </a:solidFill>
                <a:latin typeface="League Spartan"/>
              </a:rPr>
              <a:t>Shruti</a:t>
            </a:r>
            <a:r>
              <a:rPr lang="en-US" sz="2999" dirty="0" smtClean="0">
                <a:solidFill>
                  <a:srgbClr val="000000"/>
                </a:solidFill>
                <a:latin typeface="League Spartan"/>
              </a:rPr>
              <a:t> Raj</a:t>
            </a:r>
            <a:r>
              <a:rPr lang="en-US" sz="2999" dirty="0" smtClean="0">
                <a:solidFill>
                  <a:srgbClr val="000000"/>
                </a:solidFill>
                <a:latin typeface="League Spartan"/>
              </a:rPr>
              <a:t> </a:t>
            </a:r>
            <a:endParaRPr lang="en-US" sz="2999" dirty="0">
              <a:solidFill>
                <a:srgbClr val="000000"/>
              </a:solidFill>
              <a:latin typeface="League Spartan"/>
            </a:endParaRPr>
          </a:p>
        </p:txBody>
      </p:sp>
      <p:sp>
        <p:nvSpPr>
          <p:cNvPr id="8" name="TextBox 8"/>
          <p:cNvSpPr txBox="1"/>
          <p:nvPr/>
        </p:nvSpPr>
        <p:spPr>
          <a:xfrm>
            <a:off x="693192" y="9772416"/>
            <a:ext cx="2249854" cy="514584"/>
          </a:xfrm>
          <a:prstGeom prst="rect">
            <a:avLst/>
          </a:prstGeom>
        </p:spPr>
        <p:txBody>
          <a:bodyPr lIns="0" tIns="0" rIns="0" bIns="0" rtlCol="0" anchor="t">
            <a:spAutoFit/>
          </a:bodyPr>
          <a:lstStyle/>
          <a:p>
            <a:pPr>
              <a:lnSpc>
                <a:spcPts val="1805"/>
              </a:lnSpc>
            </a:pPr>
            <a:r>
              <a:rPr lang="en-US" sz="1736">
                <a:solidFill>
                  <a:srgbClr val="FFFFFF"/>
                </a:solidFill>
                <a:latin typeface="Kollektif"/>
              </a:rPr>
              <a:t>FlipRobo Technologies</a:t>
            </a:r>
          </a:p>
          <a:p>
            <a:pPr>
              <a:lnSpc>
                <a:spcPts val="2117"/>
              </a:lnSpc>
            </a:pPr>
            <a:endParaRPr lang="en-US" sz="1736">
              <a:solidFill>
                <a:srgbClr val="FFFFFF"/>
              </a:solidFill>
              <a:latin typeface="Kollektif"/>
            </a:endParaRPr>
          </a:p>
        </p:txBody>
      </p:sp>
      <p:sp>
        <p:nvSpPr>
          <p:cNvPr id="9" name="TextBox 9"/>
          <p:cNvSpPr txBox="1"/>
          <p:nvPr/>
        </p:nvSpPr>
        <p:spPr>
          <a:xfrm>
            <a:off x="9396860" y="8035221"/>
            <a:ext cx="2841814" cy="1038746"/>
          </a:xfrm>
          <a:prstGeom prst="rect">
            <a:avLst/>
          </a:prstGeom>
        </p:spPr>
        <p:txBody>
          <a:bodyPr lIns="0" tIns="0" rIns="0" bIns="0" rtlCol="0" anchor="t">
            <a:spAutoFit/>
          </a:bodyPr>
          <a:lstStyle/>
          <a:p>
            <a:pPr algn="r">
              <a:lnSpc>
                <a:spcPts val="2711"/>
              </a:lnSpc>
            </a:pPr>
            <a:r>
              <a:rPr lang="en-US" sz="1936" dirty="0">
                <a:solidFill>
                  <a:srgbClr val="FFFFFF"/>
                </a:solidFill>
                <a:latin typeface="Open Sauce"/>
              </a:rPr>
              <a:t>Internship </a:t>
            </a:r>
            <a:r>
              <a:rPr lang="en-US" sz="1936" dirty="0" smtClean="0">
                <a:solidFill>
                  <a:srgbClr val="FFFFFF"/>
                </a:solidFill>
                <a:latin typeface="Open Sauce"/>
              </a:rPr>
              <a:t>29</a:t>
            </a:r>
            <a:endParaRPr lang="en-US" sz="1936" dirty="0">
              <a:solidFill>
                <a:srgbClr val="FFFFFF"/>
              </a:solidFill>
              <a:latin typeface="Open Sauce"/>
            </a:endParaRPr>
          </a:p>
          <a:p>
            <a:pPr algn="r">
              <a:lnSpc>
                <a:spcPts val="2711"/>
              </a:lnSpc>
            </a:pPr>
            <a:r>
              <a:rPr lang="en-US" sz="1936" dirty="0">
                <a:solidFill>
                  <a:srgbClr val="FFFFFF"/>
                </a:solidFill>
                <a:latin typeface="Open Sauce"/>
              </a:rPr>
              <a:t>Batch </a:t>
            </a:r>
            <a:r>
              <a:rPr lang="en-US" sz="1936" dirty="0" smtClean="0">
                <a:solidFill>
                  <a:srgbClr val="FFFFFF"/>
                </a:solidFill>
                <a:latin typeface="Open Sauce"/>
              </a:rPr>
              <a:t>1842</a:t>
            </a:r>
            <a:endParaRPr lang="en-US" sz="1936" dirty="0">
              <a:solidFill>
                <a:srgbClr val="FFFFFF"/>
              </a:solidFill>
              <a:latin typeface="Open Sauce"/>
            </a:endParaRPr>
          </a:p>
          <a:p>
            <a:pPr algn="r">
              <a:lnSpc>
                <a:spcPts val="2711"/>
              </a:lnSpc>
            </a:pPr>
            <a:r>
              <a:rPr lang="en-US" sz="1936" dirty="0" err="1">
                <a:solidFill>
                  <a:srgbClr val="FFFFFF"/>
                </a:solidFill>
                <a:latin typeface="Open Sauce"/>
              </a:rPr>
              <a:t>DataTrained</a:t>
            </a:r>
            <a:r>
              <a:rPr lang="en-US" sz="1936" dirty="0">
                <a:solidFill>
                  <a:srgbClr val="FFFFFF"/>
                </a:solidFill>
                <a:latin typeface="Open Sauce"/>
              </a:rPr>
              <a:t> </a:t>
            </a:r>
          </a:p>
        </p:txBody>
      </p:sp>
      <p:sp>
        <p:nvSpPr>
          <p:cNvPr id="10" name="TextBox 10"/>
          <p:cNvSpPr txBox="1"/>
          <p:nvPr/>
        </p:nvSpPr>
        <p:spPr>
          <a:xfrm>
            <a:off x="457200" y="1638300"/>
            <a:ext cx="3599885" cy="446276"/>
          </a:xfrm>
          <a:prstGeom prst="rect">
            <a:avLst/>
          </a:prstGeom>
        </p:spPr>
        <p:txBody>
          <a:bodyPr wrap="square" lIns="0" tIns="0" rIns="0" bIns="0" rtlCol="0" anchor="t">
            <a:spAutoFit/>
          </a:bodyPr>
          <a:lstStyle/>
          <a:p>
            <a:pPr algn="ctr">
              <a:lnSpc>
                <a:spcPts val="3900"/>
              </a:lnSpc>
              <a:spcBef>
                <a:spcPct val="0"/>
              </a:spcBef>
            </a:pPr>
            <a:r>
              <a:rPr lang="en-US" sz="3000" dirty="0">
                <a:solidFill>
                  <a:srgbClr val="FFFFFF"/>
                </a:solidFill>
                <a:latin typeface="Exo 2 Bold Bold"/>
              </a:rPr>
              <a:t>Presentation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flipH="1">
            <a:off x="13026573" y="0"/>
            <a:ext cx="5261427" cy="5261427"/>
          </a:xfrm>
          <a:prstGeom prst="rect">
            <a:avLst/>
          </a:prstGeom>
        </p:spPr>
      </p:pic>
      <p:sp>
        <p:nvSpPr>
          <p:cNvPr id="3" name="AutoShape 3"/>
          <p:cNvSpPr/>
          <p:nvPr/>
        </p:nvSpPr>
        <p:spPr>
          <a:xfrm>
            <a:off x="793696" y="4914900"/>
            <a:ext cx="11947361" cy="0"/>
          </a:xfrm>
          <a:prstGeom prst="line">
            <a:avLst/>
          </a:prstGeom>
          <a:ln w="9525" cap="rnd">
            <a:solidFill>
              <a:srgbClr val="FFFFFF"/>
            </a:solidFill>
            <a:prstDash val="solid"/>
            <a:headEnd type="none" w="sm" len="sm"/>
            <a:tailEnd type="none" w="sm" len="sm"/>
          </a:ln>
        </p:spPr>
      </p:sp>
      <p:pic>
        <p:nvPicPr>
          <p:cNvPr id="4" name="Picture 4"/>
          <p:cNvPicPr>
            <a:picLocks noChangeAspect="1"/>
          </p:cNvPicPr>
          <p:nvPr/>
        </p:nvPicPr>
        <p:blipFill>
          <a:blip r:embed="rId4"/>
          <a:srcRect t="2168" b="2168"/>
          <a:stretch>
            <a:fillRect/>
          </a:stretch>
        </p:blipFill>
        <p:spPr>
          <a:xfrm>
            <a:off x="214881" y="651841"/>
            <a:ext cx="5519845" cy="3801917"/>
          </a:xfrm>
          <a:prstGeom prst="rect">
            <a:avLst/>
          </a:prstGeom>
        </p:spPr>
      </p:pic>
      <p:pic>
        <p:nvPicPr>
          <p:cNvPr id="5" name="Picture 5"/>
          <p:cNvPicPr>
            <a:picLocks noChangeAspect="1"/>
          </p:cNvPicPr>
          <p:nvPr/>
        </p:nvPicPr>
        <p:blipFill>
          <a:blip r:embed="rId5"/>
          <a:srcRect/>
          <a:stretch>
            <a:fillRect/>
          </a:stretch>
        </p:blipFill>
        <p:spPr>
          <a:xfrm>
            <a:off x="214881" y="5261427"/>
            <a:ext cx="5362135" cy="4010877"/>
          </a:xfrm>
          <a:prstGeom prst="rect">
            <a:avLst/>
          </a:prstGeom>
        </p:spPr>
      </p:pic>
      <p:sp>
        <p:nvSpPr>
          <p:cNvPr id="6" name="TextBox 6"/>
          <p:cNvSpPr txBox="1"/>
          <p:nvPr/>
        </p:nvSpPr>
        <p:spPr>
          <a:xfrm>
            <a:off x="6313541" y="1000125"/>
            <a:ext cx="7610538" cy="1538883"/>
          </a:xfrm>
          <a:prstGeom prst="rect">
            <a:avLst/>
          </a:prstGeom>
        </p:spPr>
        <p:txBody>
          <a:bodyPr lIns="0" tIns="0" rIns="0" bIns="0" rtlCol="0" anchor="t">
            <a:spAutoFit/>
          </a:bodyPr>
          <a:lstStyle/>
          <a:p>
            <a:pPr marL="518158" lvl="1" indent="-259079">
              <a:lnSpc>
                <a:spcPts val="3119"/>
              </a:lnSpc>
              <a:buFont typeface="Arial"/>
              <a:buChar char="•"/>
            </a:pPr>
            <a:r>
              <a:rPr lang="en-US" sz="2399" dirty="0">
                <a:solidFill>
                  <a:srgbClr val="362B35"/>
                </a:solidFill>
                <a:latin typeface="Open Sauce Light"/>
              </a:rPr>
              <a:t>Most Shoppers strongly agree that Net Benefit derived from shopping online can lead to users' satisfaction.</a:t>
            </a:r>
          </a:p>
          <a:p>
            <a:pPr>
              <a:lnSpc>
                <a:spcPts val="2730"/>
              </a:lnSpc>
            </a:pPr>
            <a:endParaRPr lang="en-US" sz="2399" dirty="0">
              <a:solidFill>
                <a:srgbClr val="362B35"/>
              </a:solidFill>
              <a:latin typeface="Open Sauce Light"/>
            </a:endParaRPr>
          </a:p>
        </p:txBody>
      </p:sp>
      <p:sp>
        <p:nvSpPr>
          <p:cNvPr id="7" name="TextBox 7"/>
          <p:cNvSpPr txBox="1"/>
          <p:nvPr/>
        </p:nvSpPr>
        <p:spPr>
          <a:xfrm>
            <a:off x="6313540" y="5510947"/>
            <a:ext cx="9307459" cy="1163973"/>
          </a:xfrm>
          <a:prstGeom prst="rect">
            <a:avLst/>
          </a:prstGeom>
        </p:spPr>
        <p:txBody>
          <a:bodyPr wrap="square" lIns="0" tIns="0" rIns="0" bIns="0" rtlCol="0" anchor="t">
            <a:spAutoFit/>
          </a:bodyPr>
          <a:lstStyle/>
          <a:p>
            <a:pPr marL="518158" lvl="1" indent="-259079">
              <a:lnSpc>
                <a:spcPts val="3119"/>
              </a:lnSpc>
              <a:buFont typeface="Arial"/>
              <a:buChar char="•"/>
            </a:pPr>
            <a:r>
              <a:rPr lang="en-US" sz="2399" dirty="0">
                <a:solidFill>
                  <a:srgbClr val="362B35"/>
                </a:solidFill>
                <a:latin typeface="Open Sauce Light"/>
              </a:rPr>
              <a:t>Most Shoppers strongly agrees that Friendly user interface is an important decision-making factor</a:t>
            </a:r>
          </a:p>
          <a:p>
            <a:pPr>
              <a:lnSpc>
                <a:spcPts val="3119"/>
              </a:lnSpc>
            </a:pPr>
            <a:endParaRPr lang="en-US" sz="2399" dirty="0">
              <a:solidFill>
                <a:srgbClr val="362B35"/>
              </a:solidFill>
              <a:latin typeface="Open Sauce Light"/>
            </a:endParaRPr>
          </a:p>
        </p:txBody>
      </p:sp>
      <p:grpSp>
        <p:nvGrpSpPr>
          <p:cNvPr id="8" name="Group 8"/>
          <p:cNvGrpSpPr/>
          <p:nvPr/>
        </p:nvGrpSpPr>
        <p:grpSpPr>
          <a:xfrm>
            <a:off x="6997832" y="8159111"/>
            <a:ext cx="10758255" cy="1099189"/>
            <a:chOff x="0" y="0"/>
            <a:chExt cx="14344341" cy="1465585"/>
          </a:xfrm>
        </p:grpSpPr>
        <p:sp>
          <p:nvSpPr>
            <p:cNvPr id="9" name="TextBox 9"/>
            <p:cNvSpPr txBox="1"/>
            <p:nvPr/>
          </p:nvSpPr>
          <p:spPr>
            <a:xfrm>
              <a:off x="0" y="0"/>
              <a:ext cx="14344341" cy="901700"/>
            </a:xfrm>
            <a:prstGeom prst="rect">
              <a:avLst/>
            </a:prstGeom>
          </p:spPr>
          <p:txBody>
            <a:bodyPr lIns="0" tIns="0" rIns="0" bIns="0" rtlCol="0" anchor="t">
              <a:spAutoFit/>
            </a:bodyPr>
            <a:lstStyle/>
            <a:p>
              <a:pPr marL="0" lvl="0" indent="0" algn="r">
                <a:lnSpc>
                  <a:spcPts val="5334"/>
                </a:lnSpc>
                <a:spcBef>
                  <a:spcPct val="0"/>
                </a:spcBef>
              </a:pPr>
              <a:r>
                <a:rPr lang="en-US" sz="4445" u="none">
                  <a:solidFill>
                    <a:srgbClr val="362B35"/>
                  </a:solidFill>
                  <a:latin typeface="Lexend Deca"/>
                </a:rPr>
                <a:t>Data Visualization</a:t>
              </a:r>
            </a:p>
          </p:txBody>
        </p:sp>
        <p:sp>
          <p:nvSpPr>
            <p:cNvPr id="10" name="TextBox 10"/>
            <p:cNvSpPr txBox="1"/>
            <p:nvPr/>
          </p:nvSpPr>
          <p:spPr>
            <a:xfrm>
              <a:off x="0" y="1117031"/>
              <a:ext cx="14344341" cy="348554"/>
            </a:xfrm>
            <a:prstGeom prst="rect">
              <a:avLst/>
            </a:prstGeom>
          </p:spPr>
          <p:txBody>
            <a:bodyPr lIns="0" tIns="0" rIns="0" bIns="0" rtlCol="0" anchor="t">
              <a:spAutoFit/>
            </a:bodyPr>
            <a:lstStyle/>
            <a:p>
              <a:pPr marL="0" lvl="0" indent="0" algn="r">
                <a:lnSpc>
                  <a:spcPts val="2247"/>
                </a:lnSpc>
                <a:spcBef>
                  <a:spcPct val="0"/>
                </a:spcBef>
              </a:pPr>
              <a:r>
                <a:rPr lang="en-US" sz="1728" u="none">
                  <a:solidFill>
                    <a:srgbClr val="362B35"/>
                  </a:solidFill>
                  <a:latin typeface="Open Sauce"/>
                </a:rPr>
                <a:t>Data from 18 to 47 contain Likert Scale answers </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flipH="1">
            <a:off x="13026573" y="0"/>
            <a:ext cx="5261427" cy="5261427"/>
          </a:xfrm>
          <a:prstGeom prst="rect">
            <a:avLst/>
          </a:prstGeom>
        </p:spPr>
      </p:pic>
      <p:sp>
        <p:nvSpPr>
          <p:cNvPr id="3" name="TextBox 3"/>
          <p:cNvSpPr txBox="1"/>
          <p:nvPr/>
        </p:nvSpPr>
        <p:spPr>
          <a:xfrm>
            <a:off x="609600" y="1998473"/>
            <a:ext cx="16230600" cy="2359428"/>
          </a:xfrm>
          <a:prstGeom prst="rect">
            <a:avLst/>
          </a:prstGeom>
        </p:spPr>
        <p:txBody>
          <a:bodyPr lIns="0" tIns="0" rIns="0" bIns="0" rtlCol="0" anchor="t">
            <a:spAutoFit/>
          </a:bodyPr>
          <a:lstStyle/>
          <a:p>
            <a:pPr marL="518158" lvl="1" indent="-259079">
              <a:lnSpc>
                <a:spcPts val="3119"/>
              </a:lnSpc>
              <a:buFont typeface="Arial"/>
              <a:buChar char="•"/>
            </a:pPr>
            <a:r>
              <a:rPr lang="en-US" sz="2399" dirty="0">
                <a:solidFill>
                  <a:srgbClr val="362B35"/>
                </a:solidFill>
                <a:latin typeface="Raleway" panose="020B0503030101060003" pitchFamily="34" charset="77"/>
              </a:rPr>
              <a:t>Most shoppers strongly agree that </a:t>
            </a:r>
          </a:p>
          <a:p>
            <a:pPr marL="975358" lvl="2" indent="-259079">
              <a:lnSpc>
                <a:spcPts val="3119"/>
              </a:lnSpc>
              <a:buFont typeface="Arial"/>
              <a:buChar char="•"/>
            </a:pPr>
            <a:r>
              <a:rPr lang="en-US" sz="2000" i="1" dirty="0">
                <a:solidFill>
                  <a:srgbClr val="362B35"/>
                </a:solidFill>
                <a:latin typeface="Raleway" panose="020B0503030101060003" pitchFamily="34" charset="77"/>
              </a:rPr>
              <a:t>similar products to the content highlighted is important for product comparison.</a:t>
            </a:r>
          </a:p>
          <a:p>
            <a:pPr marL="975358" lvl="2" indent="-259079">
              <a:lnSpc>
                <a:spcPts val="3119"/>
              </a:lnSpc>
              <a:buFont typeface="Arial"/>
              <a:buChar char="•"/>
            </a:pPr>
            <a:r>
              <a:rPr lang="en-US" sz="2000" i="1" dirty="0">
                <a:solidFill>
                  <a:srgbClr val="362B35"/>
                </a:solidFill>
                <a:latin typeface="Raleway" panose="020B0503030101060003" pitchFamily="34" charset="77"/>
              </a:rPr>
              <a:t>seller and product complete information is important for purchase decisions</a:t>
            </a:r>
          </a:p>
          <a:p>
            <a:pPr marL="975358" lvl="2" indent="-259079">
              <a:lnSpc>
                <a:spcPts val="3119"/>
              </a:lnSpc>
              <a:buFont typeface="Arial"/>
              <a:buChar char="•"/>
            </a:pPr>
            <a:r>
              <a:rPr lang="en-US" sz="2000" i="1" dirty="0">
                <a:solidFill>
                  <a:srgbClr val="362B35"/>
                </a:solidFill>
                <a:latin typeface="Raleway" panose="020B0503030101060003" pitchFamily="34" charset="77"/>
              </a:rPr>
              <a:t>Trust that the online retail store will fulfill its part of the transaction at stipulated time</a:t>
            </a:r>
          </a:p>
          <a:p>
            <a:pPr marL="975358" lvl="2" indent="-259079">
              <a:lnSpc>
                <a:spcPts val="3119"/>
              </a:lnSpc>
              <a:buFont typeface="Arial"/>
              <a:buChar char="•"/>
            </a:pPr>
            <a:r>
              <a:rPr lang="en-US" sz="2000" i="1" dirty="0">
                <a:solidFill>
                  <a:srgbClr val="362B35"/>
                </a:solidFill>
                <a:latin typeface="Raleway" panose="020B0503030101060003" pitchFamily="34" charset="77"/>
              </a:rPr>
              <a:t>to have the ability to guarantee privacy of the customer</a:t>
            </a:r>
          </a:p>
          <a:p>
            <a:pPr marL="975358" lvl="2" indent="-259079">
              <a:lnSpc>
                <a:spcPts val="3119"/>
              </a:lnSpc>
              <a:buFont typeface="Arial"/>
              <a:buChar char="•"/>
            </a:pPr>
            <a:r>
              <a:rPr lang="en-US" sz="2000" i="1" dirty="0">
                <a:solidFill>
                  <a:srgbClr val="362B35"/>
                </a:solidFill>
                <a:latin typeface="Raleway" panose="020B0503030101060003" pitchFamily="34" charset="77"/>
              </a:rPr>
              <a:t>to have convenient payment methods</a:t>
            </a:r>
          </a:p>
        </p:txBody>
      </p:sp>
      <p:sp>
        <p:nvSpPr>
          <p:cNvPr id="4" name="TextBox 4"/>
          <p:cNvSpPr txBox="1"/>
          <p:nvPr/>
        </p:nvSpPr>
        <p:spPr>
          <a:xfrm>
            <a:off x="635000" y="4792623"/>
            <a:ext cx="11645900" cy="4334969"/>
          </a:xfrm>
          <a:prstGeom prst="rect">
            <a:avLst/>
          </a:prstGeom>
        </p:spPr>
        <p:txBody>
          <a:bodyPr wrap="square" lIns="0" tIns="0" rIns="0" bIns="0" rtlCol="0" anchor="t">
            <a:spAutoFit/>
          </a:bodyPr>
          <a:lstStyle/>
          <a:p>
            <a:pPr marL="518158" lvl="1" indent="-259079">
              <a:lnSpc>
                <a:spcPts val="3119"/>
              </a:lnSpc>
              <a:buFont typeface="Arial"/>
              <a:buChar char="•"/>
            </a:pPr>
            <a:r>
              <a:rPr lang="en-US" sz="2399" dirty="0">
                <a:solidFill>
                  <a:srgbClr val="362B35"/>
                </a:solidFill>
                <a:latin typeface="Raleway" panose="020B0503030101060003" pitchFamily="34" charset="77"/>
              </a:rPr>
              <a:t>Most Shoppers strongly agree to have Responsiveness, availability of several communication channels </a:t>
            </a:r>
          </a:p>
          <a:p>
            <a:pPr marL="975358" lvl="2" indent="-259079">
              <a:lnSpc>
                <a:spcPts val="3119"/>
              </a:lnSpc>
              <a:buFont typeface="Arial"/>
              <a:buChar char="•"/>
            </a:pPr>
            <a:r>
              <a:rPr lang="en-US" sz="2000" i="1" dirty="0">
                <a:solidFill>
                  <a:srgbClr val="362B35"/>
                </a:solidFill>
                <a:latin typeface="Raleway" panose="020B0503030101060003" pitchFamily="34" charset="77"/>
              </a:rPr>
              <a:t>(email, online rep, twitter, phone etc.).</a:t>
            </a:r>
            <a:endParaRPr lang="en-US" sz="2399" i="1" dirty="0">
              <a:solidFill>
                <a:srgbClr val="362B35"/>
              </a:solidFill>
              <a:latin typeface="Raleway" panose="020B0503030101060003" pitchFamily="34" charset="77"/>
            </a:endParaRPr>
          </a:p>
          <a:p>
            <a:pPr marL="518158" lvl="1" indent="-259079">
              <a:lnSpc>
                <a:spcPts val="3119"/>
              </a:lnSpc>
              <a:buFont typeface="Arial"/>
              <a:buChar char="•"/>
            </a:pPr>
            <a:endParaRPr lang="en-US" sz="2399" dirty="0">
              <a:solidFill>
                <a:srgbClr val="362B35"/>
              </a:solidFill>
              <a:latin typeface="Raleway" panose="020B0503030101060003" pitchFamily="34" charset="77"/>
            </a:endParaRPr>
          </a:p>
          <a:p>
            <a:pPr marL="518158" lvl="1" indent="-259079">
              <a:lnSpc>
                <a:spcPts val="3119"/>
              </a:lnSpc>
              <a:buFont typeface="Arial"/>
              <a:buChar char="•"/>
            </a:pPr>
            <a:r>
              <a:rPr lang="en-US" sz="2399" dirty="0">
                <a:solidFill>
                  <a:srgbClr val="362B35"/>
                </a:solidFill>
                <a:latin typeface="Raleway" panose="020B0503030101060003" pitchFamily="34" charset="77"/>
              </a:rPr>
              <a:t>Most Shoppers strongly agree that </a:t>
            </a:r>
          </a:p>
          <a:p>
            <a:pPr marL="975358" lvl="2" indent="-259079">
              <a:lnSpc>
                <a:spcPts val="3119"/>
              </a:lnSpc>
              <a:buFont typeface="Arial"/>
              <a:buChar char="•"/>
            </a:pPr>
            <a:r>
              <a:rPr lang="en-US" sz="2000" i="1" dirty="0">
                <a:solidFill>
                  <a:srgbClr val="362B35"/>
                </a:solidFill>
                <a:latin typeface="Raleway" panose="020B0503030101060003" pitchFamily="34" charset="77"/>
              </a:rPr>
              <a:t>Online shopping gives monetary benefits and discounts.</a:t>
            </a:r>
          </a:p>
          <a:p>
            <a:pPr marL="975358" lvl="2" indent="-259079">
              <a:lnSpc>
                <a:spcPts val="3119"/>
              </a:lnSpc>
              <a:buFont typeface="Arial"/>
              <a:buChar char="•"/>
            </a:pPr>
            <a:r>
              <a:rPr lang="en-US" sz="2000" i="1" dirty="0">
                <a:solidFill>
                  <a:srgbClr val="362B35"/>
                </a:solidFill>
                <a:latin typeface="Raleway" panose="020B0503030101060003" pitchFamily="34" charset="77"/>
              </a:rPr>
              <a:t>Enjoyment is derived from shopping online.</a:t>
            </a:r>
          </a:p>
          <a:p>
            <a:pPr marL="975358" lvl="2" indent="-259079">
              <a:lnSpc>
                <a:spcPts val="3119"/>
              </a:lnSpc>
              <a:buFont typeface="Arial"/>
              <a:buChar char="•"/>
            </a:pPr>
            <a:r>
              <a:rPr lang="en-US" sz="2000" i="1" dirty="0">
                <a:solidFill>
                  <a:srgbClr val="362B35"/>
                </a:solidFill>
                <a:latin typeface="Raleway" panose="020B0503030101060003" pitchFamily="34" charset="77"/>
              </a:rPr>
              <a:t>Shopping online is convenient and flexible.</a:t>
            </a:r>
          </a:p>
          <a:p>
            <a:pPr marL="975358" lvl="2" indent="-259079">
              <a:lnSpc>
                <a:spcPts val="3119"/>
              </a:lnSpc>
              <a:buFont typeface="Arial"/>
              <a:buChar char="•"/>
            </a:pPr>
            <a:r>
              <a:rPr lang="en-US" sz="2000" i="1" dirty="0">
                <a:solidFill>
                  <a:srgbClr val="362B35"/>
                </a:solidFill>
                <a:latin typeface="Raleway" panose="020B0503030101060003" pitchFamily="34" charset="77"/>
              </a:rPr>
              <a:t>Return and replacement policy of the e-tailer is important for purchase. </a:t>
            </a:r>
          </a:p>
          <a:p>
            <a:pPr marL="975358" lvl="2" indent="-259079">
              <a:lnSpc>
                <a:spcPts val="3119"/>
              </a:lnSpc>
              <a:buFont typeface="Arial"/>
              <a:buChar char="•"/>
            </a:pPr>
            <a:r>
              <a:rPr lang="en-US" sz="2000" i="1" dirty="0">
                <a:solidFill>
                  <a:srgbClr val="362B35"/>
                </a:solidFill>
                <a:latin typeface="Raleway" panose="020B0503030101060003" pitchFamily="34" charset="77"/>
              </a:rPr>
              <a:t>Gaining access to loyalty programs is a benefit of shopping online.</a:t>
            </a:r>
          </a:p>
          <a:p>
            <a:pPr marL="975358" lvl="2" indent="-259079">
              <a:lnSpc>
                <a:spcPts val="3119"/>
              </a:lnSpc>
              <a:buFont typeface="Arial"/>
              <a:buChar char="•"/>
            </a:pPr>
            <a:r>
              <a:rPr lang="en-US" sz="2000" i="1" dirty="0">
                <a:solidFill>
                  <a:srgbClr val="362B35"/>
                </a:solidFill>
                <a:latin typeface="Raleway" panose="020B0503030101060003" pitchFamily="34" charset="77"/>
              </a:rPr>
              <a:t>Displaying quality Information on the website improves customer satisfaction.</a:t>
            </a:r>
          </a:p>
        </p:txBody>
      </p:sp>
      <p:grpSp>
        <p:nvGrpSpPr>
          <p:cNvPr id="5" name="Group 5"/>
          <p:cNvGrpSpPr/>
          <p:nvPr/>
        </p:nvGrpSpPr>
        <p:grpSpPr>
          <a:xfrm>
            <a:off x="6997832" y="8159111"/>
            <a:ext cx="10758255" cy="1099189"/>
            <a:chOff x="0" y="0"/>
            <a:chExt cx="14344341" cy="1465585"/>
          </a:xfrm>
        </p:grpSpPr>
        <p:sp>
          <p:nvSpPr>
            <p:cNvPr id="6" name="TextBox 6"/>
            <p:cNvSpPr txBox="1"/>
            <p:nvPr/>
          </p:nvSpPr>
          <p:spPr>
            <a:xfrm>
              <a:off x="0" y="0"/>
              <a:ext cx="14344341" cy="901700"/>
            </a:xfrm>
            <a:prstGeom prst="rect">
              <a:avLst/>
            </a:prstGeom>
          </p:spPr>
          <p:txBody>
            <a:bodyPr lIns="0" tIns="0" rIns="0" bIns="0" rtlCol="0" anchor="t">
              <a:spAutoFit/>
            </a:bodyPr>
            <a:lstStyle/>
            <a:p>
              <a:pPr marL="0" lvl="0" indent="0" algn="r">
                <a:lnSpc>
                  <a:spcPts val="5334"/>
                </a:lnSpc>
                <a:spcBef>
                  <a:spcPct val="0"/>
                </a:spcBef>
              </a:pPr>
              <a:r>
                <a:rPr lang="en-US" sz="4445" u="none">
                  <a:solidFill>
                    <a:srgbClr val="362B35"/>
                  </a:solidFill>
                  <a:latin typeface="Lexend Deca"/>
                </a:rPr>
                <a:t>Data Visualization</a:t>
              </a:r>
            </a:p>
          </p:txBody>
        </p:sp>
        <p:sp>
          <p:nvSpPr>
            <p:cNvPr id="7" name="TextBox 7"/>
            <p:cNvSpPr txBox="1"/>
            <p:nvPr/>
          </p:nvSpPr>
          <p:spPr>
            <a:xfrm>
              <a:off x="0" y="1117031"/>
              <a:ext cx="14344341" cy="348554"/>
            </a:xfrm>
            <a:prstGeom prst="rect">
              <a:avLst/>
            </a:prstGeom>
          </p:spPr>
          <p:txBody>
            <a:bodyPr lIns="0" tIns="0" rIns="0" bIns="0" rtlCol="0" anchor="t">
              <a:spAutoFit/>
            </a:bodyPr>
            <a:lstStyle/>
            <a:p>
              <a:pPr marL="0" lvl="0" indent="0" algn="r">
                <a:lnSpc>
                  <a:spcPts val="2247"/>
                </a:lnSpc>
                <a:spcBef>
                  <a:spcPct val="0"/>
                </a:spcBef>
              </a:pPr>
              <a:r>
                <a:rPr lang="en-US" sz="1728" u="none">
                  <a:solidFill>
                    <a:srgbClr val="362B35"/>
                  </a:solidFill>
                  <a:latin typeface="Open Sauce"/>
                </a:rPr>
                <a:t>Data from 18 to 47 contain Likert Scale answers </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flipH="1">
            <a:off x="13026573" y="0"/>
            <a:ext cx="5261427" cy="5261427"/>
          </a:xfrm>
          <a:prstGeom prst="rect">
            <a:avLst/>
          </a:prstGeom>
        </p:spPr>
      </p:pic>
      <p:pic>
        <p:nvPicPr>
          <p:cNvPr id="3" name="Picture 3"/>
          <p:cNvPicPr>
            <a:picLocks noChangeAspect="1"/>
          </p:cNvPicPr>
          <p:nvPr/>
        </p:nvPicPr>
        <p:blipFill>
          <a:blip r:embed="rId4"/>
          <a:srcRect t="3088" r="2560" b="3088"/>
          <a:stretch>
            <a:fillRect/>
          </a:stretch>
        </p:blipFill>
        <p:spPr>
          <a:xfrm>
            <a:off x="8892045" y="685125"/>
            <a:ext cx="9362770" cy="4398929"/>
          </a:xfrm>
          <a:prstGeom prst="rect">
            <a:avLst/>
          </a:prstGeom>
        </p:spPr>
      </p:pic>
      <p:pic>
        <p:nvPicPr>
          <p:cNvPr id="4" name="Picture 4"/>
          <p:cNvPicPr>
            <a:picLocks noChangeAspect="1"/>
          </p:cNvPicPr>
          <p:nvPr/>
        </p:nvPicPr>
        <p:blipFill>
          <a:blip r:embed="rId5"/>
          <a:srcRect l="80" r="80"/>
          <a:stretch>
            <a:fillRect/>
          </a:stretch>
        </p:blipFill>
        <p:spPr>
          <a:xfrm>
            <a:off x="12700" y="750472"/>
            <a:ext cx="8614692" cy="6698081"/>
          </a:xfrm>
          <a:prstGeom prst="rect">
            <a:avLst/>
          </a:prstGeom>
        </p:spPr>
      </p:pic>
      <p:sp>
        <p:nvSpPr>
          <p:cNvPr id="5" name="TextBox 5"/>
          <p:cNvSpPr txBox="1"/>
          <p:nvPr/>
        </p:nvSpPr>
        <p:spPr>
          <a:xfrm>
            <a:off x="838200" y="7529302"/>
            <a:ext cx="7610538" cy="1936428"/>
          </a:xfrm>
          <a:prstGeom prst="rect">
            <a:avLst/>
          </a:prstGeom>
        </p:spPr>
        <p:txBody>
          <a:bodyPr lIns="0" tIns="0" rIns="0" bIns="0" rtlCol="0" anchor="t">
            <a:spAutoFit/>
          </a:bodyPr>
          <a:lstStyle/>
          <a:p>
            <a:pPr marL="518160" lvl="1" indent="-259080">
              <a:lnSpc>
                <a:spcPts val="3120"/>
              </a:lnSpc>
              <a:buFont typeface="Arial"/>
              <a:buChar char="•"/>
            </a:pPr>
            <a:r>
              <a:rPr lang="en-US" sz="2000" dirty="0">
                <a:solidFill>
                  <a:srgbClr val="362B35"/>
                </a:solidFill>
                <a:latin typeface="Open Sauce Light"/>
              </a:rPr>
              <a:t>Payment Option Availability Vs Fast Delivery</a:t>
            </a:r>
          </a:p>
          <a:p>
            <a:pPr>
              <a:lnSpc>
                <a:spcPts val="3120"/>
              </a:lnSpc>
            </a:pPr>
            <a:endParaRPr lang="en-US" sz="2000" dirty="0">
              <a:solidFill>
                <a:srgbClr val="362B35"/>
              </a:solidFill>
              <a:latin typeface="Open Sauce Light"/>
            </a:endParaRPr>
          </a:p>
          <a:p>
            <a:pPr marL="518160" lvl="1" indent="-259080">
              <a:lnSpc>
                <a:spcPts val="3120"/>
              </a:lnSpc>
              <a:buFont typeface="Arial"/>
              <a:buChar char="•"/>
            </a:pPr>
            <a:r>
              <a:rPr lang="en-US" sz="2000" dirty="0">
                <a:solidFill>
                  <a:srgbClr val="362B35"/>
                </a:solidFill>
                <a:latin typeface="Open Sauce Light"/>
              </a:rPr>
              <a:t>Best Payment option and faster delivery is Amazon and Flipkart by most of the shoppers.</a:t>
            </a:r>
          </a:p>
          <a:p>
            <a:pPr>
              <a:lnSpc>
                <a:spcPts val="2730"/>
              </a:lnSpc>
            </a:pPr>
            <a:endParaRPr lang="en-US" sz="2400" dirty="0">
              <a:solidFill>
                <a:srgbClr val="362B35"/>
              </a:solidFill>
              <a:latin typeface="Open Sauce Light"/>
            </a:endParaRPr>
          </a:p>
        </p:txBody>
      </p:sp>
      <p:sp>
        <p:nvSpPr>
          <p:cNvPr id="6" name="TextBox 6"/>
          <p:cNvSpPr txBox="1"/>
          <p:nvPr/>
        </p:nvSpPr>
        <p:spPr>
          <a:xfrm>
            <a:off x="9212780" y="5342176"/>
            <a:ext cx="8721300" cy="2976456"/>
          </a:xfrm>
          <a:prstGeom prst="rect">
            <a:avLst/>
          </a:prstGeom>
        </p:spPr>
        <p:txBody>
          <a:bodyPr lIns="0" tIns="0" rIns="0" bIns="0" rtlCol="0" anchor="t">
            <a:spAutoFit/>
          </a:bodyPr>
          <a:lstStyle/>
          <a:p>
            <a:pPr marL="431801" lvl="1" indent="-215900">
              <a:lnSpc>
                <a:spcPts val="2600"/>
              </a:lnSpc>
              <a:buFont typeface="Arial"/>
              <a:buChar char="•"/>
            </a:pPr>
            <a:r>
              <a:rPr lang="en-US" sz="2000" dirty="0">
                <a:solidFill>
                  <a:srgbClr val="362B35"/>
                </a:solidFill>
                <a:latin typeface="Open Sauce Light"/>
              </a:rPr>
              <a:t>Device Used Vs Frequency of shopping</a:t>
            </a:r>
          </a:p>
          <a:p>
            <a:pPr>
              <a:lnSpc>
                <a:spcPts val="2600"/>
              </a:lnSpc>
            </a:pPr>
            <a:endParaRPr lang="en-US" sz="2000" dirty="0">
              <a:solidFill>
                <a:srgbClr val="362B35"/>
              </a:solidFill>
              <a:latin typeface="Open Sauce Light"/>
            </a:endParaRPr>
          </a:p>
          <a:p>
            <a:pPr marL="431801" lvl="1" indent="-215900">
              <a:lnSpc>
                <a:spcPts val="2600"/>
              </a:lnSpc>
              <a:buFont typeface="Arial"/>
              <a:buChar char="•"/>
            </a:pPr>
            <a:r>
              <a:rPr lang="en-US" sz="2000" dirty="0">
                <a:solidFill>
                  <a:srgbClr val="362B35"/>
                </a:solidFill>
                <a:latin typeface="Open Sauce Light"/>
              </a:rPr>
              <a:t>Most people used smartphones and shopping frequency was less than 10. Second most shopping frequency is above 40 times for smartphone users.</a:t>
            </a:r>
          </a:p>
          <a:p>
            <a:pPr>
              <a:lnSpc>
                <a:spcPts val="2600"/>
              </a:lnSpc>
            </a:pPr>
            <a:endParaRPr lang="en-US" sz="2000" dirty="0">
              <a:solidFill>
                <a:srgbClr val="362B35"/>
              </a:solidFill>
              <a:latin typeface="Open Sauce Light"/>
            </a:endParaRPr>
          </a:p>
          <a:p>
            <a:pPr marL="431801" lvl="1" indent="-215900">
              <a:lnSpc>
                <a:spcPts val="2600"/>
              </a:lnSpc>
              <a:buFont typeface="Arial"/>
              <a:buChar char="•"/>
            </a:pPr>
            <a:r>
              <a:rPr lang="en-US" sz="2000" dirty="0">
                <a:solidFill>
                  <a:srgbClr val="362B35"/>
                </a:solidFill>
                <a:latin typeface="Open Sauce Light"/>
              </a:rPr>
              <a:t>Tablets users' shopping frequency is 10-20 and 30-40.</a:t>
            </a:r>
          </a:p>
          <a:p>
            <a:pPr>
              <a:lnSpc>
                <a:spcPts val="2600"/>
              </a:lnSpc>
            </a:pPr>
            <a:endParaRPr lang="en-US" sz="2000" dirty="0">
              <a:solidFill>
                <a:srgbClr val="362B35"/>
              </a:solidFill>
              <a:latin typeface="Open Sauce Light"/>
            </a:endParaRPr>
          </a:p>
          <a:p>
            <a:pPr marL="431801" lvl="1" indent="-215900">
              <a:lnSpc>
                <a:spcPts val="2600"/>
              </a:lnSpc>
              <a:buFont typeface="Arial"/>
              <a:buChar char="•"/>
            </a:pPr>
            <a:r>
              <a:rPr lang="en-US" sz="2000" dirty="0">
                <a:solidFill>
                  <a:srgbClr val="362B35"/>
                </a:solidFill>
                <a:latin typeface="Open Sauce Light"/>
              </a:rPr>
              <a:t>Laptop users shopping frequency is more at 0-10</a:t>
            </a:r>
          </a:p>
        </p:txBody>
      </p:sp>
      <p:grpSp>
        <p:nvGrpSpPr>
          <p:cNvPr id="7" name="Group 7"/>
          <p:cNvGrpSpPr/>
          <p:nvPr/>
        </p:nvGrpSpPr>
        <p:grpSpPr>
          <a:xfrm>
            <a:off x="6997832" y="8708706"/>
            <a:ext cx="10758255" cy="1099189"/>
            <a:chOff x="0" y="0"/>
            <a:chExt cx="14344341" cy="1465585"/>
          </a:xfrm>
        </p:grpSpPr>
        <p:sp>
          <p:nvSpPr>
            <p:cNvPr id="8" name="TextBox 8"/>
            <p:cNvSpPr txBox="1"/>
            <p:nvPr/>
          </p:nvSpPr>
          <p:spPr>
            <a:xfrm>
              <a:off x="0" y="0"/>
              <a:ext cx="14344341" cy="901700"/>
            </a:xfrm>
            <a:prstGeom prst="rect">
              <a:avLst/>
            </a:prstGeom>
          </p:spPr>
          <p:txBody>
            <a:bodyPr lIns="0" tIns="0" rIns="0" bIns="0" rtlCol="0" anchor="t">
              <a:spAutoFit/>
            </a:bodyPr>
            <a:lstStyle/>
            <a:p>
              <a:pPr marL="0" lvl="0" indent="0" algn="r">
                <a:lnSpc>
                  <a:spcPts val="5334"/>
                </a:lnSpc>
                <a:spcBef>
                  <a:spcPct val="0"/>
                </a:spcBef>
              </a:pPr>
              <a:r>
                <a:rPr lang="en-US" sz="4445" u="none">
                  <a:solidFill>
                    <a:srgbClr val="362B35"/>
                  </a:solidFill>
                  <a:latin typeface="Lexend Deca"/>
                </a:rPr>
                <a:t>Data Visualization</a:t>
              </a:r>
            </a:p>
          </p:txBody>
        </p:sp>
        <p:sp>
          <p:nvSpPr>
            <p:cNvPr id="9" name="TextBox 9"/>
            <p:cNvSpPr txBox="1"/>
            <p:nvPr/>
          </p:nvSpPr>
          <p:spPr>
            <a:xfrm>
              <a:off x="0" y="1117031"/>
              <a:ext cx="14344341" cy="348554"/>
            </a:xfrm>
            <a:prstGeom prst="rect">
              <a:avLst/>
            </a:prstGeom>
          </p:spPr>
          <p:txBody>
            <a:bodyPr lIns="0" tIns="0" rIns="0" bIns="0" rtlCol="0" anchor="t">
              <a:spAutoFit/>
            </a:bodyPr>
            <a:lstStyle/>
            <a:p>
              <a:pPr marL="0" lvl="0" indent="0" algn="r">
                <a:lnSpc>
                  <a:spcPts val="2247"/>
                </a:lnSpc>
                <a:spcBef>
                  <a:spcPct val="0"/>
                </a:spcBef>
              </a:pPr>
              <a:r>
                <a:rPr lang="en-US" sz="1728" u="none">
                  <a:solidFill>
                    <a:srgbClr val="362B35"/>
                  </a:solidFill>
                  <a:latin typeface="Open Sauce"/>
                </a:rPr>
                <a:t>Datas from 48 to 71 contain Website Information </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flipH="1">
            <a:off x="13026573" y="0"/>
            <a:ext cx="5261427" cy="5261427"/>
          </a:xfrm>
          <a:prstGeom prst="rect">
            <a:avLst/>
          </a:prstGeom>
        </p:spPr>
      </p:pic>
      <p:pic>
        <p:nvPicPr>
          <p:cNvPr id="3" name="Picture 3"/>
          <p:cNvPicPr>
            <a:picLocks noChangeAspect="1"/>
          </p:cNvPicPr>
          <p:nvPr/>
        </p:nvPicPr>
        <p:blipFill>
          <a:blip r:embed="rId4"/>
          <a:srcRect/>
          <a:stretch>
            <a:fillRect/>
          </a:stretch>
        </p:blipFill>
        <p:spPr>
          <a:xfrm>
            <a:off x="749887" y="1028700"/>
            <a:ext cx="8394113" cy="4638103"/>
          </a:xfrm>
          <a:prstGeom prst="rect">
            <a:avLst/>
          </a:prstGeom>
        </p:spPr>
      </p:pic>
      <p:pic>
        <p:nvPicPr>
          <p:cNvPr id="4" name="Picture 4"/>
          <p:cNvPicPr>
            <a:picLocks noChangeAspect="1"/>
          </p:cNvPicPr>
          <p:nvPr/>
        </p:nvPicPr>
        <p:blipFill>
          <a:blip r:embed="rId5"/>
          <a:srcRect/>
          <a:stretch>
            <a:fillRect/>
          </a:stretch>
        </p:blipFill>
        <p:spPr>
          <a:xfrm>
            <a:off x="9144000" y="1028700"/>
            <a:ext cx="8782859" cy="4892598"/>
          </a:xfrm>
          <a:prstGeom prst="rect">
            <a:avLst/>
          </a:prstGeom>
        </p:spPr>
      </p:pic>
      <p:sp>
        <p:nvSpPr>
          <p:cNvPr id="5" name="TextBox 5"/>
          <p:cNvSpPr txBox="1"/>
          <p:nvPr/>
        </p:nvSpPr>
        <p:spPr>
          <a:xfrm>
            <a:off x="1028700" y="5892723"/>
            <a:ext cx="7610538" cy="2427139"/>
          </a:xfrm>
          <a:prstGeom prst="rect">
            <a:avLst/>
          </a:prstGeom>
        </p:spPr>
        <p:txBody>
          <a:bodyPr lIns="0" tIns="0" rIns="0" bIns="0" rtlCol="0" anchor="t">
            <a:spAutoFit/>
          </a:bodyPr>
          <a:lstStyle/>
          <a:p>
            <a:pPr marL="518158" lvl="1" indent="-259079">
              <a:lnSpc>
                <a:spcPts val="3119"/>
              </a:lnSpc>
              <a:buFont typeface="Arial"/>
              <a:buChar char="•"/>
            </a:pPr>
            <a:r>
              <a:rPr lang="en-US" sz="2399" dirty="0">
                <a:solidFill>
                  <a:srgbClr val="362B35"/>
                </a:solidFill>
                <a:latin typeface="Open Sauce Light"/>
              </a:rPr>
              <a:t>Change web/App design Vs Page Disruption</a:t>
            </a:r>
          </a:p>
          <a:p>
            <a:pPr marL="518158" lvl="1" indent="-259079">
              <a:lnSpc>
                <a:spcPct val="150000"/>
              </a:lnSpc>
              <a:buFont typeface="Arial"/>
              <a:buChar char="•"/>
            </a:pPr>
            <a:r>
              <a:rPr lang="en-US" sz="2399" dirty="0">
                <a:solidFill>
                  <a:srgbClr val="362B35"/>
                </a:solidFill>
                <a:latin typeface="Open Sauce Light"/>
              </a:rPr>
              <a:t>Most shoppers say Amazon has the best design for the website and a major drawback is that it is also the Most page disrupted.</a:t>
            </a:r>
          </a:p>
          <a:p>
            <a:pPr>
              <a:lnSpc>
                <a:spcPts val="3119"/>
              </a:lnSpc>
            </a:pPr>
            <a:endParaRPr lang="en-US" sz="2399" dirty="0">
              <a:solidFill>
                <a:srgbClr val="362B35"/>
              </a:solidFill>
              <a:latin typeface="Arimo"/>
            </a:endParaRPr>
          </a:p>
        </p:txBody>
      </p:sp>
      <p:sp>
        <p:nvSpPr>
          <p:cNvPr id="6" name="TextBox 6"/>
          <p:cNvSpPr txBox="1"/>
          <p:nvPr/>
        </p:nvSpPr>
        <p:spPr>
          <a:xfrm>
            <a:off x="9623482" y="5892723"/>
            <a:ext cx="8115300" cy="2427844"/>
          </a:xfrm>
          <a:prstGeom prst="rect">
            <a:avLst/>
          </a:prstGeom>
        </p:spPr>
        <p:txBody>
          <a:bodyPr lIns="0" tIns="0" rIns="0" bIns="0" rtlCol="0" anchor="t">
            <a:spAutoFit/>
          </a:bodyPr>
          <a:lstStyle/>
          <a:p>
            <a:pPr marL="518158" lvl="1" indent="-259079">
              <a:lnSpc>
                <a:spcPts val="3119"/>
              </a:lnSpc>
              <a:buFont typeface="Arial"/>
              <a:buChar char="•"/>
            </a:pPr>
            <a:r>
              <a:rPr lang="en-US" sz="2399" dirty="0">
                <a:solidFill>
                  <a:srgbClr val="362B35"/>
                </a:solidFill>
                <a:latin typeface="Open Sauce Light"/>
              </a:rPr>
              <a:t>Late Price declaration Vs Long Loading Time</a:t>
            </a:r>
          </a:p>
          <a:p>
            <a:pPr marL="518158" lvl="1" indent="-259079">
              <a:lnSpc>
                <a:spcPct val="150000"/>
              </a:lnSpc>
              <a:buFont typeface="Arial"/>
              <a:buChar char="•"/>
            </a:pPr>
            <a:r>
              <a:rPr lang="en-US" sz="2399" dirty="0">
                <a:solidFill>
                  <a:srgbClr val="362B35"/>
                </a:solidFill>
                <a:latin typeface="Open Sauce Light"/>
              </a:rPr>
              <a:t>Major drawback for </a:t>
            </a:r>
            <a:r>
              <a:rPr lang="en-US" sz="2399" dirty="0" err="1">
                <a:solidFill>
                  <a:srgbClr val="362B35"/>
                </a:solidFill>
                <a:latin typeface="Open Sauce Light"/>
              </a:rPr>
              <a:t>Myntra.com</a:t>
            </a:r>
            <a:r>
              <a:rPr lang="en-US" sz="2399" dirty="0">
                <a:solidFill>
                  <a:srgbClr val="362B35"/>
                </a:solidFill>
                <a:latin typeface="Open Sauce Light"/>
              </a:rPr>
              <a:t> is Late declaration of price and Long Loading time during sale and Promotion time.</a:t>
            </a:r>
          </a:p>
          <a:p>
            <a:pPr>
              <a:lnSpc>
                <a:spcPts val="3119"/>
              </a:lnSpc>
            </a:pPr>
            <a:endParaRPr lang="en-US" sz="2399" dirty="0">
              <a:solidFill>
                <a:srgbClr val="362B35"/>
              </a:solidFill>
              <a:latin typeface="Open Sauce Light"/>
            </a:endParaRPr>
          </a:p>
        </p:txBody>
      </p:sp>
      <p:grpSp>
        <p:nvGrpSpPr>
          <p:cNvPr id="7" name="Group 7"/>
          <p:cNvGrpSpPr/>
          <p:nvPr/>
        </p:nvGrpSpPr>
        <p:grpSpPr>
          <a:xfrm>
            <a:off x="6860855" y="8857697"/>
            <a:ext cx="10758255" cy="1099189"/>
            <a:chOff x="0" y="0"/>
            <a:chExt cx="14344341" cy="1465585"/>
          </a:xfrm>
        </p:grpSpPr>
        <p:sp>
          <p:nvSpPr>
            <p:cNvPr id="8" name="TextBox 8"/>
            <p:cNvSpPr txBox="1"/>
            <p:nvPr/>
          </p:nvSpPr>
          <p:spPr>
            <a:xfrm>
              <a:off x="0" y="0"/>
              <a:ext cx="14344341" cy="901700"/>
            </a:xfrm>
            <a:prstGeom prst="rect">
              <a:avLst/>
            </a:prstGeom>
          </p:spPr>
          <p:txBody>
            <a:bodyPr lIns="0" tIns="0" rIns="0" bIns="0" rtlCol="0" anchor="t">
              <a:spAutoFit/>
            </a:bodyPr>
            <a:lstStyle/>
            <a:p>
              <a:pPr marL="0" lvl="0" indent="0" algn="r">
                <a:lnSpc>
                  <a:spcPts val="5334"/>
                </a:lnSpc>
                <a:spcBef>
                  <a:spcPct val="0"/>
                </a:spcBef>
              </a:pPr>
              <a:r>
                <a:rPr lang="en-US" sz="4445" u="none">
                  <a:solidFill>
                    <a:srgbClr val="362B35"/>
                  </a:solidFill>
                  <a:latin typeface="Lexend Deca"/>
                </a:rPr>
                <a:t>Data Visualization</a:t>
              </a:r>
            </a:p>
          </p:txBody>
        </p:sp>
        <p:sp>
          <p:nvSpPr>
            <p:cNvPr id="9" name="TextBox 9"/>
            <p:cNvSpPr txBox="1"/>
            <p:nvPr/>
          </p:nvSpPr>
          <p:spPr>
            <a:xfrm>
              <a:off x="0" y="1117031"/>
              <a:ext cx="14344341" cy="348554"/>
            </a:xfrm>
            <a:prstGeom prst="rect">
              <a:avLst/>
            </a:prstGeom>
          </p:spPr>
          <p:txBody>
            <a:bodyPr lIns="0" tIns="0" rIns="0" bIns="0" rtlCol="0" anchor="t">
              <a:spAutoFit/>
            </a:bodyPr>
            <a:lstStyle/>
            <a:p>
              <a:pPr marL="0" lvl="0" indent="0" algn="r">
                <a:lnSpc>
                  <a:spcPts val="2247"/>
                </a:lnSpc>
                <a:spcBef>
                  <a:spcPct val="0"/>
                </a:spcBef>
              </a:pPr>
              <a:r>
                <a:rPr lang="en-US" sz="1728" u="none">
                  <a:solidFill>
                    <a:srgbClr val="362B35"/>
                  </a:solidFill>
                  <a:latin typeface="Open Sauce"/>
                </a:rPr>
                <a:t>Datas from 48 to 71 contain Website Information </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flipH="1">
            <a:off x="13026573" y="0"/>
            <a:ext cx="5261427" cy="5261427"/>
          </a:xfrm>
          <a:prstGeom prst="rect">
            <a:avLst/>
          </a:prstGeom>
        </p:spPr>
      </p:pic>
      <p:pic>
        <p:nvPicPr>
          <p:cNvPr id="3" name="Picture 3"/>
          <p:cNvPicPr>
            <a:picLocks noChangeAspect="1"/>
          </p:cNvPicPr>
          <p:nvPr/>
        </p:nvPicPr>
        <p:blipFill>
          <a:blip r:embed="rId4"/>
          <a:srcRect/>
          <a:stretch>
            <a:fillRect/>
          </a:stretch>
        </p:blipFill>
        <p:spPr>
          <a:xfrm>
            <a:off x="0" y="4512945"/>
            <a:ext cx="8546914" cy="4300278"/>
          </a:xfrm>
          <a:prstGeom prst="rect">
            <a:avLst/>
          </a:prstGeom>
        </p:spPr>
      </p:pic>
      <p:sp>
        <p:nvSpPr>
          <p:cNvPr id="4" name="TextBox 4"/>
          <p:cNvSpPr txBox="1"/>
          <p:nvPr/>
        </p:nvSpPr>
        <p:spPr>
          <a:xfrm>
            <a:off x="1028700" y="1000125"/>
            <a:ext cx="14628587" cy="3512820"/>
          </a:xfrm>
          <a:prstGeom prst="rect">
            <a:avLst/>
          </a:prstGeom>
        </p:spPr>
        <p:txBody>
          <a:bodyPr lIns="0" tIns="0" rIns="0" bIns="0" rtlCol="0" anchor="t">
            <a:spAutoFit/>
          </a:bodyPr>
          <a:lstStyle/>
          <a:p>
            <a:pPr marL="518158" lvl="1" indent="-259079">
              <a:lnSpc>
                <a:spcPts val="3119"/>
              </a:lnSpc>
              <a:buFont typeface="Arial"/>
              <a:buChar char="•"/>
            </a:pPr>
            <a:r>
              <a:rPr lang="en-US" sz="2399">
                <a:solidFill>
                  <a:srgbClr val="362B35"/>
                </a:solidFill>
                <a:latin typeface="Open Sauce Light"/>
              </a:rPr>
              <a:t>Most people say that Snapdeal has the least payment options followed by Amazon. Even then, Amazon is the most recommended but Snapdeal comes in least recommended.</a:t>
            </a:r>
          </a:p>
          <a:p>
            <a:pPr marL="518158" lvl="1" indent="-259079">
              <a:lnSpc>
                <a:spcPts val="3119"/>
              </a:lnSpc>
              <a:buFont typeface="Arial"/>
              <a:buChar char="•"/>
            </a:pPr>
            <a:r>
              <a:rPr lang="en-US" sz="2399">
                <a:solidFill>
                  <a:srgbClr val="362B35"/>
                </a:solidFill>
                <a:latin typeface="Open Sauce Light"/>
              </a:rPr>
              <a:t>Even though Login time is more for Amazon, It is the most recommended.</a:t>
            </a:r>
          </a:p>
          <a:p>
            <a:pPr marL="518158" lvl="1" indent="-259079">
              <a:lnSpc>
                <a:spcPts val="3119"/>
              </a:lnSpc>
              <a:buFont typeface="Arial"/>
              <a:buChar char="•"/>
            </a:pPr>
            <a:r>
              <a:rPr lang="en-US" sz="2399">
                <a:solidFill>
                  <a:srgbClr val="362B35"/>
                </a:solidFill>
                <a:latin typeface="Open Sauce Light"/>
              </a:rPr>
              <a:t>We can see that the density of female customers is more than male.</a:t>
            </a:r>
          </a:p>
          <a:p>
            <a:pPr marL="518158" lvl="1" indent="-259079">
              <a:lnSpc>
                <a:spcPts val="3119"/>
              </a:lnSpc>
              <a:buFont typeface="Arial"/>
              <a:buChar char="•"/>
            </a:pPr>
            <a:r>
              <a:rPr lang="en-US" sz="2399">
                <a:solidFill>
                  <a:srgbClr val="362B35"/>
                </a:solidFill>
                <a:latin typeface="Open Sauce Light"/>
              </a:rPr>
              <a:t>Most People abandon cart due to Better alternates.</a:t>
            </a:r>
          </a:p>
          <a:p>
            <a:pPr marL="518158" lvl="1" indent="-259079">
              <a:lnSpc>
                <a:spcPts val="3119"/>
              </a:lnSpc>
              <a:buFont typeface="Arial"/>
              <a:buChar char="•"/>
            </a:pPr>
            <a:r>
              <a:rPr lang="en-US" sz="2399">
                <a:solidFill>
                  <a:srgbClr val="362B35"/>
                </a:solidFill>
                <a:latin typeface="Open Sauce Light"/>
              </a:rPr>
              <a:t>Very Frequently has been marked by few shoppers and the reason is Promo code not applicable.</a:t>
            </a:r>
          </a:p>
          <a:p>
            <a:pPr>
              <a:lnSpc>
                <a:spcPts val="3119"/>
              </a:lnSpc>
            </a:pPr>
            <a:endParaRPr lang="en-US" sz="2399">
              <a:solidFill>
                <a:srgbClr val="362B35"/>
              </a:solidFill>
              <a:latin typeface="Open Sauce Light"/>
            </a:endParaRPr>
          </a:p>
          <a:p>
            <a:pPr>
              <a:lnSpc>
                <a:spcPts val="3119"/>
              </a:lnSpc>
            </a:pPr>
            <a:endParaRPr lang="en-US" sz="2399">
              <a:solidFill>
                <a:srgbClr val="362B35"/>
              </a:solidFill>
              <a:latin typeface="Open Sauce Light"/>
            </a:endParaRPr>
          </a:p>
          <a:p>
            <a:pPr>
              <a:lnSpc>
                <a:spcPts val="3119"/>
              </a:lnSpc>
            </a:pPr>
            <a:endParaRPr lang="en-US" sz="2399">
              <a:solidFill>
                <a:srgbClr val="362B35"/>
              </a:solidFill>
              <a:latin typeface="Open Sauce Light"/>
            </a:endParaRPr>
          </a:p>
        </p:txBody>
      </p:sp>
      <p:sp>
        <p:nvSpPr>
          <p:cNvPr id="5" name="TextBox 5"/>
          <p:cNvSpPr txBox="1"/>
          <p:nvPr/>
        </p:nvSpPr>
        <p:spPr>
          <a:xfrm>
            <a:off x="8609890" y="4715620"/>
            <a:ext cx="9146198" cy="3122295"/>
          </a:xfrm>
          <a:prstGeom prst="rect">
            <a:avLst/>
          </a:prstGeom>
        </p:spPr>
        <p:txBody>
          <a:bodyPr lIns="0" tIns="0" rIns="0" bIns="0" rtlCol="0" anchor="t">
            <a:spAutoFit/>
          </a:bodyPr>
          <a:lstStyle/>
          <a:p>
            <a:pPr marL="518158" lvl="1" indent="-259079">
              <a:lnSpc>
                <a:spcPts val="3119"/>
              </a:lnSpc>
              <a:buFont typeface="Arial"/>
              <a:buChar char="•"/>
            </a:pPr>
            <a:r>
              <a:rPr lang="en-US" sz="2399" dirty="0">
                <a:solidFill>
                  <a:srgbClr val="362B35"/>
                </a:solidFill>
                <a:latin typeface="Open Sauce Light"/>
              </a:rPr>
              <a:t>Shopping City Vs Shopping Since, Hue-Gender</a:t>
            </a:r>
          </a:p>
          <a:p>
            <a:pPr marL="518158" lvl="1" indent="-259079">
              <a:lnSpc>
                <a:spcPts val="3119"/>
              </a:lnSpc>
              <a:buFont typeface="Arial"/>
              <a:buChar char="•"/>
            </a:pPr>
            <a:r>
              <a:rPr lang="en-US" sz="2399" dirty="0">
                <a:solidFill>
                  <a:srgbClr val="362B35"/>
                </a:solidFill>
                <a:latin typeface="Open Sauce Light"/>
              </a:rPr>
              <a:t>Men living in Bangalore and Ghaziabad have shopped online for less than 1 year.</a:t>
            </a:r>
          </a:p>
          <a:p>
            <a:pPr marL="518158" lvl="1" indent="-259079">
              <a:lnSpc>
                <a:spcPts val="3119"/>
              </a:lnSpc>
              <a:buFont typeface="Arial"/>
              <a:buChar char="•"/>
            </a:pPr>
            <a:r>
              <a:rPr lang="en-US" sz="2399" dirty="0">
                <a:solidFill>
                  <a:srgbClr val="362B35"/>
                </a:solidFill>
                <a:latin typeface="Open Sauce Light"/>
              </a:rPr>
              <a:t>More Number of men shopping online from greater Noida and Moradabad are using online portals for more than 4 years. </a:t>
            </a:r>
          </a:p>
          <a:p>
            <a:pPr marL="518158" lvl="1" indent="-259079">
              <a:lnSpc>
                <a:spcPts val="3119"/>
              </a:lnSpc>
              <a:buFont typeface="Arial"/>
              <a:buChar char="•"/>
            </a:pPr>
            <a:r>
              <a:rPr lang="en-US" sz="2399" dirty="0">
                <a:solidFill>
                  <a:srgbClr val="362B35"/>
                </a:solidFill>
                <a:latin typeface="Open Sauce Light"/>
              </a:rPr>
              <a:t>Women from Meerut and Noida have shopped the longest.</a:t>
            </a:r>
          </a:p>
          <a:p>
            <a:pPr>
              <a:lnSpc>
                <a:spcPts val="3119"/>
              </a:lnSpc>
            </a:pPr>
            <a:endParaRPr lang="en-US" sz="2399" dirty="0">
              <a:solidFill>
                <a:srgbClr val="362B35"/>
              </a:solidFill>
              <a:latin typeface="Open Sauce Light"/>
            </a:endParaRPr>
          </a:p>
        </p:txBody>
      </p:sp>
      <p:grpSp>
        <p:nvGrpSpPr>
          <p:cNvPr id="6" name="Group 6"/>
          <p:cNvGrpSpPr/>
          <p:nvPr/>
        </p:nvGrpSpPr>
        <p:grpSpPr>
          <a:xfrm>
            <a:off x="6997832" y="8159111"/>
            <a:ext cx="10758255" cy="1099189"/>
            <a:chOff x="0" y="0"/>
            <a:chExt cx="14344341" cy="1465585"/>
          </a:xfrm>
        </p:grpSpPr>
        <p:sp>
          <p:nvSpPr>
            <p:cNvPr id="7" name="TextBox 7"/>
            <p:cNvSpPr txBox="1"/>
            <p:nvPr/>
          </p:nvSpPr>
          <p:spPr>
            <a:xfrm>
              <a:off x="0" y="0"/>
              <a:ext cx="14344341" cy="901700"/>
            </a:xfrm>
            <a:prstGeom prst="rect">
              <a:avLst/>
            </a:prstGeom>
          </p:spPr>
          <p:txBody>
            <a:bodyPr lIns="0" tIns="0" rIns="0" bIns="0" rtlCol="0" anchor="t">
              <a:spAutoFit/>
            </a:bodyPr>
            <a:lstStyle/>
            <a:p>
              <a:pPr marL="0" lvl="0" indent="0" algn="r">
                <a:lnSpc>
                  <a:spcPts val="5334"/>
                </a:lnSpc>
                <a:spcBef>
                  <a:spcPct val="0"/>
                </a:spcBef>
              </a:pPr>
              <a:r>
                <a:rPr lang="en-US" sz="4445" u="none">
                  <a:solidFill>
                    <a:srgbClr val="362B35"/>
                  </a:solidFill>
                  <a:latin typeface="Lexend Deca"/>
                </a:rPr>
                <a:t>Data Visualization</a:t>
              </a:r>
            </a:p>
          </p:txBody>
        </p:sp>
        <p:sp>
          <p:nvSpPr>
            <p:cNvPr id="8" name="TextBox 8"/>
            <p:cNvSpPr txBox="1"/>
            <p:nvPr/>
          </p:nvSpPr>
          <p:spPr>
            <a:xfrm>
              <a:off x="0" y="1117031"/>
              <a:ext cx="14344341" cy="348554"/>
            </a:xfrm>
            <a:prstGeom prst="rect">
              <a:avLst/>
            </a:prstGeom>
          </p:spPr>
          <p:txBody>
            <a:bodyPr lIns="0" tIns="0" rIns="0" bIns="0" rtlCol="0" anchor="t">
              <a:spAutoFit/>
            </a:bodyPr>
            <a:lstStyle/>
            <a:p>
              <a:pPr marL="0" lvl="0" indent="0" algn="r">
                <a:lnSpc>
                  <a:spcPts val="2247"/>
                </a:lnSpc>
                <a:spcBef>
                  <a:spcPct val="0"/>
                </a:spcBef>
              </a:pPr>
              <a:r>
                <a:rPr lang="en-US" sz="1728" u="none">
                  <a:solidFill>
                    <a:srgbClr val="362B35"/>
                  </a:solidFill>
                  <a:latin typeface="Open Sauce"/>
                </a:rPr>
                <a:t>Datas from 48 to 71 contain Website Information </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620" b="999"/>
          <a:stretch>
            <a:fillRect/>
          </a:stretch>
        </p:blipFill>
        <p:spPr>
          <a:xfrm>
            <a:off x="6832622" y="2403371"/>
            <a:ext cx="9896990" cy="4620282"/>
          </a:xfrm>
          <a:prstGeom prst="rect">
            <a:avLst/>
          </a:prstGeom>
        </p:spPr>
      </p:pic>
      <p:sp>
        <p:nvSpPr>
          <p:cNvPr id="3" name="TextBox 3"/>
          <p:cNvSpPr txBox="1"/>
          <p:nvPr/>
        </p:nvSpPr>
        <p:spPr>
          <a:xfrm>
            <a:off x="1028700" y="1114425"/>
            <a:ext cx="8432421" cy="1099189"/>
          </a:xfrm>
          <a:prstGeom prst="rect">
            <a:avLst/>
          </a:prstGeom>
        </p:spPr>
        <p:txBody>
          <a:bodyPr lIns="0" tIns="0" rIns="0" bIns="0" rtlCol="0" anchor="t">
            <a:spAutoFit/>
          </a:bodyPr>
          <a:lstStyle/>
          <a:p>
            <a:pPr marL="0" lvl="0" indent="0" algn="l">
              <a:lnSpc>
                <a:spcPts val="8580"/>
              </a:lnSpc>
            </a:pPr>
            <a:r>
              <a:rPr lang="en-US" sz="7800">
                <a:solidFill>
                  <a:srgbClr val="FFFFFF"/>
                </a:solidFill>
                <a:latin typeface="Lexend Deca"/>
              </a:rPr>
              <a:t>Model Building</a:t>
            </a:r>
          </a:p>
        </p:txBody>
      </p:sp>
      <p:sp>
        <p:nvSpPr>
          <p:cNvPr id="4" name="TextBox 4"/>
          <p:cNvSpPr txBox="1"/>
          <p:nvPr/>
        </p:nvSpPr>
        <p:spPr>
          <a:xfrm>
            <a:off x="1028700" y="2550938"/>
            <a:ext cx="8432421" cy="3673475"/>
          </a:xfrm>
          <a:prstGeom prst="rect">
            <a:avLst/>
          </a:prstGeom>
        </p:spPr>
        <p:txBody>
          <a:bodyPr lIns="0" tIns="0" rIns="0" bIns="0" rtlCol="0" anchor="t">
            <a:spAutoFit/>
          </a:bodyPr>
          <a:lstStyle/>
          <a:p>
            <a:pPr marL="539756" lvl="1" indent="-269878">
              <a:lnSpc>
                <a:spcPts val="3250"/>
              </a:lnSpc>
              <a:buFont typeface="Arial"/>
              <a:buChar char="•"/>
            </a:pPr>
            <a:r>
              <a:rPr lang="en-US" sz="2500">
                <a:solidFill>
                  <a:srgbClr val="FFFFFF"/>
                </a:solidFill>
                <a:latin typeface="Open Sauce"/>
              </a:rPr>
              <a:t>Feature Engineering</a:t>
            </a:r>
          </a:p>
          <a:p>
            <a:pPr>
              <a:lnSpc>
                <a:spcPts val="3250"/>
              </a:lnSpc>
            </a:pPr>
            <a:endParaRPr lang="en-US" sz="2500">
              <a:solidFill>
                <a:srgbClr val="FFFFFF"/>
              </a:solidFill>
              <a:latin typeface="Open Sauce"/>
            </a:endParaRPr>
          </a:p>
          <a:p>
            <a:pPr marL="539756" lvl="1" indent="-269878">
              <a:lnSpc>
                <a:spcPts val="3250"/>
              </a:lnSpc>
              <a:buFont typeface="Arial"/>
              <a:buChar char="•"/>
            </a:pPr>
            <a:r>
              <a:rPr lang="en-US" sz="2500">
                <a:solidFill>
                  <a:srgbClr val="FFFFFF"/>
                </a:solidFill>
                <a:latin typeface="Open Sauce"/>
              </a:rPr>
              <a:t>Data Preprocessing</a:t>
            </a:r>
          </a:p>
          <a:p>
            <a:pPr>
              <a:lnSpc>
                <a:spcPts val="3250"/>
              </a:lnSpc>
            </a:pPr>
            <a:endParaRPr lang="en-US" sz="2500">
              <a:solidFill>
                <a:srgbClr val="FFFFFF"/>
              </a:solidFill>
              <a:latin typeface="Open Sauce"/>
            </a:endParaRPr>
          </a:p>
          <a:p>
            <a:pPr marL="539756" lvl="1" indent="-269878">
              <a:lnSpc>
                <a:spcPts val="3250"/>
              </a:lnSpc>
              <a:buFont typeface="Arial"/>
              <a:buChar char="•"/>
            </a:pPr>
            <a:r>
              <a:rPr lang="en-US" sz="2500">
                <a:solidFill>
                  <a:srgbClr val="FFFFFF"/>
                </a:solidFill>
                <a:latin typeface="Open Sauce"/>
              </a:rPr>
              <a:t>HyperParameter Tuning</a:t>
            </a:r>
          </a:p>
          <a:p>
            <a:pPr>
              <a:lnSpc>
                <a:spcPts val="3250"/>
              </a:lnSpc>
            </a:pPr>
            <a:endParaRPr lang="en-US" sz="2500">
              <a:solidFill>
                <a:srgbClr val="FFFFFF"/>
              </a:solidFill>
              <a:latin typeface="Open Sauce"/>
            </a:endParaRPr>
          </a:p>
          <a:p>
            <a:pPr marL="539756" lvl="1" indent="-269878">
              <a:lnSpc>
                <a:spcPts val="3250"/>
              </a:lnSpc>
              <a:buFont typeface="Arial"/>
              <a:buChar char="•"/>
            </a:pPr>
            <a:r>
              <a:rPr lang="en-US" sz="2500">
                <a:solidFill>
                  <a:srgbClr val="FFFFFF"/>
                </a:solidFill>
                <a:latin typeface="Open Sauce"/>
              </a:rPr>
              <a:t>Saving the Best Model</a:t>
            </a:r>
          </a:p>
          <a:p>
            <a:pPr>
              <a:lnSpc>
                <a:spcPts val="3250"/>
              </a:lnSpc>
            </a:pPr>
            <a:endParaRPr lang="en-US" sz="2500">
              <a:solidFill>
                <a:srgbClr val="FFFFFF"/>
              </a:solidFill>
              <a:latin typeface="Open Sauce"/>
            </a:endParaRPr>
          </a:p>
          <a:p>
            <a:pPr marL="539756" lvl="1" indent="-269878" algn="l">
              <a:lnSpc>
                <a:spcPts val="3250"/>
              </a:lnSpc>
              <a:buFont typeface="Arial"/>
              <a:buChar char="•"/>
            </a:pPr>
            <a:r>
              <a:rPr lang="en-US" sz="2500">
                <a:solidFill>
                  <a:srgbClr val="FFFFFF"/>
                </a:solidFill>
                <a:latin typeface="Open Sauce"/>
              </a:rPr>
              <a:t>Feature Importance</a:t>
            </a:r>
          </a:p>
        </p:txBody>
      </p:sp>
      <p:sp>
        <p:nvSpPr>
          <p:cNvPr id="5" name="TextBox 5"/>
          <p:cNvSpPr txBox="1"/>
          <p:nvPr/>
        </p:nvSpPr>
        <p:spPr>
          <a:xfrm>
            <a:off x="1028700" y="7540732"/>
            <a:ext cx="14675197" cy="1139444"/>
          </a:xfrm>
          <a:prstGeom prst="rect">
            <a:avLst/>
          </a:prstGeom>
        </p:spPr>
        <p:txBody>
          <a:bodyPr lIns="0" tIns="0" rIns="0" bIns="0" rtlCol="0" anchor="t">
            <a:spAutoFit/>
          </a:bodyPr>
          <a:lstStyle/>
          <a:p>
            <a:pPr marL="384310" lvl="1" indent="-192155">
              <a:lnSpc>
                <a:spcPts val="2314"/>
              </a:lnSpc>
              <a:buFont typeface="Arial"/>
              <a:buChar char="•"/>
            </a:pPr>
            <a:r>
              <a:rPr lang="en-US" sz="1780">
                <a:solidFill>
                  <a:srgbClr val="FFFFFF"/>
                </a:solidFill>
                <a:latin typeface="Space Mono Italics"/>
              </a:rPr>
              <a:t>Using the best Parameters, I have built the Final Model, Found the Accuracy Score, Cross validation Score and Built the confusion Matrix.</a:t>
            </a:r>
          </a:p>
          <a:p>
            <a:pPr marL="384310" lvl="1" indent="-192155">
              <a:lnSpc>
                <a:spcPts val="2314"/>
              </a:lnSpc>
              <a:buFont typeface="Arial"/>
              <a:buChar char="•"/>
            </a:pPr>
            <a:r>
              <a:rPr lang="en-US" sz="1780">
                <a:solidFill>
                  <a:srgbClr val="FFFFFF"/>
                </a:solidFill>
                <a:latin typeface="Space Mono Italics"/>
              </a:rPr>
              <a:t>Achieved Accuracy score of 100% and CV Score of 100% which is the best Score.</a:t>
            </a:r>
          </a:p>
          <a:p>
            <a:pPr marL="384310" lvl="1" indent="-192155">
              <a:lnSpc>
                <a:spcPts val="2314"/>
              </a:lnSpc>
              <a:buFont typeface="Arial"/>
              <a:buChar char="•"/>
            </a:pPr>
            <a:r>
              <a:rPr lang="en-US" sz="1780">
                <a:solidFill>
                  <a:srgbClr val="FFFFFF"/>
                </a:solidFill>
                <a:latin typeface="Space Mono Italics"/>
              </a:rPr>
              <a:t>Saved the Final Model and found the Feature Importance. </a:t>
            </a:r>
          </a:p>
        </p:txBody>
      </p:sp>
      <p:sp>
        <p:nvSpPr>
          <p:cNvPr id="6" name="TextBox 6"/>
          <p:cNvSpPr txBox="1"/>
          <p:nvPr/>
        </p:nvSpPr>
        <p:spPr>
          <a:xfrm>
            <a:off x="1028700" y="7014127"/>
            <a:ext cx="13100227" cy="428625"/>
          </a:xfrm>
          <a:prstGeom prst="rect">
            <a:avLst/>
          </a:prstGeom>
        </p:spPr>
        <p:txBody>
          <a:bodyPr lIns="0" tIns="0" rIns="0" bIns="0" rtlCol="0" anchor="t">
            <a:spAutoFit/>
          </a:bodyPr>
          <a:lstStyle/>
          <a:p>
            <a:pPr>
              <a:lnSpc>
                <a:spcPts val="3304"/>
              </a:lnSpc>
            </a:pPr>
            <a:r>
              <a:rPr lang="en-US" sz="2753">
                <a:solidFill>
                  <a:srgbClr val="A0C41A"/>
                </a:solidFill>
                <a:latin typeface="Open Sauce"/>
              </a:rPr>
              <a:t>Encoding and Scaling has been done before building the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15005"/>
          <a:stretch>
            <a:fillRect/>
          </a:stretch>
        </p:blipFill>
        <p:spPr>
          <a:xfrm>
            <a:off x="2494360" y="130445"/>
            <a:ext cx="8278131" cy="10026109"/>
          </a:xfrm>
          <a:prstGeom prst="rect">
            <a:avLst/>
          </a:prstGeom>
        </p:spPr>
      </p:pic>
      <p:sp>
        <p:nvSpPr>
          <p:cNvPr id="3" name="TextBox 3"/>
          <p:cNvSpPr txBox="1"/>
          <p:nvPr/>
        </p:nvSpPr>
        <p:spPr>
          <a:xfrm>
            <a:off x="11149972" y="3287589"/>
            <a:ext cx="7138028" cy="2760345"/>
          </a:xfrm>
          <a:prstGeom prst="rect">
            <a:avLst/>
          </a:prstGeom>
        </p:spPr>
        <p:txBody>
          <a:bodyPr lIns="0" tIns="0" rIns="0" bIns="0" rtlCol="0" anchor="t">
            <a:spAutoFit/>
          </a:bodyPr>
          <a:lstStyle/>
          <a:p>
            <a:pPr algn="just">
              <a:lnSpc>
                <a:spcPts val="10890"/>
              </a:lnSpc>
            </a:pPr>
            <a:r>
              <a:rPr lang="en-US" sz="9000">
                <a:solidFill>
                  <a:srgbClr val="FFFFFF"/>
                </a:solidFill>
                <a:latin typeface="League Spartan Bold"/>
              </a:rPr>
              <a:t>Feature Importance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91264" y="522533"/>
            <a:ext cx="5238650" cy="5662833"/>
          </a:xfrm>
          <a:prstGeom prst="rect">
            <a:avLst/>
          </a:prstGeom>
        </p:spPr>
      </p:pic>
      <p:pic>
        <p:nvPicPr>
          <p:cNvPr id="3" name="Picture 3"/>
          <p:cNvPicPr>
            <a:picLocks noChangeAspect="1"/>
          </p:cNvPicPr>
          <p:nvPr/>
        </p:nvPicPr>
        <p:blipFill>
          <a:blip r:embed="rId3"/>
          <a:srcRect/>
          <a:stretch>
            <a:fillRect/>
          </a:stretch>
        </p:blipFill>
        <p:spPr>
          <a:xfrm>
            <a:off x="12343799" y="522533"/>
            <a:ext cx="4915501" cy="5303567"/>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5400000">
            <a:off x="5612753" y="6503047"/>
            <a:ext cx="7315200" cy="252707"/>
          </a:xfrm>
          <a:prstGeom prst="rect">
            <a:avLst/>
          </a:prstGeom>
        </p:spPr>
      </p:pic>
      <p:sp>
        <p:nvSpPr>
          <p:cNvPr id="5" name="TextBox 5"/>
          <p:cNvSpPr txBox="1"/>
          <p:nvPr/>
        </p:nvSpPr>
        <p:spPr>
          <a:xfrm>
            <a:off x="5608453" y="1104900"/>
            <a:ext cx="6735345" cy="2552700"/>
          </a:xfrm>
          <a:prstGeom prst="rect">
            <a:avLst/>
          </a:prstGeom>
        </p:spPr>
        <p:txBody>
          <a:bodyPr lIns="0" tIns="0" rIns="0" bIns="0" rtlCol="0" anchor="t">
            <a:spAutoFit/>
          </a:bodyPr>
          <a:lstStyle/>
          <a:p>
            <a:pPr marL="0" lvl="0" indent="0" algn="l">
              <a:lnSpc>
                <a:spcPts val="9900"/>
              </a:lnSpc>
            </a:pPr>
            <a:r>
              <a:rPr lang="en-US" sz="9000">
                <a:solidFill>
                  <a:srgbClr val="FFFFFF"/>
                </a:solidFill>
                <a:latin typeface="Lexend Deca"/>
              </a:rPr>
              <a:t>Conclusions </a:t>
            </a:r>
          </a:p>
        </p:txBody>
      </p:sp>
      <p:grpSp>
        <p:nvGrpSpPr>
          <p:cNvPr id="6" name="Group 6"/>
          <p:cNvGrpSpPr/>
          <p:nvPr/>
        </p:nvGrpSpPr>
        <p:grpSpPr>
          <a:xfrm>
            <a:off x="9270353" y="6313702"/>
            <a:ext cx="9079089" cy="2806967"/>
            <a:chOff x="0" y="0"/>
            <a:chExt cx="12105452" cy="3742623"/>
          </a:xfrm>
        </p:grpSpPr>
        <p:sp>
          <p:nvSpPr>
            <p:cNvPr id="7" name="TextBox 7"/>
            <p:cNvSpPr txBox="1"/>
            <p:nvPr/>
          </p:nvSpPr>
          <p:spPr>
            <a:xfrm>
              <a:off x="0" y="1286019"/>
              <a:ext cx="12105452" cy="2456604"/>
            </a:xfrm>
            <a:prstGeom prst="rect">
              <a:avLst/>
            </a:prstGeom>
          </p:spPr>
          <p:txBody>
            <a:bodyPr lIns="0" tIns="0" rIns="0" bIns="0" rtlCol="0" anchor="t">
              <a:spAutoFit/>
            </a:bodyPr>
            <a:lstStyle/>
            <a:p>
              <a:pPr marL="496567" lvl="1" indent="-248284">
                <a:lnSpc>
                  <a:spcPts val="2989"/>
                </a:lnSpc>
                <a:buFont typeface="Arial"/>
                <a:buChar char="•"/>
              </a:pPr>
              <a:r>
                <a:rPr lang="en-US" sz="2299">
                  <a:solidFill>
                    <a:srgbClr val="FFFFFF"/>
                  </a:solidFill>
                  <a:latin typeface="Open Sauce Light"/>
                </a:rPr>
                <a:t>This can be explained easily by the previous result that we got. These two companies are most trusted in the industry and hence, have a huge reliability. These websites have the most lenient return policies as compared to others and the time required to process a return is low for these companies.</a:t>
              </a:r>
            </a:p>
          </p:txBody>
        </p:sp>
        <p:sp>
          <p:nvSpPr>
            <p:cNvPr id="8" name="TextBox 8"/>
            <p:cNvSpPr txBox="1"/>
            <p:nvPr/>
          </p:nvSpPr>
          <p:spPr>
            <a:xfrm>
              <a:off x="0" y="0"/>
              <a:ext cx="12105452" cy="1244600"/>
            </a:xfrm>
            <a:prstGeom prst="rect">
              <a:avLst/>
            </a:prstGeom>
          </p:spPr>
          <p:txBody>
            <a:bodyPr lIns="0" tIns="0" rIns="0" bIns="0" rtlCol="0" anchor="t">
              <a:spAutoFit/>
            </a:bodyPr>
            <a:lstStyle/>
            <a:p>
              <a:pPr marL="664973" lvl="1" indent="-332486">
                <a:lnSpc>
                  <a:spcPts val="3696"/>
                </a:lnSpc>
                <a:buFont typeface="Arial"/>
                <a:buChar char="•"/>
              </a:pPr>
              <a:r>
                <a:rPr lang="en-US" sz="3080">
                  <a:solidFill>
                    <a:srgbClr val="A0C41A"/>
                  </a:solidFill>
                  <a:latin typeface="Open Sauce"/>
                </a:rPr>
                <a:t>Amazon was the most preferred followed by Flipkart. </a:t>
              </a:r>
            </a:p>
          </p:txBody>
        </p:sp>
      </p:grpSp>
      <p:grpSp>
        <p:nvGrpSpPr>
          <p:cNvPr id="9" name="Group 9"/>
          <p:cNvGrpSpPr/>
          <p:nvPr/>
        </p:nvGrpSpPr>
        <p:grpSpPr>
          <a:xfrm>
            <a:off x="0" y="6313702"/>
            <a:ext cx="8577388" cy="3509697"/>
            <a:chOff x="0" y="0"/>
            <a:chExt cx="11436517" cy="4679596"/>
          </a:xfrm>
        </p:grpSpPr>
        <p:sp>
          <p:nvSpPr>
            <p:cNvPr id="10" name="TextBox 10"/>
            <p:cNvSpPr txBox="1"/>
            <p:nvPr/>
          </p:nvSpPr>
          <p:spPr>
            <a:xfrm>
              <a:off x="0" y="1240163"/>
              <a:ext cx="11436517" cy="3439433"/>
            </a:xfrm>
            <a:prstGeom prst="rect">
              <a:avLst/>
            </a:prstGeom>
          </p:spPr>
          <p:txBody>
            <a:bodyPr lIns="0" tIns="0" rIns="0" bIns="0" rtlCol="0" anchor="t">
              <a:spAutoFit/>
            </a:bodyPr>
            <a:lstStyle/>
            <a:p>
              <a:pPr marL="433718" lvl="1" indent="-216859">
                <a:lnSpc>
                  <a:spcPts val="2611"/>
                </a:lnSpc>
                <a:buFont typeface="Arial"/>
                <a:buChar char="•"/>
              </a:pPr>
              <a:r>
                <a:rPr lang="en-US" sz="2008">
                  <a:solidFill>
                    <a:srgbClr val="FFFFFF"/>
                  </a:solidFill>
                  <a:latin typeface="Open Sauce Light"/>
                </a:rPr>
                <a:t>The reasons why Customer retention is low for Myntra, Snapdeal and Paytm can be clearly inferred from above plots.</a:t>
              </a:r>
            </a:p>
            <a:p>
              <a:pPr marL="867435" lvl="2" indent="-289145">
                <a:lnSpc>
                  <a:spcPts val="2611"/>
                </a:lnSpc>
                <a:buFont typeface="Arial"/>
                <a:buChar char="⚬"/>
              </a:pPr>
              <a:r>
                <a:rPr lang="en-US" sz="2008">
                  <a:solidFill>
                    <a:srgbClr val="FFFFFF"/>
                  </a:solidFill>
                  <a:latin typeface="Arimo"/>
                </a:rPr>
                <a:t>Low Customer Information Privacy</a:t>
              </a:r>
            </a:p>
            <a:p>
              <a:pPr marL="867435" lvl="2" indent="-289145">
                <a:lnSpc>
                  <a:spcPts val="2611"/>
                </a:lnSpc>
                <a:buFont typeface="Arial"/>
                <a:buChar char="⚬"/>
              </a:pPr>
              <a:r>
                <a:rPr lang="en-US" sz="2008">
                  <a:solidFill>
                    <a:srgbClr val="FFFFFF"/>
                  </a:solidFill>
                  <a:latin typeface="Arimo"/>
                </a:rPr>
                <a:t>Late Delivery time</a:t>
              </a:r>
            </a:p>
            <a:p>
              <a:pPr marL="867435" lvl="2" indent="-289145">
                <a:lnSpc>
                  <a:spcPts val="2611"/>
                </a:lnSpc>
                <a:buFont typeface="Arial"/>
                <a:buChar char="⚬"/>
              </a:pPr>
              <a:r>
                <a:rPr lang="en-US" sz="2008">
                  <a:solidFill>
                    <a:srgbClr val="FFFFFF"/>
                  </a:solidFill>
                  <a:latin typeface="Arimo"/>
                </a:rPr>
                <a:t>Long Loading time than other websites.</a:t>
              </a:r>
            </a:p>
            <a:p>
              <a:pPr marL="867435" lvl="2" indent="-289145">
                <a:lnSpc>
                  <a:spcPts val="2611"/>
                </a:lnSpc>
                <a:buFont typeface="Arial"/>
                <a:buChar char="⚬"/>
              </a:pPr>
              <a:r>
                <a:rPr lang="en-US" sz="2008">
                  <a:solidFill>
                    <a:srgbClr val="FFFFFF"/>
                  </a:solidFill>
                  <a:latin typeface="Arimo"/>
                </a:rPr>
                <a:t>Price declaration is very late during Sale and promotions.</a:t>
              </a:r>
            </a:p>
            <a:p>
              <a:pPr marL="867435" lvl="2" indent="-289145">
                <a:lnSpc>
                  <a:spcPts val="2611"/>
                </a:lnSpc>
                <a:buFont typeface="Arial"/>
                <a:buChar char="⚬"/>
              </a:pPr>
              <a:r>
                <a:rPr lang="en-US" sz="2008">
                  <a:solidFill>
                    <a:srgbClr val="FFFFFF"/>
                  </a:solidFill>
                  <a:latin typeface="Arimo"/>
                </a:rPr>
                <a:t>Low Payment Option</a:t>
              </a:r>
            </a:p>
            <a:p>
              <a:pPr>
                <a:lnSpc>
                  <a:spcPts val="2611"/>
                </a:lnSpc>
              </a:pPr>
              <a:endParaRPr lang="en-US" sz="2008">
                <a:solidFill>
                  <a:srgbClr val="FFFFFF"/>
                </a:solidFill>
                <a:latin typeface="Arimo"/>
              </a:endParaRPr>
            </a:p>
          </p:txBody>
        </p:sp>
        <p:sp>
          <p:nvSpPr>
            <p:cNvPr id="11" name="TextBox 11"/>
            <p:cNvSpPr txBox="1"/>
            <p:nvPr/>
          </p:nvSpPr>
          <p:spPr>
            <a:xfrm>
              <a:off x="0" y="-9525"/>
              <a:ext cx="11436517" cy="1177925"/>
            </a:xfrm>
            <a:prstGeom prst="rect">
              <a:avLst/>
            </a:prstGeom>
          </p:spPr>
          <p:txBody>
            <a:bodyPr lIns="0" tIns="0" rIns="0" bIns="0" rtlCol="0" anchor="t">
              <a:spAutoFit/>
            </a:bodyPr>
            <a:lstStyle/>
            <a:p>
              <a:pPr marL="621148" lvl="1" indent="-310574">
                <a:lnSpc>
                  <a:spcPts val="3452"/>
                </a:lnSpc>
                <a:buFont typeface="Arial"/>
                <a:buChar char="•"/>
              </a:pPr>
              <a:r>
                <a:rPr lang="en-US" sz="2877">
                  <a:solidFill>
                    <a:srgbClr val="A0C41A"/>
                  </a:solidFill>
                  <a:latin typeface="Open Sauce"/>
                </a:rPr>
                <a:t>There is high risk of customer churn with </a:t>
              </a:r>
              <a:r>
                <a:rPr lang="en-US" sz="2877">
                  <a:solidFill>
                    <a:srgbClr val="A0C41A"/>
                  </a:solidFill>
                  <a:latin typeface="Arimo"/>
                </a:rPr>
                <a:t>Myntra.com, Snapdeal.com and Paytm.com</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58428" y="780785"/>
            <a:ext cx="10771144" cy="2679711"/>
            <a:chOff x="0" y="0"/>
            <a:chExt cx="14361525" cy="3572948"/>
          </a:xfrm>
        </p:grpSpPr>
        <p:sp>
          <p:nvSpPr>
            <p:cNvPr id="3" name="TextBox 3"/>
            <p:cNvSpPr txBox="1"/>
            <p:nvPr/>
          </p:nvSpPr>
          <p:spPr>
            <a:xfrm>
              <a:off x="0" y="76200"/>
              <a:ext cx="14361525" cy="1752600"/>
            </a:xfrm>
            <a:prstGeom prst="rect">
              <a:avLst/>
            </a:prstGeom>
          </p:spPr>
          <p:txBody>
            <a:bodyPr lIns="0" tIns="0" rIns="0" bIns="0" rtlCol="0" anchor="t">
              <a:spAutoFit/>
            </a:bodyPr>
            <a:lstStyle/>
            <a:p>
              <a:pPr marL="0" lvl="0" indent="0" algn="ctr">
                <a:lnSpc>
                  <a:spcPts val="9900"/>
                </a:lnSpc>
              </a:pPr>
              <a:r>
                <a:rPr lang="en-US" sz="9000">
                  <a:solidFill>
                    <a:srgbClr val="FFFFFF"/>
                  </a:solidFill>
                  <a:latin typeface="Lexend Deca"/>
                </a:rPr>
                <a:t>Analysis</a:t>
              </a:r>
            </a:p>
          </p:txBody>
        </p:sp>
        <p:sp>
          <p:nvSpPr>
            <p:cNvPr id="4" name="TextBox 4"/>
            <p:cNvSpPr txBox="1"/>
            <p:nvPr/>
          </p:nvSpPr>
          <p:spPr>
            <a:xfrm>
              <a:off x="0" y="2022913"/>
              <a:ext cx="14361525" cy="1550035"/>
            </a:xfrm>
            <a:prstGeom prst="rect">
              <a:avLst/>
            </a:prstGeom>
          </p:spPr>
          <p:txBody>
            <a:bodyPr lIns="0" tIns="0" rIns="0" bIns="0" rtlCol="0" anchor="t">
              <a:spAutoFit/>
            </a:bodyPr>
            <a:lstStyle/>
            <a:p>
              <a:pPr algn="ctr">
                <a:lnSpc>
                  <a:spcPts val="3120"/>
                </a:lnSpc>
              </a:pPr>
              <a:r>
                <a:rPr lang="en-US" sz="2400">
                  <a:solidFill>
                    <a:srgbClr val="FFFFFF"/>
                  </a:solidFill>
                  <a:latin typeface="Open Sauce Light"/>
                </a:rPr>
                <a:t>The results of this study suggest following outputs which might be useful for E-commerce websites to extend their business:</a:t>
              </a:r>
            </a:p>
            <a:p>
              <a:pPr marL="0" lvl="0" indent="0" algn="ctr">
                <a:lnSpc>
                  <a:spcPts val="3120"/>
                </a:lnSpc>
                <a:spcBef>
                  <a:spcPct val="0"/>
                </a:spcBef>
              </a:pPr>
              <a:endParaRPr lang="en-US" sz="2400">
                <a:solidFill>
                  <a:srgbClr val="FFFFFF"/>
                </a:solidFill>
                <a:latin typeface="Open Sauce Light"/>
              </a:endParaRPr>
            </a:p>
          </p:txBody>
        </p:sp>
      </p:grpSp>
      <p:grpSp>
        <p:nvGrpSpPr>
          <p:cNvPr id="5" name="Group 5"/>
          <p:cNvGrpSpPr/>
          <p:nvPr/>
        </p:nvGrpSpPr>
        <p:grpSpPr>
          <a:xfrm>
            <a:off x="1316203" y="6415617"/>
            <a:ext cx="7333154" cy="2720523"/>
            <a:chOff x="0" y="0"/>
            <a:chExt cx="28657239" cy="10631537"/>
          </a:xfrm>
        </p:grpSpPr>
        <p:sp>
          <p:nvSpPr>
            <p:cNvPr id="6" name="Freeform 6"/>
            <p:cNvSpPr/>
            <p:nvPr/>
          </p:nvSpPr>
          <p:spPr>
            <a:xfrm>
              <a:off x="0" y="0"/>
              <a:ext cx="28657367" cy="10631663"/>
            </a:xfrm>
            <a:custGeom>
              <a:avLst/>
              <a:gdLst/>
              <a:ahLst/>
              <a:cxnLst/>
              <a:rect l="l" t="t" r="r" b="b"/>
              <a:pathLst>
                <a:path w="28657367" h="10631663">
                  <a:moveTo>
                    <a:pt x="26370211" y="0"/>
                  </a:moveTo>
                  <a:lnTo>
                    <a:pt x="0" y="0"/>
                  </a:lnTo>
                  <a:lnTo>
                    <a:pt x="0" y="8821089"/>
                  </a:lnTo>
                  <a:cubicBezTo>
                    <a:pt x="0" y="9839819"/>
                    <a:pt x="791845" y="10631663"/>
                    <a:pt x="1765046" y="10631663"/>
                  </a:cubicBezTo>
                  <a:lnTo>
                    <a:pt x="28657367" y="10631663"/>
                  </a:lnTo>
                  <a:lnTo>
                    <a:pt x="28657367" y="1810764"/>
                  </a:lnTo>
                  <a:cubicBezTo>
                    <a:pt x="28657240" y="791845"/>
                    <a:pt x="27865521" y="0"/>
                    <a:pt x="26370211" y="0"/>
                  </a:cubicBezTo>
                  <a:close/>
                  <a:moveTo>
                    <a:pt x="28530240" y="10504537"/>
                  </a:moveTo>
                  <a:lnTo>
                    <a:pt x="1765046" y="10504537"/>
                  </a:lnTo>
                  <a:cubicBezTo>
                    <a:pt x="861822" y="10504537"/>
                    <a:pt x="127000" y="9769715"/>
                    <a:pt x="127000" y="8821089"/>
                  </a:cubicBezTo>
                  <a:lnTo>
                    <a:pt x="127000" y="127000"/>
                  </a:lnTo>
                  <a:lnTo>
                    <a:pt x="26370211" y="127000"/>
                  </a:lnTo>
                  <a:cubicBezTo>
                    <a:pt x="27795544" y="127000"/>
                    <a:pt x="28530367" y="861822"/>
                    <a:pt x="28530367" y="1810764"/>
                  </a:cubicBezTo>
                  <a:lnTo>
                    <a:pt x="28530367" y="10504537"/>
                  </a:lnTo>
                  <a:close/>
                </a:path>
              </a:pathLst>
            </a:custGeom>
            <a:solidFill>
              <a:srgbClr val="C6F223"/>
            </a:solidFill>
          </p:spPr>
        </p:sp>
      </p:grpSp>
      <p:grpSp>
        <p:nvGrpSpPr>
          <p:cNvPr id="7" name="Group 7"/>
          <p:cNvGrpSpPr/>
          <p:nvPr/>
        </p:nvGrpSpPr>
        <p:grpSpPr>
          <a:xfrm>
            <a:off x="9144000" y="3329723"/>
            <a:ext cx="8115300" cy="2496897"/>
            <a:chOff x="0" y="0"/>
            <a:chExt cx="24350907" cy="7492231"/>
          </a:xfrm>
        </p:grpSpPr>
        <p:sp>
          <p:nvSpPr>
            <p:cNvPr id="8" name="Freeform 8"/>
            <p:cNvSpPr/>
            <p:nvPr/>
          </p:nvSpPr>
          <p:spPr>
            <a:xfrm>
              <a:off x="0" y="0"/>
              <a:ext cx="24351035" cy="7492358"/>
            </a:xfrm>
            <a:custGeom>
              <a:avLst/>
              <a:gdLst/>
              <a:ahLst/>
              <a:cxnLst/>
              <a:rect l="l" t="t" r="r" b="b"/>
              <a:pathLst>
                <a:path w="24351035" h="7492358">
                  <a:moveTo>
                    <a:pt x="22164664" y="0"/>
                  </a:moveTo>
                  <a:lnTo>
                    <a:pt x="0" y="0"/>
                  </a:lnTo>
                  <a:lnTo>
                    <a:pt x="0" y="5715155"/>
                  </a:lnTo>
                  <a:cubicBezTo>
                    <a:pt x="0" y="6700513"/>
                    <a:pt x="791845" y="7492358"/>
                    <a:pt x="1765046" y="7492358"/>
                  </a:cubicBezTo>
                  <a:lnTo>
                    <a:pt x="24351035" y="7492358"/>
                  </a:lnTo>
                  <a:lnTo>
                    <a:pt x="24351035" y="1777254"/>
                  </a:lnTo>
                  <a:cubicBezTo>
                    <a:pt x="24350907" y="791845"/>
                    <a:pt x="23559190" y="0"/>
                    <a:pt x="22164664" y="0"/>
                  </a:cubicBezTo>
                  <a:close/>
                  <a:moveTo>
                    <a:pt x="24223907" y="7365231"/>
                  </a:moveTo>
                  <a:lnTo>
                    <a:pt x="1765046" y="7365231"/>
                  </a:lnTo>
                  <a:cubicBezTo>
                    <a:pt x="861822" y="7365231"/>
                    <a:pt x="127000" y="6630408"/>
                    <a:pt x="127000" y="5715155"/>
                  </a:cubicBezTo>
                  <a:lnTo>
                    <a:pt x="127000" y="127000"/>
                  </a:lnTo>
                  <a:lnTo>
                    <a:pt x="22164664" y="127000"/>
                  </a:lnTo>
                  <a:cubicBezTo>
                    <a:pt x="23489213" y="127000"/>
                    <a:pt x="24224035" y="861822"/>
                    <a:pt x="24224035" y="1777254"/>
                  </a:cubicBezTo>
                  <a:lnTo>
                    <a:pt x="24224035" y="7365231"/>
                  </a:lnTo>
                  <a:close/>
                </a:path>
              </a:pathLst>
            </a:custGeom>
            <a:solidFill>
              <a:srgbClr val="C6F223"/>
            </a:solidFill>
          </p:spPr>
        </p:sp>
      </p:grpSp>
      <p:grpSp>
        <p:nvGrpSpPr>
          <p:cNvPr id="9" name="Group 9"/>
          <p:cNvGrpSpPr/>
          <p:nvPr/>
        </p:nvGrpSpPr>
        <p:grpSpPr>
          <a:xfrm>
            <a:off x="1316203" y="3237774"/>
            <a:ext cx="7549298" cy="2598328"/>
            <a:chOff x="0" y="0"/>
            <a:chExt cx="10065731" cy="3464437"/>
          </a:xfrm>
        </p:grpSpPr>
        <p:grpSp>
          <p:nvGrpSpPr>
            <p:cNvPr id="10" name="Group 10"/>
            <p:cNvGrpSpPr/>
            <p:nvPr/>
          </p:nvGrpSpPr>
          <p:grpSpPr>
            <a:xfrm>
              <a:off x="0" y="0"/>
              <a:ext cx="10065731" cy="3464437"/>
              <a:chOff x="0" y="0"/>
              <a:chExt cx="21768262" cy="7492231"/>
            </a:xfrm>
          </p:grpSpPr>
          <p:sp>
            <p:nvSpPr>
              <p:cNvPr id="11" name="Freeform 11"/>
              <p:cNvSpPr/>
              <p:nvPr/>
            </p:nvSpPr>
            <p:spPr>
              <a:xfrm>
                <a:off x="0" y="0"/>
                <a:ext cx="21768389" cy="7492358"/>
              </a:xfrm>
              <a:custGeom>
                <a:avLst/>
                <a:gdLst/>
                <a:ahLst/>
                <a:cxnLst/>
                <a:rect l="l" t="t" r="r" b="b"/>
                <a:pathLst>
                  <a:path w="21768389" h="7492358">
                    <a:moveTo>
                      <a:pt x="19642462" y="0"/>
                    </a:moveTo>
                    <a:lnTo>
                      <a:pt x="0" y="0"/>
                    </a:lnTo>
                    <a:lnTo>
                      <a:pt x="0" y="5715155"/>
                    </a:lnTo>
                    <a:cubicBezTo>
                      <a:pt x="0" y="6700513"/>
                      <a:pt x="791845" y="7492358"/>
                      <a:pt x="1765046" y="7492358"/>
                    </a:cubicBezTo>
                    <a:lnTo>
                      <a:pt x="21768389" y="7492358"/>
                    </a:lnTo>
                    <a:lnTo>
                      <a:pt x="21768389" y="1777254"/>
                    </a:lnTo>
                    <a:cubicBezTo>
                      <a:pt x="21768262" y="791845"/>
                      <a:pt x="20976544" y="0"/>
                      <a:pt x="19642462" y="0"/>
                    </a:cubicBezTo>
                    <a:close/>
                    <a:moveTo>
                      <a:pt x="21641262" y="7365231"/>
                    </a:moveTo>
                    <a:lnTo>
                      <a:pt x="1765046" y="7365231"/>
                    </a:lnTo>
                    <a:cubicBezTo>
                      <a:pt x="861822" y="7365231"/>
                      <a:pt x="127000" y="6630408"/>
                      <a:pt x="127000" y="5715155"/>
                    </a:cubicBezTo>
                    <a:lnTo>
                      <a:pt x="127000" y="127000"/>
                    </a:lnTo>
                    <a:lnTo>
                      <a:pt x="19642462" y="127000"/>
                    </a:lnTo>
                    <a:cubicBezTo>
                      <a:pt x="20906567" y="127000"/>
                      <a:pt x="21641389" y="861822"/>
                      <a:pt x="21641389" y="1777254"/>
                    </a:cubicBezTo>
                    <a:lnTo>
                      <a:pt x="21641389" y="7365231"/>
                    </a:lnTo>
                    <a:close/>
                  </a:path>
                </a:pathLst>
              </a:custGeom>
              <a:solidFill>
                <a:srgbClr val="C6F223"/>
              </a:solidFill>
            </p:spPr>
          </p:sp>
        </p:grpSp>
        <p:grpSp>
          <p:nvGrpSpPr>
            <p:cNvPr id="12" name="Group 12"/>
            <p:cNvGrpSpPr/>
            <p:nvPr/>
          </p:nvGrpSpPr>
          <p:grpSpPr>
            <a:xfrm>
              <a:off x="0" y="0"/>
              <a:ext cx="10065731" cy="3464437"/>
              <a:chOff x="0" y="0"/>
              <a:chExt cx="21768262" cy="7492231"/>
            </a:xfrm>
          </p:grpSpPr>
          <p:sp>
            <p:nvSpPr>
              <p:cNvPr id="13" name="Freeform 13"/>
              <p:cNvSpPr/>
              <p:nvPr/>
            </p:nvSpPr>
            <p:spPr>
              <a:xfrm>
                <a:off x="0" y="0"/>
                <a:ext cx="21768389" cy="7492358"/>
              </a:xfrm>
              <a:custGeom>
                <a:avLst/>
                <a:gdLst/>
                <a:ahLst/>
                <a:cxnLst/>
                <a:rect l="l" t="t" r="r" b="b"/>
                <a:pathLst>
                  <a:path w="21768389" h="7492358">
                    <a:moveTo>
                      <a:pt x="19642462" y="0"/>
                    </a:moveTo>
                    <a:lnTo>
                      <a:pt x="0" y="0"/>
                    </a:lnTo>
                    <a:lnTo>
                      <a:pt x="0" y="5715155"/>
                    </a:lnTo>
                    <a:cubicBezTo>
                      <a:pt x="0" y="6700513"/>
                      <a:pt x="791845" y="7492358"/>
                      <a:pt x="1765046" y="7492358"/>
                    </a:cubicBezTo>
                    <a:lnTo>
                      <a:pt x="21768389" y="7492358"/>
                    </a:lnTo>
                    <a:lnTo>
                      <a:pt x="21768389" y="1777254"/>
                    </a:lnTo>
                    <a:cubicBezTo>
                      <a:pt x="21768262" y="791845"/>
                      <a:pt x="20976544" y="0"/>
                      <a:pt x="19642462" y="0"/>
                    </a:cubicBezTo>
                    <a:close/>
                    <a:moveTo>
                      <a:pt x="21641262" y="7365231"/>
                    </a:moveTo>
                    <a:lnTo>
                      <a:pt x="1765046" y="7365231"/>
                    </a:lnTo>
                    <a:cubicBezTo>
                      <a:pt x="861822" y="7365231"/>
                      <a:pt x="127000" y="6630408"/>
                      <a:pt x="127000" y="5715155"/>
                    </a:cubicBezTo>
                    <a:lnTo>
                      <a:pt x="127000" y="127000"/>
                    </a:lnTo>
                    <a:lnTo>
                      <a:pt x="19642462" y="127000"/>
                    </a:lnTo>
                    <a:cubicBezTo>
                      <a:pt x="20906567" y="127000"/>
                      <a:pt x="21641389" y="861822"/>
                      <a:pt x="21641389" y="1777254"/>
                    </a:cubicBezTo>
                    <a:lnTo>
                      <a:pt x="21641389" y="7365231"/>
                    </a:lnTo>
                    <a:close/>
                  </a:path>
                </a:pathLst>
              </a:custGeom>
              <a:solidFill>
                <a:srgbClr val="C6F223"/>
              </a:solidFill>
            </p:spPr>
          </p:sp>
        </p:grpSp>
      </p:grpSp>
      <p:grpSp>
        <p:nvGrpSpPr>
          <p:cNvPr id="14" name="Group 14"/>
          <p:cNvGrpSpPr/>
          <p:nvPr/>
        </p:nvGrpSpPr>
        <p:grpSpPr>
          <a:xfrm>
            <a:off x="9144000" y="6415617"/>
            <a:ext cx="7904330" cy="2720523"/>
            <a:chOff x="0" y="0"/>
            <a:chExt cx="21768262" cy="7492231"/>
          </a:xfrm>
        </p:grpSpPr>
        <p:sp>
          <p:nvSpPr>
            <p:cNvPr id="15" name="Freeform 15"/>
            <p:cNvSpPr/>
            <p:nvPr/>
          </p:nvSpPr>
          <p:spPr>
            <a:xfrm>
              <a:off x="0" y="0"/>
              <a:ext cx="21768389" cy="7492358"/>
            </a:xfrm>
            <a:custGeom>
              <a:avLst/>
              <a:gdLst/>
              <a:ahLst/>
              <a:cxnLst/>
              <a:rect l="l" t="t" r="r" b="b"/>
              <a:pathLst>
                <a:path w="21768389" h="7492358">
                  <a:moveTo>
                    <a:pt x="19642462" y="0"/>
                  </a:moveTo>
                  <a:lnTo>
                    <a:pt x="0" y="0"/>
                  </a:lnTo>
                  <a:lnTo>
                    <a:pt x="0" y="5715155"/>
                  </a:lnTo>
                  <a:cubicBezTo>
                    <a:pt x="0" y="6700513"/>
                    <a:pt x="791845" y="7492358"/>
                    <a:pt x="1765046" y="7492358"/>
                  </a:cubicBezTo>
                  <a:lnTo>
                    <a:pt x="21768389" y="7492358"/>
                  </a:lnTo>
                  <a:lnTo>
                    <a:pt x="21768389" y="1777254"/>
                  </a:lnTo>
                  <a:cubicBezTo>
                    <a:pt x="21768262" y="791845"/>
                    <a:pt x="20976544" y="0"/>
                    <a:pt x="19642462" y="0"/>
                  </a:cubicBezTo>
                  <a:close/>
                  <a:moveTo>
                    <a:pt x="21641262" y="7365231"/>
                  </a:moveTo>
                  <a:lnTo>
                    <a:pt x="1765046" y="7365231"/>
                  </a:lnTo>
                  <a:cubicBezTo>
                    <a:pt x="861822" y="7365231"/>
                    <a:pt x="127000" y="6630408"/>
                    <a:pt x="127000" y="5715155"/>
                  </a:cubicBezTo>
                  <a:lnTo>
                    <a:pt x="127000" y="127000"/>
                  </a:lnTo>
                  <a:lnTo>
                    <a:pt x="19642462" y="127000"/>
                  </a:lnTo>
                  <a:cubicBezTo>
                    <a:pt x="20906567" y="127000"/>
                    <a:pt x="21641389" y="861822"/>
                    <a:pt x="21641389" y="1777254"/>
                  </a:cubicBezTo>
                  <a:lnTo>
                    <a:pt x="21641389" y="7365231"/>
                  </a:lnTo>
                  <a:close/>
                </a:path>
              </a:pathLst>
            </a:custGeom>
            <a:solidFill>
              <a:srgbClr val="C6F223"/>
            </a:solidFill>
          </p:spPr>
        </p:sp>
      </p:grpSp>
      <p:sp>
        <p:nvSpPr>
          <p:cNvPr id="16" name="TextBox 16"/>
          <p:cNvSpPr txBox="1"/>
          <p:nvPr/>
        </p:nvSpPr>
        <p:spPr>
          <a:xfrm>
            <a:off x="1382918" y="3470022"/>
            <a:ext cx="7266438" cy="847725"/>
          </a:xfrm>
          <a:prstGeom prst="rect">
            <a:avLst/>
          </a:prstGeom>
        </p:spPr>
        <p:txBody>
          <a:bodyPr lIns="0" tIns="0" rIns="0" bIns="0" rtlCol="0" anchor="t">
            <a:spAutoFit/>
          </a:bodyPr>
          <a:lstStyle/>
          <a:p>
            <a:pPr marL="410431" lvl="1" indent="-205216" algn="just">
              <a:lnSpc>
                <a:spcPts val="2281"/>
              </a:lnSpc>
              <a:buFont typeface="Arial"/>
              <a:buChar char="•"/>
            </a:pPr>
            <a:r>
              <a:rPr lang="en-US" sz="1901">
                <a:solidFill>
                  <a:srgbClr val="FFFFFF"/>
                </a:solidFill>
                <a:latin typeface="Lexend Deca"/>
              </a:rPr>
              <a:t>Females are more prone to shopping and so more feminine related products attract more females and hence improves the Customer retention.</a:t>
            </a:r>
          </a:p>
        </p:txBody>
      </p:sp>
      <p:sp>
        <p:nvSpPr>
          <p:cNvPr id="17" name="TextBox 17"/>
          <p:cNvSpPr txBox="1"/>
          <p:nvPr/>
        </p:nvSpPr>
        <p:spPr>
          <a:xfrm>
            <a:off x="9295592" y="4536938"/>
            <a:ext cx="7752739" cy="857250"/>
          </a:xfrm>
          <a:prstGeom prst="rect">
            <a:avLst/>
          </a:prstGeom>
        </p:spPr>
        <p:txBody>
          <a:bodyPr lIns="0" tIns="0" rIns="0" bIns="0" rtlCol="0" anchor="t">
            <a:spAutoFit/>
          </a:bodyPr>
          <a:lstStyle/>
          <a:p>
            <a:pPr marL="410208" lvl="1" indent="-205104" algn="just">
              <a:lnSpc>
                <a:spcPts val="2279"/>
              </a:lnSpc>
              <a:buFont typeface="Arial"/>
              <a:buChar char="•"/>
            </a:pPr>
            <a:r>
              <a:rPr lang="en-US" sz="1899">
                <a:solidFill>
                  <a:srgbClr val="FFFFFF"/>
                </a:solidFill>
                <a:latin typeface="Lexend Deca"/>
              </a:rPr>
              <a:t>The Financial Security, Perceived trustworthiness, the reliability of the Ecommerce website, all play an equally important role in deciding the buying behavior of online customers.</a:t>
            </a:r>
          </a:p>
        </p:txBody>
      </p:sp>
      <p:sp>
        <p:nvSpPr>
          <p:cNvPr id="18" name="TextBox 18"/>
          <p:cNvSpPr txBox="1"/>
          <p:nvPr/>
        </p:nvSpPr>
        <p:spPr>
          <a:xfrm>
            <a:off x="1382918" y="4679813"/>
            <a:ext cx="7266438" cy="571500"/>
          </a:xfrm>
          <a:prstGeom prst="rect">
            <a:avLst/>
          </a:prstGeom>
        </p:spPr>
        <p:txBody>
          <a:bodyPr lIns="0" tIns="0" rIns="0" bIns="0" rtlCol="0" anchor="t">
            <a:spAutoFit/>
          </a:bodyPr>
          <a:lstStyle/>
          <a:p>
            <a:pPr marL="410209" lvl="1" indent="-205105" algn="just">
              <a:lnSpc>
                <a:spcPts val="2279"/>
              </a:lnSpc>
              <a:buFont typeface="Arial"/>
              <a:buChar char="•"/>
            </a:pPr>
            <a:r>
              <a:rPr lang="en-US" sz="1899">
                <a:solidFill>
                  <a:srgbClr val="FFFFFF"/>
                </a:solidFill>
                <a:latin typeface="Lexend Deca"/>
              </a:rPr>
              <a:t>The shoppers want to be sure that it will be possible to return the product if he does not like it in real life.</a:t>
            </a:r>
          </a:p>
        </p:txBody>
      </p:sp>
      <p:sp>
        <p:nvSpPr>
          <p:cNvPr id="19" name="TextBox 19"/>
          <p:cNvSpPr txBox="1"/>
          <p:nvPr/>
        </p:nvSpPr>
        <p:spPr>
          <a:xfrm>
            <a:off x="1457633" y="7407865"/>
            <a:ext cx="7005428" cy="1428750"/>
          </a:xfrm>
          <a:prstGeom prst="rect">
            <a:avLst/>
          </a:prstGeom>
        </p:spPr>
        <p:txBody>
          <a:bodyPr lIns="0" tIns="0" rIns="0" bIns="0" rtlCol="0" anchor="t">
            <a:spAutoFit/>
          </a:bodyPr>
          <a:lstStyle/>
          <a:p>
            <a:pPr marL="410209" lvl="1" indent="-205105" algn="just">
              <a:lnSpc>
                <a:spcPts val="2279"/>
              </a:lnSpc>
              <a:buFont typeface="Arial"/>
              <a:buChar char="•"/>
            </a:pPr>
            <a:r>
              <a:rPr lang="en-US" sz="1899">
                <a:solidFill>
                  <a:srgbClr val="FFFFFF"/>
                </a:solidFill>
                <a:latin typeface="Lexend Deca"/>
              </a:rPr>
              <a:t>The logistics factor, which includes Cash on delivery option, one day delivery and Descriptive factors like the Product information and Loading factors like Long Loading Time, Price declaration etc. plays a secondary role in this process though these are Must-be-quality.</a:t>
            </a:r>
          </a:p>
        </p:txBody>
      </p:sp>
      <p:sp>
        <p:nvSpPr>
          <p:cNvPr id="20" name="TextBox 20"/>
          <p:cNvSpPr txBox="1"/>
          <p:nvPr/>
        </p:nvSpPr>
        <p:spPr>
          <a:xfrm>
            <a:off x="9411994" y="3550739"/>
            <a:ext cx="7636337" cy="800100"/>
          </a:xfrm>
          <a:prstGeom prst="rect">
            <a:avLst/>
          </a:prstGeom>
        </p:spPr>
        <p:txBody>
          <a:bodyPr lIns="0" tIns="0" rIns="0" bIns="0" rtlCol="0" anchor="t">
            <a:spAutoFit/>
          </a:bodyPr>
          <a:lstStyle/>
          <a:p>
            <a:pPr marL="388620" lvl="1" indent="-194310" algn="just">
              <a:lnSpc>
                <a:spcPts val="2160"/>
              </a:lnSpc>
              <a:buFont typeface="Arial"/>
              <a:buChar char="•"/>
            </a:pPr>
            <a:r>
              <a:rPr lang="en-US" sz="1800">
                <a:solidFill>
                  <a:srgbClr val="FFFFFF"/>
                </a:solidFill>
                <a:latin typeface="Lexend Deca"/>
              </a:rPr>
              <a:t>It is crucial for E-commerce to consider their customer satisfaction because this will retain customer loyalty as well as attract potential customers.</a:t>
            </a:r>
          </a:p>
        </p:txBody>
      </p:sp>
      <p:sp>
        <p:nvSpPr>
          <p:cNvPr id="21" name="TextBox 21"/>
          <p:cNvSpPr txBox="1"/>
          <p:nvPr/>
        </p:nvSpPr>
        <p:spPr>
          <a:xfrm>
            <a:off x="9144000" y="6913339"/>
            <a:ext cx="7636337" cy="1428750"/>
          </a:xfrm>
          <a:prstGeom prst="rect">
            <a:avLst/>
          </a:prstGeom>
        </p:spPr>
        <p:txBody>
          <a:bodyPr lIns="0" tIns="0" rIns="0" bIns="0" rtlCol="0" anchor="t">
            <a:spAutoFit/>
          </a:bodyPr>
          <a:lstStyle/>
          <a:p>
            <a:pPr marL="410208" lvl="1" indent="-205104" algn="just">
              <a:lnSpc>
                <a:spcPts val="2279"/>
              </a:lnSpc>
              <a:buFont typeface="Arial"/>
              <a:buChar char="•"/>
            </a:pPr>
            <a:r>
              <a:rPr lang="en-US" sz="1899">
                <a:solidFill>
                  <a:srgbClr val="FFFFFF"/>
                </a:solidFill>
                <a:latin typeface="Lexend Deca"/>
              </a:rPr>
              <a:t>To conclude, Customer's Trust on the Company is the most important factor for Customer Retention. Factors like, Return Policy, Refund Policy, Fast Delivery, Wide Payment Channels, etc. helps the high-risk E Commerce websites to improve their Customer Retention Score.</a:t>
            </a:r>
          </a:p>
        </p:txBody>
      </p:sp>
      <p:sp>
        <p:nvSpPr>
          <p:cNvPr id="22" name="TextBox 22"/>
          <p:cNvSpPr txBox="1"/>
          <p:nvPr/>
        </p:nvSpPr>
        <p:spPr>
          <a:xfrm>
            <a:off x="1457633" y="6627589"/>
            <a:ext cx="7005428" cy="571500"/>
          </a:xfrm>
          <a:prstGeom prst="rect">
            <a:avLst/>
          </a:prstGeom>
        </p:spPr>
        <p:txBody>
          <a:bodyPr lIns="0" tIns="0" rIns="0" bIns="0" rtlCol="0" anchor="t">
            <a:spAutoFit/>
          </a:bodyPr>
          <a:lstStyle/>
          <a:p>
            <a:pPr marL="410209" lvl="1" indent="-205105" algn="just">
              <a:lnSpc>
                <a:spcPts val="2279"/>
              </a:lnSpc>
              <a:buFont typeface="Arial"/>
              <a:buChar char="•"/>
            </a:pPr>
            <a:r>
              <a:rPr lang="en-US" sz="1899">
                <a:solidFill>
                  <a:srgbClr val="FFFFFF"/>
                </a:solidFill>
                <a:latin typeface="Lexend Deca"/>
              </a:rPr>
              <a:t>All the websites were not equally preferred by online customers.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400000" flipH="1" flipV="1">
            <a:off x="1602352" y="5456291"/>
            <a:ext cx="2103209" cy="3372493"/>
          </a:xfrm>
          <a:prstGeom prst="rect">
            <a:avLst/>
          </a:prstGeom>
        </p:spPr>
      </p:pic>
      <p:sp>
        <p:nvSpPr>
          <p:cNvPr id="3" name="TextBox 3"/>
          <p:cNvSpPr txBox="1"/>
          <p:nvPr/>
        </p:nvSpPr>
        <p:spPr>
          <a:xfrm>
            <a:off x="838067" y="1529061"/>
            <a:ext cx="7489104" cy="2552700"/>
          </a:xfrm>
          <a:prstGeom prst="rect">
            <a:avLst/>
          </a:prstGeom>
        </p:spPr>
        <p:txBody>
          <a:bodyPr lIns="0" tIns="0" rIns="0" bIns="0" rtlCol="0" anchor="t">
            <a:spAutoFit/>
          </a:bodyPr>
          <a:lstStyle/>
          <a:p>
            <a:pPr marL="0" lvl="0" indent="0" algn="l">
              <a:lnSpc>
                <a:spcPts val="9900"/>
              </a:lnSpc>
            </a:pPr>
            <a:r>
              <a:rPr lang="en-US" sz="9000" b="1" dirty="0">
                <a:solidFill>
                  <a:srgbClr val="CFC4BC"/>
                </a:solidFill>
                <a:latin typeface="Libre Franklin" pitchFamily="2" charset="77"/>
              </a:rPr>
              <a:t>Matters on the Docket</a:t>
            </a:r>
          </a:p>
        </p:txBody>
      </p:sp>
      <p:sp>
        <p:nvSpPr>
          <p:cNvPr id="4" name="TextBox 4"/>
          <p:cNvSpPr txBox="1"/>
          <p:nvPr/>
        </p:nvSpPr>
        <p:spPr>
          <a:xfrm>
            <a:off x="12004884" y="4474086"/>
            <a:ext cx="5254416" cy="581025"/>
          </a:xfrm>
          <a:prstGeom prst="rect">
            <a:avLst/>
          </a:prstGeom>
        </p:spPr>
        <p:txBody>
          <a:bodyPr lIns="0" tIns="0" rIns="0" bIns="0" rtlCol="0" anchor="t">
            <a:spAutoFit/>
          </a:bodyPr>
          <a:lstStyle/>
          <a:p>
            <a:pPr algn="just">
              <a:lnSpc>
                <a:spcPts val="4800"/>
              </a:lnSpc>
            </a:pPr>
            <a:r>
              <a:rPr lang="en-US" sz="3000">
                <a:solidFill>
                  <a:srgbClr val="FFFFFF"/>
                </a:solidFill>
                <a:latin typeface="Open Sauce Light"/>
              </a:rPr>
              <a:t>Introduction</a:t>
            </a:r>
          </a:p>
        </p:txBody>
      </p:sp>
      <p:sp>
        <p:nvSpPr>
          <p:cNvPr id="5" name="TextBox 5"/>
          <p:cNvSpPr txBox="1"/>
          <p:nvPr/>
        </p:nvSpPr>
        <p:spPr>
          <a:xfrm>
            <a:off x="11330917" y="4474086"/>
            <a:ext cx="452963" cy="581025"/>
          </a:xfrm>
          <a:prstGeom prst="rect">
            <a:avLst/>
          </a:prstGeom>
        </p:spPr>
        <p:txBody>
          <a:bodyPr lIns="0" tIns="0" rIns="0" bIns="0" rtlCol="0" anchor="t">
            <a:spAutoFit/>
          </a:bodyPr>
          <a:lstStyle/>
          <a:p>
            <a:pPr>
              <a:lnSpc>
                <a:spcPts val="4800"/>
              </a:lnSpc>
            </a:pPr>
            <a:r>
              <a:rPr lang="en-US" sz="3000">
                <a:solidFill>
                  <a:srgbClr val="FED305"/>
                </a:solidFill>
                <a:latin typeface="Open Sauce SemiBold"/>
              </a:rPr>
              <a:t>01</a:t>
            </a:r>
          </a:p>
        </p:txBody>
      </p:sp>
      <p:sp>
        <p:nvSpPr>
          <p:cNvPr id="6" name="TextBox 6"/>
          <p:cNvSpPr txBox="1"/>
          <p:nvPr/>
        </p:nvSpPr>
        <p:spPr>
          <a:xfrm>
            <a:off x="11330917" y="5315994"/>
            <a:ext cx="500658" cy="581025"/>
          </a:xfrm>
          <a:prstGeom prst="rect">
            <a:avLst/>
          </a:prstGeom>
        </p:spPr>
        <p:txBody>
          <a:bodyPr lIns="0" tIns="0" rIns="0" bIns="0" rtlCol="0" anchor="t">
            <a:spAutoFit/>
          </a:bodyPr>
          <a:lstStyle/>
          <a:p>
            <a:pPr marL="0" lvl="1" indent="0" algn="l">
              <a:lnSpc>
                <a:spcPts val="4800"/>
              </a:lnSpc>
              <a:spcBef>
                <a:spcPct val="0"/>
              </a:spcBef>
            </a:pPr>
            <a:r>
              <a:rPr lang="en-US" sz="3000" u="none">
                <a:solidFill>
                  <a:srgbClr val="FED305"/>
                </a:solidFill>
                <a:latin typeface="Open Sauce SemiBold"/>
              </a:rPr>
              <a:t>02</a:t>
            </a:r>
          </a:p>
        </p:txBody>
      </p:sp>
      <p:sp>
        <p:nvSpPr>
          <p:cNvPr id="7" name="TextBox 7"/>
          <p:cNvSpPr txBox="1"/>
          <p:nvPr/>
        </p:nvSpPr>
        <p:spPr>
          <a:xfrm>
            <a:off x="11330917" y="6157902"/>
            <a:ext cx="506016" cy="581025"/>
          </a:xfrm>
          <a:prstGeom prst="rect">
            <a:avLst/>
          </a:prstGeom>
        </p:spPr>
        <p:txBody>
          <a:bodyPr lIns="0" tIns="0" rIns="0" bIns="0" rtlCol="0" anchor="t">
            <a:spAutoFit/>
          </a:bodyPr>
          <a:lstStyle/>
          <a:p>
            <a:pPr marL="0" lvl="1" indent="0" algn="l">
              <a:lnSpc>
                <a:spcPts val="4800"/>
              </a:lnSpc>
              <a:spcBef>
                <a:spcPct val="0"/>
              </a:spcBef>
            </a:pPr>
            <a:r>
              <a:rPr lang="en-US" sz="3000" u="none">
                <a:solidFill>
                  <a:srgbClr val="FED305"/>
                </a:solidFill>
                <a:latin typeface="Open Sauce SemiBold"/>
              </a:rPr>
              <a:t>03</a:t>
            </a:r>
          </a:p>
        </p:txBody>
      </p:sp>
      <p:sp>
        <p:nvSpPr>
          <p:cNvPr id="8" name="TextBox 8"/>
          <p:cNvSpPr txBox="1"/>
          <p:nvPr/>
        </p:nvSpPr>
        <p:spPr>
          <a:xfrm>
            <a:off x="11330917" y="6999810"/>
            <a:ext cx="501848" cy="581025"/>
          </a:xfrm>
          <a:prstGeom prst="rect">
            <a:avLst/>
          </a:prstGeom>
        </p:spPr>
        <p:txBody>
          <a:bodyPr lIns="0" tIns="0" rIns="0" bIns="0" rtlCol="0" anchor="t">
            <a:spAutoFit/>
          </a:bodyPr>
          <a:lstStyle/>
          <a:p>
            <a:pPr marL="0" lvl="1" indent="0" algn="l">
              <a:lnSpc>
                <a:spcPts val="4800"/>
              </a:lnSpc>
              <a:spcBef>
                <a:spcPct val="0"/>
              </a:spcBef>
            </a:pPr>
            <a:r>
              <a:rPr lang="en-US" sz="3000" u="none">
                <a:solidFill>
                  <a:srgbClr val="FED305"/>
                </a:solidFill>
                <a:latin typeface="Open Sauce SemiBold"/>
              </a:rPr>
              <a:t>04</a:t>
            </a:r>
          </a:p>
        </p:txBody>
      </p:sp>
      <p:sp>
        <p:nvSpPr>
          <p:cNvPr id="9" name="TextBox 9"/>
          <p:cNvSpPr txBox="1"/>
          <p:nvPr/>
        </p:nvSpPr>
        <p:spPr>
          <a:xfrm>
            <a:off x="11330917" y="7841717"/>
            <a:ext cx="503337" cy="581025"/>
          </a:xfrm>
          <a:prstGeom prst="rect">
            <a:avLst/>
          </a:prstGeom>
        </p:spPr>
        <p:txBody>
          <a:bodyPr lIns="0" tIns="0" rIns="0" bIns="0" rtlCol="0" anchor="t">
            <a:spAutoFit/>
          </a:bodyPr>
          <a:lstStyle/>
          <a:p>
            <a:pPr marL="0" lvl="1" indent="0" algn="l">
              <a:lnSpc>
                <a:spcPts val="4800"/>
              </a:lnSpc>
              <a:spcBef>
                <a:spcPct val="0"/>
              </a:spcBef>
            </a:pPr>
            <a:r>
              <a:rPr lang="en-US" sz="3000" u="none">
                <a:solidFill>
                  <a:srgbClr val="FED305"/>
                </a:solidFill>
                <a:latin typeface="Open Sauce SemiBold"/>
              </a:rPr>
              <a:t>05</a:t>
            </a:r>
          </a:p>
        </p:txBody>
      </p:sp>
      <p:sp>
        <p:nvSpPr>
          <p:cNvPr id="10" name="TextBox 10"/>
          <p:cNvSpPr txBox="1"/>
          <p:nvPr/>
        </p:nvSpPr>
        <p:spPr>
          <a:xfrm>
            <a:off x="11330917" y="8683625"/>
            <a:ext cx="505718" cy="581025"/>
          </a:xfrm>
          <a:prstGeom prst="rect">
            <a:avLst/>
          </a:prstGeom>
        </p:spPr>
        <p:txBody>
          <a:bodyPr lIns="0" tIns="0" rIns="0" bIns="0" rtlCol="0" anchor="t">
            <a:spAutoFit/>
          </a:bodyPr>
          <a:lstStyle/>
          <a:p>
            <a:pPr marL="0" lvl="1" indent="0" algn="l">
              <a:lnSpc>
                <a:spcPts val="4800"/>
              </a:lnSpc>
              <a:spcBef>
                <a:spcPct val="0"/>
              </a:spcBef>
            </a:pPr>
            <a:r>
              <a:rPr lang="en-US" sz="3000" u="none">
                <a:solidFill>
                  <a:srgbClr val="FED305"/>
                </a:solidFill>
                <a:latin typeface="Open Sauce SemiBold"/>
              </a:rPr>
              <a:t>06</a:t>
            </a:r>
          </a:p>
        </p:txBody>
      </p:sp>
      <p:sp>
        <p:nvSpPr>
          <p:cNvPr id="11" name="TextBox 11"/>
          <p:cNvSpPr txBox="1"/>
          <p:nvPr/>
        </p:nvSpPr>
        <p:spPr>
          <a:xfrm>
            <a:off x="12004884" y="5315994"/>
            <a:ext cx="5254416" cy="581025"/>
          </a:xfrm>
          <a:prstGeom prst="rect">
            <a:avLst/>
          </a:prstGeom>
        </p:spPr>
        <p:txBody>
          <a:bodyPr lIns="0" tIns="0" rIns="0" bIns="0" rtlCol="0" anchor="t">
            <a:spAutoFit/>
          </a:bodyPr>
          <a:lstStyle/>
          <a:p>
            <a:pPr algn="just">
              <a:lnSpc>
                <a:spcPts val="4800"/>
              </a:lnSpc>
            </a:pPr>
            <a:r>
              <a:rPr lang="en-US" sz="3000">
                <a:solidFill>
                  <a:srgbClr val="FFFFFF"/>
                </a:solidFill>
                <a:latin typeface="Open Sauce Light"/>
              </a:rPr>
              <a:t>Problem Statement</a:t>
            </a:r>
          </a:p>
        </p:txBody>
      </p:sp>
      <p:sp>
        <p:nvSpPr>
          <p:cNvPr id="12" name="TextBox 12"/>
          <p:cNvSpPr txBox="1"/>
          <p:nvPr/>
        </p:nvSpPr>
        <p:spPr>
          <a:xfrm>
            <a:off x="12004884" y="6157902"/>
            <a:ext cx="5254416" cy="581025"/>
          </a:xfrm>
          <a:prstGeom prst="rect">
            <a:avLst/>
          </a:prstGeom>
        </p:spPr>
        <p:txBody>
          <a:bodyPr lIns="0" tIns="0" rIns="0" bIns="0" rtlCol="0" anchor="t">
            <a:spAutoFit/>
          </a:bodyPr>
          <a:lstStyle/>
          <a:p>
            <a:pPr algn="just">
              <a:lnSpc>
                <a:spcPts val="4800"/>
              </a:lnSpc>
            </a:pPr>
            <a:r>
              <a:rPr lang="en-US" sz="3000">
                <a:solidFill>
                  <a:srgbClr val="FFFFFF"/>
                </a:solidFill>
                <a:latin typeface="Open Sauce Light"/>
              </a:rPr>
              <a:t>Data Analysis Process</a:t>
            </a:r>
          </a:p>
        </p:txBody>
      </p:sp>
      <p:sp>
        <p:nvSpPr>
          <p:cNvPr id="13" name="TextBox 13"/>
          <p:cNvSpPr txBox="1"/>
          <p:nvPr/>
        </p:nvSpPr>
        <p:spPr>
          <a:xfrm>
            <a:off x="12004884" y="6999810"/>
            <a:ext cx="5254416" cy="581025"/>
          </a:xfrm>
          <a:prstGeom prst="rect">
            <a:avLst/>
          </a:prstGeom>
        </p:spPr>
        <p:txBody>
          <a:bodyPr lIns="0" tIns="0" rIns="0" bIns="0" rtlCol="0" anchor="t">
            <a:spAutoFit/>
          </a:bodyPr>
          <a:lstStyle/>
          <a:p>
            <a:pPr algn="just">
              <a:lnSpc>
                <a:spcPts val="4800"/>
              </a:lnSpc>
            </a:pPr>
            <a:r>
              <a:rPr lang="en-US" sz="3000">
                <a:solidFill>
                  <a:srgbClr val="FFFFFF"/>
                </a:solidFill>
                <a:latin typeface="Open Sauce Light"/>
              </a:rPr>
              <a:t>Visualization</a:t>
            </a:r>
          </a:p>
        </p:txBody>
      </p:sp>
      <p:sp>
        <p:nvSpPr>
          <p:cNvPr id="14" name="TextBox 14"/>
          <p:cNvSpPr txBox="1"/>
          <p:nvPr/>
        </p:nvSpPr>
        <p:spPr>
          <a:xfrm>
            <a:off x="12004884" y="7841717"/>
            <a:ext cx="5254416" cy="581025"/>
          </a:xfrm>
          <a:prstGeom prst="rect">
            <a:avLst/>
          </a:prstGeom>
        </p:spPr>
        <p:txBody>
          <a:bodyPr lIns="0" tIns="0" rIns="0" bIns="0" rtlCol="0" anchor="t">
            <a:spAutoFit/>
          </a:bodyPr>
          <a:lstStyle/>
          <a:p>
            <a:pPr algn="just">
              <a:lnSpc>
                <a:spcPts val="4800"/>
              </a:lnSpc>
            </a:pPr>
            <a:r>
              <a:rPr lang="en-US" sz="3000">
                <a:solidFill>
                  <a:srgbClr val="FFFFFF"/>
                </a:solidFill>
                <a:latin typeface="Open Sauce Light"/>
              </a:rPr>
              <a:t>Model Building </a:t>
            </a:r>
          </a:p>
        </p:txBody>
      </p:sp>
      <p:sp>
        <p:nvSpPr>
          <p:cNvPr id="15" name="TextBox 15"/>
          <p:cNvSpPr txBox="1"/>
          <p:nvPr/>
        </p:nvSpPr>
        <p:spPr>
          <a:xfrm>
            <a:off x="12004884" y="8683625"/>
            <a:ext cx="5254416" cy="581025"/>
          </a:xfrm>
          <a:prstGeom prst="rect">
            <a:avLst/>
          </a:prstGeom>
        </p:spPr>
        <p:txBody>
          <a:bodyPr lIns="0" tIns="0" rIns="0" bIns="0" rtlCol="0" anchor="t">
            <a:spAutoFit/>
          </a:bodyPr>
          <a:lstStyle/>
          <a:p>
            <a:pPr algn="just">
              <a:lnSpc>
                <a:spcPts val="4800"/>
              </a:lnSpc>
            </a:pPr>
            <a:r>
              <a:rPr lang="en-US" sz="3000">
                <a:solidFill>
                  <a:srgbClr val="FFFFFF"/>
                </a:solidFill>
                <a:latin typeface="Open Sauce Light"/>
              </a:rPr>
              <a:t>Conclusion &amp; Analysis</a:t>
            </a:r>
          </a:p>
        </p:txBody>
      </p:sp>
      <p:sp>
        <p:nvSpPr>
          <p:cNvPr id="16" name="AutoShape 16"/>
          <p:cNvSpPr/>
          <p:nvPr/>
        </p:nvSpPr>
        <p:spPr>
          <a:xfrm>
            <a:off x="11330917" y="5241512"/>
            <a:ext cx="5928383" cy="0"/>
          </a:xfrm>
          <a:prstGeom prst="line">
            <a:avLst/>
          </a:prstGeom>
          <a:ln w="9525" cap="rnd">
            <a:solidFill>
              <a:srgbClr val="FFFFFF"/>
            </a:solidFill>
            <a:prstDash val="solid"/>
            <a:headEnd type="none" w="sm" len="sm"/>
            <a:tailEnd type="none" w="sm" len="sm"/>
          </a:ln>
        </p:spPr>
      </p:sp>
      <p:sp>
        <p:nvSpPr>
          <p:cNvPr id="17" name="AutoShape 17"/>
          <p:cNvSpPr/>
          <p:nvPr/>
        </p:nvSpPr>
        <p:spPr>
          <a:xfrm>
            <a:off x="11330917" y="6083420"/>
            <a:ext cx="5928383" cy="0"/>
          </a:xfrm>
          <a:prstGeom prst="line">
            <a:avLst/>
          </a:prstGeom>
          <a:ln w="9525" cap="rnd">
            <a:solidFill>
              <a:srgbClr val="FFFFFF"/>
            </a:solidFill>
            <a:prstDash val="solid"/>
            <a:headEnd type="none" w="sm" len="sm"/>
            <a:tailEnd type="none" w="sm" len="sm"/>
          </a:ln>
        </p:spPr>
      </p:sp>
      <p:sp>
        <p:nvSpPr>
          <p:cNvPr id="18" name="AutoShape 18"/>
          <p:cNvSpPr/>
          <p:nvPr/>
        </p:nvSpPr>
        <p:spPr>
          <a:xfrm>
            <a:off x="11330917" y="6925328"/>
            <a:ext cx="5928383" cy="0"/>
          </a:xfrm>
          <a:prstGeom prst="line">
            <a:avLst/>
          </a:prstGeom>
          <a:ln w="9525" cap="rnd">
            <a:solidFill>
              <a:srgbClr val="FFFFFF"/>
            </a:solidFill>
            <a:prstDash val="solid"/>
            <a:headEnd type="none" w="sm" len="sm"/>
            <a:tailEnd type="none" w="sm" len="sm"/>
          </a:ln>
        </p:spPr>
      </p:sp>
      <p:sp>
        <p:nvSpPr>
          <p:cNvPr id="19" name="AutoShape 19"/>
          <p:cNvSpPr/>
          <p:nvPr/>
        </p:nvSpPr>
        <p:spPr>
          <a:xfrm>
            <a:off x="11330917" y="7767235"/>
            <a:ext cx="5928383" cy="0"/>
          </a:xfrm>
          <a:prstGeom prst="line">
            <a:avLst/>
          </a:prstGeom>
          <a:ln w="9525" cap="rnd">
            <a:solidFill>
              <a:srgbClr val="FFFFFF"/>
            </a:solidFill>
            <a:prstDash val="solid"/>
            <a:headEnd type="none" w="sm" len="sm"/>
            <a:tailEnd type="none" w="sm" len="sm"/>
          </a:ln>
        </p:spPr>
      </p:sp>
      <p:sp>
        <p:nvSpPr>
          <p:cNvPr id="20" name="AutoShape 20"/>
          <p:cNvSpPr/>
          <p:nvPr/>
        </p:nvSpPr>
        <p:spPr>
          <a:xfrm>
            <a:off x="11330917" y="8609143"/>
            <a:ext cx="5928383" cy="0"/>
          </a:xfrm>
          <a:prstGeom prst="line">
            <a:avLst/>
          </a:prstGeom>
          <a:ln w="9525" cap="rnd">
            <a:solidFill>
              <a:srgbClr val="FFFFFF"/>
            </a:solidFill>
            <a:prstDash val="solid"/>
            <a:headEnd type="none" w="sm" len="sm"/>
            <a:tailEnd type="none" w="sm" len="sm"/>
          </a:ln>
        </p:spPr>
      </p:sp>
      <p:sp>
        <p:nvSpPr>
          <p:cNvPr id="21" name="TextBox 21"/>
          <p:cNvSpPr txBox="1"/>
          <p:nvPr/>
        </p:nvSpPr>
        <p:spPr>
          <a:xfrm>
            <a:off x="838067" y="4316924"/>
            <a:ext cx="6393480" cy="981075"/>
          </a:xfrm>
          <a:prstGeom prst="rect">
            <a:avLst/>
          </a:prstGeom>
        </p:spPr>
        <p:txBody>
          <a:bodyPr lIns="0" tIns="0" rIns="0" bIns="0" rtlCol="0" anchor="t">
            <a:spAutoFit/>
          </a:bodyPr>
          <a:lstStyle/>
          <a:p>
            <a:pPr>
              <a:lnSpc>
                <a:spcPts val="3900"/>
              </a:lnSpc>
            </a:pPr>
            <a:r>
              <a:rPr lang="en-US" sz="3000">
                <a:solidFill>
                  <a:srgbClr val="FFFFFF"/>
                </a:solidFill>
                <a:latin typeface="Open Sauce Light"/>
              </a:rPr>
              <a:t>A brief look at what</a:t>
            </a:r>
          </a:p>
          <a:p>
            <a:pPr marL="0" lvl="0" indent="0" algn="l">
              <a:lnSpc>
                <a:spcPts val="3899"/>
              </a:lnSpc>
              <a:spcBef>
                <a:spcPct val="0"/>
              </a:spcBef>
            </a:pPr>
            <a:r>
              <a:rPr lang="en-US" sz="2999">
                <a:solidFill>
                  <a:srgbClr val="FFFFFF"/>
                </a:solidFill>
                <a:latin typeface="Open Sauce Light"/>
              </a:rPr>
              <a:t>I will discuss on this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36025" y="2766222"/>
            <a:ext cx="1433276" cy="1433276"/>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9829207" y="2677002"/>
            <a:ext cx="1547496" cy="1547496"/>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36025" y="6824316"/>
            <a:ext cx="1412660" cy="1412660"/>
          </a:xfrm>
          <a:prstGeom prst="rect">
            <a:avLst/>
          </a:prstGeom>
        </p:spPr>
      </p:pic>
      <p:sp>
        <p:nvSpPr>
          <p:cNvPr id="5" name="TextBox 5"/>
          <p:cNvSpPr txBox="1"/>
          <p:nvPr/>
        </p:nvSpPr>
        <p:spPr>
          <a:xfrm>
            <a:off x="1028700" y="859424"/>
            <a:ext cx="7131995" cy="1085850"/>
          </a:xfrm>
          <a:prstGeom prst="rect">
            <a:avLst/>
          </a:prstGeom>
        </p:spPr>
        <p:txBody>
          <a:bodyPr lIns="0" tIns="0" rIns="0" bIns="0" rtlCol="0" anchor="t">
            <a:spAutoFit/>
          </a:bodyPr>
          <a:lstStyle/>
          <a:p>
            <a:pPr>
              <a:lnSpc>
                <a:spcPts val="8640"/>
              </a:lnSpc>
            </a:pPr>
            <a:r>
              <a:rPr lang="en-US" sz="7200">
                <a:solidFill>
                  <a:srgbClr val="000000"/>
                </a:solidFill>
                <a:latin typeface="Lexend Deca"/>
              </a:rPr>
              <a:t>Introduction</a:t>
            </a:r>
          </a:p>
        </p:txBody>
      </p:sp>
      <p:sp>
        <p:nvSpPr>
          <p:cNvPr id="6" name="TextBox 6"/>
          <p:cNvSpPr txBox="1"/>
          <p:nvPr/>
        </p:nvSpPr>
        <p:spPr>
          <a:xfrm>
            <a:off x="1443850" y="2977749"/>
            <a:ext cx="1064678" cy="1085850"/>
          </a:xfrm>
          <a:prstGeom prst="rect">
            <a:avLst/>
          </a:prstGeom>
        </p:spPr>
        <p:txBody>
          <a:bodyPr lIns="0" tIns="0" rIns="0" bIns="0" rtlCol="0" anchor="t">
            <a:spAutoFit/>
          </a:bodyPr>
          <a:lstStyle/>
          <a:p>
            <a:pPr algn="ctr">
              <a:lnSpc>
                <a:spcPts val="8640"/>
              </a:lnSpc>
            </a:pPr>
            <a:r>
              <a:rPr lang="en-US" sz="7200">
                <a:solidFill>
                  <a:srgbClr val="000000"/>
                </a:solidFill>
                <a:latin typeface="Lexend Deca"/>
              </a:rPr>
              <a:t>1</a:t>
            </a:r>
          </a:p>
        </p:txBody>
      </p:sp>
      <p:sp>
        <p:nvSpPr>
          <p:cNvPr id="7" name="TextBox 7"/>
          <p:cNvSpPr txBox="1"/>
          <p:nvPr/>
        </p:nvSpPr>
        <p:spPr>
          <a:xfrm>
            <a:off x="9953892" y="2873054"/>
            <a:ext cx="1064678" cy="1085850"/>
          </a:xfrm>
          <a:prstGeom prst="rect">
            <a:avLst/>
          </a:prstGeom>
        </p:spPr>
        <p:txBody>
          <a:bodyPr lIns="0" tIns="0" rIns="0" bIns="0" rtlCol="0" anchor="t">
            <a:spAutoFit/>
          </a:bodyPr>
          <a:lstStyle/>
          <a:p>
            <a:pPr marL="0" lvl="0" indent="0" algn="ctr">
              <a:lnSpc>
                <a:spcPts val="8640"/>
              </a:lnSpc>
              <a:spcBef>
                <a:spcPct val="0"/>
              </a:spcBef>
            </a:pPr>
            <a:r>
              <a:rPr lang="en-US" sz="7200" u="none">
                <a:solidFill>
                  <a:srgbClr val="000000"/>
                </a:solidFill>
                <a:latin typeface="Lexend Deca"/>
              </a:rPr>
              <a:t>2</a:t>
            </a:r>
          </a:p>
        </p:txBody>
      </p:sp>
      <p:sp>
        <p:nvSpPr>
          <p:cNvPr id="8" name="TextBox 8"/>
          <p:cNvSpPr txBox="1"/>
          <p:nvPr/>
        </p:nvSpPr>
        <p:spPr>
          <a:xfrm>
            <a:off x="1453375" y="7035842"/>
            <a:ext cx="1064678" cy="1085850"/>
          </a:xfrm>
          <a:prstGeom prst="rect">
            <a:avLst/>
          </a:prstGeom>
        </p:spPr>
        <p:txBody>
          <a:bodyPr lIns="0" tIns="0" rIns="0" bIns="0" rtlCol="0" anchor="t">
            <a:spAutoFit/>
          </a:bodyPr>
          <a:lstStyle/>
          <a:p>
            <a:pPr algn="ctr">
              <a:lnSpc>
                <a:spcPts val="8640"/>
              </a:lnSpc>
            </a:pPr>
            <a:r>
              <a:rPr lang="en-US" sz="7200">
                <a:solidFill>
                  <a:srgbClr val="000000"/>
                </a:solidFill>
                <a:latin typeface="Lexend Deca"/>
              </a:rPr>
              <a:t>3</a:t>
            </a:r>
          </a:p>
        </p:txBody>
      </p:sp>
      <p:sp>
        <p:nvSpPr>
          <p:cNvPr id="10" name="TextBox 10"/>
          <p:cNvSpPr txBox="1"/>
          <p:nvPr/>
        </p:nvSpPr>
        <p:spPr>
          <a:xfrm>
            <a:off x="2639344" y="3482860"/>
            <a:ext cx="5944284" cy="2052806"/>
          </a:xfrm>
          <a:prstGeom prst="rect">
            <a:avLst/>
          </a:prstGeom>
        </p:spPr>
        <p:txBody>
          <a:bodyPr lIns="0" tIns="0" rIns="0" bIns="0" rtlCol="0" anchor="t">
            <a:spAutoFit/>
          </a:bodyPr>
          <a:lstStyle/>
          <a:p>
            <a:pPr marL="226695" lvl="1">
              <a:lnSpc>
                <a:spcPts val="2730"/>
              </a:lnSpc>
            </a:pPr>
            <a:r>
              <a:rPr lang="en-US" sz="2100" dirty="0">
                <a:solidFill>
                  <a:srgbClr val="000000"/>
                </a:solidFill>
                <a:latin typeface="Open Sauce Light Bold"/>
              </a:rPr>
              <a:t>A metric that measures customer loyalty</a:t>
            </a:r>
          </a:p>
          <a:p>
            <a:pPr>
              <a:lnSpc>
                <a:spcPts val="2730"/>
              </a:lnSpc>
            </a:pPr>
            <a:endParaRPr lang="en-US" sz="2100" dirty="0">
              <a:solidFill>
                <a:srgbClr val="000000"/>
              </a:solidFill>
              <a:latin typeface="Open Sauce Light Bold"/>
            </a:endParaRPr>
          </a:p>
          <a:p>
            <a:pPr marL="226695" lvl="1">
              <a:lnSpc>
                <a:spcPts val="2730"/>
              </a:lnSpc>
            </a:pPr>
            <a:r>
              <a:rPr lang="en-US" sz="2100" dirty="0">
                <a:solidFill>
                  <a:srgbClr val="000000"/>
                </a:solidFill>
                <a:latin typeface="Open Sauce Light"/>
              </a:rPr>
              <a:t>In addition to identifying the number of loyal customers, it can reflect or predict customer satisfaction, repurchase behavior, customer engagement and emotional ties to a brand. </a:t>
            </a:r>
          </a:p>
        </p:txBody>
      </p:sp>
      <p:sp>
        <p:nvSpPr>
          <p:cNvPr id="11" name="TextBox 11"/>
          <p:cNvSpPr txBox="1"/>
          <p:nvPr/>
        </p:nvSpPr>
        <p:spPr>
          <a:xfrm>
            <a:off x="2793986" y="2784350"/>
            <a:ext cx="5944284" cy="469106"/>
          </a:xfrm>
          <a:prstGeom prst="rect">
            <a:avLst/>
          </a:prstGeom>
        </p:spPr>
        <p:txBody>
          <a:bodyPr lIns="0" tIns="0" rIns="0" bIns="0" rtlCol="0" anchor="t">
            <a:spAutoFit/>
          </a:bodyPr>
          <a:lstStyle/>
          <a:p>
            <a:pPr>
              <a:lnSpc>
                <a:spcPts val="3899"/>
              </a:lnSpc>
            </a:pPr>
            <a:r>
              <a:rPr lang="en-US" sz="2999" b="1" dirty="0">
                <a:solidFill>
                  <a:srgbClr val="315396"/>
                </a:solidFill>
                <a:latin typeface="Raleway" panose="020B0503030101060003" pitchFamily="34" charset="77"/>
              </a:rPr>
              <a:t>What is Customer Retention?</a:t>
            </a:r>
          </a:p>
        </p:txBody>
      </p:sp>
      <p:sp>
        <p:nvSpPr>
          <p:cNvPr id="12" name="TextBox 12"/>
          <p:cNvSpPr txBox="1"/>
          <p:nvPr/>
        </p:nvSpPr>
        <p:spPr>
          <a:xfrm>
            <a:off x="3296037" y="6571903"/>
            <a:ext cx="6039645" cy="476250"/>
          </a:xfrm>
          <a:prstGeom prst="rect">
            <a:avLst/>
          </a:prstGeom>
        </p:spPr>
        <p:txBody>
          <a:bodyPr lIns="0" tIns="0" rIns="0" bIns="0" rtlCol="0" anchor="t">
            <a:spAutoFit/>
          </a:bodyPr>
          <a:lstStyle/>
          <a:p>
            <a:pPr>
              <a:lnSpc>
                <a:spcPts val="3899"/>
              </a:lnSpc>
            </a:pPr>
            <a:r>
              <a:rPr lang="en-US" sz="2999" b="1" dirty="0">
                <a:solidFill>
                  <a:srgbClr val="315396"/>
                </a:solidFill>
                <a:latin typeface="Raleway" panose="020B0503030101060003" pitchFamily="34" charset="77"/>
              </a:rPr>
              <a:t>Objective of the Study</a:t>
            </a:r>
          </a:p>
        </p:txBody>
      </p:sp>
      <p:sp>
        <p:nvSpPr>
          <p:cNvPr id="14" name="TextBox 14"/>
          <p:cNvSpPr txBox="1"/>
          <p:nvPr/>
        </p:nvSpPr>
        <p:spPr>
          <a:xfrm>
            <a:off x="11811001" y="2400300"/>
            <a:ext cx="6039645" cy="485775"/>
          </a:xfrm>
          <a:prstGeom prst="rect">
            <a:avLst/>
          </a:prstGeom>
        </p:spPr>
        <p:txBody>
          <a:bodyPr lIns="0" tIns="0" rIns="0" bIns="0" rtlCol="0" anchor="t">
            <a:spAutoFit/>
          </a:bodyPr>
          <a:lstStyle/>
          <a:p>
            <a:pPr marL="0" lvl="0" indent="0" algn="l">
              <a:lnSpc>
                <a:spcPts val="3900"/>
              </a:lnSpc>
              <a:spcBef>
                <a:spcPct val="0"/>
              </a:spcBef>
            </a:pPr>
            <a:r>
              <a:rPr lang="en-US" sz="2999" b="1" dirty="0">
                <a:solidFill>
                  <a:srgbClr val="315396"/>
                </a:solidFill>
                <a:latin typeface="Raleway" panose="020B0503030101060003" pitchFamily="34" charset="77"/>
              </a:rPr>
              <a:t>e-Retail</a:t>
            </a:r>
            <a:r>
              <a:rPr lang="en-US" sz="3000" u="none" dirty="0">
                <a:solidFill>
                  <a:srgbClr val="315396"/>
                </a:solidFill>
                <a:latin typeface="Lexend Deca Bold"/>
              </a:rPr>
              <a:t> </a:t>
            </a:r>
            <a:r>
              <a:rPr lang="en-US" sz="3000" b="1" u="none" dirty="0">
                <a:solidFill>
                  <a:srgbClr val="315396"/>
                </a:solidFill>
                <a:latin typeface="Raleway" panose="020B0503030101060003" pitchFamily="34" charset="77"/>
              </a:rPr>
              <a:t>in India</a:t>
            </a:r>
          </a:p>
        </p:txBody>
      </p:sp>
      <p:sp>
        <p:nvSpPr>
          <p:cNvPr id="15" name="TextBox 15"/>
          <p:cNvSpPr txBox="1"/>
          <p:nvPr/>
        </p:nvSpPr>
        <p:spPr>
          <a:xfrm>
            <a:off x="11501388" y="3104228"/>
            <a:ext cx="6039645" cy="2737961"/>
          </a:xfrm>
          <a:prstGeom prst="rect">
            <a:avLst/>
          </a:prstGeom>
        </p:spPr>
        <p:txBody>
          <a:bodyPr lIns="0" tIns="0" rIns="0" bIns="0" rtlCol="0" anchor="t">
            <a:spAutoFit/>
          </a:bodyPr>
          <a:lstStyle/>
          <a:p>
            <a:pPr marL="453390" lvl="1" indent="-226695">
              <a:lnSpc>
                <a:spcPts val="2730"/>
              </a:lnSpc>
              <a:buFont typeface="Arial"/>
              <a:buChar char="•"/>
            </a:pPr>
            <a:r>
              <a:rPr lang="en-US" sz="2100" dirty="0">
                <a:solidFill>
                  <a:srgbClr val="000000"/>
                </a:solidFill>
                <a:latin typeface="Open Sauce Light"/>
              </a:rPr>
              <a:t>E-commerce is expanding steadily in India</a:t>
            </a:r>
          </a:p>
          <a:p>
            <a:pPr>
              <a:lnSpc>
                <a:spcPts val="2730"/>
              </a:lnSpc>
            </a:pPr>
            <a:endParaRPr lang="en-US" sz="2100" dirty="0">
              <a:solidFill>
                <a:srgbClr val="000000"/>
              </a:solidFill>
              <a:latin typeface="Open Sauce Light"/>
            </a:endParaRPr>
          </a:p>
          <a:p>
            <a:pPr marL="453390" lvl="1" indent="-226695">
              <a:lnSpc>
                <a:spcPts val="2730"/>
              </a:lnSpc>
              <a:buFont typeface="Arial"/>
              <a:buChar char="•"/>
            </a:pPr>
            <a:r>
              <a:rPr lang="en-US" sz="2100" dirty="0">
                <a:solidFill>
                  <a:srgbClr val="000000"/>
                </a:solidFill>
                <a:latin typeface="Open Sauce Light"/>
              </a:rPr>
              <a:t>Customers have </a:t>
            </a:r>
            <a:r>
              <a:rPr lang="en-US" sz="2100" dirty="0">
                <a:solidFill>
                  <a:srgbClr val="000000"/>
                </a:solidFill>
                <a:latin typeface="Open Sauce Light Bold"/>
              </a:rPr>
              <a:t>an increasing choice of products at competitive rates</a:t>
            </a:r>
          </a:p>
          <a:p>
            <a:pPr>
              <a:lnSpc>
                <a:spcPts val="2730"/>
              </a:lnSpc>
            </a:pPr>
            <a:endParaRPr lang="en-US" sz="2100" dirty="0">
              <a:solidFill>
                <a:srgbClr val="000000"/>
              </a:solidFill>
              <a:latin typeface="Open Sauce Light Bold"/>
            </a:endParaRPr>
          </a:p>
          <a:p>
            <a:pPr marL="453390" lvl="1" indent="-226695" algn="l">
              <a:lnSpc>
                <a:spcPts val="2730"/>
              </a:lnSpc>
              <a:buFont typeface="Arial"/>
              <a:buChar char="•"/>
            </a:pPr>
            <a:r>
              <a:rPr lang="en-US" sz="2100" dirty="0">
                <a:solidFill>
                  <a:srgbClr val="000000"/>
                </a:solidFill>
                <a:latin typeface="Open Sauce Light"/>
              </a:rPr>
              <a:t>E-commerce is probably creating the biggest revolution in the retail industry, and this trend will continue in the years to </a:t>
            </a:r>
            <a:r>
              <a:rPr lang="en-US" sz="1965" dirty="0">
                <a:solidFill>
                  <a:srgbClr val="000000"/>
                </a:solidFill>
                <a:latin typeface="Open Sauce Light"/>
              </a:rPr>
              <a:t>come</a:t>
            </a:r>
            <a:r>
              <a:rPr lang="en-US" sz="2100" dirty="0">
                <a:solidFill>
                  <a:srgbClr val="000000"/>
                </a:solidFill>
                <a:latin typeface="Open Sauce Light"/>
              </a:rPr>
              <a:t>.</a:t>
            </a:r>
          </a:p>
        </p:txBody>
      </p:sp>
      <p:sp>
        <p:nvSpPr>
          <p:cNvPr id="16" name="TextBox 16"/>
          <p:cNvSpPr txBox="1"/>
          <p:nvPr/>
        </p:nvSpPr>
        <p:spPr>
          <a:xfrm>
            <a:off x="3296037" y="7424985"/>
            <a:ext cx="10132178" cy="1461939"/>
          </a:xfrm>
          <a:prstGeom prst="rect">
            <a:avLst/>
          </a:prstGeom>
        </p:spPr>
        <p:txBody>
          <a:bodyPr lIns="0" tIns="0" rIns="0" bIns="0" rtlCol="0" anchor="t">
            <a:spAutoFit/>
          </a:bodyPr>
          <a:lstStyle/>
          <a:p>
            <a:pPr marL="424399" lvl="1" indent="-212199">
              <a:lnSpc>
                <a:spcPts val="1887"/>
              </a:lnSpc>
              <a:buFont typeface="Arial"/>
              <a:buChar char="•"/>
            </a:pPr>
            <a:r>
              <a:rPr lang="en-US" sz="1965" dirty="0">
                <a:solidFill>
                  <a:srgbClr val="000000"/>
                </a:solidFill>
                <a:latin typeface="Open Sauce Light"/>
              </a:rPr>
              <a:t>To find out key factors influencing shoppers while choosing online retailers</a:t>
            </a:r>
            <a:r>
              <a:rPr lang="en-US" sz="1965" dirty="0">
                <a:solidFill>
                  <a:srgbClr val="000000"/>
                </a:solidFill>
                <a:latin typeface="Arimo"/>
              </a:rPr>
              <a:t> </a:t>
            </a:r>
          </a:p>
          <a:p>
            <a:pPr>
              <a:lnSpc>
                <a:spcPts val="1887"/>
              </a:lnSpc>
            </a:pPr>
            <a:endParaRPr lang="en-US" sz="1965" dirty="0">
              <a:solidFill>
                <a:srgbClr val="000000"/>
              </a:solidFill>
              <a:latin typeface="Arimo"/>
            </a:endParaRPr>
          </a:p>
          <a:p>
            <a:pPr marL="424399" lvl="1" indent="-212199">
              <a:lnSpc>
                <a:spcPts val="1887"/>
              </a:lnSpc>
              <a:buFont typeface="Arial"/>
              <a:buChar char="•"/>
            </a:pPr>
            <a:r>
              <a:rPr lang="en-US" sz="1965" dirty="0">
                <a:solidFill>
                  <a:srgbClr val="000000"/>
                </a:solidFill>
                <a:latin typeface="Open Sauce Light"/>
              </a:rPr>
              <a:t>To study the consumer perceptions towards online retailers in India</a:t>
            </a:r>
          </a:p>
          <a:p>
            <a:pPr>
              <a:lnSpc>
                <a:spcPts val="1887"/>
              </a:lnSpc>
            </a:pPr>
            <a:endParaRPr lang="en-US" sz="1965" dirty="0">
              <a:solidFill>
                <a:srgbClr val="000000"/>
              </a:solidFill>
              <a:latin typeface="Open Sauce Light"/>
            </a:endParaRPr>
          </a:p>
          <a:p>
            <a:pPr marL="424399" lvl="1" indent="-212199">
              <a:lnSpc>
                <a:spcPts val="1887"/>
              </a:lnSpc>
              <a:buFont typeface="Arial"/>
              <a:buChar char="•"/>
            </a:pPr>
            <a:r>
              <a:rPr lang="en-US" sz="1965" dirty="0">
                <a:solidFill>
                  <a:srgbClr val="000000"/>
                </a:solidFill>
                <a:latin typeface="Open Sauce Light"/>
              </a:rPr>
              <a:t>To compare the customer perceptions regarding selected online retailers</a:t>
            </a:r>
          </a:p>
          <a:p>
            <a:pPr algn="l">
              <a:lnSpc>
                <a:spcPts val="1887"/>
              </a:lnSpc>
            </a:pPr>
            <a:endParaRPr lang="en-US" sz="1965" dirty="0">
              <a:solidFill>
                <a:srgbClr val="000000"/>
              </a:solidFill>
              <a:latin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2862" y="1612731"/>
            <a:ext cx="4679300" cy="4679300"/>
          </a:xfrm>
          <a:prstGeom prst="rect">
            <a:avLst/>
          </a:prstGeom>
        </p:spPr>
      </p:pic>
      <p:grpSp>
        <p:nvGrpSpPr>
          <p:cNvPr id="3" name="Group 3"/>
          <p:cNvGrpSpPr>
            <a:grpSpLocks noChangeAspect="1"/>
          </p:cNvGrpSpPr>
          <p:nvPr/>
        </p:nvGrpSpPr>
        <p:grpSpPr>
          <a:xfrm>
            <a:off x="2200926" y="2430806"/>
            <a:ext cx="3062438" cy="3062426"/>
            <a:chOff x="0" y="0"/>
            <a:chExt cx="6350000" cy="6349975"/>
          </a:xfrm>
        </p:grpSpPr>
        <p:sp>
          <p:nvSpPr>
            <p:cNvPr id="4" name="Freeform 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t="-24906" b="-24906"/>
              </a:stretch>
            </a:blipFill>
          </p:spPr>
        </p:sp>
      </p:grpSp>
      <p:grpSp>
        <p:nvGrpSpPr>
          <p:cNvPr id="5" name="Group 5"/>
          <p:cNvGrpSpPr/>
          <p:nvPr/>
        </p:nvGrpSpPr>
        <p:grpSpPr>
          <a:xfrm>
            <a:off x="6745631" y="1309957"/>
            <a:ext cx="10513669" cy="7776893"/>
            <a:chOff x="0" y="76200"/>
            <a:chExt cx="14018225" cy="10369190"/>
          </a:xfrm>
        </p:grpSpPr>
        <p:sp>
          <p:nvSpPr>
            <p:cNvPr id="6" name="TextBox 6"/>
            <p:cNvSpPr txBox="1"/>
            <p:nvPr/>
          </p:nvSpPr>
          <p:spPr>
            <a:xfrm>
              <a:off x="0" y="76200"/>
              <a:ext cx="14018225" cy="1379220"/>
            </a:xfrm>
            <a:prstGeom prst="rect">
              <a:avLst/>
            </a:prstGeom>
          </p:spPr>
          <p:txBody>
            <a:bodyPr lIns="0" tIns="0" rIns="0" bIns="0" rtlCol="0" anchor="t">
              <a:spAutoFit/>
            </a:bodyPr>
            <a:lstStyle/>
            <a:p>
              <a:pPr marL="0" lvl="0" indent="0" algn="l">
                <a:lnSpc>
                  <a:spcPts val="7920"/>
                </a:lnSpc>
              </a:pPr>
              <a:r>
                <a:rPr lang="en-US" sz="7200" u="sng">
                  <a:solidFill>
                    <a:srgbClr val="FFFFFF"/>
                  </a:solidFill>
                  <a:latin typeface="Lexend Deca"/>
                </a:rPr>
                <a:t>Problem Statement</a:t>
              </a:r>
            </a:p>
          </p:txBody>
        </p:sp>
        <p:sp>
          <p:nvSpPr>
            <p:cNvPr id="7" name="TextBox 7"/>
            <p:cNvSpPr txBox="1"/>
            <p:nvPr/>
          </p:nvSpPr>
          <p:spPr>
            <a:xfrm>
              <a:off x="0" y="1998136"/>
              <a:ext cx="14018225" cy="1573080"/>
            </a:xfrm>
            <a:prstGeom prst="rect">
              <a:avLst/>
            </a:prstGeom>
          </p:spPr>
          <p:txBody>
            <a:bodyPr lIns="0" tIns="0" rIns="0" bIns="0" rtlCol="0" anchor="t">
              <a:spAutoFit/>
            </a:bodyPr>
            <a:lstStyle/>
            <a:p>
              <a:pPr marL="0" lvl="0" indent="0" algn="l">
                <a:lnSpc>
                  <a:spcPts val="4550"/>
                </a:lnSpc>
                <a:spcBef>
                  <a:spcPct val="0"/>
                </a:spcBef>
              </a:pPr>
              <a:r>
                <a:rPr lang="en-US" sz="3500" dirty="0">
                  <a:solidFill>
                    <a:srgbClr val="7030A0"/>
                  </a:solidFill>
                  <a:latin typeface="Open Sauce"/>
                </a:rPr>
                <a:t>E-retail factors for customer activation and retention: A case study from Indian e-commerce customers</a:t>
              </a:r>
            </a:p>
          </p:txBody>
        </p:sp>
        <p:sp>
          <p:nvSpPr>
            <p:cNvPr id="8" name="TextBox 8"/>
            <p:cNvSpPr txBox="1"/>
            <p:nvPr/>
          </p:nvSpPr>
          <p:spPr>
            <a:xfrm>
              <a:off x="0" y="4508775"/>
              <a:ext cx="14018225" cy="5936615"/>
            </a:xfrm>
            <a:prstGeom prst="rect">
              <a:avLst/>
            </a:prstGeom>
          </p:spPr>
          <p:txBody>
            <a:bodyPr lIns="0" tIns="0" rIns="0" bIns="0" rtlCol="0" anchor="t">
              <a:spAutoFit/>
            </a:bodyPr>
            <a:lstStyle/>
            <a:p>
              <a:pPr>
                <a:lnSpc>
                  <a:spcPts val="2730"/>
                </a:lnSpc>
              </a:pPr>
              <a:r>
                <a:rPr lang="en-US" sz="2100" dirty="0">
                  <a:solidFill>
                    <a:srgbClr val="FFFFFF"/>
                  </a:solidFill>
                  <a:latin typeface="Open Sauce Ligh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pPr>
                <a:lnSpc>
                  <a:spcPts val="2730"/>
                </a:lnSpc>
              </a:pPr>
              <a:endParaRPr lang="en-US" sz="2100" dirty="0">
                <a:solidFill>
                  <a:srgbClr val="FFFFFF"/>
                </a:solidFill>
                <a:latin typeface="Open Sauce Ligh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12482" y="5287375"/>
            <a:ext cx="3036768" cy="3268375"/>
            <a:chOff x="0" y="0"/>
            <a:chExt cx="4049024" cy="4357834"/>
          </a:xfrm>
        </p:grpSpPr>
        <p:sp>
          <p:nvSpPr>
            <p:cNvPr id="3" name="TextBox 3"/>
            <p:cNvSpPr txBox="1"/>
            <p:nvPr/>
          </p:nvSpPr>
          <p:spPr>
            <a:xfrm>
              <a:off x="0" y="1621619"/>
              <a:ext cx="4049024" cy="2736215"/>
            </a:xfrm>
            <a:prstGeom prst="rect">
              <a:avLst/>
            </a:prstGeom>
          </p:spPr>
          <p:txBody>
            <a:bodyPr lIns="0" tIns="0" rIns="0" bIns="0" rtlCol="0" anchor="t">
              <a:spAutoFit/>
            </a:bodyPr>
            <a:lstStyle/>
            <a:p>
              <a:pPr>
                <a:lnSpc>
                  <a:spcPts val="2730"/>
                </a:lnSpc>
              </a:pPr>
              <a:r>
                <a:rPr lang="en-US" sz="2100">
                  <a:solidFill>
                    <a:srgbClr val="000000"/>
                  </a:solidFill>
                  <a:latin typeface="Open Sauce"/>
                </a:rPr>
                <a:t>Checking the Data type of the Data, checking null values, unique and value counts, duplicate values and the Describe function. </a:t>
              </a:r>
            </a:p>
          </p:txBody>
        </p:sp>
        <p:sp>
          <p:nvSpPr>
            <p:cNvPr id="4" name="TextBox 4"/>
            <p:cNvSpPr txBox="1"/>
            <p:nvPr/>
          </p:nvSpPr>
          <p:spPr>
            <a:xfrm>
              <a:off x="0" y="-28575"/>
              <a:ext cx="4049024" cy="1273175"/>
            </a:xfrm>
            <a:prstGeom prst="rect">
              <a:avLst/>
            </a:prstGeom>
          </p:spPr>
          <p:txBody>
            <a:bodyPr lIns="0" tIns="0" rIns="0" bIns="0" rtlCol="0" anchor="t">
              <a:spAutoFit/>
            </a:bodyPr>
            <a:lstStyle/>
            <a:p>
              <a:pPr>
                <a:lnSpc>
                  <a:spcPts val="3899"/>
                </a:lnSpc>
              </a:pPr>
              <a:r>
                <a:rPr lang="en-US" sz="2999">
                  <a:solidFill>
                    <a:srgbClr val="315396"/>
                  </a:solidFill>
                  <a:latin typeface="Lexend Deca Bold"/>
                </a:rPr>
                <a:t>Data Exploration</a:t>
              </a:r>
            </a:p>
          </p:txBody>
        </p:sp>
      </p:grpSp>
      <p:grpSp>
        <p:nvGrpSpPr>
          <p:cNvPr id="5" name="Group 5"/>
          <p:cNvGrpSpPr/>
          <p:nvPr/>
        </p:nvGrpSpPr>
        <p:grpSpPr>
          <a:xfrm>
            <a:off x="1028700" y="5283463"/>
            <a:ext cx="3150533" cy="2925475"/>
            <a:chOff x="0" y="0"/>
            <a:chExt cx="4200711" cy="3900634"/>
          </a:xfrm>
        </p:grpSpPr>
        <p:sp>
          <p:nvSpPr>
            <p:cNvPr id="6" name="TextBox 6"/>
            <p:cNvSpPr txBox="1"/>
            <p:nvPr/>
          </p:nvSpPr>
          <p:spPr>
            <a:xfrm>
              <a:off x="0" y="1621619"/>
              <a:ext cx="4200711" cy="2279015"/>
            </a:xfrm>
            <a:prstGeom prst="rect">
              <a:avLst/>
            </a:prstGeom>
          </p:spPr>
          <p:txBody>
            <a:bodyPr lIns="0" tIns="0" rIns="0" bIns="0" rtlCol="0" anchor="t">
              <a:spAutoFit/>
            </a:bodyPr>
            <a:lstStyle/>
            <a:p>
              <a:pPr>
                <a:lnSpc>
                  <a:spcPts val="2730"/>
                </a:lnSpc>
              </a:pPr>
              <a:r>
                <a:rPr lang="en-US" sz="2100">
                  <a:solidFill>
                    <a:srgbClr val="000000"/>
                  </a:solidFill>
                  <a:latin typeface="Open Sauce"/>
                </a:rPr>
                <a:t>Importing the basic libraries like Pandas, Numpy and loading the dataset which is in excel.</a:t>
              </a:r>
            </a:p>
          </p:txBody>
        </p:sp>
        <p:sp>
          <p:nvSpPr>
            <p:cNvPr id="7" name="TextBox 7"/>
            <p:cNvSpPr txBox="1"/>
            <p:nvPr/>
          </p:nvSpPr>
          <p:spPr>
            <a:xfrm>
              <a:off x="0" y="-28575"/>
              <a:ext cx="4200711" cy="1273175"/>
            </a:xfrm>
            <a:prstGeom prst="rect">
              <a:avLst/>
            </a:prstGeom>
          </p:spPr>
          <p:txBody>
            <a:bodyPr lIns="0" tIns="0" rIns="0" bIns="0" rtlCol="0" anchor="t">
              <a:spAutoFit/>
            </a:bodyPr>
            <a:lstStyle/>
            <a:p>
              <a:pPr>
                <a:lnSpc>
                  <a:spcPts val="3899"/>
                </a:lnSpc>
              </a:pPr>
              <a:r>
                <a:rPr lang="en-US" sz="2999">
                  <a:solidFill>
                    <a:srgbClr val="315396"/>
                  </a:solidFill>
                  <a:latin typeface="Lexend Deca Bold"/>
                </a:rPr>
                <a:t>Loading Dataset and libraries </a:t>
              </a:r>
            </a:p>
          </p:txBody>
        </p:sp>
      </p:grpSp>
      <p:grpSp>
        <p:nvGrpSpPr>
          <p:cNvPr id="8" name="Group 8"/>
          <p:cNvGrpSpPr/>
          <p:nvPr/>
        </p:nvGrpSpPr>
        <p:grpSpPr>
          <a:xfrm>
            <a:off x="1028700" y="4092320"/>
            <a:ext cx="2167361" cy="729021"/>
            <a:chOff x="0" y="0"/>
            <a:chExt cx="2889814" cy="972028"/>
          </a:xfrm>
        </p:grpSpPr>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0"/>
              <a:ext cx="2889814" cy="972028"/>
            </a:xfrm>
            <a:prstGeom prst="rect">
              <a:avLst/>
            </a:prstGeom>
          </p:spPr>
        </p:pic>
        <p:sp>
          <p:nvSpPr>
            <p:cNvPr id="10" name="TextBox 10"/>
            <p:cNvSpPr txBox="1"/>
            <p:nvPr/>
          </p:nvSpPr>
          <p:spPr>
            <a:xfrm>
              <a:off x="790645" y="158284"/>
              <a:ext cx="1358809" cy="626886"/>
            </a:xfrm>
            <a:prstGeom prst="rect">
              <a:avLst/>
            </a:prstGeom>
          </p:spPr>
          <p:txBody>
            <a:bodyPr lIns="0" tIns="0" rIns="0" bIns="0" rtlCol="0" anchor="t">
              <a:spAutoFit/>
            </a:bodyPr>
            <a:lstStyle/>
            <a:p>
              <a:pPr algn="ctr">
                <a:lnSpc>
                  <a:spcPts val="3899"/>
                </a:lnSpc>
              </a:pPr>
              <a:r>
                <a:rPr lang="en-US" sz="2999">
                  <a:solidFill>
                    <a:srgbClr val="000000"/>
                  </a:solidFill>
                  <a:latin typeface="Lexend Deca Bold"/>
                </a:rPr>
                <a:t>01</a:t>
              </a:r>
            </a:p>
          </p:txBody>
        </p:sp>
      </p:grpSp>
      <p:grpSp>
        <p:nvGrpSpPr>
          <p:cNvPr id="11" name="Group 11"/>
          <p:cNvGrpSpPr/>
          <p:nvPr/>
        </p:nvGrpSpPr>
        <p:grpSpPr>
          <a:xfrm>
            <a:off x="4327158" y="4092320"/>
            <a:ext cx="2167361" cy="729021"/>
            <a:chOff x="0" y="0"/>
            <a:chExt cx="2889814" cy="972028"/>
          </a:xfrm>
        </p:grpSpPr>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0"/>
              <a:ext cx="2889814" cy="972028"/>
            </a:xfrm>
            <a:prstGeom prst="rect">
              <a:avLst/>
            </a:prstGeom>
          </p:spPr>
        </p:pic>
        <p:sp>
          <p:nvSpPr>
            <p:cNvPr id="13" name="TextBox 13"/>
            <p:cNvSpPr txBox="1"/>
            <p:nvPr/>
          </p:nvSpPr>
          <p:spPr>
            <a:xfrm>
              <a:off x="790645" y="158284"/>
              <a:ext cx="1358809" cy="626886"/>
            </a:xfrm>
            <a:prstGeom prst="rect">
              <a:avLst/>
            </a:prstGeom>
          </p:spPr>
          <p:txBody>
            <a:bodyPr lIns="0" tIns="0" rIns="0" bIns="0" rtlCol="0" anchor="t">
              <a:spAutoFit/>
            </a:bodyPr>
            <a:lstStyle/>
            <a:p>
              <a:pPr algn="ctr">
                <a:lnSpc>
                  <a:spcPts val="3899"/>
                </a:lnSpc>
              </a:pPr>
              <a:r>
                <a:rPr lang="en-US" sz="2999">
                  <a:solidFill>
                    <a:srgbClr val="000000"/>
                  </a:solidFill>
                  <a:latin typeface="Lexend Deca Bold"/>
                </a:rPr>
                <a:t>02</a:t>
              </a:r>
            </a:p>
          </p:txBody>
        </p:sp>
      </p:grpSp>
      <p:grpSp>
        <p:nvGrpSpPr>
          <p:cNvPr id="14" name="Group 14"/>
          <p:cNvGrpSpPr/>
          <p:nvPr/>
        </p:nvGrpSpPr>
        <p:grpSpPr>
          <a:xfrm>
            <a:off x="7625616" y="4092320"/>
            <a:ext cx="2167361" cy="729021"/>
            <a:chOff x="0" y="0"/>
            <a:chExt cx="2889814" cy="972028"/>
          </a:xfrm>
        </p:grpSpPr>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0"/>
              <a:ext cx="2889814" cy="972028"/>
            </a:xfrm>
            <a:prstGeom prst="rect">
              <a:avLst/>
            </a:prstGeom>
          </p:spPr>
        </p:pic>
        <p:sp>
          <p:nvSpPr>
            <p:cNvPr id="16" name="TextBox 16"/>
            <p:cNvSpPr txBox="1"/>
            <p:nvPr/>
          </p:nvSpPr>
          <p:spPr>
            <a:xfrm>
              <a:off x="790645" y="158284"/>
              <a:ext cx="1358809" cy="626886"/>
            </a:xfrm>
            <a:prstGeom prst="rect">
              <a:avLst/>
            </a:prstGeom>
          </p:spPr>
          <p:txBody>
            <a:bodyPr lIns="0" tIns="0" rIns="0" bIns="0" rtlCol="0" anchor="t">
              <a:spAutoFit/>
            </a:bodyPr>
            <a:lstStyle/>
            <a:p>
              <a:pPr algn="ctr">
                <a:lnSpc>
                  <a:spcPts val="3899"/>
                </a:lnSpc>
              </a:pPr>
              <a:r>
                <a:rPr lang="en-US" sz="2999">
                  <a:solidFill>
                    <a:srgbClr val="000000"/>
                  </a:solidFill>
                  <a:latin typeface="Lexend Deca Bold"/>
                </a:rPr>
                <a:t>03</a:t>
              </a:r>
            </a:p>
          </p:txBody>
        </p:sp>
      </p:grpSp>
      <p:grpSp>
        <p:nvGrpSpPr>
          <p:cNvPr id="17" name="Group 17"/>
          <p:cNvGrpSpPr/>
          <p:nvPr/>
        </p:nvGrpSpPr>
        <p:grpSpPr>
          <a:xfrm>
            <a:off x="10924074" y="4092320"/>
            <a:ext cx="2167361" cy="729021"/>
            <a:chOff x="0" y="0"/>
            <a:chExt cx="2889814" cy="972028"/>
          </a:xfrm>
        </p:grpSpPr>
        <p:pic>
          <p:nvPicPr>
            <p:cNvPr id="18" name="Picture 1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0"/>
              <a:ext cx="2889814" cy="972028"/>
            </a:xfrm>
            <a:prstGeom prst="rect">
              <a:avLst/>
            </a:prstGeom>
          </p:spPr>
        </p:pic>
        <p:sp>
          <p:nvSpPr>
            <p:cNvPr id="19" name="TextBox 19"/>
            <p:cNvSpPr txBox="1"/>
            <p:nvPr/>
          </p:nvSpPr>
          <p:spPr>
            <a:xfrm>
              <a:off x="790645" y="158284"/>
              <a:ext cx="1358809" cy="626886"/>
            </a:xfrm>
            <a:prstGeom prst="rect">
              <a:avLst/>
            </a:prstGeom>
          </p:spPr>
          <p:txBody>
            <a:bodyPr lIns="0" tIns="0" rIns="0" bIns="0" rtlCol="0" anchor="t">
              <a:spAutoFit/>
            </a:bodyPr>
            <a:lstStyle/>
            <a:p>
              <a:pPr algn="ctr">
                <a:lnSpc>
                  <a:spcPts val="3899"/>
                </a:lnSpc>
              </a:pPr>
              <a:r>
                <a:rPr lang="en-US" sz="2999">
                  <a:solidFill>
                    <a:srgbClr val="000000"/>
                  </a:solidFill>
                  <a:latin typeface="Lexend Deca Bold"/>
                </a:rPr>
                <a:t>04</a:t>
              </a:r>
            </a:p>
          </p:txBody>
        </p:sp>
      </p:grpSp>
      <p:grpSp>
        <p:nvGrpSpPr>
          <p:cNvPr id="20" name="Group 20"/>
          <p:cNvGrpSpPr/>
          <p:nvPr/>
        </p:nvGrpSpPr>
        <p:grpSpPr>
          <a:xfrm>
            <a:off x="14222532" y="4092320"/>
            <a:ext cx="2167361" cy="729021"/>
            <a:chOff x="0" y="0"/>
            <a:chExt cx="2889814" cy="972028"/>
          </a:xfrm>
        </p:grpSpPr>
        <p:pic>
          <p:nvPicPr>
            <p:cNvPr id="21" name="Picture 2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0"/>
              <a:ext cx="2889814" cy="972028"/>
            </a:xfrm>
            <a:prstGeom prst="rect">
              <a:avLst/>
            </a:prstGeom>
          </p:spPr>
        </p:pic>
        <p:sp>
          <p:nvSpPr>
            <p:cNvPr id="22" name="TextBox 22"/>
            <p:cNvSpPr txBox="1"/>
            <p:nvPr/>
          </p:nvSpPr>
          <p:spPr>
            <a:xfrm>
              <a:off x="790645" y="158284"/>
              <a:ext cx="1358809" cy="626886"/>
            </a:xfrm>
            <a:prstGeom prst="rect">
              <a:avLst/>
            </a:prstGeom>
          </p:spPr>
          <p:txBody>
            <a:bodyPr lIns="0" tIns="0" rIns="0" bIns="0" rtlCol="0" anchor="t">
              <a:spAutoFit/>
            </a:bodyPr>
            <a:lstStyle/>
            <a:p>
              <a:pPr algn="ctr">
                <a:lnSpc>
                  <a:spcPts val="3899"/>
                </a:lnSpc>
              </a:pPr>
              <a:r>
                <a:rPr lang="en-US" sz="2999">
                  <a:solidFill>
                    <a:srgbClr val="000000"/>
                  </a:solidFill>
                  <a:latin typeface="Lexend Deca Bold"/>
                </a:rPr>
                <a:t>05</a:t>
              </a:r>
            </a:p>
          </p:txBody>
        </p:sp>
      </p:grpSp>
      <p:grpSp>
        <p:nvGrpSpPr>
          <p:cNvPr id="23" name="Group 23"/>
          <p:cNvGrpSpPr/>
          <p:nvPr/>
        </p:nvGrpSpPr>
        <p:grpSpPr>
          <a:xfrm>
            <a:off x="7682499" y="5287375"/>
            <a:ext cx="3036768" cy="2096800"/>
            <a:chOff x="0" y="0"/>
            <a:chExt cx="4049024" cy="2795734"/>
          </a:xfrm>
        </p:grpSpPr>
        <p:sp>
          <p:nvSpPr>
            <p:cNvPr id="24" name="TextBox 24"/>
            <p:cNvSpPr txBox="1"/>
            <p:nvPr/>
          </p:nvSpPr>
          <p:spPr>
            <a:xfrm>
              <a:off x="0" y="973919"/>
              <a:ext cx="4049024" cy="1821815"/>
            </a:xfrm>
            <a:prstGeom prst="rect">
              <a:avLst/>
            </a:prstGeom>
          </p:spPr>
          <p:txBody>
            <a:bodyPr lIns="0" tIns="0" rIns="0" bIns="0" rtlCol="0" anchor="t">
              <a:spAutoFit/>
            </a:bodyPr>
            <a:lstStyle/>
            <a:p>
              <a:pPr>
                <a:lnSpc>
                  <a:spcPts val="2730"/>
                </a:lnSpc>
              </a:pPr>
              <a:r>
                <a:rPr lang="en-US" sz="2100">
                  <a:solidFill>
                    <a:srgbClr val="000000"/>
                  </a:solidFill>
                  <a:latin typeface="Open Sauce"/>
                </a:rPr>
                <a:t>Replace duplicate values, Rename the columns, changing the datatypes.</a:t>
              </a:r>
            </a:p>
          </p:txBody>
        </p:sp>
        <p:sp>
          <p:nvSpPr>
            <p:cNvPr id="25" name="TextBox 25"/>
            <p:cNvSpPr txBox="1"/>
            <p:nvPr/>
          </p:nvSpPr>
          <p:spPr>
            <a:xfrm>
              <a:off x="0" y="-28575"/>
              <a:ext cx="4049024" cy="625475"/>
            </a:xfrm>
            <a:prstGeom prst="rect">
              <a:avLst/>
            </a:prstGeom>
          </p:spPr>
          <p:txBody>
            <a:bodyPr lIns="0" tIns="0" rIns="0" bIns="0" rtlCol="0" anchor="t">
              <a:spAutoFit/>
            </a:bodyPr>
            <a:lstStyle/>
            <a:p>
              <a:pPr>
                <a:lnSpc>
                  <a:spcPts val="3899"/>
                </a:lnSpc>
              </a:pPr>
              <a:r>
                <a:rPr lang="en-US" sz="2999">
                  <a:solidFill>
                    <a:srgbClr val="315396"/>
                  </a:solidFill>
                  <a:latin typeface="Lexend Deca Bold"/>
                </a:rPr>
                <a:t>Data Cleaning </a:t>
              </a:r>
            </a:p>
          </p:txBody>
        </p:sp>
      </p:grpSp>
      <p:grpSp>
        <p:nvGrpSpPr>
          <p:cNvPr id="26" name="Group 26"/>
          <p:cNvGrpSpPr/>
          <p:nvPr/>
        </p:nvGrpSpPr>
        <p:grpSpPr>
          <a:xfrm>
            <a:off x="10952515" y="5283463"/>
            <a:ext cx="3036768" cy="2582575"/>
            <a:chOff x="0" y="0"/>
            <a:chExt cx="4049024" cy="3443434"/>
          </a:xfrm>
        </p:grpSpPr>
        <p:sp>
          <p:nvSpPr>
            <p:cNvPr id="27" name="TextBox 27"/>
            <p:cNvSpPr txBox="1"/>
            <p:nvPr/>
          </p:nvSpPr>
          <p:spPr>
            <a:xfrm>
              <a:off x="0" y="1621619"/>
              <a:ext cx="4049024" cy="1821815"/>
            </a:xfrm>
            <a:prstGeom prst="rect">
              <a:avLst/>
            </a:prstGeom>
          </p:spPr>
          <p:txBody>
            <a:bodyPr lIns="0" tIns="0" rIns="0" bIns="0" rtlCol="0" anchor="t">
              <a:spAutoFit/>
            </a:bodyPr>
            <a:lstStyle/>
            <a:p>
              <a:pPr>
                <a:lnSpc>
                  <a:spcPts val="2730"/>
                </a:lnSpc>
              </a:pPr>
              <a:r>
                <a:rPr lang="en-US" sz="2100">
                  <a:solidFill>
                    <a:srgbClr val="000000"/>
                  </a:solidFill>
                  <a:latin typeface="Open Sauce"/>
                </a:rPr>
                <a:t>Analyze the data using Univariate analysis and Bivariate. Plotting the Data.</a:t>
              </a:r>
            </a:p>
          </p:txBody>
        </p:sp>
        <p:sp>
          <p:nvSpPr>
            <p:cNvPr id="28" name="TextBox 28"/>
            <p:cNvSpPr txBox="1"/>
            <p:nvPr/>
          </p:nvSpPr>
          <p:spPr>
            <a:xfrm>
              <a:off x="0" y="-28575"/>
              <a:ext cx="4049024" cy="1273175"/>
            </a:xfrm>
            <a:prstGeom prst="rect">
              <a:avLst/>
            </a:prstGeom>
          </p:spPr>
          <p:txBody>
            <a:bodyPr lIns="0" tIns="0" rIns="0" bIns="0" rtlCol="0" anchor="t">
              <a:spAutoFit/>
            </a:bodyPr>
            <a:lstStyle/>
            <a:p>
              <a:pPr>
                <a:lnSpc>
                  <a:spcPts val="3899"/>
                </a:lnSpc>
              </a:pPr>
              <a:r>
                <a:rPr lang="en-US" sz="2999">
                  <a:solidFill>
                    <a:srgbClr val="315396"/>
                  </a:solidFill>
                  <a:latin typeface="Lexend Deca Bold"/>
                </a:rPr>
                <a:t>Data Visualization</a:t>
              </a:r>
            </a:p>
          </p:txBody>
        </p:sp>
      </p:grpSp>
      <p:grpSp>
        <p:nvGrpSpPr>
          <p:cNvPr id="29" name="Group 29"/>
          <p:cNvGrpSpPr/>
          <p:nvPr/>
        </p:nvGrpSpPr>
        <p:grpSpPr>
          <a:xfrm>
            <a:off x="14222532" y="5162359"/>
            <a:ext cx="3760668" cy="4097050"/>
            <a:chOff x="0" y="0"/>
            <a:chExt cx="4049024" cy="5462734"/>
          </a:xfrm>
        </p:grpSpPr>
        <p:sp>
          <p:nvSpPr>
            <p:cNvPr id="30" name="TextBox 30"/>
            <p:cNvSpPr txBox="1"/>
            <p:nvPr/>
          </p:nvSpPr>
          <p:spPr>
            <a:xfrm>
              <a:off x="0" y="2269319"/>
              <a:ext cx="4049024" cy="3193415"/>
            </a:xfrm>
            <a:prstGeom prst="rect">
              <a:avLst/>
            </a:prstGeom>
          </p:spPr>
          <p:txBody>
            <a:bodyPr lIns="0" tIns="0" rIns="0" bIns="0" rtlCol="0" anchor="t">
              <a:spAutoFit/>
            </a:bodyPr>
            <a:lstStyle/>
            <a:p>
              <a:pPr>
                <a:lnSpc>
                  <a:spcPts val="2730"/>
                </a:lnSpc>
              </a:pPr>
              <a:r>
                <a:rPr lang="en-US" sz="2100">
                  <a:solidFill>
                    <a:srgbClr val="000000"/>
                  </a:solidFill>
                  <a:latin typeface="Open Sauce"/>
                </a:rPr>
                <a:t>Encoding the data, Scaling and data preprocessing for building the model. Hyperparameter tuned and saved the best Model </a:t>
              </a:r>
            </a:p>
          </p:txBody>
        </p:sp>
        <p:sp>
          <p:nvSpPr>
            <p:cNvPr id="31" name="TextBox 31"/>
            <p:cNvSpPr txBox="1"/>
            <p:nvPr/>
          </p:nvSpPr>
          <p:spPr>
            <a:xfrm>
              <a:off x="0" y="-28575"/>
              <a:ext cx="4049024" cy="1920875"/>
            </a:xfrm>
            <a:prstGeom prst="rect">
              <a:avLst/>
            </a:prstGeom>
          </p:spPr>
          <p:txBody>
            <a:bodyPr lIns="0" tIns="0" rIns="0" bIns="0" rtlCol="0" anchor="t">
              <a:spAutoFit/>
            </a:bodyPr>
            <a:lstStyle/>
            <a:p>
              <a:pPr>
                <a:lnSpc>
                  <a:spcPts val="3899"/>
                </a:lnSpc>
              </a:pPr>
              <a:r>
                <a:rPr lang="en-US" sz="2999" dirty="0">
                  <a:solidFill>
                    <a:srgbClr val="315396"/>
                  </a:solidFill>
                  <a:latin typeface="Lexend Deca Bold"/>
                </a:rPr>
                <a:t>Feature Engineering and Model Building </a:t>
              </a:r>
            </a:p>
          </p:txBody>
        </p:sp>
      </p:grpSp>
      <p:sp>
        <p:nvSpPr>
          <p:cNvPr id="32" name="TextBox 32"/>
          <p:cNvSpPr txBox="1"/>
          <p:nvPr/>
        </p:nvSpPr>
        <p:spPr>
          <a:xfrm>
            <a:off x="1028700" y="1009184"/>
            <a:ext cx="11996348" cy="1015365"/>
          </a:xfrm>
          <a:prstGeom prst="rect">
            <a:avLst/>
          </a:prstGeom>
        </p:spPr>
        <p:txBody>
          <a:bodyPr lIns="0" tIns="0" rIns="0" bIns="0" rtlCol="0" anchor="t">
            <a:spAutoFit/>
          </a:bodyPr>
          <a:lstStyle/>
          <a:p>
            <a:pPr marL="0" lvl="0" indent="0">
              <a:lnSpc>
                <a:spcPts val="7920"/>
              </a:lnSpc>
            </a:pPr>
            <a:r>
              <a:rPr lang="en-US" sz="7200">
                <a:solidFill>
                  <a:srgbClr val="000000"/>
                </a:solidFill>
                <a:latin typeface="Lexend Deca"/>
              </a:rPr>
              <a:t>Data Analysis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flipH="1">
            <a:off x="13026573" y="0"/>
            <a:ext cx="5261427" cy="5261427"/>
          </a:xfrm>
          <a:prstGeom prst="rect">
            <a:avLst/>
          </a:prstGeom>
        </p:spPr>
      </p:pic>
      <p:sp>
        <p:nvSpPr>
          <p:cNvPr id="3" name="AutoShape 3"/>
          <p:cNvSpPr/>
          <p:nvPr/>
        </p:nvSpPr>
        <p:spPr>
          <a:xfrm rot="5400000">
            <a:off x="4857180" y="4822527"/>
            <a:ext cx="8404551" cy="0"/>
          </a:xfrm>
          <a:prstGeom prst="line">
            <a:avLst/>
          </a:prstGeom>
          <a:ln w="9525" cap="rnd">
            <a:solidFill>
              <a:srgbClr val="362B35"/>
            </a:solidFill>
            <a:prstDash val="solid"/>
            <a:headEnd type="none" w="sm" len="sm"/>
            <a:tailEnd type="none" w="sm" len="sm"/>
          </a:ln>
        </p:spPr>
      </p:sp>
      <p:pic>
        <p:nvPicPr>
          <p:cNvPr id="4" name="Picture 4"/>
          <p:cNvPicPr>
            <a:picLocks noChangeAspect="1"/>
          </p:cNvPicPr>
          <p:nvPr/>
        </p:nvPicPr>
        <p:blipFill>
          <a:blip r:embed="rId4"/>
          <a:srcRect l="8530" t="16389" r="1895"/>
          <a:stretch>
            <a:fillRect/>
          </a:stretch>
        </p:blipFill>
        <p:spPr>
          <a:xfrm>
            <a:off x="766301" y="1028700"/>
            <a:ext cx="6976295" cy="4805079"/>
          </a:xfrm>
          <a:prstGeom prst="rect">
            <a:avLst/>
          </a:prstGeom>
        </p:spPr>
      </p:pic>
      <p:pic>
        <p:nvPicPr>
          <p:cNvPr id="5" name="Picture 5"/>
          <p:cNvPicPr>
            <a:picLocks noChangeAspect="1"/>
          </p:cNvPicPr>
          <p:nvPr/>
        </p:nvPicPr>
        <p:blipFill>
          <a:blip r:embed="rId5"/>
          <a:srcRect/>
          <a:stretch>
            <a:fillRect/>
          </a:stretch>
        </p:blipFill>
        <p:spPr>
          <a:xfrm>
            <a:off x="9841416" y="906566"/>
            <a:ext cx="7358047" cy="5049348"/>
          </a:xfrm>
          <a:prstGeom prst="rect">
            <a:avLst/>
          </a:prstGeom>
        </p:spPr>
      </p:pic>
      <p:sp>
        <p:nvSpPr>
          <p:cNvPr id="6" name="TextBox 6"/>
          <p:cNvSpPr txBox="1"/>
          <p:nvPr/>
        </p:nvSpPr>
        <p:spPr>
          <a:xfrm>
            <a:off x="766301" y="6049473"/>
            <a:ext cx="7610538" cy="3773805"/>
          </a:xfrm>
          <a:prstGeom prst="rect">
            <a:avLst/>
          </a:prstGeom>
        </p:spPr>
        <p:txBody>
          <a:bodyPr lIns="0" tIns="0" rIns="0" bIns="0" rtlCol="0" anchor="t">
            <a:spAutoFit/>
          </a:bodyPr>
          <a:lstStyle/>
          <a:p>
            <a:pPr marL="453390" lvl="1" indent="-226695">
              <a:lnSpc>
                <a:spcPts val="2730"/>
              </a:lnSpc>
              <a:buFont typeface="Arial"/>
              <a:buChar char="•"/>
            </a:pPr>
            <a:r>
              <a:rPr lang="en-US" sz="2100">
                <a:solidFill>
                  <a:srgbClr val="362B35"/>
                </a:solidFill>
                <a:latin typeface="Open Sauce Light Bold"/>
              </a:rPr>
              <a:t>Most of the online shoppers are </a:t>
            </a:r>
            <a:r>
              <a:rPr lang="en-US" sz="2100">
                <a:solidFill>
                  <a:srgbClr val="8B3761"/>
                </a:solidFill>
                <a:latin typeface="Open Sauce Light Bold"/>
              </a:rPr>
              <a:t>FEMALES</a:t>
            </a:r>
          </a:p>
          <a:p>
            <a:pPr>
              <a:lnSpc>
                <a:spcPts val="2730"/>
              </a:lnSpc>
            </a:pPr>
            <a:endParaRPr lang="en-US" sz="2100">
              <a:solidFill>
                <a:srgbClr val="8B3761"/>
              </a:solidFill>
              <a:latin typeface="Open Sauce Light Bold"/>
            </a:endParaRPr>
          </a:p>
          <a:p>
            <a:pPr marL="453390" lvl="1" indent="-226695">
              <a:lnSpc>
                <a:spcPts val="2730"/>
              </a:lnSpc>
              <a:buFont typeface="Arial"/>
              <a:buChar char="•"/>
            </a:pPr>
            <a:r>
              <a:rPr lang="en-US" sz="2100">
                <a:solidFill>
                  <a:srgbClr val="362B35"/>
                </a:solidFill>
                <a:latin typeface="Arimo"/>
              </a:rPr>
              <a:t>Males below 20 years and above 51 years uses less ecommerce websites.</a:t>
            </a:r>
          </a:p>
          <a:p>
            <a:pPr>
              <a:lnSpc>
                <a:spcPts val="2730"/>
              </a:lnSpc>
            </a:pPr>
            <a:endParaRPr lang="en-US" sz="2100">
              <a:solidFill>
                <a:srgbClr val="362B35"/>
              </a:solidFill>
              <a:latin typeface="Arimo"/>
            </a:endParaRPr>
          </a:p>
          <a:p>
            <a:pPr marL="453390" lvl="1" indent="-226695">
              <a:lnSpc>
                <a:spcPts val="2730"/>
              </a:lnSpc>
              <a:buFont typeface="Arial"/>
              <a:buChar char="•"/>
            </a:pPr>
            <a:r>
              <a:rPr lang="en-US" sz="2100">
                <a:solidFill>
                  <a:srgbClr val="362B35"/>
                </a:solidFill>
                <a:latin typeface="Arimo"/>
              </a:rPr>
              <a:t>Females between the age of 21-30 shops more according to the data.</a:t>
            </a:r>
          </a:p>
          <a:p>
            <a:pPr>
              <a:lnSpc>
                <a:spcPts val="2730"/>
              </a:lnSpc>
            </a:pPr>
            <a:endParaRPr lang="en-US" sz="2100">
              <a:solidFill>
                <a:srgbClr val="362B35"/>
              </a:solidFill>
              <a:latin typeface="Arimo"/>
            </a:endParaRPr>
          </a:p>
          <a:p>
            <a:pPr marL="453390" lvl="1" indent="-226695">
              <a:lnSpc>
                <a:spcPts val="2730"/>
              </a:lnSpc>
              <a:buFont typeface="Arial"/>
              <a:buChar char="•"/>
            </a:pPr>
            <a:r>
              <a:rPr lang="en-US" sz="2100">
                <a:solidFill>
                  <a:srgbClr val="362B35"/>
                </a:solidFill>
                <a:latin typeface="Arimo"/>
              </a:rPr>
              <a:t>Males aged between 31-40 shops more among males category.</a:t>
            </a:r>
          </a:p>
          <a:p>
            <a:pPr>
              <a:lnSpc>
                <a:spcPts val="2730"/>
              </a:lnSpc>
            </a:pPr>
            <a:endParaRPr lang="en-US" sz="2100">
              <a:solidFill>
                <a:srgbClr val="362B35"/>
              </a:solidFill>
              <a:latin typeface="Arimo"/>
            </a:endParaRPr>
          </a:p>
        </p:txBody>
      </p:sp>
      <p:sp>
        <p:nvSpPr>
          <p:cNvPr id="7" name="TextBox 7"/>
          <p:cNvSpPr txBox="1"/>
          <p:nvPr/>
        </p:nvSpPr>
        <p:spPr>
          <a:xfrm>
            <a:off x="10118810" y="6312862"/>
            <a:ext cx="6803258" cy="1373505"/>
          </a:xfrm>
          <a:prstGeom prst="rect">
            <a:avLst/>
          </a:prstGeom>
        </p:spPr>
        <p:txBody>
          <a:bodyPr lIns="0" tIns="0" rIns="0" bIns="0" rtlCol="0" anchor="t">
            <a:spAutoFit/>
          </a:bodyPr>
          <a:lstStyle/>
          <a:p>
            <a:pPr marL="453390" lvl="1" indent="-226695">
              <a:lnSpc>
                <a:spcPts val="2730"/>
              </a:lnSpc>
              <a:buFont typeface="Arial"/>
              <a:buChar char="•"/>
            </a:pPr>
            <a:r>
              <a:rPr lang="en-US" sz="2100">
                <a:solidFill>
                  <a:srgbClr val="362B35"/>
                </a:solidFill>
                <a:latin typeface="Open Sauce Light"/>
              </a:rPr>
              <a:t>According to the data, most shoppers shop from Delhi and greater Noida and the least shops from Bulandshahr.</a:t>
            </a:r>
          </a:p>
          <a:p>
            <a:pPr>
              <a:lnSpc>
                <a:spcPts val="2730"/>
              </a:lnSpc>
            </a:pPr>
            <a:endParaRPr lang="en-US" sz="2100">
              <a:solidFill>
                <a:srgbClr val="362B35"/>
              </a:solidFill>
              <a:latin typeface="Open Sauce Light"/>
            </a:endParaRPr>
          </a:p>
        </p:txBody>
      </p:sp>
      <p:grpSp>
        <p:nvGrpSpPr>
          <p:cNvPr id="8" name="Group 8"/>
          <p:cNvGrpSpPr/>
          <p:nvPr/>
        </p:nvGrpSpPr>
        <p:grpSpPr>
          <a:xfrm>
            <a:off x="12771422" y="9029565"/>
            <a:ext cx="5313412" cy="1021018"/>
            <a:chOff x="0" y="0"/>
            <a:chExt cx="7084549" cy="1361357"/>
          </a:xfrm>
        </p:grpSpPr>
        <p:sp>
          <p:nvSpPr>
            <p:cNvPr id="9" name="TextBox 9"/>
            <p:cNvSpPr txBox="1"/>
            <p:nvPr/>
          </p:nvSpPr>
          <p:spPr>
            <a:xfrm>
              <a:off x="0" y="0"/>
              <a:ext cx="7084549" cy="903229"/>
            </a:xfrm>
            <a:prstGeom prst="rect">
              <a:avLst/>
            </a:prstGeom>
          </p:spPr>
          <p:txBody>
            <a:bodyPr lIns="0" tIns="0" rIns="0" bIns="0" rtlCol="0" anchor="t">
              <a:spAutoFit/>
            </a:bodyPr>
            <a:lstStyle/>
            <a:p>
              <a:pPr algn="r">
                <a:lnSpc>
                  <a:spcPts val="5334"/>
                </a:lnSpc>
              </a:pPr>
              <a:r>
                <a:rPr lang="en-US" sz="4445">
                  <a:solidFill>
                    <a:srgbClr val="362B35"/>
                  </a:solidFill>
                  <a:latin typeface="Lexend Deca"/>
                </a:rPr>
                <a:t>Data Visualization</a:t>
              </a:r>
            </a:p>
          </p:txBody>
        </p:sp>
        <p:sp>
          <p:nvSpPr>
            <p:cNvPr id="10" name="TextBox 10"/>
            <p:cNvSpPr txBox="1"/>
            <p:nvPr/>
          </p:nvSpPr>
          <p:spPr>
            <a:xfrm>
              <a:off x="0" y="1004758"/>
              <a:ext cx="7084549" cy="356599"/>
            </a:xfrm>
            <a:prstGeom prst="rect">
              <a:avLst/>
            </a:prstGeom>
          </p:spPr>
          <p:txBody>
            <a:bodyPr lIns="0" tIns="0" rIns="0" bIns="0" rtlCol="0" anchor="t">
              <a:spAutoFit/>
            </a:bodyPr>
            <a:lstStyle/>
            <a:p>
              <a:pPr algn="r">
                <a:lnSpc>
                  <a:spcPts val="2247"/>
                </a:lnSpc>
              </a:pPr>
              <a:r>
                <a:rPr lang="en-US" sz="1728">
                  <a:solidFill>
                    <a:srgbClr val="362B35"/>
                  </a:solidFill>
                  <a:latin typeface="Open Sauce"/>
                </a:rPr>
                <a:t>Datas from 1 to 17 contains Shoppers information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flipH="1">
            <a:off x="13026573" y="0"/>
            <a:ext cx="5261427" cy="5261427"/>
          </a:xfrm>
          <a:prstGeom prst="rect">
            <a:avLst/>
          </a:prstGeom>
        </p:spPr>
      </p:pic>
      <p:pic>
        <p:nvPicPr>
          <p:cNvPr id="3" name="Picture 3"/>
          <p:cNvPicPr>
            <a:picLocks noChangeAspect="1"/>
          </p:cNvPicPr>
          <p:nvPr/>
        </p:nvPicPr>
        <p:blipFill>
          <a:blip r:embed="rId4"/>
          <a:srcRect/>
          <a:stretch>
            <a:fillRect/>
          </a:stretch>
        </p:blipFill>
        <p:spPr>
          <a:xfrm>
            <a:off x="9849722" y="729755"/>
            <a:ext cx="7608012" cy="5599497"/>
          </a:xfrm>
          <a:prstGeom prst="rect">
            <a:avLst/>
          </a:prstGeom>
        </p:spPr>
      </p:pic>
      <p:sp>
        <p:nvSpPr>
          <p:cNvPr id="4" name="AutoShape 4"/>
          <p:cNvSpPr/>
          <p:nvPr/>
        </p:nvSpPr>
        <p:spPr>
          <a:xfrm rot="5400000">
            <a:off x="4857180" y="4822527"/>
            <a:ext cx="8404551" cy="0"/>
          </a:xfrm>
          <a:prstGeom prst="line">
            <a:avLst/>
          </a:prstGeom>
          <a:ln w="9525" cap="rnd">
            <a:solidFill>
              <a:srgbClr val="362B35"/>
            </a:solidFill>
            <a:prstDash val="solid"/>
            <a:headEnd type="none" w="sm" len="sm"/>
            <a:tailEnd type="none" w="sm" len="sm"/>
          </a:ln>
        </p:spPr>
      </p:sp>
      <p:pic>
        <p:nvPicPr>
          <p:cNvPr id="5" name="Picture 5"/>
          <p:cNvPicPr>
            <a:picLocks noChangeAspect="1"/>
          </p:cNvPicPr>
          <p:nvPr/>
        </p:nvPicPr>
        <p:blipFill>
          <a:blip r:embed="rId5"/>
          <a:srcRect/>
          <a:stretch>
            <a:fillRect/>
          </a:stretch>
        </p:blipFill>
        <p:spPr>
          <a:xfrm>
            <a:off x="725981" y="729755"/>
            <a:ext cx="7650594" cy="5386018"/>
          </a:xfrm>
          <a:prstGeom prst="rect">
            <a:avLst/>
          </a:prstGeom>
        </p:spPr>
      </p:pic>
      <p:sp>
        <p:nvSpPr>
          <p:cNvPr id="6" name="TextBox 6"/>
          <p:cNvSpPr txBox="1"/>
          <p:nvPr/>
        </p:nvSpPr>
        <p:spPr>
          <a:xfrm>
            <a:off x="751381" y="6826514"/>
            <a:ext cx="7810497" cy="1125308"/>
          </a:xfrm>
          <a:prstGeom prst="rect">
            <a:avLst/>
          </a:prstGeom>
        </p:spPr>
        <p:txBody>
          <a:bodyPr wrap="square" lIns="0" tIns="0" rIns="0" bIns="0" rtlCol="0" anchor="t">
            <a:spAutoFit/>
          </a:bodyPr>
          <a:lstStyle/>
          <a:p>
            <a:pPr algn="ctr">
              <a:lnSpc>
                <a:spcPts val="2967"/>
              </a:lnSpc>
            </a:pPr>
            <a:r>
              <a:rPr lang="en-US" sz="2283" dirty="0">
                <a:solidFill>
                  <a:srgbClr val="362B35"/>
                </a:solidFill>
                <a:latin typeface="Open Sauce Light"/>
              </a:rPr>
              <a:t>Most shoppers are shopping online more than </a:t>
            </a:r>
          </a:p>
          <a:p>
            <a:pPr algn="ctr">
              <a:lnSpc>
                <a:spcPts val="2967"/>
              </a:lnSpc>
            </a:pPr>
            <a:r>
              <a:rPr lang="en-US" sz="2283" dirty="0">
                <a:solidFill>
                  <a:srgbClr val="362B35"/>
                </a:solidFill>
                <a:latin typeface="Open Sauce Light"/>
              </a:rPr>
              <a:t>4 years, followed by 2-3 years and the least number of shoppers in the data started shopping for 1-2 years only</a:t>
            </a:r>
          </a:p>
        </p:txBody>
      </p:sp>
      <p:sp>
        <p:nvSpPr>
          <p:cNvPr id="7" name="TextBox 7"/>
          <p:cNvSpPr txBox="1"/>
          <p:nvPr/>
        </p:nvSpPr>
        <p:spPr>
          <a:xfrm>
            <a:off x="10252099" y="6886523"/>
            <a:ext cx="6803258" cy="1169670"/>
          </a:xfrm>
          <a:prstGeom prst="rect">
            <a:avLst/>
          </a:prstGeom>
        </p:spPr>
        <p:txBody>
          <a:bodyPr lIns="0" tIns="0" rIns="0" bIns="0" rtlCol="0" anchor="t">
            <a:spAutoFit/>
          </a:bodyPr>
          <a:lstStyle/>
          <a:p>
            <a:pPr algn="ctr">
              <a:lnSpc>
                <a:spcPts val="3119"/>
              </a:lnSpc>
            </a:pPr>
            <a:r>
              <a:rPr lang="en-US" sz="2399" dirty="0">
                <a:solidFill>
                  <a:srgbClr val="362B35"/>
                </a:solidFill>
                <a:latin typeface="Open Sauce Light"/>
              </a:rPr>
              <a:t>The shopping frequency for the past 1 year is Less than 10 times for most of the shoppers.</a:t>
            </a:r>
          </a:p>
          <a:p>
            <a:pPr algn="ctr">
              <a:lnSpc>
                <a:spcPts val="3119"/>
              </a:lnSpc>
            </a:pPr>
            <a:endParaRPr lang="en-US" sz="2399" dirty="0">
              <a:solidFill>
                <a:srgbClr val="362B35"/>
              </a:solidFill>
              <a:latin typeface="Open Sauce Light"/>
            </a:endParaRPr>
          </a:p>
        </p:txBody>
      </p:sp>
      <p:grpSp>
        <p:nvGrpSpPr>
          <p:cNvPr id="8" name="Group 8"/>
          <p:cNvGrpSpPr/>
          <p:nvPr/>
        </p:nvGrpSpPr>
        <p:grpSpPr>
          <a:xfrm>
            <a:off x="12771422" y="9029565"/>
            <a:ext cx="5313412" cy="1021018"/>
            <a:chOff x="0" y="0"/>
            <a:chExt cx="7084549" cy="1361357"/>
          </a:xfrm>
        </p:grpSpPr>
        <p:sp>
          <p:nvSpPr>
            <p:cNvPr id="9" name="TextBox 9"/>
            <p:cNvSpPr txBox="1"/>
            <p:nvPr/>
          </p:nvSpPr>
          <p:spPr>
            <a:xfrm>
              <a:off x="0" y="0"/>
              <a:ext cx="7084549" cy="903229"/>
            </a:xfrm>
            <a:prstGeom prst="rect">
              <a:avLst/>
            </a:prstGeom>
          </p:spPr>
          <p:txBody>
            <a:bodyPr lIns="0" tIns="0" rIns="0" bIns="0" rtlCol="0" anchor="t">
              <a:spAutoFit/>
            </a:bodyPr>
            <a:lstStyle/>
            <a:p>
              <a:pPr algn="r">
                <a:lnSpc>
                  <a:spcPts val="5334"/>
                </a:lnSpc>
              </a:pPr>
              <a:r>
                <a:rPr lang="en-US" sz="4445">
                  <a:solidFill>
                    <a:srgbClr val="362B35"/>
                  </a:solidFill>
                  <a:latin typeface="Lexend Deca"/>
                </a:rPr>
                <a:t>Data Visualization</a:t>
              </a:r>
            </a:p>
          </p:txBody>
        </p:sp>
        <p:sp>
          <p:nvSpPr>
            <p:cNvPr id="10" name="TextBox 10"/>
            <p:cNvSpPr txBox="1"/>
            <p:nvPr/>
          </p:nvSpPr>
          <p:spPr>
            <a:xfrm>
              <a:off x="0" y="1004758"/>
              <a:ext cx="7084549" cy="356599"/>
            </a:xfrm>
            <a:prstGeom prst="rect">
              <a:avLst/>
            </a:prstGeom>
          </p:spPr>
          <p:txBody>
            <a:bodyPr lIns="0" tIns="0" rIns="0" bIns="0" rtlCol="0" anchor="t">
              <a:spAutoFit/>
            </a:bodyPr>
            <a:lstStyle/>
            <a:p>
              <a:pPr algn="r">
                <a:lnSpc>
                  <a:spcPts val="2247"/>
                </a:lnSpc>
              </a:pPr>
              <a:r>
                <a:rPr lang="en-US" sz="1728">
                  <a:solidFill>
                    <a:srgbClr val="362B35"/>
                  </a:solidFill>
                  <a:latin typeface="Open Sauce"/>
                </a:rPr>
                <a:t>Datas from 1 to 17 contains Shoppers information </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flipH="1">
            <a:off x="13026573" y="0"/>
            <a:ext cx="5261427" cy="5261427"/>
          </a:xfrm>
          <a:prstGeom prst="rect">
            <a:avLst/>
          </a:prstGeom>
        </p:spPr>
      </p:pic>
      <p:sp>
        <p:nvSpPr>
          <p:cNvPr id="3" name="AutoShape 3"/>
          <p:cNvSpPr/>
          <p:nvPr/>
        </p:nvSpPr>
        <p:spPr>
          <a:xfrm>
            <a:off x="832198" y="5143500"/>
            <a:ext cx="11947361" cy="0"/>
          </a:xfrm>
          <a:prstGeom prst="line">
            <a:avLst/>
          </a:prstGeom>
          <a:ln w="9525" cap="rnd">
            <a:solidFill>
              <a:srgbClr val="FFFFFF"/>
            </a:solidFill>
            <a:prstDash val="solid"/>
            <a:headEnd type="none" w="sm" len="sm"/>
            <a:tailEnd type="none" w="sm" len="sm"/>
          </a:ln>
        </p:spPr>
      </p:sp>
      <p:sp>
        <p:nvSpPr>
          <p:cNvPr id="4" name="TextBox 4"/>
          <p:cNvSpPr txBox="1"/>
          <p:nvPr/>
        </p:nvSpPr>
        <p:spPr>
          <a:xfrm>
            <a:off x="832198" y="2013687"/>
            <a:ext cx="14331602" cy="2359492"/>
          </a:xfrm>
          <a:prstGeom prst="rect">
            <a:avLst/>
          </a:prstGeom>
        </p:spPr>
        <p:txBody>
          <a:bodyPr wrap="square" lIns="0" tIns="0" rIns="0" bIns="0" rtlCol="0" anchor="t">
            <a:spAutoFit/>
          </a:bodyPr>
          <a:lstStyle/>
          <a:p>
            <a:pPr marL="518160" lvl="1" indent="-259080">
              <a:lnSpc>
                <a:spcPts val="3120"/>
              </a:lnSpc>
              <a:buFont typeface="Arial"/>
              <a:buChar char="•"/>
            </a:pPr>
            <a:r>
              <a:rPr lang="en-US" sz="2400" dirty="0">
                <a:solidFill>
                  <a:srgbClr val="362B35"/>
                </a:solidFill>
                <a:latin typeface="Raleway" panose="020B0503030101060003" pitchFamily="34" charset="77"/>
              </a:rPr>
              <a:t>Mobile Internet is used by most of the shoppers.</a:t>
            </a:r>
          </a:p>
          <a:p>
            <a:pPr marL="518160" lvl="1" indent="-259080">
              <a:lnSpc>
                <a:spcPts val="3120"/>
              </a:lnSpc>
              <a:buFont typeface="Arial"/>
              <a:buChar char="•"/>
            </a:pPr>
            <a:r>
              <a:rPr lang="en-US" sz="2400" dirty="0">
                <a:solidFill>
                  <a:srgbClr val="362B35"/>
                </a:solidFill>
                <a:latin typeface="Raleway" panose="020B0503030101060003" pitchFamily="34" charset="77"/>
              </a:rPr>
              <a:t>Many use Smartphones followed by laptops.</a:t>
            </a:r>
          </a:p>
          <a:p>
            <a:pPr marL="518160" lvl="1" indent="-259080">
              <a:lnSpc>
                <a:spcPts val="3120"/>
              </a:lnSpc>
              <a:buFont typeface="Arial"/>
              <a:buChar char="•"/>
            </a:pPr>
            <a:r>
              <a:rPr lang="en-US" sz="2400" dirty="0">
                <a:solidFill>
                  <a:srgbClr val="362B35"/>
                </a:solidFill>
                <a:latin typeface="Raleway" panose="020B0503030101060003" pitchFamily="34" charset="77"/>
              </a:rPr>
              <a:t>Operating systems used by most shoppers are windows and followed by Android.</a:t>
            </a:r>
          </a:p>
          <a:p>
            <a:pPr marL="518160" lvl="1" indent="-259080">
              <a:lnSpc>
                <a:spcPts val="3120"/>
              </a:lnSpc>
              <a:buFont typeface="Arial"/>
              <a:buChar char="•"/>
            </a:pPr>
            <a:r>
              <a:rPr lang="en-US" sz="2400" dirty="0">
                <a:solidFill>
                  <a:srgbClr val="362B35"/>
                </a:solidFill>
                <a:latin typeface="Raleway" panose="020B0503030101060003" pitchFamily="34" charset="77"/>
              </a:rPr>
              <a:t>Most of the shoppers use Google chrome as their browser.</a:t>
            </a:r>
          </a:p>
          <a:p>
            <a:pPr marL="518160" lvl="1" indent="-259080">
              <a:lnSpc>
                <a:spcPts val="3120"/>
              </a:lnSpc>
              <a:buFont typeface="Arial"/>
              <a:buChar char="•"/>
            </a:pPr>
            <a:r>
              <a:rPr lang="en-US" sz="2400" dirty="0">
                <a:solidFill>
                  <a:srgbClr val="362B35"/>
                </a:solidFill>
                <a:latin typeface="Raleway" panose="020B0503030101060003" pitchFamily="34" charset="77"/>
              </a:rPr>
              <a:t>Most of the shoppers came to the website for the first time through search engines.</a:t>
            </a:r>
          </a:p>
          <a:p>
            <a:pPr marL="518160" lvl="1" indent="-259080">
              <a:lnSpc>
                <a:spcPts val="3120"/>
              </a:lnSpc>
              <a:buFont typeface="Arial"/>
              <a:buChar char="•"/>
            </a:pPr>
            <a:r>
              <a:rPr lang="en-US" sz="2400" dirty="0">
                <a:solidFill>
                  <a:srgbClr val="362B35"/>
                </a:solidFill>
                <a:latin typeface="Raleway" panose="020B0503030101060003" pitchFamily="34" charset="77"/>
              </a:rPr>
              <a:t>Most of the shopper’s login to the website through Search Engines and Mobile Applications.</a:t>
            </a:r>
          </a:p>
        </p:txBody>
      </p:sp>
      <p:sp>
        <p:nvSpPr>
          <p:cNvPr id="5" name="TextBox 5"/>
          <p:cNvSpPr txBox="1"/>
          <p:nvPr/>
        </p:nvSpPr>
        <p:spPr>
          <a:xfrm>
            <a:off x="1016000" y="5804666"/>
            <a:ext cx="13920004" cy="1961947"/>
          </a:xfrm>
          <a:prstGeom prst="rect">
            <a:avLst/>
          </a:prstGeom>
        </p:spPr>
        <p:txBody>
          <a:bodyPr lIns="0" tIns="0" rIns="0" bIns="0" rtlCol="0" anchor="t">
            <a:spAutoFit/>
          </a:bodyPr>
          <a:lstStyle/>
          <a:p>
            <a:pPr marL="518160" lvl="1" indent="-259080">
              <a:lnSpc>
                <a:spcPts val="3120"/>
              </a:lnSpc>
              <a:buFont typeface="Arial"/>
              <a:buChar char="•"/>
            </a:pPr>
            <a:r>
              <a:rPr lang="en-US" sz="2400" dirty="0">
                <a:solidFill>
                  <a:srgbClr val="362B35"/>
                </a:solidFill>
                <a:latin typeface="Raleway" panose="020B0503030101060003" pitchFamily="34" charset="77"/>
              </a:rPr>
              <a:t>Most shoppers spent more than 15 minutes before purchasing.</a:t>
            </a:r>
          </a:p>
          <a:p>
            <a:pPr marL="518160" lvl="1" indent="-259080">
              <a:lnSpc>
                <a:spcPts val="3120"/>
              </a:lnSpc>
              <a:buFont typeface="Arial"/>
              <a:buChar char="•"/>
            </a:pPr>
            <a:r>
              <a:rPr lang="en-US" sz="2400" dirty="0">
                <a:solidFill>
                  <a:srgbClr val="362B35"/>
                </a:solidFill>
                <a:latin typeface="Raleway" panose="020B0503030101060003" pitchFamily="34" charset="77"/>
              </a:rPr>
              <a:t>A few of the shoppers notified that they used less than a minute for the purchase.</a:t>
            </a:r>
          </a:p>
          <a:p>
            <a:pPr marL="518160" lvl="1" indent="-259080">
              <a:lnSpc>
                <a:spcPts val="3120"/>
              </a:lnSpc>
              <a:buFont typeface="Arial"/>
              <a:buChar char="•"/>
            </a:pPr>
            <a:r>
              <a:rPr lang="en-US" sz="2400" dirty="0">
                <a:solidFill>
                  <a:srgbClr val="362B35"/>
                </a:solidFill>
                <a:latin typeface="Raleway" panose="020B0503030101060003" pitchFamily="34" charset="77"/>
              </a:rPr>
              <a:t>E-retail customers mostly use Debit/credit card for purchasing.</a:t>
            </a:r>
          </a:p>
          <a:p>
            <a:pPr marL="518160" lvl="1" indent="-259080">
              <a:lnSpc>
                <a:spcPts val="3120"/>
              </a:lnSpc>
              <a:buFont typeface="Arial"/>
              <a:buChar char="•"/>
            </a:pPr>
            <a:r>
              <a:rPr lang="en-US" sz="2400" dirty="0">
                <a:solidFill>
                  <a:srgbClr val="362B35"/>
                </a:solidFill>
                <a:latin typeface="Raleway" panose="020B0503030101060003" pitchFamily="34" charset="77"/>
              </a:rPr>
              <a:t>Most of the Shoppers abandon the cart sometimes and very few abandon very frequently.</a:t>
            </a:r>
          </a:p>
          <a:p>
            <a:pPr marL="518160" lvl="1" indent="-259080">
              <a:lnSpc>
                <a:spcPts val="3120"/>
              </a:lnSpc>
              <a:buFont typeface="Arial"/>
              <a:buChar char="•"/>
            </a:pPr>
            <a:r>
              <a:rPr lang="en-US" sz="2400" dirty="0">
                <a:solidFill>
                  <a:srgbClr val="362B35"/>
                </a:solidFill>
                <a:latin typeface="Raleway" panose="020B0503030101060003" pitchFamily="34" charset="77"/>
              </a:rPr>
              <a:t>Most shoppers abandon the cart because they get a Better alternative Offer.</a:t>
            </a:r>
          </a:p>
        </p:txBody>
      </p:sp>
      <p:grpSp>
        <p:nvGrpSpPr>
          <p:cNvPr id="6" name="Group 6"/>
          <p:cNvGrpSpPr/>
          <p:nvPr/>
        </p:nvGrpSpPr>
        <p:grpSpPr>
          <a:xfrm>
            <a:off x="6997832" y="8159111"/>
            <a:ext cx="10758255" cy="1099189"/>
            <a:chOff x="0" y="0"/>
            <a:chExt cx="14344341" cy="1465585"/>
          </a:xfrm>
        </p:grpSpPr>
        <p:sp>
          <p:nvSpPr>
            <p:cNvPr id="7" name="TextBox 7"/>
            <p:cNvSpPr txBox="1"/>
            <p:nvPr/>
          </p:nvSpPr>
          <p:spPr>
            <a:xfrm>
              <a:off x="0" y="0"/>
              <a:ext cx="14344341" cy="901700"/>
            </a:xfrm>
            <a:prstGeom prst="rect">
              <a:avLst/>
            </a:prstGeom>
          </p:spPr>
          <p:txBody>
            <a:bodyPr lIns="0" tIns="0" rIns="0" bIns="0" rtlCol="0" anchor="t">
              <a:spAutoFit/>
            </a:bodyPr>
            <a:lstStyle/>
            <a:p>
              <a:pPr marL="0" lvl="0" indent="0" algn="r">
                <a:lnSpc>
                  <a:spcPts val="5334"/>
                </a:lnSpc>
                <a:spcBef>
                  <a:spcPct val="0"/>
                </a:spcBef>
              </a:pPr>
              <a:r>
                <a:rPr lang="en-US" sz="4445" u="none">
                  <a:solidFill>
                    <a:srgbClr val="362B35"/>
                  </a:solidFill>
                  <a:latin typeface="Lexend Deca"/>
                </a:rPr>
                <a:t>Data Visualization</a:t>
              </a:r>
            </a:p>
          </p:txBody>
        </p:sp>
        <p:sp>
          <p:nvSpPr>
            <p:cNvPr id="8" name="TextBox 8"/>
            <p:cNvSpPr txBox="1"/>
            <p:nvPr/>
          </p:nvSpPr>
          <p:spPr>
            <a:xfrm>
              <a:off x="0" y="1117031"/>
              <a:ext cx="14344341" cy="348554"/>
            </a:xfrm>
            <a:prstGeom prst="rect">
              <a:avLst/>
            </a:prstGeom>
          </p:spPr>
          <p:txBody>
            <a:bodyPr lIns="0" tIns="0" rIns="0" bIns="0" rtlCol="0" anchor="t">
              <a:spAutoFit/>
            </a:bodyPr>
            <a:lstStyle/>
            <a:p>
              <a:pPr marL="0" lvl="0" indent="0" algn="r">
                <a:lnSpc>
                  <a:spcPts val="2247"/>
                </a:lnSpc>
                <a:spcBef>
                  <a:spcPct val="0"/>
                </a:spcBef>
              </a:pPr>
              <a:r>
                <a:rPr lang="en-US" sz="1728" u="none">
                  <a:solidFill>
                    <a:srgbClr val="362B35"/>
                  </a:solidFill>
                  <a:latin typeface="Open Sauce"/>
                </a:rPr>
                <a:t>Datas from 1 to 17 contains Shoppers information </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0800000" flipH="1">
            <a:off x="13026573" y="0"/>
            <a:ext cx="5261427" cy="5261427"/>
          </a:xfrm>
          <a:prstGeom prst="rect">
            <a:avLst/>
          </a:prstGeom>
        </p:spPr>
      </p:pic>
      <p:sp>
        <p:nvSpPr>
          <p:cNvPr id="3" name="AutoShape 3"/>
          <p:cNvSpPr/>
          <p:nvPr/>
        </p:nvSpPr>
        <p:spPr>
          <a:xfrm>
            <a:off x="793696" y="5295900"/>
            <a:ext cx="11947361" cy="0"/>
          </a:xfrm>
          <a:prstGeom prst="line">
            <a:avLst/>
          </a:prstGeom>
          <a:ln w="9525" cap="rnd">
            <a:solidFill>
              <a:srgbClr val="FFFFFF"/>
            </a:solidFill>
            <a:prstDash val="solid"/>
            <a:headEnd type="none" w="sm" len="sm"/>
            <a:tailEnd type="none" w="sm" len="sm"/>
          </a:ln>
        </p:spPr>
      </p:sp>
      <p:pic>
        <p:nvPicPr>
          <p:cNvPr id="4" name="Picture 4"/>
          <p:cNvPicPr>
            <a:picLocks noChangeAspect="1"/>
          </p:cNvPicPr>
          <p:nvPr/>
        </p:nvPicPr>
        <p:blipFill>
          <a:blip r:embed="rId4"/>
          <a:srcRect t="802" b="802"/>
          <a:stretch>
            <a:fillRect/>
          </a:stretch>
        </p:blipFill>
        <p:spPr>
          <a:xfrm>
            <a:off x="539863" y="894073"/>
            <a:ext cx="5773678" cy="4249427"/>
          </a:xfrm>
          <a:prstGeom prst="rect">
            <a:avLst/>
          </a:prstGeom>
        </p:spPr>
      </p:pic>
      <p:pic>
        <p:nvPicPr>
          <p:cNvPr id="5" name="Picture 5"/>
          <p:cNvPicPr>
            <a:picLocks noChangeAspect="1"/>
          </p:cNvPicPr>
          <p:nvPr/>
        </p:nvPicPr>
        <p:blipFill>
          <a:blip r:embed="rId5"/>
          <a:srcRect t="510" b="510"/>
          <a:stretch>
            <a:fillRect/>
          </a:stretch>
        </p:blipFill>
        <p:spPr>
          <a:xfrm>
            <a:off x="539863" y="5539522"/>
            <a:ext cx="5773678" cy="4274650"/>
          </a:xfrm>
          <a:prstGeom prst="rect">
            <a:avLst/>
          </a:prstGeom>
        </p:spPr>
      </p:pic>
      <p:sp>
        <p:nvSpPr>
          <p:cNvPr id="6" name="TextBox 6"/>
          <p:cNvSpPr txBox="1"/>
          <p:nvPr/>
        </p:nvSpPr>
        <p:spPr>
          <a:xfrm>
            <a:off x="6313541" y="5510947"/>
            <a:ext cx="6803258" cy="1538883"/>
          </a:xfrm>
          <a:prstGeom prst="rect">
            <a:avLst/>
          </a:prstGeom>
        </p:spPr>
        <p:txBody>
          <a:bodyPr lIns="0" tIns="0" rIns="0" bIns="0" rtlCol="0" anchor="t">
            <a:spAutoFit/>
          </a:bodyPr>
          <a:lstStyle/>
          <a:p>
            <a:pPr marL="518158" lvl="1" indent="-259079">
              <a:lnSpc>
                <a:spcPts val="3119"/>
              </a:lnSpc>
              <a:buFont typeface="Arial"/>
              <a:buChar char="•"/>
            </a:pPr>
            <a:r>
              <a:rPr lang="en-US" sz="2399" dirty="0">
                <a:solidFill>
                  <a:srgbClr val="362B35"/>
                </a:solidFill>
                <a:latin typeface="Raleway" panose="020B0503030101060003" pitchFamily="34" charset="77"/>
              </a:rPr>
              <a:t>Most Shoppers strongly agree that they expect Empathy (readiness to assist with queries).</a:t>
            </a:r>
          </a:p>
          <a:p>
            <a:pPr>
              <a:lnSpc>
                <a:spcPts val="2730"/>
              </a:lnSpc>
            </a:pPr>
            <a:endParaRPr lang="en-US" sz="2399" dirty="0">
              <a:solidFill>
                <a:srgbClr val="362B35"/>
              </a:solidFill>
              <a:latin typeface="Raleway" panose="020B0503030101060003" pitchFamily="34" charset="77"/>
            </a:endParaRPr>
          </a:p>
        </p:txBody>
      </p:sp>
      <p:grpSp>
        <p:nvGrpSpPr>
          <p:cNvPr id="7" name="Group 7"/>
          <p:cNvGrpSpPr/>
          <p:nvPr/>
        </p:nvGrpSpPr>
        <p:grpSpPr>
          <a:xfrm>
            <a:off x="6997832" y="8159111"/>
            <a:ext cx="10758255" cy="1099189"/>
            <a:chOff x="0" y="0"/>
            <a:chExt cx="14344341" cy="1465585"/>
          </a:xfrm>
        </p:grpSpPr>
        <p:sp>
          <p:nvSpPr>
            <p:cNvPr id="8" name="TextBox 8"/>
            <p:cNvSpPr txBox="1"/>
            <p:nvPr/>
          </p:nvSpPr>
          <p:spPr>
            <a:xfrm>
              <a:off x="0" y="0"/>
              <a:ext cx="14344341" cy="901700"/>
            </a:xfrm>
            <a:prstGeom prst="rect">
              <a:avLst/>
            </a:prstGeom>
          </p:spPr>
          <p:txBody>
            <a:bodyPr lIns="0" tIns="0" rIns="0" bIns="0" rtlCol="0" anchor="t">
              <a:spAutoFit/>
            </a:bodyPr>
            <a:lstStyle/>
            <a:p>
              <a:pPr marL="0" lvl="0" indent="0" algn="r">
                <a:lnSpc>
                  <a:spcPts val="5334"/>
                </a:lnSpc>
                <a:spcBef>
                  <a:spcPct val="0"/>
                </a:spcBef>
              </a:pPr>
              <a:r>
                <a:rPr lang="en-US" sz="4445" u="none">
                  <a:solidFill>
                    <a:srgbClr val="362B35"/>
                  </a:solidFill>
                  <a:latin typeface="Lexend Deca"/>
                </a:rPr>
                <a:t>Data Visualization</a:t>
              </a:r>
            </a:p>
          </p:txBody>
        </p:sp>
        <p:sp>
          <p:nvSpPr>
            <p:cNvPr id="9" name="TextBox 9"/>
            <p:cNvSpPr txBox="1"/>
            <p:nvPr/>
          </p:nvSpPr>
          <p:spPr>
            <a:xfrm>
              <a:off x="0" y="1117031"/>
              <a:ext cx="14344341" cy="348554"/>
            </a:xfrm>
            <a:prstGeom prst="rect">
              <a:avLst/>
            </a:prstGeom>
          </p:spPr>
          <p:txBody>
            <a:bodyPr lIns="0" tIns="0" rIns="0" bIns="0" rtlCol="0" anchor="t">
              <a:spAutoFit/>
            </a:bodyPr>
            <a:lstStyle/>
            <a:p>
              <a:pPr marL="0" lvl="0" indent="0" algn="r">
                <a:lnSpc>
                  <a:spcPts val="2247"/>
                </a:lnSpc>
                <a:spcBef>
                  <a:spcPct val="0"/>
                </a:spcBef>
              </a:pPr>
              <a:r>
                <a:rPr lang="en-US" sz="1728" u="none">
                  <a:solidFill>
                    <a:srgbClr val="362B35"/>
                  </a:solidFill>
                  <a:latin typeface="Open Sauce"/>
                </a:rPr>
                <a:t>Data from 18 to 47 contain Likert Scale answers </a:t>
              </a:r>
            </a:p>
          </p:txBody>
        </p:sp>
      </p:grpSp>
      <p:sp>
        <p:nvSpPr>
          <p:cNvPr id="10" name="TextBox 10"/>
          <p:cNvSpPr txBox="1"/>
          <p:nvPr/>
        </p:nvSpPr>
        <p:spPr>
          <a:xfrm>
            <a:off x="6313541" y="1323504"/>
            <a:ext cx="6803258" cy="1166794"/>
          </a:xfrm>
          <a:prstGeom prst="rect">
            <a:avLst/>
          </a:prstGeom>
        </p:spPr>
        <p:txBody>
          <a:bodyPr lIns="0" tIns="0" rIns="0" bIns="0" rtlCol="0" anchor="t">
            <a:spAutoFit/>
          </a:bodyPr>
          <a:lstStyle/>
          <a:p>
            <a:pPr marL="518158" lvl="1" indent="-259079">
              <a:lnSpc>
                <a:spcPts val="3119"/>
              </a:lnSpc>
              <a:buFont typeface="Arial"/>
              <a:buChar char="•"/>
            </a:pPr>
            <a:r>
              <a:rPr lang="en-US" sz="2399" dirty="0">
                <a:solidFill>
                  <a:srgbClr val="362B35"/>
                </a:solidFill>
                <a:latin typeface="Raleway" panose="020B0503030101060003" pitchFamily="34" charset="77"/>
              </a:rPr>
              <a:t>Most shoppers strongly agree that contents should be easy to read and understand</a:t>
            </a:r>
          </a:p>
          <a:p>
            <a:pPr>
              <a:lnSpc>
                <a:spcPts val="3119"/>
              </a:lnSpc>
            </a:pPr>
            <a:endParaRPr lang="en-US" sz="2399" dirty="0">
              <a:solidFill>
                <a:srgbClr val="362B35"/>
              </a:solidFill>
              <a:latin typeface="Raleway" panose="020B0503030101060003" pitchFamily="34" charset="77"/>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TotalTime>
  <Words>1688</Words>
  <Application>Microsoft Macintosh PowerPoint</Application>
  <PresentationFormat>Custom</PresentationFormat>
  <Paragraphs>180</Paragraphs>
  <Slides>18</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18</vt:i4>
      </vt:variant>
    </vt:vector>
  </HeadingPairs>
  <TitlesOfParts>
    <vt:vector size="36" baseType="lpstr">
      <vt:lpstr>Kollektif</vt:lpstr>
      <vt:lpstr>Libre Franklin</vt:lpstr>
      <vt:lpstr>Open Sauce Light Bold</vt:lpstr>
      <vt:lpstr>Exo 2 Bold Bold</vt:lpstr>
      <vt:lpstr>Open Sauce Light</vt:lpstr>
      <vt:lpstr>Open Sauce SemiBold</vt:lpstr>
      <vt:lpstr>Raleway</vt:lpstr>
      <vt:lpstr>Lexend Deca</vt:lpstr>
      <vt:lpstr>Century Gothic</vt:lpstr>
      <vt:lpstr>Open Sauce</vt:lpstr>
      <vt:lpstr>Wingdings 3</vt:lpstr>
      <vt:lpstr>League Spartan</vt:lpstr>
      <vt:lpstr>League Spartan Bold</vt:lpstr>
      <vt:lpstr>Space Mono Italics</vt:lpstr>
      <vt:lpstr>Lexend Deca Bold</vt:lpstr>
      <vt:lpstr>Arial</vt:lpstr>
      <vt:lpstr>Arimo</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SR_Presentation on Customer Retention Project</dc:title>
  <cp:lastModifiedBy>Microsoft Office User</cp:lastModifiedBy>
  <cp:revision>6</cp:revision>
  <dcterms:created xsi:type="dcterms:W3CDTF">2006-08-16T00:00:00Z</dcterms:created>
  <dcterms:modified xsi:type="dcterms:W3CDTF">2022-08-16T16:56:31Z</dcterms:modified>
  <dc:identifier>DAFAlyT2hlk</dc:identifier>
</cp:coreProperties>
</file>