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IN" sz="5200" spc="-1" strike="noStrike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</p:spPr>
        <p:txBody>
          <a:bodyPr tIns="91440" bIns="91440"/>
          <a:p>
            <a:pPr marL="343080" indent="-228240"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585858"/>
                </a:solidFill>
                <a:latin typeface="Arial"/>
                <a:ea typeface="Arial"/>
              </a:rPr>
              <a:t>Body Level One</a:t>
            </a:r>
            <a:endParaRPr b="0" lang="en-IN" sz="2800" spc="-1" strike="noStrike">
              <a:solidFill>
                <a:srgbClr val="585858"/>
              </a:solidFill>
              <a:latin typeface="Arial"/>
            </a:endParaRPr>
          </a:p>
          <a:p>
            <a:pPr marL="343080" indent="254160"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585858"/>
                </a:solidFill>
                <a:latin typeface="Arial"/>
                <a:ea typeface="Arial"/>
              </a:rPr>
              <a:t>Body Level Two</a:t>
            </a:r>
            <a:endParaRPr b="0" lang="en-IN" sz="2800" spc="-1" strike="noStrike">
              <a:solidFill>
                <a:srgbClr val="585858"/>
              </a:solidFill>
              <a:latin typeface="Arial"/>
            </a:endParaRPr>
          </a:p>
          <a:p>
            <a:pPr marL="343080" indent="711360"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585858"/>
                </a:solidFill>
                <a:latin typeface="Arial"/>
                <a:ea typeface="Arial"/>
              </a:rPr>
              <a:t>Body Level Three</a:t>
            </a:r>
            <a:endParaRPr b="0" lang="en-IN" sz="2800" spc="-1" strike="noStrike">
              <a:solidFill>
                <a:srgbClr val="585858"/>
              </a:solidFill>
              <a:latin typeface="Arial"/>
            </a:endParaRPr>
          </a:p>
          <a:p>
            <a:pPr marL="343080" indent="1168560"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585858"/>
                </a:solidFill>
                <a:latin typeface="Arial"/>
                <a:ea typeface="Arial"/>
              </a:rPr>
              <a:t>Body Level Four</a:t>
            </a:r>
            <a:endParaRPr b="0" lang="en-IN" sz="2800" spc="-1" strike="noStrike">
              <a:solidFill>
                <a:srgbClr val="585858"/>
              </a:solidFill>
              <a:latin typeface="Arial"/>
            </a:endParaRPr>
          </a:p>
          <a:p>
            <a:pPr marL="343080" indent="1625760"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585858"/>
                </a:solidFill>
                <a:latin typeface="Arial"/>
                <a:ea typeface="Arial"/>
              </a:rPr>
              <a:t>Body Level Five</a:t>
            </a:r>
            <a:endParaRPr b="0" lang="en-IN" sz="2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786E69E1-D80D-4A62-9025-E47E8AA66513}" type="slidenum">
              <a:rPr b="0" lang="en-IN" sz="1000" spc="-1" strike="noStrike">
                <a:solidFill>
                  <a:srgbClr val="585858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85858"/>
                </a:solidFill>
                <a:latin typeface="Arial"/>
                <a:ea typeface="Arial"/>
              </a:rPr>
              <a:t>Body Level One</a:t>
            </a: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  <a:p>
            <a:pPr lvl="1" marL="1005120" indent="-40788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b="0" lang="en-IN" sz="1800" spc="-1" strike="noStrike">
                <a:solidFill>
                  <a:srgbClr val="585858"/>
                </a:solidFill>
                <a:latin typeface="Arial"/>
                <a:ea typeface="Arial"/>
              </a:rPr>
              <a:t>Body Level Two</a:t>
            </a: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  <a:p>
            <a:pPr lvl="2" marL="1462320" indent="-407880">
              <a:lnSpc>
                <a:spcPct val="115000"/>
              </a:lnSpc>
              <a:buClr>
                <a:srgbClr val="585858"/>
              </a:buClr>
              <a:buFont typeface="Arial"/>
              <a:buChar char="■"/>
            </a:pPr>
            <a:r>
              <a:rPr b="0" lang="en-IN" sz="1800" spc="-1" strike="noStrike">
                <a:solidFill>
                  <a:srgbClr val="585858"/>
                </a:solidFill>
                <a:latin typeface="Arial"/>
                <a:ea typeface="Arial"/>
              </a:rPr>
              <a:t>Body Level Three</a:t>
            </a: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  <a:p>
            <a:pPr lvl="3" marL="1919520" indent="-40788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85858"/>
                </a:solidFill>
                <a:latin typeface="Arial"/>
                <a:ea typeface="Arial"/>
              </a:rPr>
              <a:t>Body Level Four</a:t>
            </a: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  <a:p>
            <a:pPr lvl="4" marL="2376720" indent="-40788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b="0" lang="en-IN" sz="1800" spc="-1" strike="noStrike">
                <a:solidFill>
                  <a:srgbClr val="585858"/>
                </a:solidFill>
                <a:latin typeface="Arial"/>
                <a:ea typeface="Arial"/>
              </a:rPr>
              <a:t>Body Level Five</a:t>
            </a:r>
            <a:endParaRPr b="0" lang="en-IN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2524FE5-F1C4-43AA-9DF3-73C17A4AC657}" type="slidenum">
              <a:rPr b="0" lang="en-IN" sz="1000" spc="-1" strike="noStrike">
                <a:solidFill>
                  <a:srgbClr val="585858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 flipH="1" rot="10800000">
            <a:off x="9163080" y="5148000"/>
            <a:ext cx="9162720" cy="514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9594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537840" y="1895040"/>
            <a:ext cx="3952800" cy="1250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3500" spc="-1" strike="noStrike">
                <a:solidFill>
                  <a:srgbClr val="ffffff"/>
                </a:solidFill>
                <a:latin typeface="Open Sans Extrabold"/>
                <a:ea typeface="Open Sans Extrabold"/>
              </a:rPr>
              <a:t>Sprocket Central Pty Ltd</a:t>
            </a:r>
            <a:endParaRPr b="0" lang="en-IN" sz="35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537840" y="3315600"/>
            <a:ext cx="5550120" cy="488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latin typeface="Open Sans Light"/>
                <a:ea typeface="Open Sans Light"/>
              </a:rPr>
              <a:t>Data analytics approach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81" name="Shape 57" descr=""/>
          <p:cNvPicPr/>
          <p:nvPr/>
        </p:nvPicPr>
        <p:blipFill>
          <a:blip r:embed="rId1"/>
          <a:stretch/>
        </p:blipFill>
        <p:spPr>
          <a:xfrm>
            <a:off x="614160" y="1275480"/>
            <a:ext cx="1981800" cy="238320"/>
          </a:xfrm>
          <a:prstGeom prst="rect">
            <a:avLst/>
          </a:prstGeom>
          <a:ln w="12600">
            <a:noFill/>
          </a:ln>
        </p:spPr>
      </p:pic>
      <p:sp>
        <p:nvSpPr>
          <p:cNvPr id="82" name="CustomShape 4"/>
          <p:cNvSpPr/>
          <p:nvPr/>
        </p:nvSpPr>
        <p:spPr>
          <a:xfrm>
            <a:off x="537840" y="3666600"/>
            <a:ext cx="6249240" cy="547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Open Sans Light"/>
                <a:ea typeface="Open Sans Light"/>
              </a:rPr>
              <a:t>[Division Name] - [Engagement Manager], [Senior Consultant], [Junior Consultant]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83" name="CustomShape 5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IN" sz="5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Arial"/>
              </a:rPr>
              <a:t>Agenda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343800" y="1211040"/>
            <a:ext cx="5459040" cy="1585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Introduction</a:t>
            </a:r>
            <a:endParaRPr b="0" lang="en-IN" sz="2000" spc="-1" strike="noStrike"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Data Exploration</a:t>
            </a:r>
            <a:endParaRPr b="0" lang="en-IN" sz="2000" spc="-1" strike="noStrike"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Model Development</a:t>
            </a:r>
            <a:endParaRPr b="0" lang="en-IN" sz="2000" spc="-1" strike="noStrike"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Interpretation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IN" sz="5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Arial"/>
              </a:rPr>
              <a:t>Introduction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205200" y="1083240"/>
            <a:ext cx="8565120" cy="533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Comic Sans MS"/>
                <a:ea typeface="Open Sans"/>
              </a:rPr>
              <a:t>customers analysis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205200" y="2164680"/>
            <a:ext cx="4134240" cy="1651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IN" sz="1400" spc="-1" strike="noStrike">
                <a:solidFill>
                  <a:srgbClr val="000000"/>
                </a:solidFill>
                <a:latin typeface="Comic Sans MS"/>
                <a:ea typeface="Open Sans"/>
              </a:rPr>
              <a:t>Age distributions</a:t>
            </a:r>
            <a:endParaRPr b="0" lang="en-IN" sz="1400" spc="-1" strike="noStrike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IN" sz="1400" spc="-1" strike="noStrike">
                <a:solidFill>
                  <a:srgbClr val="000000"/>
                </a:solidFill>
                <a:latin typeface="Comic Sans MS"/>
                <a:ea typeface="Open Sans"/>
              </a:rPr>
              <a:t>Number of bike purchases in 3 years / percentages purchases</a:t>
            </a:r>
            <a:endParaRPr b="0" lang="en-IN" sz="1400" spc="-1" strike="noStrike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IN" sz="1400" spc="-1" strike="noStrike">
                <a:solidFill>
                  <a:srgbClr val="000000"/>
                </a:solidFill>
                <a:latin typeface="Comic Sans MS"/>
                <a:ea typeface="Open Sans"/>
              </a:rPr>
              <a:t>Job industry category.</a:t>
            </a:r>
            <a:endParaRPr b="0" lang="en-IN" sz="1400" spc="-1" strike="noStrike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IN" sz="1400" spc="-1" strike="noStrike">
                <a:solidFill>
                  <a:srgbClr val="000000"/>
                </a:solidFill>
                <a:latin typeface="Comic Sans MS"/>
                <a:ea typeface="Open Sans"/>
              </a:rPr>
              <a:t>Wealth segments</a:t>
            </a:r>
            <a:endParaRPr b="0" lang="en-IN" sz="1400" spc="-1" strike="noStrike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IN" sz="1400" spc="-1" strike="noStrike">
                <a:solidFill>
                  <a:srgbClr val="000000"/>
                </a:solidFill>
                <a:latin typeface="Comic Sans MS"/>
                <a:ea typeface="Open Sans"/>
              </a:rPr>
              <a:t>Number of cars own on each states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IN" sz="5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205200" y="1083240"/>
            <a:ext cx="8565120" cy="60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omic Sans MS"/>
                <a:ea typeface="Open Sans"/>
              </a:rPr>
              <a:t>Customers’ age distribution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152280" y="1834920"/>
            <a:ext cx="4134240" cy="2953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IN" sz="1400" spc="-1" strike="noStrike">
                <a:solidFill>
                  <a:srgbClr val="000000"/>
                </a:solidFill>
                <a:latin typeface="Comic Sans MS"/>
                <a:ea typeface="Open Sans"/>
              </a:rPr>
              <a:t>As we can see, mostly our new customers are between 25 to 48 years old.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IN" sz="1400" spc="-1" strike="noStrike">
                <a:solidFill>
                  <a:srgbClr val="000000"/>
                </a:solidFill>
                <a:latin typeface="Comic Sans MS"/>
                <a:ea typeface="Open Sans"/>
              </a:rPr>
              <a:t>Number of customers from 48 to 59 years old has big drops on percentages.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IN" sz="1400" spc="-1" strike="noStrike">
                <a:solidFill>
                  <a:srgbClr val="000000"/>
                </a:solidFill>
                <a:latin typeface="Comic Sans MS"/>
                <a:ea typeface="Open Sans"/>
              </a:rPr>
              <a:t>There is a slightly increase in number of customers over 59 years old in term of percentages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IN" sz="1400" spc="-1" strike="noStrike">
                <a:solidFill>
                  <a:srgbClr val="000000"/>
                </a:solidFill>
                <a:latin typeface="Comic Sans MS"/>
                <a:ea typeface="Open Sans"/>
              </a:rPr>
              <a:t>It looks like the percentages of under 25 years old not really change.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IN" sz="500" spc="-1" strike="noStrike">
              <a:latin typeface="Arial"/>
            </a:endParaRPr>
          </a:p>
        </p:txBody>
      </p:sp>
      <p:pic>
        <p:nvPicPr>
          <p:cNvPr id="98" name="Picture 9" descr=""/>
          <p:cNvPicPr/>
          <p:nvPr/>
        </p:nvPicPr>
        <p:blipFill>
          <a:blip r:embed="rId1"/>
          <a:stretch/>
        </p:blipFill>
        <p:spPr>
          <a:xfrm>
            <a:off x="4876920" y="743040"/>
            <a:ext cx="3316680" cy="2132280"/>
          </a:xfrm>
          <a:prstGeom prst="rect">
            <a:avLst/>
          </a:prstGeom>
          <a:ln>
            <a:noFill/>
          </a:ln>
        </p:spPr>
      </p:pic>
      <p:pic>
        <p:nvPicPr>
          <p:cNvPr id="99" name="Picture 10" descr=""/>
          <p:cNvPicPr/>
          <p:nvPr/>
        </p:nvPicPr>
        <p:blipFill>
          <a:blip r:embed="rId2"/>
          <a:stretch/>
        </p:blipFill>
        <p:spPr>
          <a:xfrm>
            <a:off x="4876920" y="2800440"/>
            <a:ext cx="3318480" cy="2133360"/>
          </a:xfrm>
          <a:prstGeom prst="rect">
            <a:avLst/>
          </a:prstGeom>
          <a:ln>
            <a:noFill/>
          </a:ln>
        </p:spPr>
      </p:pic>
      <p:sp>
        <p:nvSpPr>
          <p:cNvPr id="100" name="CustomShape 6"/>
          <p:cNvSpPr/>
          <p:nvPr/>
        </p:nvSpPr>
        <p:spPr>
          <a:xfrm>
            <a:off x="7696800" y="895320"/>
            <a:ext cx="418680" cy="304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0000"/>
                </a:solidFill>
                <a:latin typeface="Arial"/>
                <a:ea typeface="Arial"/>
              </a:rPr>
              <a:t>new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1" name="CustomShape 7"/>
          <p:cNvSpPr/>
          <p:nvPr/>
        </p:nvSpPr>
        <p:spPr>
          <a:xfrm>
            <a:off x="7696440" y="2952720"/>
            <a:ext cx="330120" cy="304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0000"/>
                </a:solidFill>
                <a:latin typeface="Arial"/>
                <a:ea typeface="Arial"/>
              </a:rPr>
              <a:t>old</a:t>
            </a: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Arial"/>
              </a:rPr>
              <a:t>Model Development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205200" y="1083240"/>
            <a:ext cx="8565120" cy="533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Comic Sans MS"/>
                <a:ea typeface="Open Sans"/>
              </a:rPr>
              <a:t>Bike purchases last 3 years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205200" y="2164680"/>
            <a:ext cx="4134240" cy="1896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IN" sz="1400" spc="-1" strike="noStrike">
                <a:solidFill>
                  <a:srgbClr val="000000"/>
                </a:solidFill>
                <a:latin typeface="Comic Sans MS"/>
                <a:ea typeface="Open Sans"/>
              </a:rPr>
              <a:t>As we can see, our new customers mostly Female with 50.6% purchases with total of 25,212 bikes</a:t>
            </a:r>
            <a:endParaRPr b="0" lang="en-IN" sz="1400" spc="-1" strike="noStrike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IN" sz="1400" spc="-1" strike="noStrike">
                <a:solidFill>
                  <a:srgbClr val="000000"/>
                </a:solidFill>
                <a:latin typeface="Comic Sans MS"/>
                <a:ea typeface="Open Sans"/>
              </a:rPr>
              <a:t>Male contributed to 47.7% purchases with 23,765 bikes</a:t>
            </a:r>
            <a:endParaRPr b="0" lang="en-IN" sz="1400" spc="-1" strike="noStrike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IN" sz="1400" spc="-1" strike="noStrike">
                <a:solidFill>
                  <a:srgbClr val="000000"/>
                </a:solidFill>
                <a:latin typeface="Comic Sans MS"/>
                <a:ea typeface="Open Sans"/>
              </a:rPr>
              <a:t>So we should focus on advertises on Female customers than Male customers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IN" sz="500" spc="-1" strike="noStrike">
              <a:latin typeface="Arial"/>
            </a:endParaRPr>
          </a:p>
        </p:txBody>
      </p:sp>
      <p:pic>
        <p:nvPicPr>
          <p:cNvPr id="107" name="Picture 9" descr=""/>
          <p:cNvPicPr/>
          <p:nvPr/>
        </p:nvPicPr>
        <p:blipFill>
          <a:blip r:embed="rId1"/>
          <a:stretch/>
        </p:blipFill>
        <p:spPr>
          <a:xfrm>
            <a:off x="5105520" y="743040"/>
            <a:ext cx="3321360" cy="2151720"/>
          </a:xfrm>
          <a:prstGeom prst="rect">
            <a:avLst/>
          </a:prstGeom>
          <a:ln>
            <a:noFill/>
          </a:ln>
        </p:spPr>
      </p:pic>
      <p:pic>
        <p:nvPicPr>
          <p:cNvPr id="108" name="Picture 10" descr=""/>
          <p:cNvPicPr/>
          <p:nvPr/>
        </p:nvPicPr>
        <p:blipFill>
          <a:blip r:embed="rId2"/>
          <a:stretch/>
        </p:blipFill>
        <p:spPr>
          <a:xfrm>
            <a:off x="4952880" y="2800440"/>
            <a:ext cx="3461040" cy="215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"/>
          <p:cNvSpPr/>
          <p:nvPr/>
        </p:nvSpPr>
        <p:spPr>
          <a:xfrm>
            <a:off x="205200" y="263880"/>
            <a:ext cx="8565120" cy="488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Arial"/>
              </a:rPr>
              <a:t>Interpretation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228600" y="895320"/>
            <a:ext cx="8565120" cy="533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Comic Sans MS"/>
                <a:ea typeface="Open Sans"/>
              </a:rPr>
              <a:t>Job industry category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228600" y="1428840"/>
            <a:ext cx="2895120" cy="1896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IN" sz="1400" spc="-1" strike="noStrike">
                <a:solidFill>
                  <a:srgbClr val="000000"/>
                </a:solidFill>
                <a:latin typeface="Comic Sans MS"/>
                <a:ea typeface="Open Sans"/>
              </a:rPr>
              <a:t>Mostly our new customers are on Finance industry and our Manufacturing customers are still on top 2.</a:t>
            </a:r>
            <a:endParaRPr b="0" lang="en-IN" sz="1400" spc="-1" strike="noStrike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IN" sz="1400" spc="-1" strike="noStrike">
                <a:solidFill>
                  <a:srgbClr val="000000"/>
                </a:solidFill>
                <a:latin typeface="Comic Sans MS"/>
                <a:ea typeface="Open Sans"/>
              </a:rPr>
              <a:t>The rest industries is still same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IN" sz="500" spc="-1" strike="noStrike">
              <a:latin typeface="Arial"/>
            </a:endParaRPr>
          </a:p>
        </p:txBody>
      </p:sp>
      <p:pic>
        <p:nvPicPr>
          <p:cNvPr id="114" name="Picture 9" descr=""/>
          <p:cNvPicPr/>
          <p:nvPr/>
        </p:nvPicPr>
        <p:blipFill>
          <a:blip r:embed="rId1"/>
          <a:stretch/>
        </p:blipFill>
        <p:spPr>
          <a:xfrm>
            <a:off x="3200400" y="743040"/>
            <a:ext cx="2773440" cy="1757880"/>
          </a:xfrm>
          <a:prstGeom prst="rect">
            <a:avLst/>
          </a:prstGeom>
          <a:ln>
            <a:noFill/>
          </a:ln>
        </p:spPr>
      </p:pic>
      <p:pic>
        <p:nvPicPr>
          <p:cNvPr id="115" name="Picture 10" descr=""/>
          <p:cNvPicPr/>
          <p:nvPr/>
        </p:nvPicPr>
        <p:blipFill>
          <a:blip r:embed="rId2"/>
          <a:stretch/>
        </p:blipFill>
        <p:spPr>
          <a:xfrm>
            <a:off x="5989320" y="743040"/>
            <a:ext cx="3154320" cy="1805760"/>
          </a:xfrm>
          <a:prstGeom prst="rect">
            <a:avLst/>
          </a:prstGeom>
          <a:ln>
            <a:noFill/>
          </a:ln>
        </p:spPr>
      </p:pic>
      <p:sp>
        <p:nvSpPr>
          <p:cNvPr id="116" name="CustomShape 6"/>
          <p:cNvSpPr/>
          <p:nvPr/>
        </p:nvSpPr>
        <p:spPr>
          <a:xfrm>
            <a:off x="124200" y="2952720"/>
            <a:ext cx="2671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Comic Sans MS"/>
                <a:ea typeface="Arial"/>
              </a:rPr>
              <a:t>Wealth segments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7" name="CustomShape 7"/>
          <p:cNvSpPr/>
          <p:nvPr/>
        </p:nvSpPr>
        <p:spPr>
          <a:xfrm>
            <a:off x="152280" y="3333600"/>
            <a:ext cx="3580920" cy="15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IN" sz="1400" spc="-1" strike="noStrike">
                <a:solidFill>
                  <a:srgbClr val="000000"/>
                </a:solidFill>
                <a:latin typeface="Comic Sans MS"/>
                <a:ea typeface="Arial"/>
              </a:rPr>
              <a:t>In all ages, the number of Mass Customers is the highest so we should focus on this social class.</a:t>
            </a:r>
            <a:endParaRPr b="0" lang="en-I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IN" sz="1400" spc="-1" strike="noStrike">
                <a:solidFill>
                  <a:srgbClr val="000000"/>
                </a:solidFill>
                <a:latin typeface="Comic Sans MS"/>
                <a:ea typeface="Arial"/>
              </a:rPr>
              <a:t>After that, we should focus on High Net Customer. </a:t>
            </a:r>
            <a:endParaRPr b="0" lang="en-I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IN" sz="1400" spc="-1" strike="noStrike">
                <a:solidFill>
                  <a:srgbClr val="000000"/>
                </a:solidFill>
                <a:latin typeface="Comic Sans MS"/>
                <a:ea typeface="Arial"/>
              </a:rPr>
              <a:t>Then Affluent Customers but mostly second and third quadrant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118" name="Picture 13" descr=""/>
          <p:cNvPicPr/>
          <p:nvPr/>
        </p:nvPicPr>
        <p:blipFill>
          <a:blip r:embed="rId3"/>
          <a:stretch/>
        </p:blipFill>
        <p:spPr>
          <a:xfrm>
            <a:off x="3581280" y="2783520"/>
            <a:ext cx="2666520" cy="1630440"/>
          </a:xfrm>
          <a:prstGeom prst="rect">
            <a:avLst/>
          </a:prstGeom>
          <a:ln>
            <a:noFill/>
          </a:ln>
        </p:spPr>
      </p:pic>
      <p:pic>
        <p:nvPicPr>
          <p:cNvPr id="119" name="Picture 14" descr=""/>
          <p:cNvPicPr/>
          <p:nvPr/>
        </p:nvPicPr>
        <p:blipFill>
          <a:blip r:embed="rId4"/>
          <a:stretch/>
        </p:blipFill>
        <p:spPr>
          <a:xfrm>
            <a:off x="6248520" y="2647800"/>
            <a:ext cx="2652480" cy="175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205200" y="263880"/>
            <a:ext cx="8565120" cy="488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Arial"/>
              </a:rPr>
              <a:t>Interpretation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205200" y="1064520"/>
            <a:ext cx="8565120" cy="533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Comic Sans MS"/>
                <a:ea typeface="Open Sans"/>
              </a:rPr>
              <a:t>Numbers of cars owned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173160" y="1843200"/>
            <a:ext cx="4134240" cy="2385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343080" indent="-342720">
              <a:lnSpc>
                <a:spcPct val="115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IN" sz="1400" spc="-1" strike="noStrike">
                <a:solidFill>
                  <a:srgbClr val="000000"/>
                </a:solidFill>
                <a:latin typeface="Comic Sans MS"/>
                <a:ea typeface="Open Sans"/>
              </a:rPr>
              <a:t>NSW should be considered the most since numbers of customers don’t own cars is significantly larger than that own.</a:t>
            </a:r>
            <a:endParaRPr b="0" lang="en-IN" sz="1400" spc="-1" strike="noStrike">
              <a:latin typeface="Arial"/>
            </a:endParaRPr>
          </a:p>
          <a:p>
            <a:pPr marL="343080" indent="-342720">
              <a:lnSpc>
                <a:spcPct val="115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IN" sz="1400" spc="-1" strike="noStrike">
                <a:solidFill>
                  <a:srgbClr val="000000"/>
                </a:solidFill>
                <a:latin typeface="Comic Sans MS"/>
                <a:ea typeface="Open Sans"/>
              </a:rPr>
              <a:t>VIC and QLD has more customers that own car that who don’t but we can try to have something so that those owns car will buy bikes.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IN" sz="500" spc="-1" strike="noStrike">
              <a:latin typeface="Arial"/>
            </a:endParaRPr>
          </a:p>
        </p:txBody>
      </p:sp>
      <p:pic>
        <p:nvPicPr>
          <p:cNvPr id="125" name="Picture 2" descr=""/>
          <p:cNvPicPr/>
          <p:nvPr/>
        </p:nvPicPr>
        <p:blipFill>
          <a:blip r:embed="rId1"/>
          <a:stretch/>
        </p:blipFill>
        <p:spPr>
          <a:xfrm>
            <a:off x="4495680" y="1581120"/>
            <a:ext cx="4170600" cy="282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 flipH="1" rot="10800000">
            <a:off x="9163080" y="5148000"/>
            <a:ext cx="9162720" cy="514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9594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"/>
          <p:cNvSpPr/>
          <p:nvPr/>
        </p:nvSpPr>
        <p:spPr>
          <a:xfrm>
            <a:off x="537840" y="1895040"/>
            <a:ext cx="3952800" cy="716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3500" spc="-1" strike="noStrike">
                <a:solidFill>
                  <a:srgbClr val="ffffff"/>
                </a:solidFill>
                <a:latin typeface="Open Sans Extrabold"/>
                <a:ea typeface="Open Sans Extrabold"/>
              </a:rPr>
              <a:t>Appendix</a:t>
            </a:r>
            <a:endParaRPr b="0" lang="en-IN" sz="35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IN" sz="5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205200" y="263880"/>
            <a:ext cx="8565120" cy="488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Arial"/>
              </a:rPr>
              <a:t>Appendix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205200" y="1083240"/>
            <a:ext cx="8565120" cy="533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4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IN" sz="5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LibreOffice/6.0.7.3$Linux_X86_64 LibreOffice_project/00m0$Build-3</Application>
  <Words>598</Words>
  <Paragraphs>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2020-06-18T09:59:52Z</dcterms:modified>
  <cp:revision>6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