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65" r:id="rId2"/>
    <p:sldMasterId id="2147483677" r:id="rId3"/>
  </p:sldMasterIdLst>
  <p:notesMasterIdLst>
    <p:notesMasterId r:id="rId18"/>
  </p:notesMasterIdLst>
  <p:handoutMasterIdLst>
    <p:handoutMasterId r:id="rId19"/>
  </p:handoutMasterIdLst>
  <p:sldIdLst>
    <p:sldId id="297" r:id="rId4"/>
    <p:sldId id="298" r:id="rId5"/>
    <p:sldId id="299" r:id="rId6"/>
    <p:sldId id="302" r:id="rId7"/>
    <p:sldId id="300" r:id="rId8"/>
    <p:sldId id="301" r:id="rId9"/>
    <p:sldId id="303" r:id="rId10"/>
    <p:sldId id="304" r:id="rId11"/>
    <p:sldId id="305" r:id="rId12"/>
    <p:sldId id="306" r:id="rId13"/>
    <p:sldId id="307" r:id="rId14"/>
    <p:sldId id="308" r:id="rId15"/>
    <p:sldId id="309" r:id="rId16"/>
    <p:sldId id="310" r:id="rId17"/>
  </p:sldIdLst>
  <p:sldSz cx="9144000" cy="6858000" type="screen4x3"/>
  <p:notesSz cx="6797675" cy="9928225"/>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bbo" initials=""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00CC"/>
    <a:srgbClr val="FFFF99"/>
    <a:srgbClr val="CFDB5F"/>
    <a:srgbClr val="333399"/>
    <a:srgbClr val="154B1F"/>
    <a:srgbClr val="996633"/>
    <a:srgbClr val="F3F9FA"/>
    <a:srgbClr val="E7F3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450" autoAdjust="0"/>
    <p:restoredTop sz="82011" autoAdjust="0"/>
  </p:normalViewPr>
  <p:slideViewPr>
    <p:cSldViewPr>
      <p:cViewPr>
        <p:scale>
          <a:sx n="75" d="100"/>
          <a:sy n="75" d="100"/>
        </p:scale>
        <p:origin x="570"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6"/>
    </p:cViewPr>
  </p:sorterViewPr>
  <p:notesViewPr>
    <p:cSldViewPr>
      <p:cViewPr varScale="1">
        <p:scale>
          <a:sx n="64" d="100"/>
          <a:sy n="64" d="100"/>
        </p:scale>
        <p:origin x="-1973" y="-77"/>
      </p:cViewPr>
      <p:guideLst>
        <p:guide orient="horz" pos="3126"/>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2946576"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sz="quarter" idx="1"/>
          </p:nvPr>
        </p:nvSpPr>
        <p:spPr bwMode="auto">
          <a:xfrm>
            <a:off x="3849483" y="1"/>
            <a:ext cx="2946575"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ChangeArrowheads="1"/>
          </p:cNvSpPr>
          <p:nvPr>
            <p:ph type="ftr" sz="quarter" idx="2"/>
          </p:nvPr>
        </p:nvSpPr>
        <p:spPr bwMode="auto">
          <a:xfrm>
            <a:off x="0" y="9429671"/>
            <a:ext cx="2946576"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5" name="Rectangle 5"/>
          <p:cNvSpPr>
            <a:spLocks noGrp="1" noChangeArrowheads="1"/>
          </p:cNvSpPr>
          <p:nvPr>
            <p:ph type="sldNum" sz="quarter" idx="3"/>
          </p:nvPr>
        </p:nvSpPr>
        <p:spPr bwMode="auto">
          <a:xfrm>
            <a:off x="3849483" y="9429671"/>
            <a:ext cx="2946575"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D5DF19D-7A13-446A-9383-C1C693E98910}" type="slidenum">
              <a:rPr lang="en-US"/>
              <a:pPr/>
              <a:t>‹#›</a:t>
            </a:fld>
            <a:endParaRPr lang="en-US"/>
          </a:p>
        </p:txBody>
      </p:sp>
    </p:spTree>
    <p:extLst>
      <p:ext uri="{BB962C8B-B14F-4D97-AF65-F5344CB8AC3E}">
        <p14:creationId xmlns:p14="http://schemas.microsoft.com/office/powerpoint/2010/main" val="338412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1"/>
            <a:ext cx="2946576"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idx="1"/>
          </p:nvPr>
        </p:nvSpPr>
        <p:spPr bwMode="auto">
          <a:xfrm>
            <a:off x="3849483" y="1"/>
            <a:ext cx="2946575" cy="4969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79606" y="4715630"/>
            <a:ext cx="5438464" cy="44679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1270" name="Rectangle 6"/>
          <p:cNvSpPr>
            <a:spLocks noGrp="1" noChangeArrowheads="1"/>
          </p:cNvSpPr>
          <p:nvPr>
            <p:ph type="ftr" sz="quarter" idx="4"/>
          </p:nvPr>
        </p:nvSpPr>
        <p:spPr bwMode="auto">
          <a:xfrm>
            <a:off x="0" y="9429671"/>
            <a:ext cx="2946576"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71" name="Rectangle 7"/>
          <p:cNvSpPr>
            <a:spLocks noGrp="1" noChangeArrowheads="1"/>
          </p:cNvSpPr>
          <p:nvPr>
            <p:ph type="sldNum" sz="quarter" idx="5"/>
          </p:nvPr>
        </p:nvSpPr>
        <p:spPr bwMode="auto">
          <a:xfrm>
            <a:off x="3849483" y="9429671"/>
            <a:ext cx="2946575" cy="49696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98A4D43-7FDB-462F-BBE7-F0BE6AEF141B}" type="slidenum">
              <a:rPr lang="en-US"/>
              <a:pPr/>
              <a:t>‹#›</a:t>
            </a:fld>
            <a:endParaRPr lang="en-US"/>
          </a:p>
        </p:txBody>
      </p:sp>
    </p:spTree>
    <p:extLst>
      <p:ext uri="{BB962C8B-B14F-4D97-AF65-F5344CB8AC3E}">
        <p14:creationId xmlns:p14="http://schemas.microsoft.com/office/powerpoint/2010/main" val="41455806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A4D43-7FDB-462F-BBE7-F0BE6AEF141B}" type="slidenum">
              <a:rPr lang="en-US" smtClean="0"/>
              <a:pPr/>
              <a:t>7</a:t>
            </a:fld>
            <a:endParaRPr lang="en-US"/>
          </a:p>
        </p:txBody>
      </p:sp>
    </p:spTree>
    <p:extLst>
      <p:ext uri="{BB962C8B-B14F-4D97-AF65-F5344CB8AC3E}">
        <p14:creationId xmlns:p14="http://schemas.microsoft.com/office/powerpoint/2010/main" val="339701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A4D43-7FDB-462F-BBE7-F0BE6AEF141B}" type="slidenum">
              <a:rPr lang="en-US" smtClean="0"/>
              <a:pPr/>
              <a:t>8</a:t>
            </a:fld>
            <a:endParaRPr lang="en-US"/>
          </a:p>
        </p:txBody>
      </p:sp>
    </p:spTree>
    <p:extLst>
      <p:ext uri="{BB962C8B-B14F-4D97-AF65-F5344CB8AC3E}">
        <p14:creationId xmlns:p14="http://schemas.microsoft.com/office/powerpoint/2010/main" val="3374626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endParaRPr lang="en-IN"/>
          </a:p>
        </p:txBody>
      </p:sp>
      <p:sp>
        <p:nvSpPr>
          <p:cNvPr id="8" name="Slide Number Placeholder 7"/>
          <p:cNvSpPr>
            <a:spLocks noGrp="1"/>
          </p:cNvSpPr>
          <p:nvPr>
            <p:ph type="sldNum" sz="quarter" idx="10"/>
          </p:nvPr>
        </p:nvSpPr>
        <p:spPr>
          <a:xfrm>
            <a:off x="6934200" y="6400800"/>
            <a:ext cx="2133600" cy="476250"/>
          </a:xfrm>
          <a:prstGeom prst="rect">
            <a:avLst/>
          </a:prstGeom>
        </p:spPr>
        <p:txBody>
          <a:bodyPr/>
          <a:lstStyle/>
          <a:p>
            <a:fld id="{9261E5DE-1FAD-4B42-A414-6E7F231784F7}" type="slidenum">
              <a:rPr lang="da-DK" smtClean="0"/>
              <a:pPr/>
              <a:t>‹#›</a:t>
            </a:fld>
            <a:endParaRPr lang="da-DK"/>
          </a:p>
        </p:txBody>
      </p:sp>
      <p:sp>
        <p:nvSpPr>
          <p:cNvPr id="9" name="Footer Placeholder 8"/>
          <p:cNvSpPr>
            <a:spLocks noGrp="1"/>
          </p:cNvSpPr>
          <p:nvPr>
            <p:ph type="ftr" sz="quarter" idx="11"/>
          </p:nvPr>
        </p:nvSpPr>
        <p:spPr>
          <a:xfrm>
            <a:off x="762000" y="6477000"/>
            <a:ext cx="7467600" cy="381000"/>
          </a:xfrm>
        </p:spPr>
        <p:txBody>
          <a:bodyPr/>
          <a:lstStyle/>
          <a:p>
            <a:endParaRPr lang="da-DK" dirty="0"/>
          </a:p>
        </p:txBody>
      </p:sp>
    </p:spTree>
  </p:cSld>
  <p:clrMapOvr>
    <a:masterClrMapping/>
  </p:clrMapOvr>
  <p:transition spd="med">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a:xfrm>
            <a:off x="7010400" y="6324600"/>
            <a:ext cx="2133600" cy="476250"/>
          </a:xfrm>
          <a:prstGeom prst="rect">
            <a:avLst/>
          </a:prstGeom>
        </p:spPr>
        <p:txBody>
          <a:bodyPr/>
          <a:lstStyle>
            <a:lvl1pPr>
              <a:defRPr/>
            </a:lvl1pPr>
          </a:lstStyle>
          <a:p>
            <a:fld id="{8D7C0A8F-CCE1-4AA1-BDDB-4A65B519231F}" type="slidenum">
              <a:rPr lang="da-DK"/>
              <a:pPr/>
              <a:t>‹#›</a:t>
            </a:fld>
            <a:endParaRPr lang="da-DK"/>
          </a:p>
        </p:txBody>
      </p:sp>
    </p:spTree>
  </p:cSld>
  <p:clrMapOvr>
    <a:masterClrMapping/>
  </p:clrMapOvr>
  <p:transition spd="med">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a:xfrm>
            <a:off x="7010400" y="6324600"/>
            <a:ext cx="2133600" cy="476250"/>
          </a:xfrm>
          <a:prstGeom prst="rect">
            <a:avLst/>
          </a:prstGeom>
        </p:spPr>
        <p:txBody>
          <a:bodyPr/>
          <a:lstStyle>
            <a:lvl1pPr>
              <a:defRPr/>
            </a:lvl1pPr>
          </a:lstStyle>
          <a:p>
            <a:fld id="{C8E173FF-275D-49D2-848A-6F562D82F858}" type="slidenum">
              <a:rPr lang="da-DK"/>
              <a:pPr/>
              <a:t>‹#›</a:t>
            </a:fld>
            <a:endParaRPr lang="da-DK"/>
          </a:p>
        </p:txBody>
      </p:sp>
    </p:spTree>
  </p:cSld>
  <p:clrMapOvr>
    <a:masterClrMapping/>
  </p:clrMapOvr>
  <p:transition spd="med">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endParaRPr lang="da-DK" dirty="0"/>
          </a:p>
        </p:txBody>
      </p:sp>
      <p:sp>
        <p:nvSpPr>
          <p:cNvPr id="6" name="Slide Number Placeholder 5"/>
          <p:cNvSpPr>
            <a:spLocks noGrp="1"/>
          </p:cNvSpPr>
          <p:nvPr>
            <p:ph type="sldNum" sz="quarter" idx="12"/>
          </p:nvPr>
        </p:nvSpPr>
        <p:spPr>
          <a:xfrm>
            <a:off x="7010400" y="6324600"/>
            <a:ext cx="2133600" cy="476250"/>
          </a:xfrm>
          <a:prstGeom prst="rect">
            <a:avLst/>
          </a:prstGeom>
        </p:spPr>
        <p:txBody>
          <a:bodyPr/>
          <a:lstStyle>
            <a:lvl1pPr>
              <a:defRPr sz="1200">
                <a:latin typeface="Cambria" pitchFamily="18" charset="0"/>
              </a:defRPr>
            </a:lvl1pPr>
          </a:lstStyle>
          <a:p>
            <a:fld id="{5B32720C-8110-40B4-92F6-930FFF7D79F0}" type="slidenum">
              <a:rPr lang="da-DK" smtClean="0"/>
              <a:pPr/>
              <a:t>‹#›</a:t>
            </a:fld>
            <a:endParaRPr lang="da-DK" dirty="0"/>
          </a:p>
        </p:txBody>
      </p:sp>
    </p:spTree>
  </p:cSld>
  <p:clrMapOvr>
    <a:masterClrMapping/>
  </p:clrMapOvr>
  <p:transition spd="med">
    <p:strips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BC17-BD38-45BB-8650-78C70C026369}"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5" name="Footer Placeholder 4"/>
          <p:cNvSpPr>
            <a:spLocks noGrp="1"/>
          </p:cNvSpPr>
          <p:nvPr>
            <p:ph type="ftr" sz="quarter" idx="11"/>
          </p:nvPr>
        </p:nvSpPr>
        <p:spPr/>
        <p:txBody>
          <a:bodyPr/>
          <a:lstStyle>
            <a:lvl1pPr>
              <a:defRPr/>
            </a:lvl1pPr>
          </a:lstStyle>
          <a:p>
            <a:endParaRPr lang="da-DK"/>
          </a:p>
        </p:txBody>
      </p:sp>
      <p:sp>
        <p:nvSpPr>
          <p:cNvPr id="6" name="Slide Number Placeholder 5"/>
          <p:cNvSpPr>
            <a:spLocks noGrp="1"/>
          </p:cNvSpPr>
          <p:nvPr>
            <p:ph type="sldNum" sz="quarter" idx="12"/>
          </p:nvPr>
        </p:nvSpPr>
        <p:spPr>
          <a:xfrm>
            <a:off x="7010400" y="6324600"/>
            <a:ext cx="2133600" cy="476250"/>
          </a:xfrm>
          <a:prstGeom prst="rect">
            <a:avLst/>
          </a:prstGeom>
        </p:spPr>
        <p:txBody>
          <a:bodyPr/>
          <a:lstStyle>
            <a:lvl1pPr>
              <a:defRPr/>
            </a:lvl1pPr>
          </a:lstStyle>
          <a:p>
            <a:fld id="{6C10F02D-DC6C-4B00-B3A0-A4090C728999}" type="slidenum">
              <a:rPr lang="da-DK"/>
              <a:pPr/>
              <a:t>‹#›</a:t>
            </a:fld>
            <a:endParaRPr lang="da-DK"/>
          </a:p>
        </p:txBody>
      </p:sp>
    </p:spTree>
  </p:cSld>
  <p:clrMapOvr>
    <a:masterClrMapping/>
  </p:clrMapOvr>
  <p:transition spd="med">
    <p:strips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9B61-CE78-44A5-8CD3-3A534438DC4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6" name="Footer Placeholder 5"/>
          <p:cNvSpPr>
            <a:spLocks noGrp="1"/>
          </p:cNvSpPr>
          <p:nvPr>
            <p:ph type="ftr" sz="quarter" idx="11"/>
          </p:nvPr>
        </p:nvSpPr>
        <p:spPr/>
        <p:txBody>
          <a:bodyPr/>
          <a:lstStyle>
            <a:lvl1pPr>
              <a:defRPr/>
            </a:lvl1pPr>
          </a:lstStyle>
          <a:p>
            <a:endParaRPr lang="da-DK"/>
          </a:p>
        </p:txBody>
      </p:sp>
      <p:sp>
        <p:nvSpPr>
          <p:cNvPr id="7" name="Slide Number Placeholder 6"/>
          <p:cNvSpPr>
            <a:spLocks noGrp="1"/>
          </p:cNvSpPr>
          <p:nvPr>
            <p:ph type="sldNum" sz="quarter" idx="12"/>
          </p:nvPr>
        </p:nvSpPr>
        <p:spPr>
          <a:xfrm>
            <a:off x="7010400" y="6324600"/>
            <a:ext cx="2133600" cy="476250"/>
          </a:xfrm>
          <a:prstGeom prst="rect">
            <a:avLst/>
          </a:prstGeom>
        </p:spPr>
        <p:txBody>
          <a:bodyPr/>
          <a:lstStyle>
            <a:lvl1pPr>
              <a:defRPr/>
            </a:lvl1pPr>
          </a:lstStyle>
          <a:p>
            <a:fld id="{BF4285A1-7F2F-4D81-ADFF-BDF3BCF74C3B}" type="slidenum">
              <a:rPr lang="da-DK"/>
              <a:pPr/>
              <a:t>‹#›</a:t>
            </a:fld>
            <a:endParaRPr lang="da-DK"/>
          </a:p>
        </p:txBody>
      </p:sp>
    </p:spTree>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8" name="Footer Placeholder 7"/>
          <p:cNvSpPr>
            <a:spLocks noGrp="1"/>
          </p:cNvSpPr>
          <p:nvPr>
            <p:ph type="ftr" sz="quarter" idx="11"/>
          </p:nvPr>
        </p:nvSpPr>
        <p:spPr/>
        <p:txBody>
          <a:bodyPr/>
          <a:lstStyle>
            <a:lvl1pPr>
              <a:defRPr/>
            </a:lvl1pPr>
          </a:lstStyle>
          <a:p>
            <a:endParaRPr lang="da-DK"/>
          </a:p>
        </p:txBody>
      </p:sp>
      <p:sp>
        <p:nvSpPr>
          <p:cNvPr id="9" name="Slide Number Placeholder 8"/>
          <p:cNvSpPr>
            <a:spLocks noGrp="1"/>
          </p:cNvSpPr>
          <p:nvPr>
            <p:ph type="sldNum" sz="quarter" idx="12"/>
          </p:nvPr>
        </p:nvSpPr>
        <p:spPr>
          <a:xfrm>
            <a:off x="7010400" y="6324600"/>
            <a:ext cx="2133600" cy="476250"/>
          </a:xfrm>
          <a:prstGeom prst="rect">
            <a:avLst/>
          </a:prstGeom>
        </p:spPr>
        <p:txBody>
          <a:bodyPr/>
          <a:lstStyle>
            <a:lvl1pPr>
              <a:defRPr/>
            </a:lvl1pPr>
          </a:lstStyle>
          <a:p>
            <a:fld id="{0E1B8EE1-3654-4E6E-816B-29E23AA3C88F}" type="slidenum">
              <a:rPr lang="da-DK"/>
              <a:pPr/>
              <a:t>‹#›</a:t>
            </a:fld>
            <a:endParaRPr lang="da-DK"/>
          </a:p>
        </p:txBody>
      </p:sp>
    </p:spTree>
  </p:cSld>
  <p:clrMapOvr>
    <a:masterClrMapping/>
  </p:clrMapOvr>
  <p:transition spd="med">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4" name="Footer Placeholder 3"/>
          <p:cNvSpPr>
            <a:spLocks noGrp="1"/>
          </p:cNvSpPr>
          <p:nvPr>
            <p:ph type="ftr" sz="quarter" idx="11"/>
          </p:nvPr>
        </p:nvSpPr>
        <p:spPr/>
        <p:txBody>
          <a:bodyPr/>
          <a:lstStyle>
            <a:lvl1pPr>
              <a:defRPr/>
            </a:lvl1pPr>
          </a:lstStyle>
          <a:p>
            <a:endParaRPr lang="da-DK"/>
          </a:p>
        </p:txBody>
      </p:sp>
      <p:sp>
        <p:nvSpPr>
          <p:cNvPr id="5" name="Slide Number Placeholder 4"/>
          <p:cNvSpPr>
            <a:spLocks noGrp="1"/>
          </p:cNvSpPr>
          <p:nvPr>
            <p:ph type="sldNum" sz="quarter" idx="12"/>
          </p:nvPr>
        </p:nvSpPr>
        <p:spPr>
          <a:xfrm>
            <a:off x="7010400" y="6324600"/>
            <a:ext cx="2133600" cy="476250"/>
          </a:xfrm>
          <a:prstGeom prst="rect">
            <a:avLst/>
          </a:prstGeom>
        </p:spPr>
        <p:txBody>
          <a:bodyPr/>
          <a:lstStyle>
            <a:lvl1pPr>
              <a:defRPr/>
            </a:lvl1pPr>
          </a:lstStyle>
          <a:p>
            <a:fld id="{2B925BB8-7D34-4181-9055-7BC82DF72B7F}" type="slidenum">
              <a:rPr lang="da-DK"/>
              <a:pPr/>
              <a:t>‹#›</a:t>
            </a:fld>
            <a:endParaRPr lang="da-DK"/>
          </a:p>
        </p:txBody>
      </p:sp>
    </p:spTree>
  </p:cSld>
  <p:clrMapOvr>
    <a:masterClrMapping/>
  </p:clrMapOvr>
  <p:transition spd="med">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3" name="Footer Placeholder 2"/>
          <p:cNvSpPr>
            <a:spLocks noGrp="1"/>
          </p:cNvSpPr>
          <p:nvPr>
            <p:ph type="ftr" sz="quarter" idx="11"/>
          </p:nvPr>
        </p:nvSpPr>
        <p:spPr/>
        <p:txBody>
          <a:bodyPr/>
          <a:lstStyle>
            <a:lvl1pPr>
              <a:defRPr/>
            </a:lvl1pPr>
          </a:lstStyle>
          <a:p>
            <a:endParaRPr lang="da-DK"/>
          </a:p>
        </p:txBody>
      </p:sp>
      <p:sp>
        <p:nvSpPr>
          <p:cNvPr id="4" name="Slide Number Placeholder 3"/>
          <p:cNvSpPr>
            <a:spLocks noGrp="1"/>
          </p:cNvSpPr>
          <p:nvPr>
            <p:ph type="sldNum" sz="quarter" idx="12"/>
          </p:nvPr>
        </p:nvSpPr>
        <p:spPr>
          <a:xfrm>
            <a:off x="7010400" y="6324600"/>
            <a:ext cx="2133600" cy="476250"/>
          </a:xfrm>
          <a:prstGeom prst="rect">
            <a:avLst/>
          </a:prstGeom>
        </p:spPr>
        <p:txBody>
          <a:bodyPr/>
          <a:lstStyle>
            <a:lvl1pPr>
              <a:defRPr/>
            </a:lvl1pPr>
          </a:lstStyle>
          <a:p>
            <a:fld id="{523D5736-D4EB-4751-9D02-71DC81679F8A}" type="slidenum">
              <a:rPr lang="da-DK"/>
              <a:pPr/>
              <a:t>‹#›</a:t>
            </a:fld>
            <a:endParaRPr lang="da-DK"/>
          </a:p>
        </p:txBody>
      </p:sp>
    </p:spTree>
  </p:cSld>
  <p:clrMapOvr>
    <a:masterClrMapping/>
  </p:clrMapOvr>
  <p:transition spd="med">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6" name="Footer Placeholder 5"/>
          <p:cNvSpPr>
            <a:spLocks noGrp="1"/>
          </p:cNvSpPr>
          <p:nvPr>
            <p:ph type="ftr" sz="quarter" idx="11"/>
          </p:nvPr>
        </p:nvSpPr>
        <p:spPr/>
        <p:txBody>
          <a:bodyPr/>
          <a:lstStyle>
            <a:lvl1pPr>
              <a:defRPr/>
            </a:lvl1pPr>
          </a:lstStyle>
          <a:p>
            <a:endParaRPr lang="da-DK"/>
          </a:p>
        </p:txBody>
      </p:sp>
      <p:sp>
        <p:nvSpPr>
          <p:cNvPr id="7" name="Slide Number Placeholder 6"/>
          <p:cNvSpPr>
            <a:spLocks noGrp="1"/>
          </p:cNvSpPr>
          <p:nvPr>
            <p:ph type="sldNum" sz="quarter" idx="12"/>
          </p:nvPr>
        </p:nvSpPr>
        <p:spPr>
          <a:xfrm>
            <a:off x="7010400" y="6324600"/>
            <a:ext cx="2133600" cy="476250"/>
          </a:xfrm>
          <a:prstGeom prst="rect">
            <a:avLst/>
          </a:prstGeom>
        </p:spPr>
        <p:txBody>
          <a:bodyPr/>
          <a:lstStyle>
            <a:lvl1pPr>
              <a:defRPr/>
            </a:lvl1pPr>
          </a:lstStyle>
          <a:p>
            <a:fld id="{F48EEA63-1374-466D-9BF7-25FCCF0772BA}" type="slidenum">
              <a:rPr lang="da-DK"/>
              <a:pPr/>
              <a:t>‹#›</a:t>
            </a:fld>
            <a:endParaRPr lang="da-DK"/>
          </a:p>
        </p:txBody>
      </p:sp>
    </p:spTree>
  </p:cSld>
  <p:clrMapOvr>
    <a:masterClrMapping/>
  </p:clrMapOvr>
  <p:transition spd="med">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da-DK"/>
          </a:p>
        </p:txBody>
      </p:sp>
      <p:sp>
        <p:nvSpPr>
          <p:cNvPr id="6" name="Footer Placeholder 5"/>
          <p:cNvSpPr>
            <a:spLocks noGrp="1"/>
          </p:cNvSpPr>
          <p:nvPr>
            <p:ph type="ftr" sz="quarter" idx="11"/>
          </p:nvPr>
        </p:nvSpPr>
        <p:spPr/>
        <p:txBody>
          <a:bodyPr/>
          <a:lstStyle>
            <a:lvl1pPr>
              <a:defRPr/>
            </a:lvl1pPr>
          </a:lstStyle>
          <a:p>
            <a:endParaRPr lang="da-DK"/>
          </a:p>
        </p:txBody>
      </p:sp>
      <p:sp>
        <p:nvSpPr>
          <p:cNvPr id="7" name="Slide Number Placeholder 6"/>
          <p:cNvSpPr>
            <a:spLocks noGrp="1"/>
          </p:cNvSpPr>
          <p:nvPr>
            <p:ph type="sldNum" sz="quarter" idx="12"/>
          </p:nvPr>
        </p:nvSpPr>
        <p:spPr>
          <a:xfrm>
            <a:off x="7010400" y="6324600"/>
            <a:ext cx="2133600" cy="476250"/>
          </a:xfrm>
          <a:prstGeom prst="rect">
            <a:avLst/>
          </a:prstGeom>
        </p:spPr>
        <p:txBody>
          <a:bodyPr/>
          <a:lstStyle>
            <a:lvl1pPr>
              <a:defRPr/>
            </a:lvl1pPr>
          </a:lstStyle>
          <a:p>
            <a:fld id="{BD3C22FE-9561-4983-B2EE-C9C6E72689BA}" type="slidenum">
              <a:rPr lang="da-DK"/>
              <a:pPr/>
              <a:t>‹#›</a:t>
            </a:fld>
            <a:endParaRPr lang="da-DK"/>
          </a:p>
        </p:txBody>
      </p:sp>
    </p:spTree>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np@es.aau.dk"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a-DK" dirty="0"/>
              <a:t>Click to edit Master title style</a:t>
            </a:r>
          </a:p>
        </p:txBody>
      </p:sp>
      <p:sp>
        <p:nvSpPr>
          <p:cNvPr id="67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dirty="0"/>
              <a:t>Click to edit Master text styles</a:t>
            </a:r>
          </a:p>
          <a:p>
            <a:pPr lvl="1"/>
            <a:r>
              <a:rPr lang="da-DK" dirty="0"/>
              <a:t>Second level</a:t>
            </a:r>
          </a:p>
          <a:p>
            <a:pPr lvl="2"/>
            <a:r>
              <a:rPr lang="da-DK" dirty="0"/>
              <a:t>Third level</a:t>
            </a:r>
          </a:p>
          <a:p>
            <a:pPr lvl="3"/>
            <a:r>
              <a:rPr lang="da-DK" dirty="0"/>
              <a:t>Fourth level</a:t>
            </a:r>
          </a:p>
          <a:p>
            <a:pPr lvl="4"/>
            <a:r>
              <a:rPr lang="da-DK" dirty="0"/>
              <a:t>Fifth level</a:t>
            </a:r>
          </a:p>
        </p:txBody>
      </p:sp>
      <p:sp>
        <p:nvSpPr>
          <p:cNvPr id="673797"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da-DK" dirty="0"/>
          </a:p>
        </p:txBody>
      </p:sp>
      <p:sp>
        <p:nvSpPr>
          <p:cNvPr id="673801" name="Rectangle 9"/>
          <p:cNvSpPr>
            <a:spLocks noChangeArrowheads="1"/>
          </p:cNvSpPr>
          <p:nvPr/>
        </p:nvSpPr>
        <p:spPr bwMode="auto">
          <a:xfrm>
            <a:off x="0" y="6769101"/>
            <a:ext cx="9144000" cy="115888"/>
          </a:xfrm>
          <a:prstGeom prst="rect">
            <a:avLst/>
          </a:prstGeom>
          <a:solidFill>
            <a:srgbClr val="F4350F"/>
          </a:solidFill>
          <a:ln w="6350">
            <a:noFill/>
            <a:miter lim="800000"/>
            <a:headEnd/>
            <a:tailEnd/>
          </a:ln>
          <a:effectLst/>
        </p:spPr>
        <p:txBody>
          <a:bodyPr wrap="none" anchor="ctr"/>
          <a:lstStyle/>
          <a:p>
            <a:endParaRPr lang="en-US"/>
          </a:p>
        </p:txBody>
      </p:sp>
      <p:pic>
        <p:nvPicPr>
          <p:cNvPr id="10" name="Picture 9" descr="D:\201415_SEM_I\download1415\Logo.jpg"/>
          <p:cNvPicPr>
            <a:picLocks noChangeAspect="1" noChangeArrowheads="1"/>
          </p:cNvPicPr>
          <p:nvPr/>
        </p:nvPicPr>
        <p:blipFill>
          <a:blip r:embed="rId13" cstate="print"/>
          <a:srcRect/>
          <a:stretch>
            <a:fillRect/>
          </a:stretch>
        </p:blipFill>
        <p:spPr bwMode="auto">
          <a:xfrm>
            <a:off x="7620000" y="76200"/>
            <a:ext cx="1479839" cy="914400"/>
          </a:xfrm>
          <a:prstGeom prst="rect">
            <a:avLst/>
          </a:prstGeom>
          <a:noFill/>
          <a:ln w="9525">
            <a:noFill/>
            <a:miter lim="800000"/>
            <a:headEnd/>
            <a:tailEnd/>
          </a:ln>
        </p:spPr>
      </p:pic>
      <p:sp>
        <p:nvSpPr>
          <p:cNvPr id="11" name="TextBox 10"/>
          <p:cNvSpPr txBox="1"/>
          <p:nvPr/>
        </p:nvSpPr>
        <p:spPr>
          <a:xfrm>
            <a:off x="304800" y="6553200"/>
            <a:ext cx="8534400" cy="215444"/>
          </a:xfrm>
          <a:prstGeom prst="rect">
            <a:avLst/>
          </a:prstGeom>
          <a:noFill/>
        </p:spPr>
        <p:txBody>
          <a:bodyPr wrap="square" rtlCol="0">
            <a:spAutoFit/>
          </a:bodyPr>
          <a:lstStyle/>
          <a:p>
            <a:pPr marL="0" marR="0" indent="0" algn="ctr" defTabSz="914400" rtl="0" eaLnBrk="1" fontAlgn="base" latinLnBrk="0" hangingPunct="1">
              <a:lnSpc>
                <a:spcPct val="80000"/>
              </a:lnSpc>
              <a:spcBef>
                <a:spcPct val="0"/>
              </a:spcBef>
              <a:spcAft>
                <a:spcPct val="0"/>
              </a:spcAft>
              <a:buClrTx/>
              <a:buSzTx/>
              <a:buFontTx/>
              <a:buNone/>
              <a:tabLst/>
              <a:defRPr/>
            </a:pPr>
            <a:r>
              <a:rPr lang="en-US" sz="1000" b="1" u="sng" kern="1200" dirty="0">
                <a:solidFill>
                  <a:srgbClr val="3333FF"/>
                </a:solidFill>
                <a:latin typeface="Century Schoolbook" pitchFamily="18" charset="0"/>
                <a:ea typeface="+mn-ea"/>
                <a:cs typeface="+mn-cs"/>
                <a:hlinkClick r:id="rId14"/>
              </a:rPr>
              <a:t>Sinhgad Technical Education Society's ,Sinhgad Institute of Technology, Lonavala</a:t>
            </a:r>
            <a:endParaRPr lang="en-IN" sz="1000" b="1" u="sng" kern="1200" dirty="0">
              <a:solidFill>
                <a:srgbClr val="3333FF"/>
              </a:solidFill>
              <a:latin typeface="Century Schoolbook" pitchFamily="18" charset="0"/>
              <a:ea typeface="+mn-ea"/>
              <a:cs typeface="+mn-cs"/>
              <a:hlinkClick r:id="rId14"/>
            </a:endParaRPr>
          </a:p>
        </p:txBody>
      </p:sp>
      <p:sp>
        <p:nvSpPr>
          <p:cNvPr id="205828" name="AutoShape 4" descr="Image result for SPP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30" name="AutoShape 6" descr="Image result for SPP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832" name="Picture 8" descr="Image result for SPPU"/>
          <p:cNvPicPr>
            <a:picLocks noChangeAspect="1" noChangeArrowheads="1"/>
          </p:cNvPicPr>
          <p:nvPr/>
        </p:nvPicPr>
        <p:blipFill>
          <a:blip r:embed="rId15" cstate="print"/>
          <a:srcRect/>
          <a:stretch>
            <a:fillRect/>
          </a:stretch>
        </p:blipFill>
        <p:spPr bwMode="auto">
          <a:xfrm>
            <a:off x="1" y="0"/>
            <a:ext cx="1447800" cy="1052945"/>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spd="med">
    <p:strips dir="rd"/>
  </p:transition>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9BC17-BD38-45BB-8650-78C70C02636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A9B61-CE78-44A5-8CD3-3A534438DC4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1D2D5-3F9C-0551-B460-20AE62D60C9B}"/>
              </a:ext>
            </a:extLst>
          </p:cNvPr>
          <p:cNvSpPr txBox="1"/>
          <p:nvPr/>
        </p:nvSpPr>
        <p:spPr>
          <a:xfrm>
            <a:off x="1066800" y="1219200"/>
            <a:ext cx="7848600" cy="1446550"/>
          </a:xfrm>
          <a:prstGeom prst="rect">
            <a:avLst/>
          </a:prstGeom>
          <a:noFill/>
        </p:spPr>
        <p:txBody>
          <a:bodyPr wrap="square" rtlCol="0">
            <a:spAutoFit/>
          </a:bodyPr>
          <a:lstStyle/>
          <a:p>
            <a:r>
              <a:rPr lang="en-IN" sz="4400" u="sng" dirty="0">
                <a:solidFill>
                  <a:srgbClr val="CC0000"/>
                </a:solidFill>
                <a:latin typeface="Sitka Small Semibold" pitchFamily="2" charset="0"/>
                <a:ea typeface="Suez One"/>
                <a:cs typeface="Suez One"/>
                <a:sym typeface="Suez One"/>
              </a:rPr>
              <a:t>B.E. Project Presentation</a:t>
            </a:r>
          </a:p>
          <a:p>
            <a:endParaRPr lang="en-IN" sz="4400" u="sng" dirty="0">
              <a:solidFill>
                <a:srgbClr val="CC0000"/>
              </a:solidFill>
              <a:latin typeface="Sitka Small Semibold" pitchFamily="2" charset="0"/>
            </a:endParaRPr>
          </a:p>
        </p:txBody>
      </p:sp>
      <p:sp>
        <p:nvSpPr>
          <p:cNvPr id="5" name="TextBox 4">
            <a:extLst>
              <a:ext uri="{FF2B5EF4-FFF2-40B4-BE49-F238E27FC236}">
                <a16:creationId xmlns:a16="http://schemas.microsoft.com/office/drawing/2014/main" id="{8F399C51-3118-6549-1E36-662FCC5CE5BF}"/>
              </a:ext>
            </a:extLst>
          </p:cNvPr>
          <p:cNvSpPr txBox="1"/>
          <p:nvPr/>
        </p:nvSpPr>
        <p:spPr>
          <a:xfrm>
            <a:off x="1066800" y="2362200"/>
            <a:ext cx="6477000" cy="4031873"/>
          </a:xfrm>
          <a:prstGeom prst="rect">
            <a:avLst/>
          </a:prstGeom>
          <a:noFill/>
        </p:spPr>
        <p:txBody>
          <a:bodyPr wrap="square" rtlCol="0">
            <a:spAutoFit/>
          </a:bodyPr>
          <a:lstStyle/>
          <a:p>
            <a:pPr marL="0" lvl="0" indent="0" algn="just" rtl="0">
              <a:lnSpc>
                <a:spcPct val="100000"/>
              </a:lnSpc>
              <a:spcBef>
                <a:spcPts val="1200"/>
              </a:spcBef>
              <a:spcAft>
                <a:spcPts val="0"/>
              </a:spcAft>
              <a:buClr>
                <a:schemeClr val="dk1"/>
              </a:buClr>
              <a:buSzPts val="1100"/>
              <a:buFont typeface="Arial"/>
              <a:buNone/>
            </a:pPr>
            <a:r>
              <a:rPr lang="en-IN" sz="2800" b="1" u="sng" dirty="0"/>
              <a:t>Group Members:</a:t>
            </a:r>
          </a:p>
          <a:p>
            <a:pPr marL="0" lvl="0" indent="0" algn="just" rtl="0">
              <a:lnSpc>
                <a:spcPct val="100000"/>
              </a:lnSpc>
              <a:spcBef>
                <a:spcPts val="1200"/>
              </a:spcBef>
              <a:spcAft>
                <a:spcPts val="0"/>
              </a:spcAft>
              <a:buClr>
                <a:schemeClr val="dk1"/>
              </a:buClr>
              <a:buSzPts val="1100"/>
              <a:buFont typeface="Arial"/>
              <a:buNone/>
            </a:pPr>
            <a:r>
              <a:rPr lang="en-IN" sz="2400" dirty="0">
                <a:latin typeface="Georgia"/>
                <a:ea typeface="Georgia"/>
                <a:cs typeface="Georgia"/>
                <a:sym typeface="Georgia"/>
              </a:rPr>
              <a:t>BC C – 04   </a:t>
            </a:r>
            <a:r>
              <a:rPr lang="en-IN" sz="2400" dirty="0" err="1">
                <a:latin typeface="Georgia"/>
                <a:ea typeface="Georgia"/>
                <a:cs typeface="Georgia"/>
                <a:sym typeface="Georgia"/>
              </a:rPr>
              <a:t>Kadekar</a:t>
            </a:r>
            <a:r>
              <a:rPr lang="en-IN" sz="2400" dirty="0">
                <a:latin typeface="Georgia"/>
                <a:ea typeface="Georgia"/>
                <a:cs typeface="Georgia"/>
                <a:sym typeface="Georgia"/>
              </a:rPr>
              <a:t> Sakshi Sunil</a:t>
            </a:r>
          </a:p>
          <a:p>
            <a:pPr marL="0" lvl="0" indent="0" algn="just" rtl="0">
              <a:spcBef>
                <a:spcPts val="1200"/>
              </a:spcBef>
              <a:spcAft>
                <a:spcPts val="0"/>
              </a:spcAft>
              <a:buClr>
                <a:schemeClr val="dk1"/>
              </a:buClr>
              <a:buSzPts val="1100"/>
              <a:buFont typeface="Arial"/>
              <a:buNone/>
            </a:pPr>
            <a:r>
              <a:rPr lang="en-IN" sz="2400" dirty="0">
                <a:latin typeface="Georgia"/>
                <a:ea typeface="Georgia"/>
                <a:cs typeface="Georgia"/>
                <a:sym typeface="Georgia"/>
              </a:rPr>
              <a:t>BC C – 05   </a:t>
            </a:r>
            <a:r>
              <a:rPr lang="en-IN" sz="2400" dirty="0" err="1">
                <a:latin typeface="Georgia"/>
                <a:ea typeface="Georgia"/>
                <a:cs typeface="Georgia"/>
                <a:sym typeface="Georgia"/>
              </a:rPr>
              <a:t>Sonavane</a:t>
            </a:r>
            <a:r>
              <a:rPr lang="en-IN" sz="2400" dirty="0">
                <a:latin typeface="Georgia"/>
                <a:ea typeface="Georgia"/>
                <a:cs typeface="Georgia"/>
                <a:sym typeface="Georgia"/>
              </a:rPr>
              <a:t> Shraddha Raghunath</a:t>
            </a:r>
          </a:p>
          <a:p>
            <a:pPr marL="0" lvl="0" indent="0" algn="just" rtl="0">
              <a:spcBef>
                <a:spcPts val="1200"/>
              </a:spcBef>
              <a:spcAft>
                <a:spcPts val="0"/>
              </a:spcAft>
              <a:buClr>
                <a:schemeClr val="dk1"/>
              </a:buClr>
              <a:buSzPts val="1100"/>
              <a:buFont typeface="Arial"/>
              <a:buNone/>
            </a:pPr>
            <a:r>
              <a:rPr lang="en-IN" sz="2400" dirty="0">
                <a:latin typeface="Georgia"/>
                <a:ea typeface="Georgia"/>
                <a:cs typeface="Georgia"/>
                <a:sym typeface="Georgia"/>
              </a:rPr>
              <a:t>BC C – 06   Jawale Shruti Uday</a:t>
            </a:r>
          </a:p>
          <a:p>
            <a:pPr marL="0" lvl="0" indent="0" algn="just" rtl="0">
              <a:spcBef>
                <a:spcPts val="1200"/>
              </a:spcBef>
              <a:spcAft>
                <a:spcPts val="0"/>
              </a:spcAft>
              <a:buClr>
                <a:schemeClr val="dk1"/>
              </a:buClr>
              <a:buSzPts val="1100"/>
              <a:buFont typeface="Arial"/>
              <a:buNone/>
            </a:pPr>
            <a:r>
              <a:rPr lang="en-IN" sz="2400" dirty="0">
                <a:latin typeface="Georgia"/>
                <a:ea typeface="Georgia"/>
                <a:cs typeface="Georgia"/>
                <a:sym typeface="Georgia"/>
              </a:rPr>
              <a:t>BC C – 07    </a:t>
            </a:r>
            <a:r>
              <a:rPr lang="en-IN" sz="2400" dirty="0" err="1">
                <a:latin typeface="Georgia"/>
                <a:ea typeface="Georgia"/>
                <a:cs typeface="Georgia"/>
                <a:sym typeface="Georgia"/>
              </a:rPr>
              <a:t>Nimase</a:t>
            </a:r>
            <a:r>
              <a:rPr lang="en-IN" sz="2400" dirty="0">
                <a:latin typeface="Georgia"/>
                <a:ea typeface="Georgia"/>
                <a:cs typeface="Georgia"/>
                <a:sym typeface="Georgia"/>
              </a:rPr>
              <a:t> </a:t>
            </a:r>
            <a:r>
              <a:rPr lang="en-IN" sz="2400" dirty="0" err="1">
                <a:latin typeface="Georgia"/>
                <a:ea typeface="Georgia"/>
                <a:cs typeface="Georgia"/>
                <a:sym typeface="Georgia"/>
              </a:rPr>
              <a:t>Adesh</a:t>
            </a:r>
            <a:r>
              <a:rPr lang="en-IN" sz="2400" dirty="0">
                <a:latin typeface="Georgia"/>
                <a:ea typeface="Georgia"/>
                <a:cs typeface="Georgia"/>
                <a:sym typeface="Georgia"/>
              </a:rPr>
              <a:t> Nandu</a:t>
            </a:r>
          </a:p>
          <a:p>
            <a:pPr algn="just">
              <a:spcBef>
                <a:spcPts val="1200"/>
              </a:spcBef>
              <a:spcAft>
                <a:spcPts val="0"/>
              </a:spcAft>
              <a:buClr>
                <a:schemeClr val="dk1"/>
              </a:buClr>
              <a:buSzPts val="1100"/>
            </a:pPr>
            <a:r>
              <a:rPr lang="en-IN" sz="2400" b="1" u="sng" dirty="0"/>
              <a:t>Guided By: </a:t>
            </a:r>
            <a:r>
              <a:rPr lang="en-IN" sz="2400" dirty="0" err="1">
                <a:latin typeface="Georgia"/>
                <a:ea typeface="Georgia"/>
                <a:cs typeface="Georgia"/>
                <a:sym typeface="Georgia"/>
              </a:rPr>
              <a:t>Prof.V.S.Kadam</a:t>
            </a:r>
            <a:endParaRPr lang="en-IN" sz="2400" dirty="0">
              <a:latin typeface="Georgia"/>
              <a:ea typeface="Georgia"/>
              <a:cs typeface="Georgia"/>
              <a:sym typeface="Georgia"/>
            </a:endParaRPr>
          </a:p>
          <a:p>
            <a:pPr marL="0" lvl="0" indent="0" algn="just" rtl="0">
              <a:spcBef>
                <a:spcPts val="1200"/>
              </a:spcBef>
              <a:spcAft>
                <a:spcPts val="0"/>
              </a:spcAft>
              <a:buClr>
                <a:schemeClr val="dk1"/>
              </a:buClr>
              <a:buSzPts val="1100"/>
              <a:buFont typeface="Arial"/>
              <a:buNone/>
            </a:pPr>
            <a:endParaRPr lang="en-IN" sz="2400" dirty="0">
              <a:latin typeface="Georgia"/>
              <a:ea typeface="Georgia"/>
              <a:cs typeface="Georgia"/>
              <a:sym typeface="Georgia"/>
            </a:endParaRPr>
          </a:p>
          <a:p>
            <a:pPr algn="just"/>
            <a:endParaRPr lang="en-IN" sz="2400" dirty="0"/>
          </a:p>
        </p:txBody>
      </p:sp>
    </p:spTree>
    <p:extLst>
      <p:ext uri="{BB962C8B-B14F-4D97-AF65-F5344CB8AC3E}">
        <p14:creationId xmlns:p14="http://schemas.microsoft.com/office/powerpoint/2010/main" val="509990926"/>
      </p:ext>
    </p:extLst>
  </p:cSld>
  <p:clrMapOvr>
    <a:masterClrMapping/>
  </p:clrMapOvr>
  <p:transition spd="med">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F0EB0A-1648-92BF-43ED-EF3C2F777DE7}"/>
              </a:ext>
            </a:extLst>
          </p:cNvPr>
          <p:cNvSpPr txBox="1"/>
          <p:nvPr/>
        </p:nvSpPr>
        <p:spPr>
          <a:xfrm>
            <a:off x="1524000" y="875705"/>
            <a:ext cx="7124700" cy="67710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u="sng" dirty="0">
                <a:solidFill>
                  <a:srgbClr val="CC0000"/>
                </a:solidFill>
                <a:latin typeface="Sitka Small Semibold" pitchFamily="2" charset="0"/>
                <a:cs typeface="Times New Roman" pitchFamily="18" charset="0"/>
              </a:rPr>
              <a:t>Requirement Analysis</a:t>
            </a:r>
            <a:r>
              <a:rPr kumimoji="0" lang="en-US" sz="3800" i="0" u="sng" strike="noStrike" cap="none" normalizeH="0" baseline="0" dirty="0">
                <a:ln>
                  <a:noFill/>
                </a:ln>
                <a:solidFill>
                  <a:srgbClr val="CC0000"/>
                </a:solidFill>
                <a:effectLst/>
                <a:latin typeface="Sitka Small Semibold" pitchFamily="2" charset="0"/>
                <a:cs typeface="Times New Roman" pitchFamily="18" charset="0"/>
              </a:rPr>
              <a:t> :</a:t>
            </a:r>
            <a:endParaRPr kumimoji="0" lang="en-US" sz="3800" i="0" u="sng" strike="noStrike" cap="none" normalizeH="0" baseline="0" dirty="0">
              <a:ln>
                <a:noFill/>
              </a:ln>
              <a:solidFill>
                <a:srgbClr val="CC0000"/>
              </a:solidFill>
              <a:effectLst/>
              <a:latin typeface="Sitka Small Semibold" pitchFamily="2" charset="0"/>
              <a:cs typeface="Arial" pitchFamily="34" charset="0"/>
            </a:endParaRPr>
          </a:p>
        </p:txBody>
      </p:sp>
      <p:sp>
        <p:nvSpPr>
          <p:cNvPr id="7" name="TextBox 6">
            <a:extLst>
              <a:ext uri="{FF2B5EF4-FFF2-40B4-BE49-F238E27FC236}">
                <a16:creationId xmlns:a16="http://schemas.microsoft.com/office/drawing/2014/main" id="{D1F27669-66E3-D345-6590-E19963E3C442}"/>
              </a:ext>
            </a:extLst>
          </p:cNvPr>
          <p:cNvSpPr txBox="1"/>
          <p:nvPr/>
        </p:nvSpPr>
        <p:spPr>
          <a:xfrm>
            <a:off x="228600" y="1981200"/>
            <a:ext cx="8686800" cy="4001095"/>
          </a:xfrm>
          <a:prstGeom prst="rect">
            <a:avLst/>
          </a:prstGeom>
          <a:noFill/>
        </p:spPr>
        <p:txBody>
          <a:bodyPr wrap="square">
            <a:spAutoFit/>
          </a:bodyPr>
          <a:lstStyle/>
          <a:p>
            <a:pPr algn="just">
              <a:buFont typeface="+mj-lt"/>
              <a:buAutoNum type="arabicPeriod"/>
            </a:pPr>
            <a:r>
              <a:rPr lang="en-US" sz="2000" b="1" i="0" u="sng" dirty="0">
                <a:solidFill>
                  <a:srgbClr val="374151"/>
                </a:solidFill>
                <a:effectLst/>
                <a:latin typeface="+mj-lt"/>
              </a:rPr>
              <a:t>User Requirements:</a:t>
            </a:r>
          </a:p>
          <a:p>
            <a:pPr algn="just"/>
            <a:endParaRPr lang="en-US" sz="2000" b="1" i="0" u="sng" dirty="0">
              <a:solidFill>
                <a:srgbClr val="374151"/>
              </a:solidFill>
              <a:effectLst/>
              <a:latin typeface="+mj-lt"/>
            </a:endParaRPr>
          </a:p>
          <a:p>
            <a:pPr marL="742950" lvl="1" indent="-285750" algn="just">
              <a:buFont typeface="+mj-lt"/>
              <a:buAutoNum type="arabicPeriod"/>
            </a:pPr>
            <a:r>
              <a:rPr lang="en-US" sz="2000" i="0" u="sng" dirty="0">
                <a:solidFill>
                  <a:srgbClr val="374151"/>
                </a:solidFill>
                <a:effectLst/>
                <a:latin typeface="+mj-lt"/>
              </a:rPr>
              <a:t>Students:</a:t>
            </a:r>
          </a:p>
          <a:p>
            <a:pPr marL="1257300" lvl="2" indent="-342900" algn="just">
              <a:buFont typeface="Wingdings" panose="05000000000000000000" pitchFamily="2" charset="2"/>
              <a:buChar char="§"/>
            </a:pPr>
            <a:r>
              <a:rPr lang="en-US" sz="2000" i="0" dirty="0">
                <a:solidFill>
                  <a:srgbClr val="374151"/>
                </a:solidFill>
                <a:effectLst/>
                <a:latin typeface="+mj-lt"/>
              </a:rPr>
              <a:t>Access to educational materials via text-to-speech functionality.</a:t>
            </a:r>
          </a:p>
          <a:p>
            <a:pPr marL="1257300" lvl="2" indent="-342900" algn="just">
              <a:buFont typeface="Wingdings" panose="05000000000000000000" pitchFamily="2" charset="2"/>
              <a:buChar char="§"/>
            </a:pPr>
            <a:r>
              <a:rPr lang="en-US" sz="2000" i="0" dirty="0">
                <a:solidFill>
                  <a:srgbClr val="374151"/>
                </a:solidFill>
                <a:effectLst/>
                <a:latin typeface="+mj-lt"/>
              </a:rPr>
              <a:t>Ability to navigate the system using voice commands.</a:t>
            </a:r>
          </a:p>
          <a:p>
            <a:pPr marL="1257300" lvl="2" indent="-342900" algn="just">
              <a:buFont typeface="Wingdings" panose="05000000000000000000" pitchFamily="2" charset="2"/>
              <a:buChar char="§"/>
            </a:pPr>
            <a:r>
              <a:rPr lang="en-US" sz="2000" i="0" dirty="0">
                <a:solidFill>
                  <a:srgbClr val="374151"/>
                </a:solidFill>
                <a:effectLst/>
                <a:latin typeface="+mj-lt"/>
              </a:rPr>
              <a:t>Real-time notifications for class schedules, notices, events, and reminders.</a:t>
            </a:r>
          </a:p>
          <a:p>
            <a:pPr lvl="2" algn="just"/>
            <a:endParaRPr lang="en-US" sz="2000" i="0" dirty="0">
              <a:solidFill>
                <a:srgbClr val="374151"/>
              </a:solidFill>
              <a:effectLst/>
              <a:latin typeface="+mj-lt"/>
            </a:endParaRPr>
          </a:p>
          <a:p>
            <a:pPr marL="742950" lvl="1" indent="-285750" algn="just">
              <a:buFont typeface="+mj-lt"/>
              <a:buAutoNum type="arabicPeriod"/>
            </a:pPr>
            <a:r>
              <a:rPr lang="en-US" sz="2000" i="0" u="sng" dirty="0">
                <a:solidFill>
                  <a:srgbClr val="374151"/>
                </a:solidFill>
                <a:effectLst/>
                <a:latin typeface="+mj-lt"/>
              </a:rPr>
              <a:t>Teachers:</a:t>
            </a:r>
          </a:p>
          <a:p>
            <a:pPr marL="1257300" lvl="2" indent="-342900" algn="just">
              <a:buFont typeface="Wingdings" panose="05000000000000000000" pitchFamily="2" charset="2"/>
              <a:buChar char="§"/>
            </a:pPr>
            <a:r>
              <a:rPr lang="en-US" sz="2000" i="0" dirty="0">
                <a:solidFill>
                  <a:srgbClr val="374151"/>
                </a:solidFill>
                <a:effectLst/>
                <a:latin typeface="+mj-lt"/>
              </a:rPr>
              <a:t>Intuitive interface for adding and managing schedules, notices, events, and reminders.</a:t>
            </a:r>
          </a:p>
          <a:p>
            <a:pPr marL="1257300" lvl="2" indent="-342900" algn="just">
              <a:buFont typeface="Wingdings" panose="05000000000000000000" pitchFamily="2" charset="2"/>
              <a:buChar char="§"/>
            </a:pPr>
            <a:r>
              <a:rPr lang="en-US" sz="2000" i="0" dirty="0">
                <a:solidFill>
                  <a:srgbClr val="374151"/>
                </a:solidFill>
                <a:effectLst/>
                <a:latin typeface="+mj-lt"/>
              </a:rPr>
              <a:t>Secure login with role-based access for administrative tasks.</a:t>
            </a:r>
          </a:p>
          <a:p>
            <a:pPr lvl="1" algn="just"/>
            <a:endParaRPr lang="en-US" sz="1400" i="0" dirty="0">
              <a:solidFill>
                <a:srgbClr val="374151"/>
              </a:solidFill>
              <a:effectLst/>
              <a:latin typeface="+mj-lt"/>
            </a:endParaRPr>
          </a:p>
        </p:txBody>
      </p:sp>
    </p:spTree>
    <p:extLst>
      <p:ext uri="{BB962C8B-B14F-4D97-AF65-F5344CB8AC3E}">
        <p14:creationId xmlns:p14="http://schemas.microsoft.com/office/powerpoint/2010/main" val="644436495"/>
      </p:ext>
    </p:extLst>
  </p:cSld>
  <p:clrMapOvr>
    <a:masterClrMapping/>
  </p:clrMapOvr>
  <p:transition spd="med">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AF92B-5C43-E43C-42AF-8C5D635229E2}"/>
              </a:ext>
            </a:extLst>
          </p:cNvPr>
          <p:cNvSpPr txBox="1"/>
          <p:nvPr/>
        </p:nvSpPr>
        <p:spPr>
          <a:xfrm>
            <a:off x="1447800" y="381000"/>
            <a:ext cx="7124700" cy="67710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3800" u="sng" dirty="0">
                <a:solidFill>
                  <a:srgbClr val="CC0000"/>
                </a:solidFill>
                <a:latin typeface="Sitka Small Semibold" pitchFamily="2" charset="0"/>
                <a:cs typeface="Times New Roman" pitchFamily="18" charset="0"/>
              </a:rPr>
              <a:t>Requirement Analysis</a:t>
            </a:r>
            <a:r>
              <a:rPr kumimoji="0" lang="en-US" sz="3800" i="0" u="sng" strike="noStrike" cap="none" normalizeH="0" baseline="0" dirty="0">
                <a:ln>
                  <a:noFill/>
                </a:ln>
                <a:solidFill>
                  <a:srgbClr val="CC0000"/>
                </a:solidFill>
                <a:effectLst/>
                <a:latin typeface="Sitka Small Semibold" pitchFamily="2" charset="0"/>
                <a:cs typeface="Times New Roman" pitchFamily="18" charset="0"/>
              </a:rPr>
              <a:t> :</a:t>
            </a:r>
            <a:endParaRPr kumimoji="0" lang="en-US" sz="3800" i="0" u="sng" strike="noStrike" cap="none" normalizeH="0" baseline="0" dirty="0">
              <a:ln>
                <a:noFill/>
              </a:ln>
              <a:solidFill>
                <a:srgbClr val="CC0000"/>
              </a:solidFill>
              <a:effectLst/>
              <a:latin typeface="Sitka Small Semibold" pitchFamily="2" charset="0"/>
              <a:cs typeface="Arial" pitchFamily="34" charset="0"/>
            </a:endParaRPr>
          </a:p>
        </p:txBody>
      </p:sp>
      <p:sp>
        <p:nvSpPr>
          <p:cNvPr id="4" name="TextBox 3">
            <a:extLst>
              <a:ext uri="{FF2B5EF4-FFF2-40B4-BE49-F238E27FC236}">
                <a16:creationId xmlns:a16="http://schemas.microsoft.com/office/drawing/2014/main" id="{98F4A7E9-0297-2754-F672-61E5A24D224F}"/>
              </a:ext>
            </a:extLst>
          </p:cNvPr>
          <p:cNvSpPr txBox="1"/>
          <p:nvPr/>
        </p:nvSpPr>
        <p:spPr>
          <a:xfrm>
            <a:off x="266700" y="1206111"/>
            <a:ext cx="8610600" cy="5632311"/>
          </a:xfrm>
          <a:prstGeom prst="rect">
            <a:avLst/>
          </a:prstGeom>
          <a:noFill/>
        </p:spPr>
        <p:txBody>
          <a:bodyPr wrap="square">
            <a:spAutoFit/>
          </a:bodyPr>
          <a:lstStyle/>
          <a:p>
            <a:pPr algn="just"/>
            <a:r>
              <a:rPr lang="en-US" sz="2000" b="1" i="0" u="sng" dirty="0">
                <a:solidFill>
                  <a:srgbClr val="374151"/>
                </a:solidFill>
                <a:effectLst/>
                <a:latin typeface="+mj-lt"/>
              </a:rPr>
              <a:t>2.Functional Requirements:</a:t>
            </a:r>
          </a:p>
          <a:p>
            <a:pPr marL="800100" lvl="1" indent="-342900" algn="just">
              <a:buFont typeface="Wingdings" panose="05000000000000000000" pitchFamily="2" charset="2"/>
              <a:buChar char="§"/>
            </a:pPr>
            <a:r>
              <a:rPr lang="en-US" sz="2000" i="0" dirty="0">
                <a:solidFill>
                  <a:srgbClr val="374151"/>
                </a:solidFill>
                <a:effectLst/>
                <a:latin typeface="+mj-lt"/>
              </a:rPr>
              <a:t>Text-to-Speech Feature:</a:t>
            </a:r>
          </a:p>
          <a:p>
            <a:pPr lvl="2" algn="just"/>
            <a:r>
              <a:rPr lang="en-US" sz="2000" i="0" dirty="0">
                <a:solidFill>
                  <a:srgbClr val="374151"/>
                </a:solidFill>
                <a:effectLst/>
                <a:latin typeface="+mj-lt"/>
              </a:rPr>
              <a:t>Convert written text into spoken words for educational materials.</a:t>
            </a:r>
          </a:p>
          <a:p>
            <a:pPr marL="800100" lvl="1" indent="-342900" algn="just">
              <a:buFont typeface="Wingdings" panose="05000000000000000000" pitchFamily="2" charset="2"/>
              <a:buChar char="§"/>
            </a:pPr>
            <a:r>
              <a:rPr lang="en-US" sz="2000" i="0" dirty="0">
                <a:solidFill>
                  <a:srgbClr val="374151"/>
                </a:solidFill>
                <a:effectLst/>
                <a:latin typeface="+mj-lt"/>
              </a:rPr>
              <a:t>Voice Command Interactions:</a:t>
            </a:r>
          </a:p>
          <a:p>
            <a:pPr lvl="2" algn="just"/>
            <a:r>
              <a:rPr lang="en-US" sz="2000" i="0" dirty="0">
                <a:solidFill>
                  <a:srgbClr val="374151"/>
                </a:solidFill>
                <a:effectLst/>
                <a:latin typeface="+mj-lt"/>
              </a:rPr>
              <a:t>Enable users to perform tasks and access information using natural language voice commands.</a:t>
            </a:r>
          </a:p>
          <a:p>
            <a:pPr marL="800100" lvl="1" indent="-342900" algn="just">
              <a:buFont typeface="Wingdings" panose="05000000000000000000" pitchFamily="2" charset="2"/>
              <a:buChar char="§"/>
            </a:pPr>
            <a:r>
              <a:rPr lang="en-US" sz="2000" i="0" dirty="0">
                <a:solidFill>
                  <a:srgbClr val="374151"/>
                </a:solidFill>
                <a:effectLst/>
                <a:latin typeface="+mj-lt"/>
              </a:rPr>
              <a:t>Administrative Tools:</a:t>
            </a:r>
          </a:p>
          <a:p>
            <a:pPr lvl="2" algn="just"/>
            <a:r>
              <a:rPr lang="en-US" sz="2000" i="0" dirty="0">
                <a:solidFill>
                  <a:srgbClr val="374151"/>
                </a:solidFill>
                <a:effectLst/>
                <a:latin typeface="+mj-lt"/>
              </a:rPr>
              <a:t>Allow teachers to input and manage class-related information effortlessly.</a:t>
            </a:r>
          </a:p>
          <a:p>
            <a:pPr lvl="2" algn="just"/>
            <a:endParaRPr lang="en-US" sz="2000" b="1" u="sng" dirty="0">
              <a:solidFill>
                <a:srgbClr val="374151"/>
              </a:solidFill>
              <a:latin typeface="+mj-lt"/>
            </a:endParaRPr>
          </a:p>
          <a:p>
            <a:pPr algn="just"/>
            <a:r>
              <a:rPr lang="en-US" sz="2000" b="1" i="0" u="sng" dirty="0">
                <a:solidFill>
                  <a:srgbClr val="374151"/>
                </a:solidFill>
                <a:effectLst/>
                <a:latin typeface="+mj-lt"/>
              </a:rPr>
              <a:t>3.Technical Requirements:</a:t>
            </a:r>
          </a:p>
          <a:p>
            <a:pPr marL="800100" lvl="1" indent="-342900" algn="just">
              <a:buFont typeface="Wingdings" panose="05000000000000000000" pitchFamily="2" charset="2"/>
              <a:buChar char="§"/>
            </a:pPr>
            <a:r>
              <a:rPr lang="en-US" sz="2000" i="0" dirty="0">
                <a:solidFill>
                  <a:srgbClr val="374151"/>
                </a:solidFill>
                <a:effectLst/>
                <a:latin typeface="+mj-lt"/>
              </a:rPr>
              <a:t>Programming Language: Utilize Kotlin for Android app development.</a:t>
            </a:r>
          </a:p>
          <a:p>
            <a:pPr marL="800100" lvl="1" indent="-342900" algn="just">
              <a:buFont typeface="Wingdings" panose="05000000000000000000" pitchFamily="2" charset="2"/>
              <a:buChar char="§"/>
            </a:pPr>
            <a:r>
              <a:rPr lang="en-US" sz="2000" i="0" dirty="0">
                <a:solidFill>
                  <a:srgbClr val="374151"/>
                </a:solidFill>
                <a:effectLst/>
                <a:latin typeface="+mj-lt"/>
              </a:rPr>
              <a:t>Database: Implement Firebase or a similar real-time database for secure data storage and synchronization.</a:t>
            </a:r>
          </a:p>
          <a:p>
            <a:pPr marL="800100" lvl="1" indent="-342900" algn="just">
              <a:buFont typeface="Wingdings" panose="05000000000000000000" pitchFamily="2" charset="2"/>
              <a:buChar char="§"/>
            </a:pPr>
            <a:r>
              <a:rPr lang="en-US" sz="2000" i="0" dirty="0">
                <a:solidFill>
                  <a:srgbClr val="374151"/>
                </a:solidFill>
                <a:effectLst/>
                <a:latin typeface="+mj-lt"/>
              </a:rPr>
              <a:t>Accessibility Tools: Integrate screen readers, voice recognition APIs, and other accessibility features.</a:t>
            </a:r>
          </a:p>
          <a:p>
            <a:pPr lvl="2" algn="just"/>
            <a:endParaRPr lang="en-US" sz="2000" dirty="0">
              <a:solidFill>
                <a:srgbClr val="374151"/>
              </a:solidFill>
              <a:latin typeface="+mj-lt"/>
            </a:endParaRPr>
          </a:p>
        </p:txBody>
      </p:sp>
    </p:spTree>
    <p:extLst>
      <p:ext uri="{BB962C8B-B14F-4D97-AF65-F5344CB8AC3E}">
        <p14:creationId xmlns:p14="http://schemas.microsoft.com/office/powerpoint/2010/main" val="338394180"/>
      </p:ext>
    </p:extLst>
  </p:cSld>
  <p:clrMapOvr>
    <a:masterClrMapping/>
  </p:clrMapOvr>
  <p:transition spd="med">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AA44E5-69D4-DF2A-F683-65075BBB95C2}"/>
              </a:ext>
            </a:extLst>
          </p:cNvPr>
          <p:cNvSpPr txBox="1"/>
          <p:nvPr/>
        </p:nvSpPr>
        <p:spPr>
          <a:xfrm>
            <a:off x="1752600" y="533400"/>
            <a:ext cx="5867400" cy="70788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sng" strike="noStrike" cap="none" normalizeH="0" baseline="0" dirty="0">
                <a:ln>
                  <a:noFill/>
                </a:ln>
                <a:solidFill>
                  <a:srgbClr val="CC0000"/>
                </a:solidFill>
                <a:effectLst/>
                <a:latin typeface="Sitka Small Semibold" pitchFamily="2" charset="0"/>
                <a:ea typeface="Calibri" pitchFamily="34" charset="0"/>
                <a:cs typeface="Times New Roman" pitchFamily="18" charset="0"/>
              </a:rPr>
              <a:t>SYSTEM DIAGRAM :</a:t>
            </a:r>
            <a:endParaRPr kumimoji="0" lang="en-US" sz="4000" b="1" i="0" u="sng" strike="noStrike" cap="none" normalizeH="0" baseline="0" dirty="0">
              <a:ln>
                <a:noFill/>
              </a:ln>
              <a:solidFill>
                <a:srgbClr val="CC0000"/>
              </a:solidFill>
              <a:effectLst/>
              <a:latin typeface="Sitka Small Semibold" pitchFamily="2" charset="0"/>
              <a:cs typeface="Arial" pitchFamily="34" charset="0"/>
            </a:endParaRPr>
          </a:p>
        </p:txBody>
      </p:sp>
      <p:pic>
        <p:nvPicPr>
          <p:cNvPr id="4" name="Picture 3">
            <a:extLst>
              <a:ext uri="{FF2B5EF4-FFF2-40B4-BE49-F238E27FC236}">
                <a16:creationId xmlns:a16="http://schemas.microsoft.com/office/drawing/2014/main" id="{F7926878-5949-D2D2-7EB8-E210CD364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781" y="1676400"/>
            <a:ext cx="7056437" cy="4267200"/>
          </a:xfrm>
          <a:prstGeom prst="rect">
            <a:avLst/>
          </a:prstGeom>
          <a:ln>
            <a:solidFill>
              <a:schemeClr val="tx1"/>
            </a:solidFill>
          </a:ln>
        </p:spPr>
      </p:pic>
    </p:spTree>
    <p:extLst>
      <p:ext uri="{BB962C8B-B14F-4D97-AF65-F5344CB8AC3E}">
        <p14:creationId xmlns:p14="http://schemas.microsoft.com/office/powerpoint/2010/main" val="3956947322"/>
      </p:ext>
    </p:extLst>
  </p:cSld>
  <p:clrMapOvr>
    <a:masterClrMapping/>
  </p:clrMapOvr>
  <p:transition spd="med">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8626B-D4C0-A90F-D8A6-19452348D501}"/>
              </a:ext>
            </a:extLst>
          </p:cNvPr>
          <p:cNvSpPr txBox="1"/>
          <p:nvPr/>
        </p:nvSpPr>
        <p:spPr>
          <a:xfrm>
            <a:off x="2057400" y="194433"/>
            <a:ext cx="594360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0000"/>
                </a:solidFill>
                <a:effectLst/>
                <a:latin typeface="Sitka Small Semibold" pitchFamily="2" charset="0"/>
                <a:ea typeface="Calibri" pitchFamily="34" charset="0"/>
                <a:cs typeface="Times New Roman" pitchFamily="18" charset="0"/>
              </a:rPr>
              <a:t>SEQUENCE DIAGRAM :</a:t>
            </a:r>
            <a:endParaRPr kumimoji="0" lang="en-US" b="0" i="0" u="sng" strike="noStrike" cap="none" normalizeH="0" baseline="0" dirty="0">
              <a:ln>
                <a:noFill/>
              </a:ln>
              <a:solidFill>
                <a:srgbClr val="CC0000"/>
              </a:solidFill>
              <a:effectLst/>
              <a:latin typeface="Sitka Small Semibold" pitchFamily="2" charset="0"/>
              <a:cs typeface="Arial" pitchFamily="34" charset="0"/>
            </a:endParaRPr>
          </a:p>
        </p:txBody>
      </p:sp>
      <p:pic>
        <p:nvPicPr>
          <p:cNvPr id="4" name="Picture 3">
            <a:extLst>
              <a:ext uri="{FF2B5EF4-FFF2-40B4-BE49-F238E27FC236}">
                <a16:creationId xmlns:a16="http://schemas.microsoft.com/office/drawing/2014/main" id="{EBC97EB0-F928-7E31-0AB4-DF2752F0C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66800"/>
            <a:ext cx="5943600" cy="5100320"/>
          </a:xfrm>
          <a:prstGeom prst="rect">
            <a:avLst/>
          </a:prstGeom>
          <a:ln>
            <a:solidFill>
              <a:schemeClr val="tx1"/>
            </a:solidFill>
          </a:ln>
        </p:spPr>
      </p:pic>
    </p:spTree>
    <p:extLst>
      <p:ext uri="{BB962C8B-B14F-4D97-AF65-F5344CB8AC3E}">
        <p14:creationId xmlns:p14="http://schemas.microsoft.com/office/powerpoint/2010/main" val="2787892955"/>
      </p:ext>
    </p:extLst>
  </p:cSld>
  <p:clrMapOvr>
    <a:masterClrMapping/>
  </p:clrMapOvr>
  <p:transition spd="med">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6A20E-E33A-E4BB-E1F4-69E1E7D807C9}"/>
              </a:ext>
            </a:extLst>
          </p:cNvPr>
          <p:cNvSpPr txBox="1"/>
          <p:nvPr/>
        </p:nvSpPr>
        <p:spPr>
          <a:xfrm>
            <a:off x="2819400" y="609600"/>
            <a:ext cx="5943600" cy="70788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b="1" u="sng" dirty="0">
                <a:solidFill>
                  <a:srgbClr val="CC0000"/>
                </a:solidFill>
                <a:latin typeface="+mn-lt"/>
              </a:rPr>
              <a:t>Conclusion </a:t>
            </a:r>
            <a:r>
              <a:rPr kumimoji="0" lang="en-US" sz="4000" b="1" i="0" u="sng" strike="noStrike" cap="none" normalizeH="0" baseline="0" dirty="0">
                <a:ln>
                  <a:noFill/>
                </a:ln>
                <a:solidFill>
                  <a:srgbClr val="CC0000"/>
                </a:solidFill>
                <a:effectLst/>
                <a:latin typeface="+mn-lt"/>
                <a:ea typeface="Calibri" pitchFamily="34" charset="0"/>
                <a:cs typeface="Times New Roman" pitchFamily="18" charset="0"/>
              </a:rPr>
              <a:t>:</a:t>
            </a:r>
            <a:endParaRPr kumimoji="0" lang="en-US" sz="4000" b="1" i="0" u="sng" strike="noStrike" cap="none" normalizeH="0" baseline="0" dirty="0">
              <a:ln>
                <a:noFill/>
              </a:ln>
              <a:solidFill>
                <a:srgbClr val="CC0000"/>
              </a:solidFill>
              <a:effectLst/>
              <a:latin typeface="+mn-lt"/>
              <a:cs typeface="Arial" pitchFamily="34" charset="0"/>
            </a:endParaRPr>
          </a:p>
        </p:txBody>
      </p:sp>
      <p:sp>
        <p:nvSpPr>
          <p:cNvPr id="4" name="TextBox 3">
            <a:extLst>
              <a:ext uri="{FF2B5EF4-FFF2-40B4-BE49-F238E27FC236}">
                <a16:creationId xmlns:a16="http://schemas.microsoft.com/office/drawing/2014/main" id="{D905BB7B-AB11-875E-DC6E-45F3367067FA}"/>
              </a:ext>
            </a:extLst>
          </p:cNvPr>
          <p:cNvSpPr txBox="1"/>
          <p:nvPr/>
        </p:nvSpPr>
        <p:spPr>
          <a:xfrm>
            <a:off x="838200" y="2090172"/>
            <a:ext cx="7772400" cy="2677656"/>
          </a:xfrm>
          <a:prstGeom prst="rect">
            <a:avLst/>
          </a:prstGeom>
          <a:noFill/>
        </p:spPr>
        <p:txBody>
          <a:bodyPr wrap="square">
            <a:spAutoFit/>
          </a:bodyPr>
          <a:lstStyle/>
          <a:p>
            <a:pPr algn="just"/>
            <a:r>
              <a:rPr lang="en-US" sz="2400" dirty="0">
                <a:solidFill>
                  <a:srgbClr val="374151"/>
                </a:solidFill>
                <a:latin typeface="Söhne"/>
              </a:rPr>
              <a:t>	T</a:t>
            </a:r>
            <a:r>
              <a:rPr lang="en-US" sz="2400" b="0" i="0" dirty="0">
                <a:solidFill>
                  <a:srgbClr val="374151"/>
                </a:solidFill>
                <a:effectLst/>
                <a:latin typeface="Söhne"/>
              </a:rPr>
              <a:t>he 'E College System for Blind Students' is not just a technological innovation; it represents a commitment to inclusivity and equal educational opportunities. By addressing the unique needs of visually impaired students through text-to-speech, voice commands, and real-time notifications, this project not only breaks digital barriers but also fosters independence and confidence. </a:t>
            </a:r>
            <a:endParaRPr lang="en-IN" sz="2400" dirty="0"/>
          </a:p>
        </p:txBody>
      </p:sp>
    </p:spTree>
    <p:extLst>
      <p:ext uri="{BB962C8B-B14F-4D97-AF65-F5344CB8AC3E}">
        <p14:creationId xmlns:p14="http://schemas.microsoft.com/office/powerpoint/2010/main" val="1908996008"/>
      </p:ext>
    </p:extLst>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DF9CD-3481-8668-FC54-B600E5C8F5FE}"/>
              </a:ext>
            </a:extLst>
          </p:cNvPr>
          <p:cNvSpPr txBox="1"/>
          <p:nvPr/>
        </p:nvSpPr>
        <p:spPr>
          <a:xfrm>
            <a:off x="2095500" y="685800"/>
            <a:ext cx="4953000" cy="707886"/>
          </a:xfrm>
          <a:prstGeom prst="rect">
            <a:avLst/>
          </a:prstGeom>
          <a:noFill/>
        </p:spPr>
        <p:txBody>
          <a:bodyPr wrap="square">
            <a:spAutoFit/>
          </a:bodyPr>
          <a:lstStyle/>
          <a:p>
            <a:r>
              <a:rPr lang="en" sz="4000" u="sng" dirty="0">
                <a:solidFill>
                  <a:srgbClr val="CC0000"/>
                </a:solidFill>
                <a:latin typeface="Sitka Small Semibold" pitchFamily="2" charset="0"/>
              </a:rPr>
              <a:t>PROJECT TITLE :</a:t>
            </a:r>
            <a:endParaRPr lang="en-IN" sz="4000" u="sng" dirty="0">
              <a:solidFill>
                <a:srgbClr val="CC0000"/>
              </a:solidFill>
              <a:latin typeface="Sitka Small Semibold" pitchFamily="2" charset="0"/>
            </a:endParaRPr>
          </a:p>
        </p:txBody>
      </p:sp>
      <p:sp>
        <p:nvSpPr>
          <p:cNvPr id="5" name="TextBox 4">
            <a:extLst>
              <a:ext uri="{FF2B5EF4-FFF2-40B4-BE49-F238E27FC236}">
                <a16:creationId xmlns:a16="http://schemas.microsoft.com/office/drawing/2014/main" id="{9B10EA27-10EB-B89F-3C9F-2646630FD413}"/>
              </a:ext>
            </a:extLst>
          </p:cNvPr>
          <p:cNvSpPr txBox="1"/>
          <p:nvPr/>
        </p:nvSpPr>
        <p:spPr>
          <a:xfrm>
            <a:off x="1238250" y="1764777"/>
            <a:ext cx="6362700" cy="1569660"/>
          </a:xfrm>
          <a:prstGeom prst="rect">
            <a:avLst/>
          </a:prstGeom>
          <a:noFill/>
        </p:spPr>
        <p:txBody>
          <a:bodyPr wrap="square">
            <a:spAutoFit/>
          </a:bodyPr>
          <a:lstStyle/>
          <a:p>
            <a:pPr algn="ctr"/>
            <a:r>
              <a:rPr lang="en-US" b="1" dirty="0">
                <a:latin typeface="Sitka Small Semibold" pitchFamily="2" charset="0"/>
              </a:rPr>
              <a:t>V app: </a:t>
            </a:r>
          </a:p>
          <a:p>
            <a:pPr algn="ctr"/>
            <a:r>
              <a:rPr lang="en-US" b="1" dirty="0">
                <a:latin typeface="Sitka Small Semibold" pitchFamily="2" charset="0"/>
              </a:rPr>
              <a:t>E college system for Blind Student</a:t>
            </a:r>
            <a:endParaRPr lang="en-IN" b="1" dirty="0">
              <a:latin typeface="Sitka Small Semibold" pitchFamily="2" charset="0"/>
            </a:endParaRPr>
          </a:p>
        </p:txBody>
      </p:sp>
      <p:pic>
        <p:nvPicPr>
          <p:cNvPr id="1026" name="Picture 2" descr="What is the Importance of Technology? | Simplilearn">
            <a:extLst>
              <a:ext uri="{FF2B5EF4-FFF2-40B4-BE49-F238E27FC236}">
                <a16:creationId xmlns:a16="http://schemas.microsoft.com/office/drawing/2014/main" id="{443B181A-F132-DE4E-E2B0-4C9709041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557587"/>
            <a:ext cx="4648200" cy="261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780626"/>
      </p:ext>
    </p:extLst>
  </p:cSld>
  <p:clrMapOvr>
    <a:masterClrMapping/>
  </p:clrMapOvr>
  <p:transition spd="med">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5657B-4AD9-CDD1-9E71-BE40E762508E}"/>
              </a:ext>
            </a:extLst>
          </p:cNvPr>
          <p:cNvSpPr txBox="1"/>
          <p:nvPr/>
        </p:nvSpPr>
        <p:spPr>
          <a:xfrm>
            <a:off x="544286" y="1447800"/>
            <a:ext cx="7162800" cy="707886"/>
          </a:xfrm>
          <a:prstGeom prst="rect">
            <a:avLst/>
          </a:prstGeom>
          <a:noFill/>
        </p:spPr>
        <p:txBody>
          <a:bodyPr wrap="square">
            <a:spAutoFit/>
          </a:bodyPr>
          <a:lstStyle/>
          <a:p>
            <a:r>
              <a:rPr lang="en" sz="4000" u="sng" dirty="0">
                <a:solidFill>
                  <a:srgbClr val="CC0000"/>
                </a:solidFill>
                <a:latin typeface="Sitka Small Semibold" pitchFamily="2" charset="0"/>
              </a:rPr>
              <a:t>PROBLEM STATEMENT :</a:t>
            </a:r>
            <a:endParaRPr lang="en-IN" sz="4000" u="sng" dirty="0">
              <a:solidFill>
                <a:srgbClr val="CC0000"/>
              </a:solidFill>
              <a:latin typeface="Sitka Small Semibold" pitchFamily="2" charset="0"/>
            </a:endParaRPr>
          </a:p>
        </p:txBody>
      </p:sp>
      <p:sp>
        <p:nvSpPr>
          <p:cNvPr id="6" name="TextBox 5">
            <a:extLst>
              <a:ext uri="{FF2B5EF4-FFF2-40B4-BE49-F238E27FC236}">
                <a16:creationId xmlns:a16="http://schemas.microsoft.com/office/drawing/2014/main" id="{25455FD3-3265-0DCF-682E-7241328D4ED7}"/>
              </a:ext>
            </a:extLst>
          </p:cNvPr>
          <p:cNvSpPr txBox="1"/>
          <p:nvPr/>
        </p:nvSpPr>
        <p:spPr>
          <a:xfrm>
            <a:off x="544286" y="2514600"/>
            <a:ext cx="7467600" cy="3046988"/>
          </a:xfrm>
          <a:prstGeom prst="rect">
            <a:avLst/>
          </a:prstGeom>
          <a:noFill/>
        </p:spPr>
        <p:txBody>
          <a:bodyPr wrap="square" rtlCol="0">
            <a:spAutoFit/>
          </a:bodyPr>
          <a:lstStyle/>
          <a:p>
            <a:pPr algn="just"/>
            <a:r>
              <a:rPr lang="en-US" sz="2400" i="0" dirty="0">
                <a:effectLst/>
                <a:latin typeface="+mj-lt"/>
              </a:rPr>
              <a:t>Visually impaired students faces challenges in accessing educational content online. Current platforms lack tailored accessibility features, impeding their ability to participate fully in academic activities. Therefore there is need of text-to-speech based functionality based system </a:t>
            </a:r>
            <a:r>
              <a:rPr lang="en-US" sz="2400" dirty="0">
                <a:latin typeface="+mj-lt"/>
              </a:rPr>
              <a:t>helping </a:t>
            </a:r>
            <a:r>
              <a:rPr lang="en-US" sz="2400" i="0" dirty="0">
                <a:effectLst/>
                <a:latin typeface="+mj-lt"/>
              </a:rPr>
              <a:t>blind students to navigate and retrieve this information using voice commands.</a:t>
            </a:r>
            <a:endParaRPr lang="en-IN" sz="4000" dirty="0">
              <a:latin typeface="+mj-lt"/>
            </a:endParaRPr>
          </a:p>
        </p:txBody>
      </p:sp>
    </p:spTree>
    <p:extLst>
      <p:ext uri="{BB962C8B-B14F-4D97-AF65-F5344CB8AC3E}">
        <p14:creationId xmlns:p14="http://schemas.microsoft.com/office/powerpoint/2010/main" val="4063501875"/>
      </p:ext>
    </p:extLst>
  </p:cSld>
  <p:clrMapOvr>
    <a:masterClrMapping/>
  </p:clrMapOvr>
  <p:transition spd="med">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08CEDC-D1BB-16CE-F85F-658A77809469}"/>
              </a:ext>
            </a:extLst>
          </p:cNvPr>
          <p:cNvSpPr txBox="1"/>
          <p:nvPr/>
        </p:nvSpPr>
        <p:spPr>
          <a:xfrm>
            <a:off x="2438400" y="1219200"/>
            <a:ext cx="4572000" cy="707886"/>
          </a:xfrm>
          <a:prstGeom prst="rect">
            <a:avLst/>
          </a:prstGeom>
          <a:noFill/>
        </p:spPr>
        <p:txBody>
          <a:bodyPr wrap="square">
            <a:spAutoFit/>
          </a:bodyPr>
          <a:lstStyle/>
          <a:p>
            <a:r>
              <a:rPr lang="en" sz="4000" u="sng" dirty="0">
                <a:solidFill>
                  <a:srgbClr val="CC0000"/>
                </a:solidFill>
                <a:latin typeface="Sitka Small Semibold" pitchFamily="2" charset="0"/>
              </a:rPr>
              <a:t>Motivation:</a:t>
            </a:r>
            <a:endParaRPr lang="en-IN" sz="4000" u="sng" dirty="0">
              <a:solidFill>
                <a:srgbClr val="CC0000"/>
              </a:solidFill>
              <a:latin typeface="Sitka Small Semibold" pitchFamily="2" charset="0"/>
            </a:endParaRPr>
          </a:p>
        </p:txBody>
      </p:sp>
      <p:sp>
        <p:nvSpPr>
          <p:cNvPr id="5" name="TextBox 4">
            <a:extLst>
              <a:ext uri="{FF2B5EF4-FFF2-40B4-BE49-F238E27FC236}">
                <a16:creationId xmlns:a16="http://schemas.microsoft.com/office/drawing/2014/main" id="{9567E5E1-0461-4942-E268-E8BE44207588}"/>
              </a:ext>
            </a:extLst>
          </p:cNvPr>
          <p:cNvSpPr txBox="1"/>
          <p:nvPr/>
        </p:nvSpPr>
        <p:spPr>
          <a:xfrm>
            <a:off x="723900" y="2514600"/>
            <a:ext cx="7696200" cy="2677656"/>
          </a:xfrm>
          <a:prstGeom prst="rect">
            <a:avLst/>
          </a:prstGeom>
          <a:noFill/>
        </p:spPr>
        <p:txBody>
          <a:bodyPr wrap="square">
            <a:spAutoFit/>
          </a:bodyPr>
          <a:lstStyle/>
          <a:p>
            <a:pPr algn="just"/>
            <a:r>
              <a:rPr lang="en-US" sz="2400" i="0" dirty="0">
                <a:effectLst/>
                <a:latin typeface="+mj-lt"/>
              </a:rPr>
              <a:t>The "E College System for Blind Students" project is driven by the commitment to provide equal educational opportunities for visually impaired students. By incorporating innovative features like text-to-speech and voice commands, the project aims to break down digital barriers, empowering students to access educational materials independently.</a:t>
            </a:r>
            <a:endParaRPr lang="en-IN" sz="2400" dirty="0">
              <a:latin typeface="+mj-lt"/>
            </a:endParaRPr>
          </a:p>
        </p:txBody>
      </p:sp>
    </p:spTree>
    <p:extLst>
      <p:ext uri="{BB962C8B-B14F-4D97-AF65-F5344CB8AC3E}">
        <p14:creationId xmlns:p14="http://schemas.microsoft.com/office/powerpoint/2010/main" val="1989769407"/>
      </p:ext>
    </p:extLst>
  </p:cSld>
  <p:clrMapOvr>
    <a:masterClrMapping/>
  </p:clrMapOvr>
  <p:transition spd="med">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2216C-05D2-8548-3058-D0A111AE3E2D}"/>
              </a:ext>
            </a:extLst>
          </p:cNvPr>
          <p:cNvSpPr txBox="1"/>
          <p:nvPr/>
        </p:nvSpPr>
        <p:spPr>
          <a:xfrm>
            <a:off x="1676400" y="762000"/>
            <a:ext cx="6629400" cy="646331"/>
          </a:xfrm>
          <a:prstGeom prst="rect">
            <a:avLst/>
          </a:prstGeom>
          <a:noFill/>
        </p:spPr>
        <p:txBody>
          <a:bodyPr wrap="square">
            <a:spAutoFit/>
          </a:bodyPr>
          <a:lstStyle/>
          <a:p>
            <a:r>
              <a:rPr lang="en" sz="3600" u="sng" dirty="0">
                <a:solidFill>
                  <a:srgbClr val="CC0000"/>
                </a:solidFill>
                <a:latin typeface="Sitka Small Semibold" pitchFamily="2" charset="0"/>
              </a:rPr>
              <a:t>PROJECT OBJECTIVES :</a:t>
            </a:r>
            <a:endParaRPr lang="en-IN" sz="3600" u="sng" dirty="0">
              <a:solidFill>
                <a:srgbClr val="CC0000"/>
              </a:solidFill>
              <a:latin typeface="Sitka Small Semibold" pitchFamily="2" charset="0"/>
            </a:endParaRPr>
          </a:p>
        </p:txBody>
      </p:sp>
      <p:sp>
        <p:nvSpPr>
          <p:cNvPr id="5" name="TextBox 4">
            <a:extLst>
              <a:ext uri="{FF2B5EF4-FFF2-40B4-BE49-F238E27FC236}">
                <a16:creationId xmlns:a16="http://schemas.microsoft.com/office/drawing/2014/main" id="{0C98519B-E154-ECD8-2265-E3C33B647A92}"/>
              </a:ext>
            </a:extLst>
          </p:cNvPr>
          <p:cNvSpPr txBox="1"/>
          <p:nvPr/>
        </p:nvSpPr>
        <p:spPr>
          <a:xfrm>
            <a:off x="495300" y="1694795"/>
            <a:ext cx="8153400" cy="4401205"/>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effectLst/>
                <a:latin typeface="+mj-lt"/>
              </a:rPr>
              <a:t>Develop an Accessible E College System: </a:t>
            </a:r>
          </a:p>
          <a:p>
            <a:pPr algn="just"/>
            <a:r>
              <a:rPr lang="en-US" sz="2000" i="0" dirty="0">
                <a:effectLst/>
                <a:latin typeface="+mj-lt"/>
              </a:rPr>
              <a:t>	Create an innovative digital platform specifically designed for 	visually impaired students, ensuring it is user-friendly and 	accessible using voice commands.</a:t>
            </a:r>
          </a:p>
          <a:p>
            <a:pPr marL="342900" indent="-342900" algn="just">
              <a:buFont typeface="Arial" panose="020B0604020202020204" pitchFamily="34" charset="0"/>
              <a:buChar char="•"/>
            </a:pPr>
            <a:endParaRPr lang="en-US" sz="2000" i="0" dirty="0">
              <a:effectLst/>
              <a:latin typeface="+mj-lt"/>
            </a:endParaRPr>
          </a:p>
          <a:p>
            <a:pPr marL="342900" indent="-342900" algn="just">
              <a:buFont typeface="Arial" panose="020B0604020202020204" pitchFamily="34" charset="0"/>
              <a:buChar char="•"/>
            </a:pPr>
            <a:r>
              <a:rPr lang="en-US" sz="2000" b="1" i="0" dirty="0">
                <a:effectLst/>
                <a:latin typeface="+mj-lt"/>
              </a:rPr>
              <a:t>Implement Text-to-Speech Functionality: </a:t>
            </a:r>
          </a:p>
          <a:p>
            <a:pPr algn="just"/>
            <a:r>
              <a:rPr lang="en-US" sz="2000" i="0" dirty="0">
                <a:effectLst/>
                <a:latin typeface="+mj-lt"/>
              </a:rPr>
              <a:t>	Integrate a robust text-to-speech feature, allowing the system 	to convert text into spoken words, facilitating auditory learning 	for visually impaired students.</a:t>
            </a:r>
          </a:p>
          <a:p>
            <a:pPr algn="just"/>
            <a:endParaRPr lang="en-US" sz="2000" i="0" dirty="0">
              <a:effectLst/>
              <a:latin typeface="+mj-lt"/>
            </a:endParaRPr>
          </a:p>
          <a:p>
            <a:pPr marL="342900" indent="-342900" algn="just">
              <a:buFont typeface="Arial" panose="020B0604020202020204" pitchFamily="34" charset="0"/>
              <a:buChar char="•"/>
            </a:pPr>
            <a:r>
              <a:rPr lang="en-US" sz="2000" b="1" i="0" dirty="0">
                <a:effectLst/>
                <a:latin typeface="+mj-lt"/>
              </a:rPr>
              <a:t>Teacher Administrative Tools:</a:t>
            </a:r>
            <a:r>
              <a:rPr lang="en-US" sz="2000" b="0" i="0" dirty="0">
                <a:solidFill>
                  <a:srgbClr val="374151"/>
                </a:solidFill>
                <a:effectLst/>
                <a:latin typeface="+mj-lt"/>
              </a:rPr>
              <a:t> </a:t>
            </a:r>
          </a:p>
          <a:p>
            <a:pPr algn="just"/>
            <a:r>
              <a:rPr lang="en-US" sz="2000" b="0" i="0" dirty="0">
                <a:solidFill>
                  <a:srgbClr val="374151"/>
                </a:solidFill>
                <a:effectLst/>
                <a:latin typeface="+mj-lt"/>
              </a:rPr>
              <a:t>	</a:t>
            </a:r>
            <a:r>
              <a:rPr lang="en-US" sz="2000" b="0" i="0" dirty="0">
                <a:effectLst/>
                <a:latin typeface="+mj-lt"/>
              </a:rPr>
              <a:t>Develop an intuitive interface for teachers to input and manage 	academic schedules, notices, events, and reminders, 	enhancing the efficiency of administrative processes.</a:t>
            </a:r>
            <a:endParaRPr lang="en-US" sz="3600" i="0" dirty="0">
              <a:effectLst/>
              <a:latin typeface="+mj-lt"/>
            </a:endParaRPr>
          </a:p>
        </p:txBody>
      </p:sp>
    </p:spTree>
    <p:extLst>
      <p:ext uri="{BB962C8B-B14F-4D97-AF65-F5344CB8AC3E}">
        <p14:creationId xmlns:p14="http://schemas.microsoft.com/office/powerpoint/2010/main" val="3262741756"/>
      </p:ext>
    </p:extLst>
  </p:cSld>
  <p:clrMapOvr>
    <a:masterClrMapping/>
  </p:clrMapOvr>
  <p:transition spd="med">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197C2-8ABA-5322-2269-B5E5B7841496}"/>
              </a:ext>
            </a:extLst>
          </p:cNvPr>
          <p:cNvSpPr txBox="1"/>
          <p:nvPr/>
        </p:nvSpPr>
        <p:spPr>
          <a:xfrm>
            <a:off x="1676400" y="1066800"/>
            <a:ext cx="6629400" cy="646331"/>
          </a:xfrm>
          <a:prstGeom prst="rect">
            <a:avLst/>
          </a:prstGeom>
          <a:noFill/>
        </p:spPr>
        <p:txBody>
          <a:bodyPr wrap="square">
            <a:spAutoFit/>
          </a:bodyPr>
          <a:lstStyle/>
          <a:p>
            <a:r>
              <a:rPr lang="en" sz="3600" u="sng" dirty="0">
                <a:solidFill>
                  <a:srgbClr val="CC0000"/>
                </a:solidFill>
                <a:latin typeface="Sitka Small Semibold" pitchFamily="2" charset="0"/>
              </a:rPr>
              <a:t>PROJECT OBJECTIVES :</a:t>
            </a:r>
            <a:endParaRPr lang="en-IN" sz="3600" u="sng" dirty="0">
              <a:solidFill>
                <a:srgbClr val="CC0000"/>
              </a:solidFill>
              <a:latin typeface="Sitka Small Semibold" pitchFamily="2" charset="0"/>
            </a:endParaRPr>
          </a:p>
        </p:txBody>
      </p:sp>
      <p:sp>
        <p:nvSpPr>
          <p:cNvPr id="4" name="TextBox 3">
            <a:extLst>
              <a:ext uri="{FF2B5EF4-FFF2-40B4-BE49-F238E27FC236}">
                <a16:creationId xmlns:a16="http://schemas.microsoft.com/office/drawing/2014/main" id="{1C1BB51B-AC39-DC17-D9F2-F0B6E30F8F43}"/>
              </a:ext>
            </a:extLst>
          </p:cNvPr>
          <p:cNvSpPr txBox="1"/>
          <p:nvPr/>
        </p:nvSpPr>
        <p:spPr>
          <a:xfrm>
            <a:off x="571500" y="2209800"/>
            <a:ext cx="8001000" cy="3477875"/>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effectLst/>
                <a:latin typeface="+mj-lt"/>
              </a:rPr>
              <a:t>Promote User Independence:</a:t>
            </a:r>
            <a:r>
              <a:rPr lang="en-US" sz="2000" b="0" i="0" dirty="0">
                <a:effectLst/>
                <a:latin typeface="+mj-lt"/>
              </a:rPr>
              <a:t> </a:t>
            </a:r>
          </a:p>
          <a:p>
            <a:pPr algn="just"/>
            <a:r>
              <a:rPr lang="en-US" sz="2000" dirty="0">
                <a:latin typeface="+mj-lt"/>
              </a:rPr>
              <a:t>	</a:t>
            </a:r>
            <a:r>
              <a:rPr lang="en-US" sz="2000" b="0" i="0" dirty="0">
                <a:effectLst/>
                <a:latin typeface="+mj-lt"/>
              </a:rPr>
              <a:t>Design the system to promote independence among visually 	impaired students, enabling them to manage their academic 	schedules, access course materials, and receive notifications 	autonomously.</a:t>
            </a:r>
          </a:p>
          <a:p>
            <a:pPr algn="just"/>
            <a:endParaRPr lang="en-US" sz="2000" b="0" i="0" dirty="0">
              <a:effectLst/>
              <a:latin typeface="+mj-lt"/>
            </a:endParaRPr>
          </a:p>
          <a:p>
            <a:pPr marL="342900" indent="-342900" algn="just">
              <a:buFont typeface="Arial" panose="020B0604020202020204" pitchFamily="34" charset="0"/>
              <a:buChar char="•"/>
            </a:pPr>
            <a:r>
              <a:rPr lang="en-US" sz="2000" b="1" i="0" dirty="0">
                <a:effectLst/>
                <a:latin typeface="+mj-lt"/>
              </a:rPr>
              <a:t>Equal Access to Education:</a:t>
            </a:r>
            <a:r>
              <a:rPr lang="en-US" sz="2000" b="0" i="0" dirty="0">
                <a:effectLst/>
                <a:latin typeface="+mj-lt"/>
              </a:rPr>
              <a:t> </a:t>
            </a:r>
          </a:p>
          <a:p>
            <a:pPr algn="just"/>
            <a:r>
              <a:rPr lang="en-US" sz="2000" dirty="0">
                <a:latin typeface="+mj-lt"/>
              </a:rPr>
              <a:t>	</a:t>
            </a:r>
            <a:r>
              <a:rPr lang="en-US" sz="2000" b="0" i="0" dirty="0">
                <a:effectLst/>
                <a:latin typeface="+mj-lt"/>
              </a:rPr>
              <a:t>Ensure visually impaired students have equal access to 	educational resources, fostering inclusivity and empowering 	them with educational opportunities equivalent to their 	sighted peers.</a:t>
            </a:r>
          </a:p>
        </p:txBody>
      </p:sp>
    </p:spTree>
    <p:extLst>
      <p:ext uri="{BB962C8B-B14F-4D97-AF65-F5344CB8AC3E}">
        <p14:creationId xmlns:p14="http://schemas.microsoft.com/office/powerpoint/2010/main" val="799818361"/>
      </p:ext>
    </p:extLst>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7CEE8-64AE-79A6-FF40-D97F8CF3C3C8}"/>
              </a:ext>
            </a:extLst>
          </p:cNvPr>
          <p:cNvSpPr txBox="1"/>
          <p:nvPr/>
        </p:nvSpPr>
        <p:spPr>
          <a:xfrm>
            <a:off x="1905000" y="381000"/>
            <a:ext cx="6248400" cy="707886"/>
          </a:xfrm>
          <a:prstGeom prst="rect">
            <a:avLst/>
          </a:prstGeom>
          <a:noFill/>
        </p:spPr>
        <p:txBody>
          <a:bodyPr wrap="square">
            <a:spAutoFit/>
          </a:bodyPr>
          <a:lstStyle/>
          <a:p>
            <a:r>
              <a:rPr lang="en" sz="4000" u="sng" dirty="0">
                <a:solidFill>
                  <a:srgbClr val="CC0000"/>
                </a:solidFill>
                <a:latin typeface="Sitka Small Semibold" pitchFamily="2" charset="0"/>
              </a:rPr>
              <a:t>Liturature Survey :</a:t>
            </a:r>
            <a:endParaRPr lang="en-IN" sz="4000" u="sng" dirty="0">
              <a:solidFill>
                <a:srgbClr val="CC0000"/>
              </a:solidFill>
              <a:latin typeface="Sitka Small Semibold" pitchFamily="2" charset="0"/>
            </a:endParaRPr>
          </a:p>
        </p:txBody>
      </p:sp>
      <p:graphicFrame>
        <p:nvGraphicFramePr>
          <p:cNvPr id="2" name="Table 1">
            <a:extLst>
              <a:ext uri="{FF2B5EF4-FFF2-40B4-BE49-F238E27FC236}">
                <a16:creationId xmlns:a16="http://schemas.microsoft.com/office/drawing/2014/main" id="{B405FED5-86B4-DE5C-6717-ABF3E62AC9F0}"/>
              </a:ext>
            </a:extLst>
          </p:cNvPr>
          <p:cNvGraphicFramePr>
            <a:graphicFrameLocks noGrp="1"/>
          </p:cNvGraphicFramePr>
          <p:nvPr>
            <p:extLst>
              <p:ext uri="{D42A27DB-BD31-4B8C-83A1-F6EECF244321}">
                <p14:modId xmlns:p14="http://schemas.microsoft.com/office/powerpoint/2010/main" val="110955573"/>
              </p:ext>
            </p:extLst>
          </p:nvPr>
        </p:nvGraphicFramePr>
        <p:xfrm>
          <a:off x="476249" y="1371600"/>
          <a:ext cx="8191501" cy="5212080"/>
        </p:xfrm>
        <a:graphic>
          <a:graphicData uri="http://schemas.openxmlformats.org/drawingml/2006/table">
            <a:tbl>
              <a:tblPr firstRow="1" bandRow="1">
                <a:tableStyleId>{5C22544A-7EE6-4342-B048-85BDC9FD1C3A}</a:tableStyleId>
              </a:tblPr>
              <a:tblGrid>
                <a:gridCol w="1586213">
                  <a:extLst>
                    <a:ext uri="{9D8B030D-6E8A-4147-A177-3AD203B41FA5}">
                      <a16:colId xmlns:a16="http://schemas.microsoft.com/office/drawing/2014/main" val="622198330"/>
                    </a:ext>
                  </a:extLst>
                </a:gridCol>
                <a:gridCol w="1651322">
                  <a:extLst>
                    <a:ext uri="{9D8B030D-6E8A-4147-A177-3AD203B41FA5}">
                      <a16:colId xmlns:a16="http://schemas.microsoft.com/office/drawing/2014/main" val="1262752029"/>
                    </a:ext>
                  </a:extLst>
                </a:gridCol>
                <a:gridCol w="1651322">
                  <a:extLst>
                    <a:ext uri="{9D8B030D-6E8A-4147-A177-3AD203B41FA5}">
                      <a16:colId xmlns:a16="http://schemas.microsoft.com/office/drawing/2014/main" val="3494611350"/>
                    </a:ext>
                  </a:extLst>
                </a:gridCol>
                <a:gridCol w="1651322">
                  <a:extLst>
                    <a:ext uri="{9D8B030D-6E8A-4147-A177-3AD203B41FA5}">
                      <a16:colId xmlns:a16="http://schemas.microsoft.com/office/drawing/2014/main" val="513821526"/>
                    </a:ext>
                  </a:extLst>
                </a:gridCol>
                <a:gridCol w="1651322">
                  <a:extLst>
                    <a:ext uri="{9D8B030D-6E8A-4147-A177-3AD203B41FA5}">
                      <a16:colId xmlns:a16="http://schemas.microsoft.com/office/drawing/2014/main" val="2597195187"/>
                    </a:ext>
                  </a:extLst>
                </a:gridCol>
              </a:tblGrid>
              <a:tr h="578223">
                <a:tc>
                  <a:txBody>
                    <a:bodyPr/>
                    <a:lstStyle/>
                    <a:p>
                      <a:r>
                        <a:rPr lang="en-US" sz="1800" b="1" kern="1200" dirty="0">
                          <a:solidFill>
                            <a:schemeClr val="tx1"/>
                          </a:solidFill>
                          <a:effectLst/>
                          <a:latin typeface="+mn-lt"/>
                          <a:ea typeface="+mn-ea"/>
                          <a:cs typeface="+mn-cs"/>
                        </a:rPr>
                        <a:t>Title of Paper</a:t>
                      </a:r>
                      <a:endParaRPr lang="en-US" dirty="0">
                        <a:solidFill>
                          <a:schemeClr val="tx1"/>
                        </a:solidFill>
                      </a:endParaRPr>
                    </a:p>
                  </a:txBody>
                  <a:tcPr/>
                </a:tc>
                <a:tc>
                  <a:txBody>
                    <a:bodyPr/>
                    <a:lstStyle/>
                    <a:p>
                      <a:r>
                        <a:rPr lang="en-US" sz="1800" b="1" kern="1200" dirty="0">
                          <a:solidFill>
                            <a:schemeClr val="tx1"/>
                          </a:solidFill>
                          <a:effectLst/>
                          <a:latin typeface="+mn-lt"/>
                          <a:ea typeface="+mn-ea"/>
                          <a:cs typeface="+mn-cs"/>
                        </a:rPr>
                        <a:t>Author</a:t>
                      </a:r>
                      <a:endParaRPr lang="en-US" dirty="0">
                        <a:solidFill>
                          <a:schemeClr val="tx1"/>
                        </a:solidFill>
                      </a:endParaRPr>
                    </a:p>
                  </a:txBody>
                  <a:tcPr/>
                </a:tc>
                <a:tc>
                  <a:txBody>
                    <a:bodyPr/>
                    <a:lstStyle/>
                    <a:p>
                      <a:r>
                        <a:rPr lang="en-US" sz="1800" b="1" kern="1200" dirty="0">
                          <a:solidFill>
                            <a:schemeClr val="tx1"/>
                          </a:solidFill>
                          <a:effectLst/>
                          <a:latin typeface="+mn-lt"/>
                          <a:ea typeface="+mn-ea"/>
                          <a:cs typeface="+mn-cs"/>
                        </a:rPr>
                        <a:t>Outcomes</a:t>
                      </a:r>
                      <a:endParaRPr lang="en-US" dirty="0">
                        <a:solidFill>
                          <a:schemeClr val="tx1"/>
                        </a:solidFill>
                      </a:endParaRPr>
                    </a:p>
                  </a:txBody>
                  <a:tcPr/>
                </a:tc>
                <a:tc>
                  <a:txBody>
                    <a:bodyPr/>
                    <a:lstStyle/>
                    <a:p>
                      <a:r>
                        <a:rPr lang="en-US" sz="1800" b="1" kern="1200" dirty="0">
                          <a:solidFill>
                            <a:schemeClr val="tx1"/>
                          </a:solidFill>
                          <a:effectLst/>
                          <a:latin typeface="+mn-lt"/>
                          <a:ea typeface="+mn-ea"/>
                          <a:cs typeface="+mn-cs"/>
                        </a:rPr>
                        <a:t>Future</a:t>
                      </a:r>
                    </a:p>
                    <a:p>
                      <a:r>
                        <a:rPr lang="en-US" sz="1800" b="1" kern="1200" dirty="0">
                          <a:solidFill>
                            <a:schemeClr val="tx1"/>
                          </a:solidFill>
                          <a:effectLst/>
                          <a:latin typeface="+mn-lt"/>
                          <a:ea typeface="+mn-ea"/>
                          <a:cs typeface="+mn-cs"/>
                        </a:rPr>
                        <a:t>scope</a:t>
                      </a:r>
                      <a:endParaRPr lang="en-US" dirty="0">
                        <a:solidFill>
                          <a:schemeClr val="tx1"/>
                        </a:solidFill>
                      </a:endParaRPr>
                    </a:p>
                  </a:txBody>
                  <a:tcPr/>
                </a:tc>
                <a:tc>
                  <a:txBody>
                    <a:bodyPr/>
                    <a:lstStyle/>
                    <a:p>
                      <a:r>
                        <a:rPr lang="en-US" sz="1800" b="1" kern="1200" dirty="0">
                          <a:solidFill>
                            <a:schemeClr val="tx1"/>
                          </a:solidFill>
                          <a:effectLst/>
                          <a:latin typeface="+mn-lt"/>
                          <a:ea typeface="+mn-ea"/>
                          <a:cs typeface="+mn-cs"/>
                        </a:rPr>
                        <a:t>Remark</a:t>
                      </a:r>
                      <a:endParaRPr lang="en-US" dirty="0">
                        <a:solidFill>
                          <a:schemeClr val="tx1"/>
                        </a:solidFill>
                      </a:endParaRPr>
                    </a:p>
                  </a:txBody>
                  <a:tcPr/>
                </a:tc>
                <a:extLst>
                  <a:ext uri="{0D108BD9-81ED-4DB2-BD59-A6C34878D82A}">
                    <a16:rowId xmlns:a16="http://schemas.microsoft.com/office/drawing/2014/main" val="2717477051"/>
                  </a:ext>
                </a:extLst>
              </a:tr>
              <a:tr h="173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Be My Eyes: Android App For Impaired People</a:t>
                      </a:r>
                      <a:endParaRPr lang="en-US" sz="1400" b="1" kern="1200" dirty="0">
                        <a:solidFill>
                          <a:schemeClr val="dk1"/>
                        </a:solidFill>
                        <a:effectLst/>
                        <a:latin typeface="+mn-lt"/>
                        <a:ea typeface="+mn-ea"/>
                        <a:cs typeface="+mn-cs"/>
                      </a:endParaRPr>
                    </a:p>
                    <a:p>
                      <a:endParaRPr lang="en-US" sz="1400" dirty="0"/>
                    </a:p>
                  </a:txBody>
                  <a:tcPr/>
                </a:tc>
                <a:tc>
                  <a:txBody>
                    <a:bodyPr/>
                    <a:lstStyle/>
                    <a:p>
                      <a:r>
                        <a:rPr lang="en-US" sz="1400" kern="1200" dirty="0">
                          <a:solidFill>
                            <a:schemeClr val="dk1"/>
                          </a:solidFill>
                          <a:effectLst/>
                          <a:latin typeface="+mn-lt"/>
                          <a:ea typeface="+mn-ea"/>
                          <a:cs typeface="+mn-cs"/>
                        </a:rPr>
                        <a:t>Rucha </a:t>
                      </a:r>
                      <a:r>
                        <a:rPr lang="en-US" sz="1400" kern="1200" dirty="0" err="1">
                          <a:solidFill>
                            <a:schemeClr val="dk1"/>
                          </a:solidFill>
                          <a:effectLst/>
                          <a:latin typeface="+mn-lt"/>
                          <a:ea typeface="+mn-ea"/>
                          <a:cs typeface="+mn-cs"/>
                        </a:rPr>
                        <a:t>Doiphode</a:t>
                      </a:r>
                      <a:r>
                        <a:rPr lang="en-US" sz="1400" kern="1200" dirty="0">
                          <a:solidFill>
                            <a:schemeClr val="dk1"/>
                          </a:solidFill>
                          <a:effectLst/>
                          <a:latin typeface="+mn-lt"/>
                          <a:ea typeface="+mn-ea"/>
                          <a:cs typeface="+mn-cs"/>
                        </a:rPr>
                        <a:t>, Mayuri </a:t>
                      </a:r>
                      <a:r>
                        <a:rPr lang="en-US" sz="1400" kern="1200" dirty="0" err="1">
                          <a:solidFill>
                            <a:schemeClr val="dk1"/>
                          </a:solidFill>
                          <a:effectLst/>
                          <a:latin typeface="+mn-lt"/>
                          <a:ea typeface="+mn-ea"/>
                          <a:cs typeface="+mn-cs"/>
                        </a:rPr>
                        <a:t>Ganore</a:t>
                      </a:r>
                      <a:r>
                        <a:rPr lang="en-US" sz="1400" kern="1200" dirty="0">
                          <a:solidFill>
                            <a:schemeClr val="dk1"/>
                          </a:solidFill>
                          <a:effectLst/>
                          <a:latin typeface="+mn-lt"/>
                          <a:ea typeface="+mn-ea"/>
                          <a:cs typeface="+mn-cs"/>
                        </a:rPr>
                        <a:t>, Ashwini </a:t>
                      </a:r>
                      <a:r>
                        <a:rPr lang="en-US" sz="1400" kern="1200" dirty="0" err="1">
                          <a:solidFill>
                            <a:schemeClr val="dk1"/>
                          </a:solidFill>
                          <a:effectLst/>
                          <a:latin typeface="+mn-lt"/>
                          <a:ea typeface="+mn-ea"/>
                          <a:cs typeface="+mn-cs"/>
                        </a:rPr>
                        <a:t>Garud</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Tejaswini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Ghuge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Parmind</a:t>
                      </a:r>
                      <a:endParaRPr lang="en-US"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er Kaur</a:t>
                      </a:r>
                      <a:endParaRPr lang="en-US" sz="1400" dirty="0"/>
                    </a:p>
                  </a:txBody>
                  <a:tcPr/>
                </a:tc>
                <a:tc>
                  <a:txBody>
                    <a:bodyPr/>
                    <a:lstStyle/>
                    <a:p>
                      <a:r>
                        <a:rPr lang="en-US" sz="1400" kern="1200" dirty="0">
                          <a:solidFill>
                            <a:schemeClr val="dk1"/>
                          </a:solidFill>
                          <a:effectLst/>
                          <a:latin typeface="+mn-lt"/>
                          <a:ea typeface="+mn-ea"/>
                          <a:cs typeface="+mn-cs"/>
                        </a:rPr>
                        <a:t>This project demonstrates the idea of messaging and calling system for visually impaired people.</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Expanding language support to include more languages and dialects to serve a more diverse global audience</a:t>
                      </a:r>
                      <a:r>
                        <a:rPr lang="en-US" sz="1800" kern="1200" dirty="0">
                          <a:solidFill>
                            <a:schemeClr val="dk1"/>
                          </a:solidFill>
                          <a:effectLst/>
                          <a:latin typeface="+mn-lt"/>
                          <a:ea typeface="+mn-ea"/>
                          <a:cs typeface="+mn-cs"/>
                        </a:rPr>
                        <a:t>.</a:t>
                      </a:r>
                    </a:p>
                    <a:p>
                      <a:endParaRPr lang="en-US" dirty="0"/>
                    </a:p>
                  </a:txBody>
                  <a:tcPr/>
                </a:tc>
                <a:tc>
                  <a:txBody>
                    <a:bodyPr/>
                    <a:lstStyle/>
                    <a:p>
                      <a:r>
                        <a:rPr lang="en-US" sz="1400" kern="1200" dirty="0">
                          <a:solidFill>
                            <a:schemeClr val="dk1"/>
                          </a:solidFill>
                          <a:effectLst/>
                          <a:latin typeface="+mn-lt"/>
                          <a:ea typeface="+mn-ea"/>
                          <a:cs typeface="+mn-cs"/>
                        </a:rPr>
                        <a:t>Ultimately aiming to provide even more comprehensive assistance and empowerment for its users</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959768787"/>
                  </a:ext>
                </a:extLst>
              </a:tr>
              <a:tr h="1294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Intelligent eye: A mobile application for assisting blind people</a:t>
                      </a:r>
                    </a:p>
                    <a:p>
                      <a:endParaRPr lang="en-US" dirty="0"/>
                    </a:p>
                  </a:txBody>
                  <a:tcPr/>
                </a:tc>
                <a:tc>
                  <a:txBody>
                    <a:bodyPr/>
                    <a:lstStyle/>
                    <a:p>
                      <a:r>
                        <a:rPr lang="en-US" sz="1400" kern="1200" dirty="0" err="1">
                          <a:solidFill>
                            <a:schemeClr val="tx1"/>
                          </a:solidFill>
                          <a:effectLst/>
                          <a:latin typeface="+mn-lt"/>
                          <a:ea typeface="+mn-ea"/>
                          <a:cs typeface="+mn-cs"/>
                        </a:rPr>
                        <a:t>Milios</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Awad</a:t>
                      </a:r>
                      <a:r>
                        <a:rPr lang="en-US" sz="1400" kern="1200" dirty="0">
                          <a:solidFill>
                            <a:schemeClr val="tx1"/>
                          </a:solidFill>
                          <a:effectLst/>
                          <a:latin typeface="+mn-lt"/>
                          <a:ea typeface="+mn-ea"/>
                          <a:cs typeface="+mn-cs"/>
                        </a:rPr>
                        <a:t>, Jad El Haddad, Edgar </a:t>
                      </a:r>
                      <a:r>
                        <a:rPr lang="en-US" sz="1400" kern="1200" dirty="0" err="1">
                          <a:solidFill>
                            <a:schemeClr val="tx1"/>
                          </a:solidFill>
                          <a:effectLst/>
                          <a:latin typeface="+mn-lt"/>
                          <a:ea typeface="+mn-ea"/>
                          <a:cs typeface="+mn-cs"/>
                        </a:rPr>
                        <a:t>Khneisser</a:t>
                      </a:r>
                      <a:r>
                        <a:rPr lang="en-US" sz="1400" kern="1200" dirty="0">
                          <a:solidFill>
                            <a:schemeClr val="tx1"/>
                          </a:solidFill>
                          <a:effectLst/>
                          <a:latin typeface="+mn-lt"/>
                          <a:ea typeface="+mn-ea"/>
                          <a:cs typeface="+mn-cs"/>
                        </a:rPr>
                        <a:t>, Tarek Mahmoud, Elias </a:t>
                      </a:r>
                      <a:r>
                        <a:rPr lang="en-US" sz="1400" kern="1200" dirty="0" err="1">
                          <a:solidFill>
                            <a:schemeClr val="tx1"/>
                          </a:solidFill>
                          <a:effectLst/>
                          <a:latin typeface="+mn-lt"/>
                          <a:ea typeface="+mn-ea"/>
                          <a:cs typeface="+mn-cs"/>
                        </a:rPr>
                        <a:t>Yaacoub</a:t>
                      </a:r>
                      <a:r>
                        <a:rPr lang="en-US" sz="1400" kern="1200" dirty="0">
                          <a:solidFill>
                            <a:schemeClr val="tx1"/>
                          </a:solidFill>
                          <a:effectLst/>
                          <a:latin typeface="+mn-lt"/>
                          <a:ea typeface="+mn-ea"/>
                          <a:cs typeface="+mn-cs"/>
                        </a:rPr>
                        <a:t>, Mohammad Malli</a:t>
                      </a:r>
                      <a:endParaRPr lang="en-US" sz="1400" dirty="0">
                        <a:solidFill>
                          <a:schemeClr val="tx1"/>
                        </a:solidFill>
                      </a:endParaRPr>
                    </a:p>
                  </a:txBody>
                  <a:tcPr/>
                </a:tc>
                <a:tc>
                  <a:txBody>
                    <a:bodyPr/>
                    <a:lstStyle/>
                    <a:p>
                      <a:r>
                        <a:rPr lang="en-US" sz="1400" kern="1200" dirty="0">
                          <a:solidFill>
                            <a:schemeClr val="dk1"/>
                          </a:solidFill>
                          <a:effectLst/>
                          <a:latin typeface="+mn-lt"/>
                          <a:ea typeface="+mn-ea"/>
                          <a:cs typeface="+mn-cs"/>
                        </a:rPr>
                        <a:t>The application provides assistance to visually impaired people by providing a set of useful features: light detection, color detection, object recognition, and banknote recognition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Addressing data security and consent issues.</a:t>
                      </a:r>
                    </a:p>
                    <a:p>
                      <a:endParaRPr lang="en-US" dirty="0"/>
                    </a:p>
                  </a:txBody>
                  <a:tcPr/>
                </a:tc>
                <a:tc>
                  <a:txBody>
                    <a:bodyPr/>
                    <a:lstStyle/>
                    <a:p>
                      <a:r>
                        <a:rPr lang="en-US" sz="1400" kern="1200" dirty="0">
                          <a:solidFill>
                            <a:schemeClr val="dk1"/>
                          </a:solidFill>
                          <a:effectLst/>
                          <a:latin typeface="+mn-lt"/>
                          <a:ea typeface="+mn-ea"/>
                          <a:cs typeface="+mn-cs"/>
                        </a:rPr>
                        <a:t>consideration of accessibility, privacy, and accuracy</a:t>
                      </a:r>
                      <a:endParaRPr lang="en-US" sz="1400" dirty="0"/>
                    </a:p>
                  </a:txBody>
                  <a:tcPr/>
                </a:tc>
                <a:extLst>
                  <a:ext uri="{0D108BD9-81ED-4DB2-BD59-A6C34878D82A}">
                    <a16:rowId xmlns:a16="http://schemas.microsoft.com/office/drawing/2014/main" val="2714341931"/>
                  </a:ext>
                </a:extLst>
              </a:tr>
            </a:tbl>
          </a:graphicData>
        </a:graphic>
      </p:graphicFrame>
    </p:spTree>
    <p:extLst>
      <p:ext uri="{BB962C8B-B14F-4D97-AF65-F5344CB8AC3E}">
        <p14:creationId xmlns:p14="http://schemas.microsoft.com/office/powerpoint/2010/main" val="1054064790"/>
      </p:ext>
    </p:extLst>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E98195-8B55-CE5A-8980-20D4A12E3F8F}"/>
              </a:ext>
            </a:extLst>
          </p:cNvPr>
          <p:cNvGraphicFramePr>
            <a:graphicFrameLocks noGrp="1"/>
          </p:cNvGraphicFramePr>
          <p:nvPr>
            <p:extLst>
              <p:ext uri="{D42A27DB-BD31-4B8C-83A1-F6EECF244321}">
                <p14:modId xmlns:p14="http://schemas.microsoft.com/office/powerpoint/2010/main" val="258041975"/>
              </p:ext>
            </p:extLst>
          </p:nvPr>
        </p:nvGraphicFramePr>
        <p:xfrm>
          <a:off x="762000" y="2362200"/>
          <a:ext cx="7848600" cy="248920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4139820118"/>
                    </a:ext>
                  </a:extLst>
                </a:gridCol>
                <a:gridCol w="1569720">
                  <a:extLst>
                    <a:ext uri="{9D8B030D-6E8A-4147-A177-3AD203B41FA5}">
                      <a16:colId xmlns:a16="http://schemas.microsoft.com/office/drawing/2014/main" val="632268057"/>
                    </a:ext>
                  </a:extLst>
                </a:gridCol>
                <a:gridCol w="1569720">
                  <a:extLst>
                    <a:ext uri="{9D8B030D-6E8A-4147-A177-3AD203B41FA5}">
                      <a16:colId xmlns:a16="http://schemas.microsoft.com/office/drawing/2014/main" val="2127110074"/>
                    </a:ext>
                  </a:extLst>
                </a:gridCol>
                <a:gridCol w="1569720">
                  <a:extLst>
                    <a:ext uri="{9D8B030D-6E8A-4147-A177-3AD203B41FA5}">
                      <a16:colId xmlns:a16="http://schemas.microsoft.com/office/drawing/2014/main" val="3617158409"/>
                    </a:ext>
                  </a:extLst>
                </a:gridCol>
                <a:gridCol w="1569720">
                  <a:extLst>
                    <a:ext uri="{9D8B030D-6E8A-4147-A177-3AD203B41FA5}">
                      <a16:colId xmlns:a16="http://schemas.microsoft.com/office/drawing/2014/main" val="662895335"/>
                    </a:ext>
                  </a:extLst>
                </a:gridCol>
              </a:tblGrid>
              <a:tr h="2489200">
                <a:tc>
                  <a:txBody>
                    <a:bodyPr/>
                    <a:lstStyle/>
                    <a:p>
                      <a:r>
                        <a:rPr lang="en-US" sz="1400" b="0" kern="1200" dirty="0">
                          <a:solidFill>
                            <a:schemeClr val="tx1"/>
                          </a:solidFill>
                          <a:effectLst/>
                          <a:latin typeface="+mn-lt"/>
                          <a:ea typeface="+mn-ea"/>
                          <a:cs typeface="+mn-cs"/>
                        </a:rPr>
                        <a:t>AI Based App for Blind People</a:t>
                      </a:r>
                      <a:endParaRPr lang="en-US" sz="1400" b="0" dirty="0">
                        <a:solidFill>
                          <a:schemeClr val="tx1"/>
                        </a:solidFill>
                      </a:endParaRPr>
                    </a:p>
                  </a:txBody>
                  <a:tcPr/>
                </a:tc>
                <a:tc>
                  <a:txBody>
                    <a:bodyPr/>
                    <a:lstStyle/>
                    <a:p>
                      <a:r>
                        <a:rPr lang="en-US" sz="1400" b="0" kern="1200" dirty="0" err="1">
                          <a:solidFill>
                            <a:schemeClr val="tx1"/>
                          </a:solidFill>
                          <a:effectLst/>
                          <a:latin typeface="+mn-lt"/>
                          <a:ea typeface="+mn-ea"/>
                          <a:cs typeface="+mn-cs"/>
                        </a:rPr>
                        <a:t>Tufel</a:t>
                      </a:r>
                      <a:r>
                        <a:rPr lang="en-US" sz="1400" b="0" kern="1200" dirty="0">
                          <a:solidFill>
                            <a:schemeClr val="tx1"/>
                          </a:solidFill>
                          <a:effectLst/>
                          <a:latin typeface="+mn-lt"/>
                          <a:ea typeface="+mn-ea"/>
                          <a:cs typeface="+mn-cs"/>
                        </a:rPr>
                        <a:t> Ali Qureshi1, Mahima Rajbhar2, </a:t>
                      </a:r>
                      <a:r>
                        <a:rPr lang="en-US" sz="1400" b="0" kern="1200" dirty="0" err="1">
                          <a:solidFill>
                            <a:schemeClr val="tx1"/>
                          </a:solidFill>
                          <a:effectLst/>
                          <a:latin typeface="+mn-lt"/>
                          <a:ea typeface="+mn-ea"/>
                          <a:cs typeface="+mn-cs"/>
                        </a:rPr>
                        <a:t>Yukta</a:t>
                      </a:r>
                      <a:r>
                        <a:rPr lang="en-US" sz="1400" b="0" kern="1200" dirty="0">
                          <a:solidFill>
                            <a:schemeClr val="tx1"/>
                          </a:solidFill>
                          <a:effectLst/>
                          <a:latin typeface="+mn-lt"/>
                          <a:ea typeface="+mn-ea"/>
                          <a:cs typeface="+mn-cs"/>
                        </a:rPr>
                        <a:t> Pisat3, Prof. Vijay Bhosale</a:t>
                      </a:r>
                      <a:endParaRPr lang="en-US" sz="1400" b="0" dirty="0">
                        <a:solidFill>
                          <a:schemeClr val="tx1"/>
                        </a:solidFill>
                      </a:endParaRPr>
                    </a:p>
                  </a:txBody>
                  <a:tcPr/>
                </a:tc>
                <a:tc>
                  <a:txBody>
                    <a:bodyPr/>
                    <a:lstStyle/>
                    <a:p>
                      <a:r>
                        <a:rPr lang="en-US" sz="1400" b="0" kern="1200" dirty="0">
                          <a:solidFill>
                            <a:schemeClr val="tx1"/>
                          </a:solidFill>
                          <a:effectLst/>
                          <a:latin typeface="+mn-lt"/>
                          <a:ea typeface="+mn-ea"/>
                          <a:cs typeface="+mn-cs"/>
                        </a:rPr>
                        <a:t>The system presented in the paper uses artificial intelligence in real time to help the visually disabled people to navigate their environment independently. </a:t>
                      </a:r>
                      <a:endParaRPr lang="en-US"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Providing effective training to make the app usable is essential.</a:t>
                      </a:r>
                    </a:p>
                    <a:p>
                      <a:endParaRPr lang="en-US" dirty="0"/>
                    </a:p>
                  </a:txBody>
                  <a:tcPr/>
                </a:tc>
                <a:tc>
                  <a:txBody>
                    <a:bodyPr/>
                    <a:lstStyle/>
                    <a:p>
                      <a:r>
                        <a:rPr lang="en-US" sz="1400" b="0" kern="1200" dirty="0">
                          <a:solidFill>
                            <a:schemeClr val="tx1"/>
                          </a:solidFill>
                          <a:effectLst/>
                          <a:latin typeface="+mn-lt"/>
                          <a:ea typeface="+mn-ea"/>
                          <a:cs typeface="+mn-cs"/>
                        </a:rPr>
                        <a:t>Addressing these remarks will help enhance the clarity, impact, and relevance of your research.</a:t>
                      </a:r>
                      <a:endParaRPr lang="en-US" sz="1400" b="0" dirty="0">
                        <a:solidFill>
                          <a:schemeClr val="tx1"/>
                        </a:solidFill>
                      </a:endParaRPr>
                    </a:p>
                  </a:txBody>
                  <a:tcPr/>
                </a:tc>
                <a:extLst>
                  <a:ext uri="{0D108BD9-81ED-4DB2-BD59-A6C34878D82A}">
                    <a16:rowId xmlns:a16="http://schemas.microsoft.com/office/drawing/2014/main" val="4102761835"/>
                  </a:ext>
                </a:extLst>
              </a:tr>
            </a:tbl>
          </a:graphicData>
        </a:graphic>
      </p:graphicFrame>
      <p:sp>
        <p:nvSpPr>
          <p:cNvPr id="5" name="Title 4">
            <a:extLst>
              <a:ext uri="{FF2B5EF4-FFF2-40B4-BE49-F238E27FC236}">
                <a16:creationId xmlns:a16="http://schemas.microsoft.com/office/drawing/2014/main" id="{F7F786EF-5F7C-76AC-2E17-B36DA6BB024C}"/>
              </a:ext>
            </a:extLst>
          </p:cNvPr>
          <p:cNvSpPr>
            <a:spLocks noGrp="1"/>
          </p:cNvSpPr>
          <p:nvPr>
            <p:ph type="title"/>
          </p:nvPr>
        </p:nvSpPr>
        <p:spPr>
          <a:xfrm>
            <a:off x="393700" y="1066800"/>
            <a:ext cx="8229600" cy="1143000"/>
          </a:xfrm>
        </p:spPr>
        <p:txBody>
          <a:bodyPr/>
          <a:lstStyle/>
          <a:p>
            <a:r>
              <a:rPr lang="en" sz="4400" u="sng" dirty="0">
                <a:solidFill>
                  <a:srgbClr val="CC0000"/>
                </a:solidFill>
                <a:latin typeface="Sitka Small Semibold" pitchFamily="2" charset="0"/>
              </a:rPr>
              <a:t>Liturature Survey :</a:t>
            </a:r>
            <a:br>
              <a:rPr lang="en-IN" sz="4400" u="sng" dirty="0">
                <a:solidFill>
                  <a:srgbClr val="CC0000"/>
                </a:solidFill>
                <a:latin typeface="Sitka Small Semibold" pitchFamily="2" charset="0"/>
              </a:rPr>
            </a:br>
            <a:endParaRPr lang="en-US" dirty="0"/>
          </a:p>
        </p:txBody>
      </p:sp>
    </p:spTree>
    <p:extLst>
      <p:ext uri="{BB962C8B-B14F-4D97-AF65-F5344CB8AC3E}">
        <p14:creationId xmlns:p14="http://schemas.microsoft.com/office/powerpoint/2010/main" val="2979028988"/>
      </p:ext>
    </p:extLst>
  </p:cSld>
  <p:clrMapOvr>
    <a:masterClrMapping/>
  </p:clrMapOvr>
  <p:transition spd="med">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54D845-4674-6CD6-F650-0A0FAC5C6F8F}"/>
              </a:ext>
            </a:extLst>
          </p:cNvPr>
          <p:cNvSpPr txBox="1"/>
          <p:nvPr/>
        </p:nvSpPr>
        <p:spPr>
          <a:xfrm>
            <a:off x="876300" y="2362200"/>
            <a:ext cx="7391400" cy="3170099"/>
          </a:xfrm>
          <a:prstGeom prst="rect">
            <a:avLst/>
          </a:prstGeom>
          <a:noFill/>
        </p:spPr>
        <p:txBody>
          <a:bodyPr wrap="square">
            <a:spAutoFit/>
          </a:bodyPr>
          <a:lstStyle/>
          <a:p>
            <a:pPr algn="just"/>
            <a:r>
              <a:rPr lang="en-US" sz="2000" b="0" i="0" dirty="0">
                <a:solidFill>
                  <a:srgbClr val="343541"/>
                </a:solidFill>
                <a:effectLst/>
                <a:latin typeface="+mj-lt"/>
              </a:rPr>
              <a:t>The scope of the "E College System for Blind Students" project encompasses the development of a user-friendly digital platform tailored specifically for visually impaired students. The system will include modules for students and teachers, integrating essential features such as text-to-speech functionality, voice command interactions, real-time notifications, and accessible administrative tools.</a:t>
            </a:r>
          </a:p>
          <a:p>
            <a:pPr algn="just"/>
            <a:r>
              <a:rPr lang="en-US" sz="2000" dirty="0">
                <a:solidFill>
                  <a:srgbClr val="051D26"/>
                </a:solidFill>
                <a:latin typeface="+mj-lt"/>
                <a:ea typeface="Calibri"/>
                <a:cs typeface="Times New Roman"/>
              </a:rPr>
              <a:t>It can provide easy access to essential academic information, including class schedules, lecture notes, and assignment tracking</a:t>
            </a:r>
            <a:r>
              <a:rPr lang="en-US" sz="2000" dirty="0">
                <a:solidFill>
                  <a:srgbClr val="051D26"/>
                </a:solidFill>
                <a:latin typeface="Times New Roman"/>
                <a:ea typeface="Calibri"/>
                <a:cs typeface="Times New Roman"/>
              </a:rPr>
              <a:t>. </a:t>
            </a:r>
            <a:endParaRPr lang="en-IN" sz="2000" dirty="0">
              <a:latin typeface="+mj-lt"/>
            </a:endParaRPr>
          </a:p>
        </p:txBody>
      </p:sp>
      <p:sp>
        <p:nvSpPr>
          <p:cNvPr id="5" name="TextBox 4">
            <a:extLst>
              <a:ext uri="{FF2B5EF4-FFF2-40B4-BE49-F238E27FC236}">
                <a16:creationId xmlns:a16="http://schemas.microsoft.com/office/drawing/2014/main" id="{7EBD80D9-2895-2014-F964-334DE5FC8F12}"/>
              </a:ext>
            </a:extLst>
          </p:cNvPr>
          <p:cNvSpPr txBox="1"/>
          <p:nvPr/>
        </p:nvSpPr>
        <p:spPr>
          <a:xfrm>
            <a:off x="3352800" y="1097101"/>
            <a:ext cx="4572000" cy="707886"/>
          </a:xfrm>
          <a:prstGeom prst="rect">
            <a:avLst/>
          </a:prstGeom>
          <a:noFill/>
        </p:spPr>
        <p:txBody>
          <a:bodyPr wrap="square">
            <a:spAutoFit/>
          </a:bodyPr>
          <a:lstStyle/>
          <a:p>
            <a:r>
              <a:rPr lang="en" sz="4000" u="sng" dirty="0">
                <a:solidFill>
                  <a:srgbClr val="CC0000"/>
                </a:solidFill>
                <a:latin typeface="Sitka Small Semibold" pitchFamily="2" charset="0"/>
              </a:rPr>
              <a:t>Scope :</a:t>
            </a:r>
            <a:endParaRPr lang="en-IN" sz="4000" u="sng" dirty="0">
              <a:solidFill>
                <a:srgbClr val="CC0000"/>
              </a:solidFill>
              <a:latin typeface="Sitka Small Semibold" pitchFamily="2" charset="0"/>
            </a:endParaRPr>
          </a:p>
        </p:txBody>
      </p:sp>
    </p:spTree>
    <p:extLst>
      <p:ext uri="{BB962C8B-B14F-4D97-AF65-F5344CB8AC3E}">
        <p14:creationId xmlns:p14="http://schemas.microsoft.com/office/powerpoint/2010/main" val="1446910021"/>
      </p:ext>
    </p:extLst>
  </p:cSld>
  <p:clrMapOvr>
    <a:masterClrMapping/>
  </p:clrMapOvr>
  <p:transition spd="med">
    <p:strips dir="rd"/>
  </p:transition>
</p:sld>
</file>

<file path=ppt/theme/theme1.xml><?xml version="1.0" encoding="utf-8"?>
<a:theme xmlns:a="http://schemas.openxmlformats.org/drawingml/2006/main" name="test">
  <a:themeElements>
    <a:clrScheme name="tes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tes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CTIF_powerpoint_præsentation</Template>
  <TotalTime>28173</TotalTime>
  <Words>882</Words>
  <Application>Microsoft Office PowerPoint</Application>
  <PresentationFormat>On-screen Show (4:3)</PresentationFormat>
  <Paragraphs>86</Paragraphs>
  <Slides>14</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Cambria</vt:lpstr>
      <vt:lpstr>Century Schoolbook</vt:lpstr>
      <vt:lpstr>Georgia</vt:lpstr>
      <vt:lpstr>Sitka Small Semibold</vt:lpstr>
      <vt:lpstr>Söhne</vt:lpstr>
      <vt:lpstr>Times New Roman</vt:lpstr>
      <vt:lpstr>Wingdings</vt:lpstr>
      <vt:lpstr>test</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Liturature Survey : </vt:lpstr>
      <vt:lpstr>PowerPoint Presentation</vt:lpstr>
      <vt:lpstr>PowerPoint Presentation</vt:lpstr>
      <vt:lpstr>PowerPoint Presentation</vt:lpstr>
      <vt:lpstr>PowerPoint Presentation</vt:lpstr>
      <vt:lpstr>PowerPoint Presentation</vt:lpstr>
      <vt:lpstr>PowerPoint Presentation</vt:lpstr>
    </vt:vector>
  </TitlesOfParts>
  <Company>CTIF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and Security</dc:title>
  <dc:creator>Neeli R. Prasad</dc:creator>
  <cp:lastModifiedBy>Admin</cp:lastModifiedBy>
  <cp:revision>2162</cp:revision>
  <dcterms:created xsi:type="dcterms:W3CDTF">2003-08-25T12:17:16Z</dcterms:created>
  <dcterms:modified xsi:type="dcterms:W3CDTF">2023-11-01T18:15:20Z</dcterms:modified>
</cp:coreProperties>
</file>