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40404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40404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40404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40404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40404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892" y="416559"/>
            <a:ext cx="15723809" cy="219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40404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1262" y="2979560"/>
            <a:ext cx="1447419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EBA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4466672" y="8336731"/>
            <a:ext cx="2700020" cy="139128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dirty="0" sz="2400" spc="215" b="1">
                <a:solidFill>
                  <a:srgbClr val="FFFFFF"/>
                </a:solidFill>
                <a:latin typeface="Liberation Sans Narrow"/>
                <a:cs typeface="Liberation Sans Narrow"/>
              </a:rPr>
              <a:t>Presented</a:t>
            </a:r>
            <a:r>
              <a:rPr dirty="0" sz="2400" spc="210" b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400" spc="195" b="1">
                <a:solidFill>
                  <a:srgbClr val="FFFFFF"/>
                </a:solidFill>
                <a:latin typeface="Liberation Sans Narrow"/>
                <a:cs typeface="Liberation Sans Narrow"/>
              </a:rPr>
              <a:t>by </a:t>
            </a:r>
            <a:r>
              <a:rPr dirty="0" sz="2400" spc="245" b="1">
                <a:latin typeface="Liberation Sans Narrow"/>
                <a:cs typeface="Liberation Sans Narrow"/>
              </a:rPr>
              <a:t>Suparshwa</a:t>
            </a:r>
            <a:r>
              <a:rPr dirty="0" sz="2400" spc="235" b="1">
                <a:latin typeface="Liberation Sans Narrow"/>
                <a:cs typeface="Liberation Sans Narrow"/>
              </a:rPr>
              <a:t> </a:t>
            </a:r>
            <a:r>
              <a:rPr dirty="0" sz="2400" spc="170" b="1">
                <a:latin typeface="Liberation Sans Narrow"/>
                <a:cs typeface="Liberation Sans Narrow"/>
              </a:rPr>
              <a:t>Patil </a:t>
            </a:r>
            <a:r>
              <a:rPr dirty="0" sz="2400" spc="235" b="1">
                <a:latin typeface="Liberation Sans Narrow"/>
                <a:cs typeface="Liberation Sans Narrow"/>
              </a:rPr>
              <a:t>Shreyas</a:t>
            </a:r>
            <a:r>
              <a:rPr dirty="0" sz="2400" spc="229" b="1">
                <a:latin typeface="Liberation Sans Narrow"/>
                <a:cs typeface="Liberation Sans Narrow"/>
              </a:rPr>
              <a:t> </a:t>
            </a:r>
            <a:r>
              <a:rPr dirty="0" sz="2400" spc="254" b="1">
                <a:latin typeface="Liberation Sans Narrow"/>
                <a:cs typeface="Liberation Sans Narrow"/>
              </a:rPr>
              <a:t>Bedekar </a:t>
            </a:r>
            <a:r>
              <a:rPr dirty="0" sz="2400" spc="220" b="1">
                <a:latin typeface="Liberation Sans Narrow"/>
                <a:cs typeface="Liberation Sans Narrow"/>
              </a:rPr>
              <a:t>Shruti</a:t>
            </a:r>
            <a:r>
              <a:rPr dirty="0" sz="2400" spc="204" b="1">
                <a:latin typeface="Liberation Sans Narrow"/>
                <a:cs typeface="Liberation Sans Narrow"/>
              </a:rPr>
              <a:t> </a:t>
            </a:r>
            <a:r>
              <a:rPr dirty="0" sz="2400" spc="300" b="1">
                <a:latin typeface="Liberation Sans Narrow"/>
                <a:cs typeface="Liberation Sans Narrow"/>
              </a:rPr>
              <a:t>Mandaokar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28700" y="8102140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0">
                <a:moveTo>
                  <a:pt x="0" y="0"/>
                </a:moveTo>
                <a:lnTo>
                  <a:pt x="16230600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28731" y="1028698"/>
            <a:ext cx="723900" cy="590550"/>
          </a:xfrm>
          <a:custGeom>
            <a:avLst/>
            <a:gdLst/>
            <a:ahLst/>
            <a:cxnLst/>
            <a:rect l="l" t="t" r="r" b="b"/>
            <a:pathLst>
              <a:path w="723900" h="590550">
                <a:moveTo>
                  <a:pt x="361916" y="393699"/>
                </a:moveTo>
                <a:lnTo>
                  <a:pt x="0" y="196849"/>
                </a:lnTo>
                <a:lnTo>
                  <a:pt x="361916" y="0"/>
                </a:lnTo>
                <a:lnTo>
                  <a:pt x="723833" y="196849"/>
                </a:lnTo>
                <a:lnTo>
                  <a:pt x="723833" y="232610"/>
                </a:lnTo>
                <a:lnTo>
                  <a:pt x="658030" y="232610"/>
                </a:lnTo>
                <a:lnTo>
                  <a:pt x="361916" y="393699"/>
                </a:lnTo>
                <a:close/>
              </a:path>
              <a:path w="723900" h="590550">
                <a:moveTo>
                  <a:pt x="723833" y="459316"/>
                </a:moveTo>
                <a:lnTo>
                  <a:pt x="658030" y="459316"/>
                </a:lnTo>
                <a:lnTo>
                  <a:pt x="658030" y="232610"/>
                </a:lnTo>
                <a:lnTo>
                  <a:pt x="723833" y="232610"/>
                </a:lnTo>
                <a:lnTo>
                  <a:pt x="723833" y="459316"/>
                </a:lnTo>
                <a:close/>
              </a:path>
              <a:path w="723900" h="590550">
                <a:moveTo>
                  <a:pt x="361916" y="590549"/>
                </a:moveTo>
                <a:lnTo>
                  <a:pt x="131606" y="465221"/>
                </a:lnTo>
                <a:lnTo>
                  <a:pt x="131606" y="333988"/>
                </a:lnTo>
                <a:lnTo>
                  <a:pt x="361916" y="459316"/>
                </a:lnTo>
                <a:lnTo>
                  <a:pt x="592227" y="459316"/>
                </a:lnTo>
                <a:lnTo>
                  <a:pt x="592227" y="465221"/>
                </a:lnTo>
                <a:lnTo>
                  <a:pt x="361916" y="590549"/>
                </a:lnTo>
                <a:close/>
              </a:path>
              <a:path w="723900" h="590550">
                <a:moveTo>
                  <a:pt x="592227" y="459316"/>
                </a:moveTo>
                <a:lnTo>
                  <a:pt x="361916" y="459316"/>
                </a:lnTo>
                <a:lnTo>
                  <a:pt x="592227" y="333988"/>
                </a:lnTo>
                <a:lnTo>
                  <a:pt x="592227" y="459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032075" y="1076105"/>
            <a:ext cx="50558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10" b="1">
                <a:solidFill>
                  <a:srgbClr val="FFFFFF"/>
                </a:solidFill>
                <a:latin typeface="Liberation Sans Narrow"/>
                <a:cs typeface="Liberation Sans Narrow"/>
              </a:rPr>
              <a:t>Natural</a:t>
            </a:r>
            <a:r>
              <a:rPr dirty="0" sz="2800" spc="265" b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285" b="1">
                <a:solidFill>
                  <a:srgbClr val="FFFFFF"/>
                </a:solidFill>
                <a:latin typeface="Liberation Sans Narrow"/>
                <a:cs typeface="Liberation Sans Narrow"/>
              </a:rPr>
              <a:t>Language</a:t>
            </a:r>
            <a:r>
              <a:rPr dirty="0" sz="2800" spc="265" b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185" b="1">
                <a:solidFill>
                  <a:srgbClr val="FFFFFF"/>
                </a:solidFill>
                <a:latin typeface="Liberation Sans Narrow"/>
                <a:cs typeface="Liberation Sans Narrow"/>
              </a:rPr>
              <a:t>Processing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8523" y="3938677"/>
            <a:ext cx="15285719" cy="1569085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6450" spc="545">
                <a:solidFill>
                  <a:srgbClr val="FFFFFF"/>
                </a:solidFill>
              </a:rPr>
              <a:t>Textual</a:t>
            </a:r>
            <a:r>
              <a:rPr dirty="0" sz="6450" spc="555">
                <a:solidFill>
                  <a:srgbClr val="FFFFFF"/>
                </a:solidFill>
              </a:rPr>
              <a:t> </a:t>
            </a:r>
            <a:r>
              <a:rPr dirty="0" sz="6450" spc="685">
                <a:solidFill>
                  <a:srgbClr val="FFFFFF"/>
                </a:solidFill>
              </a:rPr>
              <a:t>Emotion-</a:t>
            </a:r>
            <a:r>
              <a:rPr dirty="0" sz="6450" spc="530">
                <a:solidFill>
                  <a:srgbClr val="FFFFFF"/>
                </a:solidFill>
              </a:rPr>
              <a:t>Cause</a:t>
            </a:r>
            <a:r>
              <a:rPr dirty="0" sz="6450" spc="560">
                <a:solidFill>
                  <a:srgbClr val="FFFFFF"/>
                </a:solidFill>
              </a:rPr>
              <a:t> </a:t>
            </a:r>
            <a:r>
              <a:rPr dirty="0" sz="6450" spc="690">
                <a:solidFill>
                  <a:srgbClr val="FFFFFF"/>
                </a:solidFill>
              </a:rPr>
              <a:t>Pair</a:t>
            </a:r>
            <a:r>
              <a:rPr dirty="0" sz="6450" spc="560">
                <a:solidFill>
                  <a:srgbClr val="FFFFFF"/>
                </a:solidFill>
              </a:rPr>
              <a:t> </a:t>
            </a:r>
            <a:r>
              <a:rPr dirty="0" sz="6450" spc="545">
                <a:solidFill>
                  <a:srgbClr val="FFFFFF"/>
                </a:solidFill>
              </a:rPr>
              <a:t>Extraction</a:t>
            </a:r>
            <a:endParaRPr sz="6450"/>
          </a:p>
          <a:p>
            <a:pPr marL="210820">
              <a:lnSpc>
                <a:spcPct val="100000"/>
              </a:lnSpc>
              <a:spcBef>
                <a:spcPts val="315"/>
              </a:spcBef>
            </a:pPr>
            <a:r>
              <a:rPr dirty="0" sz="2900" spc="505" b="0">
                <a:solidFill>
                  <a:srgbClr val="000000"/>
                </a:solidFill>
                <a:latin typeface="Liberation Sans Narrow"/>
                <a:cs typeface="Liberation Sans Narrow"/>
              </a:rPr>
              <a:t>A</a:t>
            </a:r>
            <a:r>
              <a:rPr dirty="0" sz="2900" spc="260" b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dirty="0" sz="2900" spc="450" b="0">
                <a:solidFill>
                  <a:srgbClr val="000000"/>
                </a:solidFill>
                <a:latin typeface="Liberation Sans Narrow"/>
                <a:cs typeface="Liberation Sans Narrow"/>
              </a:rPr>
              <a:t>New</a:t>
            </a:r>
            <a:r>
              <a:rPr dirty="0" sz="2900" spc="260" b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dirty="0" sz="2900" spc="280" b="0">
                <a:solidFill>
                  <a:srgbClr val="000000"/>
                </a:solidFill>
                <a:latin typeface="Liberation Sans Narrow"/>
                <a:cs typeface="Liberation Sans Narrow"/>
              </a:rPr>
              <a:t>Task</a:t>
            </a:r>
            <a:r>
              <a:rPr dirty="0" sz="2900" spc="265" b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dirty="0" sz="2900" spc="375" b="0">
                <a:solidFill>
                  <a:srgbClr val="000000"/>
                </a:solidFill>
                <a:latin typeface="Liberation Sans Narrow"/>
                <a:cs typeface="Liberation Sans Narrow"/>
              </a:rPr>
              <a:t>to</a:t>
            </a:r>
            <a:r>
              <a:rPr dirty="0" sz="2900" spc="260" b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dirty="0" sz="2900" spc="380" b="0">
                <a:solidFill>
                  <a:srgbClr val="000000"/>
                </a:solidFill>
                <a:latin typeface="Liberation Sans Narrow"/>
                <a:cs typeface="Liberation Sans Narrow"/>
              </a:rPr>
              <a:t>Emotion</a:t>
            </a:r>
            <a:r>
              <a:rPr dirty="0" sz="2900" spc="265" b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dirty="0" sz="2900" spc="260" b="0">
                <a:solidFill>
                  <a:srgbClr val="000000"/>
                </a:solidFill>
                <a:latin typeface="Liberation Sans Narrow"/>
                <a:cs typeface="Liberation Sans Narrow"/>
              </a:rPr>
              <a:t>Analysis </a:t>
            </a:r>
            <a:r>
              <a:rPr dirty="0" sz="2900" spc="300" b="0">
                <a:solidFill>
                  <a:srgbClr val="000000"/>
                </a:solidFill>
                <a:latin typeface="Liberation Sans Narrow"/>
                <a:cs typeface="Liberation Sans Narrow"/>
              </a:rPr>
              <a:t>in</a:t>
            </a:r>
            <a:r>
              <a:rPr dirty="0" sz="2900" spc="265" b="0">
                <a:solidFill>
                  <a:srgbClr val="000000"/>
                </a:solidFill>
                <a:latin typeface="Liberation Sans Narrow"/>
                <a:cs typeface="Liberation Sans Narrow"/>
              </a:rPr>
              <a:t> </a:t>
            </a:r>
            <a:r>
              <a:rPr dirty="0" sz="2900" spc="204" b="0">
                <a:solidFill>
                  <a:srgbClr val="000000"/>
                </a:solidFill>
                <a:latin typeface="Liberation Sans Narrow"/>
                <a:cs typeface="Liberation Sans Narrow"/>
              </a:rPr>
              <a:t>Texts</a:t>
            </a:r>
            <a:endParaRPr sz="29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9801" y="1990350"/>
            <a:ext cx="12058995" cy="76683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110"/>
              </a:spcBef>
            </a:pPr>
            <a:r>
              <a:rPr dirty="0" spc="900"/>
              <a:t>Flowchart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4824" y="575279"/>
            <a:ext cx="8905859" cy="90391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110"/>
              </a:spcBef>
            </a:pPr>
            <a:r>
              <a:rPr dirty="0" spc="900"/>
              <a:t>Flowchart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253" y="4588489"/>
            <a:ext cx="8000999" cy="48577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1788" y="6333088"/>
            <a:ext cx="8085285" cy="12782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7408" rIns="0" bIns="0" rtlCol="0" vert="horz">
            <a:spAutoFit/>
          </a:bodyPr>
          <a:lstStyle/>
          <a:p>
            <a:pPr marL="704850">
              <a:lnSpc>
                <a:spcPct val="100000"/>
              </a:lnSpc>
              <a:spcBef>
                <a:spcPts val="110"/>
              </a:spcBef>
            </a:pPr>
            <a:r>
              <a:rPr dirty="0" spc="495"/>
              <a:t>Result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236093" y="2666219"/>
            <a:ext cx="13481685" cy="1008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45">
                <a:solidFill>
                  <a:srgbClr val="404041"/>
                </a:solidFill>
                <a:latin typeface="Liberation Sans Narrow"/>
                <a:cs typeface="Liberation Sans Narrow"/>
              </a:rPr>
              <a:t>Emotion</a:t>
            </a:r>
            <a:r>
              <a:rPr dirty="0" sz="20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Extraction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54">
                <a:solidFill>
                  <a:srgbClr val="404041"/>
                </a:solidFill>
                <a:latin typeface="Liberation Sans Narrow"/>
                <a:cs typeface="Liberation Sans Narrow"/>
              </a:rPr>
              <a:t>and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Cause</a:t>
            </a:r>
            <a:r>
              <a:rPr dirty="0" sz="20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Extraction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are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50">
                <a:solidFill>
                  <a:srgbClr val="404041"/>
                </a:solidFill>
                <a:latin typeface="Liberation Sans Narrow"/>
                <a:cs typeface="Liberation Sans Narrow"/>
              </a:rPr>
              <a:t>not</a:t>
            </a:r>
            <a:r>
              <a:rPr dirty="0" sz="20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10">
                <a:solidFill>
                  <a:srgbClr val="404041"/>
                </a:solidFill>
                <a:latin typeface="Liberation Sans Narrow"/>
                <a:cs typeface="Liberation Sans Narrow"/>
              </a:rPr>
              <a:t>mutually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independent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dirty="0" sz="18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Providing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emotions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25">
                <a:solidFill>
                  <a:srgbClr val="404041"/>
                </a:solidFill>
                <a:latin typeface="Liberation Sans Narrow"/>
                <a:cs typeface="Liberation Sans Narrow"/>
              </a:rPr>
              <a:t>can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help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better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discover </a:t>
            </a:r>
            <a:r>
              <a:rPr dirty="0" sz="18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the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25">
                <a:solidFill>
                  <a:srgbClr val="404041"/>
                </a:solidFill>
                <a:latin typeface="Liberation Sans Narrow"/>
                <a:cs typeface="Liberation Sans Narrow"/>
              </a:rPr>
              <a:t>causes;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also,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40">
                <a:solidFill>
                  <a:srgbClr val="404041"/>
                </a:solidFill>
                <a:latin typeface="Liberation Sans Narrow"/>
                <a:cs typeface="Liberation Sans Narrow"/>
              </a:rPr>
              <a:t>knowing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40">
                <a:solidFill>
                  <a:srgbClr val="404041"/>
                </a:solidFill>
                <a:latin typeface="Liberation Sans Narrow"/>
                <a:cs typeface="Liberation Sans Narrow"/>
              </a:rPr>
              <a:t>causes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54">
                <a:solidFill>
                  <a:srgbClr val="404041"/>
                </a:solidFill>
                <a:latin typeface="Liberation Sans Narrow"/>
                <a:cs typeface="Liberation Sans Narrow"/>
              </a:rPr>
              <a:t>may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also </a:t>
            </a:r>
            <a:r>
              <a:rPr dirty="0" sz="18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help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45">
                <a:solidFill>
                  <a:srgbClr val="404041"/>
                </a:solidFill>
                <a:latin typeface="Liberation Sans Narrow"/>
                <a:cs typeface="Liberation Sans Narrow"/>
              </a:rPr>
              <a:t>more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accurately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extract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emotions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701" y="4086392"/>
            <a:ext cx="3352799" cy="3352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7408" rIns="0" bIns="0" rtlCol="0" vert="horz">
            <a:spAutoFit/>
          </a:bodyPr>
          <a:lstStyle/>
          <a:p>
            <a:pPr marL="704850">
              <a:lnSpc>
                <a:spcPct val="100000"/>
              </a:lnSpc>
              <a:spcBef>
                <a:spcPts val="110"/>
              </a:spcBef>
            </a:pPr>
            <a:r>
              <a:rPr dirty="0" spc="495"/>
              <a:t>Result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36093" y="2666219"/>
            <a:ext cx="13481685" cy="1008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45">
                <a:solidFill>
                  <a:srgbClr val="404041"/>
                </a:solidFill>
                <a:latin typeface="Liberation Sans Narrow"/>
                <a:cs typeface="Liberation Sans Narrow"/>
              </a:rPr>
              <a:t>Emotion</a:t>
            </a:r>
            <a:r>
              <a:rPr dirty="0" sz="20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Extraction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54">
                <a:solidFill>
                  <a:srgbClr val="404041"/>
                </a:solidFill>
                <a:latin typeface="Liberation Sans Narrow"/>
                <a:cs typeface="Liberation Sans Narrow"/>
              </a:rPr>
              <a:t>and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Cause</a:t>
            </a:r>
            <a:r>
              <a:rPr dirty="0" sz="20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Extraction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are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50">
                <a:solidFill>
                  <a:srgbClr val="404041"/>
                </a:solidFill>
                <a:latin typeface="Liberation Sans Narrow"/>
                <a:cs typeface="Liberation Sans Narrow"/>
              </a:rPr>
              <a:t>not</a:t>
            </a:r>
            <a:r>
              <a:rPr dirty="0" sz="20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000" spc="210">
                <a:solidFill>
                  <a:srgbClr val="404041"/>
                </a:solidFill>
                <a:latin typeface="Liberation Sans Narrow"/>
                <a:cs typeface="Liberation Sans Narrow"/>
              </a:rPr>
              <a:t>mutually</a:t>
            </a:r>
            <a:r>
              <a:rPr dirty="0" sz="20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 independent</a:t>
            </a:r>
            <a:endParaRPr sz="2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2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dirty="0" sz="18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Providing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emotions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25">
                <a:solidFill>
                  <a:srgbClr val="404041"/>
                </a:solidFill>
                <a:latin typeface="Liberation Sans Narrow"/>
                <a:cs typeface="Liberation Sans Narrow"/>
              </a:rPr>
              <a:t>can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help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better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discover </a:t>
            </a:r>
            <a:r>
              <a:rPr dirty="0" sz="18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the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25">
                <a:solidFill>
                  <a:srgbClr val="404041"/>
                </a:solidFill>
                <a:latin typeface="Liberation Sans Narrow"/>
                <a:cs typeface="Liberation Sans Narrow"/>
              </a:rPr>
              <a:t>causes;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also,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40">
                <a:solidFill>
                  <a:srgbClr val="404041"/>
                </a:solidFill>
                <a:latin typeface="Liberation Sans Narrow"/>
                <a:cs typeface="Liberation Sans Narrow"/>
              </a:rPr>
              <a:t>knowing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40">
                <a:solidFill>
                  <a:srgbClr val="404041"/>
                </a:solidFill>
                <a:latin typeface="Liberation Sans Narrow"/>
                <a:cs typeface="Liberation Sans Narrow"/>
              </a:rPr>
              <a:t>causes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54">
                <a:solidFill>
                  <a:srgbClr val="404041"/>
                </a:solidFill>
                <a:latin typeface="Liberation Sans Narrow"/>
                <a:cs typeface="Liberation Sans Narrow"/>
              </a:rPr>
              <a:t>may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also </a:t>
            </a:r>
            <a:r>
              <a:rPr dirty="0" sz="18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help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245">
                <a:solidFill>
                  <a:srgbClr val="404041"/>
                </a:solidFill>
                <a:latin typeface="Liberation Sans Narrow"/>
                <a:cs typeface="Liberation Sans Narrow"/>
              </a:rPr>
              <a:t>more</a:t>
            </a:r>
            <a:r>
              <a:rPr dirty="0" sz="18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accurately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extract</a:t>
            </a:r>
            <a:r>
              <a:rPr dirty="0" sz="18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emotions</a:t>
            </a:r>
            <a:endParaRPr sz="1800">
              <a:latin typeface="Liberation Sans Narrow"/>
              <a:cs typeface="Liberation Sans Narro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2160" y="6227033"/>
            <a:ext cx="3438509" cy="34385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5142" y="3906621"/>
            <a:ext cx="3352799" cy="33527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436273" y="4900656"/>
            <a:ext cx="2688590" cy="118110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2350" spc="220">
                <a:solidFill>
                  <a:srgbClr val="404041"/>
                </a:solidFill>
                <a:latin typeface="Liberation Sans Narrow"/>
                <a:cs typeface="Liberation Sans Narrow"/>
              </a:rPr>
              <a:t>Logistic</a:t>
            </a:r>
            <a:r>
              <a:rPr dirty="0" sz="23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35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Regression</a:t>
            </a:r>
            <a:endParaRPr sz="2350">
              <a:latin typeface="Liberation Sans Narrow"/>
              <a:cs typeface="Liberation Sans Narrow"/>
            </a:endParaRPr>
          </a:p>
          <a:p>
            <a:pPr algn="ctr" marL="322580" marR="314960">
              <a:lnSpc>
                <a:spcPts val="1760"/>
              </a:lnSpc>
              <a:spcBef>
                <a:spcPts val="1390"/>
              </a:spcBef>
            </a:pPr>
            <a:r>
              <a:rPr dirty="0" sz="1750" spc="200">
                <a:solidFill>
                  <a:srgbClr val="FFFFFF"/>
                </a:solidFill>
                <a:latin typeface="Trebuchet MS"/>
                <a:cs typeface="Trebuchet MS"/>
              </a:rPr>
              <a:t>72%</a:t>
            </a:r>
            <a:r>
              <a:rPr dirty="0" sz="17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50" spc="-10">
                <a:solidFill>
                  <a:srgbClr val="FFFFFF"/>
                </a:solidFill>
                <a:latin typeface="Trebuchet MS"/>
                <a:cs typeface="Trebuchet MS"/>
              </a:rPr>
              <a:t>Accuracy </a:t>
            </a:r>
            <a:r>
              <a:rPr dirty="0" sz="1750" spc="6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5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dirty="0" sz="17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50" spc="-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750">
                <a:solidFill>
                  <a:srgbClr val="FFFFFF"/>
                </a:solidFill>
                <a:latin typeface="Trebuchet MS"/>
                <a:cs typeface="Trebuchet MS"/>
              </a:rPr>
              <a:t>1e-</a:t>
            </a:r>
            <a:r>
              <a:rPr dirty="0" sz="1750" spc="5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49307" y="7115516"/>
            <a:ext cx="2068195" cy="1205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47345">
              <a:lnSpc>
                <a:spcPct val="100000"/>
              </a:lnSpc>
              <a:spcBef>
                <a:spcPts val="90"/>
              </a:spcBef>
            </a:pPr>
            <a:r>
              <a:rPr dirty="0" sz="3100" spc="275">
                <a:solidFill>
                  <a:srgbClr val="404041"/>
                </a:solidFill>
                <a:latin typeface="Liberation Sans Narrow"/>
                <a:cs typeface="Liberation Sans Narrow"/>
              </a:rPr>
              <a:t>BERT</a:t>
            </a:r>
            <a:endParaRPr sz="3100">
              <a:latin typeface="Liberation Sans Narrow"/>
              <a:cs typeface="Liberation Sans Narrow"/>
            </a:endParaRPr>
          </a:p>
          <a:p>
            <a:pPr marL="12700" marR="5080" indent="300355">
              <a:lnSpc>
                <a:spcPts val="1760"/>
              </a:lnSpc>
              <a:spcBef>
                <a:spcPts val="2050"/>
              </a:spcBef>
            </a:pPr>
            <a:r>
              <a:rPr dirty="0" sz="1750" spc="200">
                <a:solidFill>
                  <a:srgbClr val="FFFFFF"/>
                </a:solidFill>
                <a:latin typeface="Trebuchet MS"/>
                <a:cs typeface="Trebuchet MS"/>
              </a:rPr>
              <a:t>50%</a:t>
            </a:r>
            <a:r>
              <a:rPr dirty="0" sz="17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50" spc="-10">
                <a:solidFill>
                  <a:srgbClr val="FFFFFF"/>
                </a:solidFill>
                <a:latin typeface="Trebuchet MS"/>
                <a:cs typeface="Trebuchet MS"/>
              </a:rPr>
              <a:t>Accuracy </a:t>
            </a:r>
            <a:r>
              <a:rPr dirty="0" sz="1750" spc="6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5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dirty="0" sz="17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50" spc="-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750">
                <a:solidFill>
                  <a:srgbClr val="FFFFFF"/>
                </a:solidFill>
                <a:latin typeface="Trebuchet MS"/>
                <a:cs typeface="Trebuchet MS"/>
              </a:rPr>
              <a:t>1e-</a:t>
            </a:r>
            <a:r>
              <a:rPr dirty="0" sz="1750" spc="5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791030" y="4820768"/>
            <a:ext cx="2068195" cy="1192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3100" spc="315">
                <a:solidFill>
                  <a:srgbClr val="404041"/>
                </a:solidFill>
                <a:latin typeface="Liberation Sans Narrow"/>
                <a:cs typeface="Liberation Sans Narrow"/>
              </a:rPr>
              <a:t>RoBERTa</a:t>
            </a:r>
            <a:endParaRPr sz="3100">
              <a:latin typeface="Liberation Sans Narrow"/>
              <a:cs typeface="Liberation Sans Narrow"/>
            </a:endParaRPr>
          </a:p>
          <a:p>
            <a:pPr algn="ctr" marL="12700" marR="5080">
              <a:lnSpc>
                <a:spcPts val="1760"/>
              </a:lnSpc>
              <a:spcBef>
                <a:spcPts val="1950"/>
              </a:spcBef>
            </a:pPr>
            <a:r>
              <a:rPr dirty="0" sz="1750" spc="200">
                <a:solidFill>
                  <a:srgbClr val="FFFFFF"/>
                </a:solidFill>
                <a:latin typeface="Trebuchet MS"/>
                <a:cs typeface="Trebuchet MS"/>
              </a:rPr>
              <a:t>60%</a:t>
            </a:r>
            <a:r>
              <a:rPr dirty="0" sz="17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50" spc="-10">
                <a:solidFill>
                  <a:srgbClr val="FFFFFF"/>
                </a:solidFill>
                <a:latin typeface="Trebuchet MS"/>
                <a:cs typeface="Trebuchet MS"/>
              </a:rPr>
              <a:t>Accuracy </a:t>
            </a:r>
            <a:r>
              <a:rPr dirty="0" sz="1750" spc="6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1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5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dirty="0" sz="17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50" spc="-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750">
                <a:solidFill>
                  <a:srgbClr val="FFFFFF"/>
                </a:solidFill>
                <a:latin typeface="Trebuchet MS"/>
                <a:cs typeface="Trebuchet MS"/>
              </a:rPr>
              <a:t>1e-</a:t>
            </a:r>
            <a:r>
              <a:rPr dirty="0" sz="1750" spc="5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7408" rIns="0" bIns="0" rtlCol="0" vert="horz">
            <a:spAutoFit/>
          </a:bodyPr>
          <a:lstStyle/>
          <a:p>
            <a:pPr marL="481965">
              <a:lnSpc>
                <a:spcPct val="100000"/>
              </a:lnSpc>
              <a:spcBef>
                <a:spcPts val="110"/>
              </a:spcBef>
            </a:pPr>
            <a:r>
              <a:rPr dirty="0" spc="610"/>
              <a:t>Analysis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14921" y="3151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25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85"/>
                </a:lnTo>
                <a:lnTo>
                  <a:pt x="57150" y="28575"/>
                </a:lnTo>
                <a:lnTo>
                  <a:pt x="57150" y="32364"/>
                </a:lnTo>
                <a:lnTo>
                  <a:pt x="36009" y="56425"/>
                </a:lnTo>
                <a:lnTo>
                  <a:pt x="32364" y="57150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4"/>
              <a:t>Transformers</a:t>
            </a:r>
            <a:r>
              <a:rPr dirty="0" spc="190"/>
              <a:t> </a:t>
            </a:r>
            <a:r>
              <a:rPr dirty="0" spc="220"/>
              <a:t>capture</a:t>
            </a:r>
            <a:r>
              <a:rPr dirty="0" spc="190"/>
              <a:t> </a:t>
            </a:r>
            <a:r>
              <a:rPr dirty="0" spc="220"/>
              <a:t>complex</a:t>
            </a:r>
            <a:r>
              <a:rPr dirty="0" spc="190"/>
              <a:t> </a:t>
            </a:r>
            <a:r>
              <a:rPr dirty="0" spc="180"/>
              <a:t>relationships</a:t>
            </a:r>
            <a:r>
              <a:rPr dirty="0" spc="190"/>
              <a:t> </a:t>
            </a:r>
            <a:r>
              <a:rPr dirty="0" spc="195"/>
              <a:t>in</a:t>
            </a:r>
            <a:r>
              <a:rPr dirty="0" spc="190"/>
              <a:t> </a:t>
            </a:r>
            <a:r>
              <a:rPr dirty="0" spc="165"/>
              <a:t>text</a:t>
            </a:r>
            <a:r>
              <a:rPr dirty="0" spc="195"/>
              <a:t> </a:t>
            </a:r>
            <a:r>
              <a:rPr dirty="0" spc="100"/>
              <a:t>vs</a:t>
            </a:r>
            <a:r>
              <a:rPr dirty="0" spc="190"/>
              <a:t> </a:t>
            </a:r>
            <a:r>
              <a:rPr dirty="0" spc="185"/>
              <a:t>Logistic</a:t>
            </a:r>
            <a:r>
              <a:rPr dirty="0" spc="190"/>
              <a:t> </a:t>
            </a:r>
            <a:r>
              <a:rPr dirty="0" spc="170"/>
              <a:t>Regression</a:t>
            </a:r>
            <a:r>
              <a:rPr dirty="0" spc="190"/>
              <a:t> focus </a:t>
            </a:r>
            <a:r>
              <a:rPr dirty="0" spc="290"/>
              <a:t>on</a:t>
            </a:r>
            <a:r>
              <a:rPr dirty="0" spc="195"/>
              <a:t> </a:t>
            </a:r>
            <a:r>
              <a:rPr dirty="0" spc="200"/>
              <a:t>interpretable</a:t>
            </a:r>
            <a:r>
              <a:rPr dirty="0" spc="190"/>
              <a:t> </a:t>
            </a:r>
            <a:r>
              <a:rPr dirty="0" spc="170"/>
              <a:t>features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01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160"/>
              <a:t>This</a:t>
            </a:r>
            <a:r>
              <a:rPr dirty="0" spc="180"/>
              <a:t> </a:t>
            </a:r>
            <a:r>
              <a:rPr dirty="0" spc="165"/>
              <a:t>analysis</a:t>
            </a:r>
            <a:r>
              <a:rPr dirty="0" spc="180"/>
              <a:t> </a:t>
            </a:r>
            <a:r>
              <a:rPr dirty="0" spc="75"/>
              <a:t>is</a:t>
            </a:r>
            <a:r>
              <a:rPr dirty="0" spc="180"/>
              <a:t> </a:t>
            </a:r>
            <a:r>
              <a:rPr dirty="0" spc="195"/>
              <a:t>based</a:t>
            </a:r>
            <a:r>
              <a:rPr dirty="0" spc="180"/>
              <a:t> </a:t>
            </a:r>
            <a:r>
              <a:rPr dirty="0" spc="290"/>
              <a:t>on</a:t>
            </a:r>
            <a:r>
              <a:rPr dirty="0" spc="180"/>
              <a:t> </a:t>
            </a:r>
            <a:r>
              <a:rPr dirty="0" spc="190"/>
              <a:t>limited</a:t>
            </a:r>
            <a:r>
              <a:rPr dirty="0" spc="180"/>
              <a:t> </a:t>
            </a:r>
            <a:r>
              <a:rPr dirty="0" spc="210"/>
              <a:t>data.</a:t>
            </a:r>
            <a:r>
              <a:rPr dirty="0" spc="180"/>
              <a:t> </a:t>
            </a:r>
            <a:r>
              <a:rPr dirty="0" spc="229"/>
              <a:t>Performance</a:t>
            </a:r>
            <a:r>
              <a:rPr dirty="0" spc="180"/>
              <a:t> </a:t>
            </a:r>
            <a:r>
              <a:rPr dirty="0" spc="220"/>
              <a:t>could</a:t>
            </a:r>
            <a:r>
              <a:rPr dirty="0" spc="180"/>
              <a:t> </a:t>
            </a:r>
            <a:r>
              <a:rPr dirty="0" spc="210"/>
              <a:t>vary</a:t>
            </a:r>
            <a:r>
              <a:rPr dirty="0" spc="185"/>
              <a:t> </a:t>
            </a:r>
            <a:r>
              <a:rPr dirty="0" spc="229"/>
              <a:t>with</a:t>
            </a:r>
            <a:r>
              <a:rPr dirty="0" spc="180"/>
              <a:t> </a:t>
            </a:r>
            <a:r>
              <a:rPr dirty="0" spc="280"/>
              <a:t>a</a:t>
            </a:r>
            <a:r>
              <a:rPr dirty="0" spc="180"/>
              <a:t> </a:t>
            </a:r>
            <a:r>
              <a:rPr dirty="0" spc="210"/>
              <a:t>larger</a:t>
            </a:r>
            <a:r>
              <a:rPr dirty="0" spc="180"/>
              <a:t> </a:t>
            </a:r>
            <a:r>
              <a:rPr dirty="0" spc="265"/>
              <a:t>and</a:t>
            </a:r>
            <a:r>
              <a:rPr dirty="0" spc="180"/>
              <a:t> </a:t>
            </a:r>
            <a:r>
              <a:rPr dirty="0" spc="260"/>
              <a:t>more</a:t>
            </a:r>
            <a:r>
              <a:rPr dirty="0" spc="180"/>
              <a:t> </a:t>
            </a:r>
            <a:r>
              <a:rPr dirty="0" spc="155"/>
              <a:t>diverse</a:t>
            </a:r>
            <a:r>
              <a:rPr dirty="0" spc="180"/>
              <a:t> </a:t>
            </a:r>
            <a:r>
              <a:rPr dirty="0" spc="170"/>
              <a:t>dataset.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01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110"/>
              <a:t>If</a:t>
            </a:r>
            <a:r>
              <a:rPr dirty="0" spc="180"/>
              <a:t> </a:t>
            </a:r>
            <a:r>
              <a:rPr dirty="0" spc="254"/>
              <a:t>we</a:t>
            </a:r>
            <a:r>
              <a:rPr dirty="0" spc="180"/>
              <a:t> </a:t>
            </a:r>
            <a:r>
              <a:rPr dirty="0" spc="270"/>
              <a:t>want</a:t>
            </a:r>
            <a:r>
              <a:rPr dirty="0" spc="180"/>
              <a:t> </a:t>
            </a:r>
            <a:r>
              <a:rPr dirty="0" spc="245"/>
              <a:t>to</a:t>
            </a:r>
            <a:r>
              <a:rPr dirty="0" spc="185"/>
              <a:t> </a:t>
            </a:r>
            <a:r>
              <a:rPr dirty="0" spc="220"/>
              <a:t>capture</a:t>
            </a:r>
            <a:r>
              <a:rPr dirty="0" spc="180"/>
              <a:t> </a:t>
            </a:r>
            <a:r>
              <a:rPr dirty="0" spc="165"/>
              <a:t>subtle</a:t>
            </a:r>
            <a:r>
              <a:rPr dirty="0" spc="180"/>
              <a:t> </a:t>
            </a:r>
            <a:r>
              <a:rPr dirty="0" spc="235"/>
              <a:t>emotional</a:t>
            </a:r>
            <a:r>
              <a:rPr dirty="0" spc="185"/>
              <a:t> </a:t>
            </a:r>
            <a:r>
              <a:rPr dirty="0" spc="135"/>
              <a:t>cues,</a:t>
            </a:r>
            <a:r>
              <a:rPr dirty="0" spc="180"/>
              <a:t> </a:t>
            </a:r>
            <a:r>
              <a:rPr dirty="0" spc="210"/>
              <a:t>BERT</a:t>
            </a:r>
            <a:r>
              <a:rPr dirty="0" spc="180"/>
              <a:t> </a:t>
            </a:r>
            <a:r>
              <a:rPr dirty="0" spc="260"/>
              <a:t>or</a:t>
            </a:r>
            <a:r>
              <a:rPr dirty="0" spc="180"/>
              <a:t> </a:t>
            </a:r>
            <a:r>
              <a:rPr dirty="0" spc="225"/>
              <a:t>RoBERTa</a:t>
            </a:r>
            <a:r>
              <a:rPr dirty="0" spc="185"/>
              <a:t> </a:t>
            </a:r>
            <a:r>
              <a:rPr dirty="0" spc="245"/>
              <a:t>might</a:t>
            </a:r>
            <a:r>
              <a:rPr dirty="0" spc="180"/>
              <a:t> </a:t>
            </a:r>
            <a:r>
              <a:rPr dirty="0" spc="215"/>
              <a:t>be</a:t>
            </a:r>
            <a:r>
              <a:rPr dirty="0" spc="180"/>
              <a:t> </a:t>
            </a:r>
            <a:r>
              <a:rPr dirty="0" spc="260"/>
              <a:t>more</a:t>
            </a:r>
            <a:r>
              <a:rPr dirty="0" spc="185"/>
              <a:t> </a:t>
            </a:r>
            <a:r>
              <a:rPr dirty="0" spc="175"/>
              <a:t>suitable</a:t>
            </a:r>
            <a:r>
              <a:rPr dirty="0" spc="180"/>
              <a:t> </a:t>
            </a:r>
            <a:r>
              <a:rPr dirty="0" spc="165"/>
              <a:t>despite</a:t>
            </a:r>
            <a:r>
              <a:rPr dirty="0" spc="180"/>
              <a:t> </a:t>
            </a:r>
            <a:r>
              <a:rPr dirty="0" spc="190"/>
              <a:t>their</a:t>
            </a:r>
            <a:r>
              <a:rPr dirty="0" spc="185"/>
              <a:t> </a:t>
            </a:r>
            <a:r>
              <a:rPr dirty="0" spc="229"/>
              <a:t>lower</a:t>
            </a:r>
            <a:r>
              <a:rPr dirty="0" spc="180"/>
              <a:t> </a:t>
            </a:r>
            <a:r>
              <a:rPr dirty="0" spc="225"/>
              <a:t>accuracy</a:t>
            </a:r>
            <a:r>
              <a:rPr dirty="0" spc="180"/>
              <a:t> </a:t>
            </a:r>
            <a:r>
              <a:rPr dirty="0" spc="195"/>
              <a:t>in</a:t>
            </a:r>
            <a:r>
              <a:rPr dirty="0" spc="180"/>
              <a:t> </a:t>
            </a:r>
            <a:r>
              <a:rPr dirty="0" spc="150"/>
              <a:t>this</a:t>
            </a:r>
            <a:r>
              <a:rPr dirty="0" spc="185"/>
              <a:t> </a:t>
            </a:r>
            <a:r>
              <a:rPr dirty="0" spc="105"/>
              <a:t>test.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614921" y="41234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84"/>
                </a:lnTo>
                <a:lnTo>
                  <a:pt x="57150" y="28575"/>
                </a:lnTo>
                <a:lnTo>
                  <a:pt x="57150" y="32365"/>
                </a:lnTo>
                <a:lnTo>
                  <a:pt x="36009" y="56426"/>
                </a:lnTo>
                <a:lnTo>
                  <a:pt x="32364" y="57150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14921" y="50949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84"/>
                </a:lnTo>
                <a:lnTo>
                  <a:pt x="57150" y="28575"/>
                </a:lnTo>
                <a:lnTo>
                  <a:pt x="57150" y="32365"/>
                </a:lnTo>
                <a:lnTo>
                  <a:pt x="36009" y="56426"/>
                </a:lnTo>
                <a:lnTo>
                  <a:pt x="32364" y="57150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EBA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7750" y="3433452"/>
            <a:ext cx="10453370" cy="2456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950" spc="1930">
                <a:solidFill>
                  <a:srgbClr val="FFFFFF"/>
                </a:solidFill>
              </a:rPr>
              <a:t>Thank</a:t>
            </a:r>
            <a:r>
              <a:rPr dirty="0" sz="15950" spc="1360">
                <a:solidFill>
                  <a:srgbClr val="FFFFFF"/>
                </a:solidFill>
              </a:rPr>
              <a:t> </a:t>
            </a:r>
            <a:r>
              <a:rPr dirty="0" sz="15950" spc="1295">
                <a:solidFill>
                  <a:srgbClr val="FFFFFF"/>
                </a:solidFill>
              </a:rPr>
              <a:t>You</a:t>
            </a:r>
            <a:endParaRPr sz="15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5780" rIns="0" bIns="0" rtlCol="0" vert="horz">
            <a:spAutoFit/>
          </a:bodyPr>
          <a:lstStyle/>
          <a:p>
            <a:pPr marL="1586865">
              <a:lnSpc>
                <a:spcPct val="100000"/>
              </a:lnSpc>
              <a:spcBef>
                <a:spcPts val="985"/>
              </a:spcBef>
            </a:pPr>
            <a:r>
              <a:rPr dirty="0" sz="7200" spc="640"/>
              <a:t>Emotion</a:t>
            </a:r>
            <a:r>
              <a:rPr dirty="0" sz="7200" spc="625"/>
              <a:t> </a:t>
            </a:r>
            <a:r>
              <a:rPr dirty="0" sz="7200" spc="600"/>
              <a:t>Cause</a:t>
            </a:r>
            <a:r>
              <a:rPr dirty="0" sz="7200" spc="630"/>
              <a:t> </a:t>
            </a:r>
            <a:r>
              <a:rPr dirty="0" sz="7200" spc="775"/>
              <a:t>Pair</a:t>
            </a:r>
            <a:r>
              <a:rPr dirty="0" sz="7200" spc="630"/>
              <a:t> </a:t>
            </a:r>
            <a:r>
              <a:rPr dirty="0" sz="7200" spc="615"/>
              <a:t>Extraction</a:t>
            </a:r>
            <a:endParaRPr sz="7200"/>
          </a:p>
          <a:p>
            <a:pPr algn="ctr" marL="866775" marR="224154">
              <a:lnSpc>
                <a:spcPct val="100000"/>
              </a:lnSpc>
              <a:spcBef>
                <a:spcPts val="434"/>
              </a:spcBef>
            </a:pPr>
            <a:r>
              <a:rPr dirty="0" sz="3500" spc="345">
                <a:solidFill>
                  <a:srgbClr val="000000"/>
                </a:solidFill>
              </a:rPr>
              <a:t>SemEval</a:t>
            </a:r>
            <a:r>
              <a:rPr dirty="0" sz="3500" spc="315">
                <a:solidFill>
                  <a:srgbClr val="000000"/>
                </a:solidFill>
              </a:rPr>
              <a:t> </a:t>
            </a:r>
            <a:r>
              <a:rPr dirty="0" sz="3500" spc="765">
                <a:solidFill>
                  <a:srgbClr val="000000"/>
                </a:solidFill>
              </a:rPr>
              <a:t>2024</a:t>
            </a:r>
            <a:r>
              <a:rPr dirty="0" sz="3500" spc="315">
                <a:solidFill>
                  <a:srgbClr val="000000"/>
                </a:solidFill>
              </a:rPr>
              <a:t> </a:t>
            </a:r>
            <a:r>
              <a:rPr dirty="0" sz="3500" spc="270">
                <a:solidFill>
                  <a:srgbClr val="000000"/>
                </a:solidFill>
              </a:rPr>
              <a:t>(Task</a:t>
            </a:r>
            <a:r>
              <a:rPr dirty="0" sz="3500" spc="320">
                <a:solidFill>
                  <a:srgbClr val="000000"/>
                </a:solidFill>
              </a:rPr>
              <a:t> </a:t>
            </a:r>
            <a:r>
              <a:rPr dirty="0" sz="3500" spc="200">
                <a:solidFill>
                  <a:srgbClr val="000000"/>
                </a:solidFill>
              </a:rPr>
              <a:t>3)</a:t>
            </a:r>
            <a:endParaRPr sz="3500"/>
          </a:p>
        </p:txBody>
      </p:sp>
      <p:sp>
        <p:nvSpPr>
          <p:cNvPr id="3" name="object 3" descr=""/>
          <p:cNvSpPr txBox="1"/>
          <p:nvPr/>
        </p:nvSpPr>
        <p:spPr>
          <a:xfrm>
            <a:off x="3300038" y="5171268"/>
            <a:ext cx="12091670" cy="117094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ctr" marL="127635">
              <a:lnSpc>
                <a:spcPct val="100000"/>
              </a:lnSpc>
              <a:spcBef>
                <a:spcPts val="455"/>
              </a:spcBef>
              <a:tabLst>
                <a:tab pos="6979284" algn="l"/>
              </a:tabLst>
            </a:pPr>
            <a:r>
              <a:rPr dirty="0" sz="4000" spc="350">
                <a:latin typeface="Liberation Sans Narrow"/>
                <a:cs typeface="Liberation Sans Narrow"/>
              </a:rPr>
              <a:t>Cause</a:t>
            </a:r>
            <a:r>
              <a:rPr dirty="0" sz="4000">
                <a:latin typeface="Liberation Sans Narrow"/>
                <a:cs typeface="Liberation Sans Narrow"/>
              </a:rPr>
              <a:t>	</a:t>
            </a:r>
            <a:r>
              <a:rPr dirty="0" sz="4000" spc="495">
                <a:latin typeface="Liberation Sans Narrow"/>
                <a:cs typeface="Liberation Sans Narrow"/>
              </a:rPr>
              <a:t>Emotion</a:t>
            </a:r>
            <a:endParaRPr sz="4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3000" spc="290" b="1">
                <a:solidFill>
                  <a:srgbClr val="004AAC"/>
                </a:solidFill>
                <a:latin typeface="Liberation Sans Narrow"/>
                <a:cs typeface="Liberation Sans Narrow"/>
              </a:rPr>
              <a:t>After</a:t>
            </a:r>
            <a:r>
              <a:rPr dirty="0" sz="3000" spc="254" b="1">
                <a:solidFill>
                  <a:srgbClr val="004AAC"/>
                </a:solidFill>
                <a:latin typeface="Liberation Sans Narrow"/>
                <a:cs typeface="Liberation Sans Narrow"/>
              </a:rPr>
              <a:t> </a:t>
            </a:r>
            <a:r>
              <a:rPr dirty="0" sz="3000" spc="340" b="1">
                <a:solidFill>
                  <a:srgbClr val="004AAC"/>
                </a:solidFill>
                <a:latin typeface="Liberation Sans Narrow"/>
                <a:cs typeface="Liberation Sans Narrow"/>
              </a:rPr>
              <a:t>hearing</a:t>
            </a:r>
            <a:r>
              <a:rPr dirty="0" sz="3000" spc="260" b="1">
                <a:solidFill>
                  <a:srgbClr val="004AAC"/>
                </a:solidFill>
                <a:latin typeface="Liberation Sans Narrow"/>
                <a:cs typeface="Liberation Sans Narrow"/>
              </a:rPr>
              <a:t> </a:t>
            </a:r>
            <a:r>
              <a:rPr dirty="0" sz="3000" spc="270" b="1">
                <a:solidFill>
                  <a:srgbClr val="004AAC"/>
                </a:solidFill>
                <a:latin typeface="Liberation Sans Narrow"/>
                <a:cs typeface="Liberation Sans Narrow"/>
              </a:rPr>
              <a:t>that</a:t>
            </a:r>
            <a:r>
              <a:rPr dirty="0" sz="3000" spc="260" b="1">
                <a:solidFill>
                  <a:srgbClr val="004AAC"/>
                </a:solidFill>
                <a:latin typeface="Liberation Sans Narrow"/>
                <a:cs typeface="Liberation Sans Narrow"/>
              </a:rPr>
              <a:t> </a:t>
            </a:r>
            <a:r>
              <a:rPr dirty="0" sz="3000" spc="240" b="1">
                <a:solidFill>
                  <a:srgbClr val="004AAC"/>
                </a:solidFill>
                <a:latin typeface="Liberation Sans Narrow"/>
                <a:cs typeface="Liberation Sans Narrow"/>
              </a:rPr>
              <a:t>I</a:t>
            </a:r>
            <a:r>
              <a:rPr dirty="0" sz="3000" spc="260" b="1">
                <a:solidFill>
                  <a:srgbClr val="004AAC"/>
                </a:solidFill>
                <a:latin typeface="Liberation Sans Narrow"/>
                <a:cs typeface="Liberation Sans Narrow"/>
              </a:rPr>
              <a:t> </a:t>
            </a:r>
            <a:r>
              <a:rPr dirty="0" sz="3000" spc="215" b="1">
                <a:solidFill>
                  <a:srgbClr val="004AAC"/>
                </a:solidFill>
                <a:latin typeface="Liberation Sans Narrow"/>
                <a:cs typeface="Liberation Sans Narrow"/>
              </a:rPr>
              <a:t>got</a:t>
            </a:r>
            <a:r>
              <a:rPr dirty="0" sz="3000" spc="260" b="1">
                <a:solidFill>
                  <a:srgbClr val="004AAC"/>
                </a:solidFill>
                <a:latin typeface="Liberation Sans Narrow"/>
                <a:cs typeface="Liberation Sans Narrow"/>
              </a:rPr>
              <a:t> </a:t>
            </a:r>
            <a:r>
              <a:rPr dirty="0" sz="3000" spc="290" b="1">
                <a:solidFill>
                  <a:srgbClr val="004AAC"/>
                </a:solidFill>
                <a:latin typeface="Liberation Sans Narrow"/>
                <a:cs typeface="Liberation Sans Narrow"/>
              </a:rPr>
              <a:t>the</a:t>
            </a:r>
            <a:r>
              <a:rPr dirty="0" sz="3000" spc="260" b="1">
                <a:solidFill>
                  <a:srgbClr val="004AAC"/>
                </a:solidFill>
                <a:latin typeface="Liberation Sans Narrow"/>
                <a:cs typeface="Liberation Sans Narrow"/>
              </a:rPr>
              <a:t> </a:t>
            </a:r>
            <a:r>
              <a:rPr dirty="0" sz="3000" spc="185" b="1">
                <a:solidFill>
                  <a:srgbClr val="004AAC"/>
                </a:solidFill>
                <a:latin typeface="Liberation Sans Narrow"/>
                <a:cs typeface="Liberation Sans Narrow"/>
              </a:rPr>
              <a:t>job,</a:t>
            </a:r>
            <a:r>
              <a:rPr dirty="0" sz="3000" spc="260" b="1">
                <a:solidFill>
                  <a:srgbClr val="004AAC"/>
                </a:solidFill>
                <a:latin typeface="Liberation Sans Narrow"/>
                <a:cs typeface="Liberation Sans Narrow"/>
              </a:rPr>
              <a:t> </a:t>
            </a:r>
            <a:r>
              <a:rPr dirty="0" sz="3000" spc="55">
                <a:latin typeface="Liberation Sans Narrow"/>
                <a:cs typeface="Liberation Sans Narrow"/>
              </a:rPr>
              <a:t>I</a:t>
            </a:r>
            <a:r>
              <a:rPr dirty="0" sz="3000" spc="260">
                <a:latin typeface="Liberation Sans Narrow"/>
                <a:cs typeface="Liberation Sans Narrow"/>
              </a:rPr>
              <a:t> </a:t>
            </a:r>
            <a:r>
              <a:rPr dirty="0" sz="3000" spc="325">
                <a:latin typeface="Liberation Sans Narrow"/>
                <a:cs typeface="Liberation Sans Narrow"/>
              </a:rPr>
              <a:t>was</a:t>
            </a:r>
            <a:r>
              <a:rPr dirty="0" sz="3000" spc="260">
                <a:latin typeface="Liberation Sans Narrow"/>
                <a:cs typeface="Liberation Sans Narrow"/>
              </a:rPr>
              <a:t> </a:t>
            </a:r>
            <a:r>
              <a:rPr dirty="0" sz="3000" spc="355">
                <a:latin typeface="Liberation Sans Narrow"/>
                <a:cs typeface="Liberation Sans Narrow"/>
              </a:rPr>
              <a:t>jumping</a:t>
            </a:r>
            <a:r>
              <a:rPr dirty="0" sz="3000" spc="260">
                <a:latin typeface="Liberation Sans Narrow"/>
                <a:cs typeface="Liberation Sans Narrow"/>
              </a:rPr>
              <a:t> </a:t>
            </a:r>
            <a:r>
              <a:rPr dirty="0" sz="3000" spc="350">
                <a:latin typeface="Liberation Sans Narrow"/>
                <a:cs typeface="Liberation Sans Narrow"/>
              </a:rPr>
              <a:t>with</a:t>
            </a:r>
            <a:r>
              <a:rPr dirty="0" sz="3000" spc="260">
                <a:latin typeface="Liberation Sans Narrow"/>
                <a:cs typeface="Liberation Sans Narrow"/>
              </a:rPr>
              <a:t> </a:t>
            </a:r>
            <a:r>
              <a:rPr dirty="0" sz="3000" spc="305">
                <a:solidFill>
                  <a:srgbClr val="259A58"/>
                </a:solidFill>
                <a:latin typeface="Liberation Sans Narrow"/>
                <a:cs typeface="Liberation Sans Narrow"/>
              </a:rPr>
              <a:t>joy</a:t>
            </a:r>
            <a:r>
              <a:rPr dirty="0" sz="3000" spc="260">
                <a:solidFill>
                  <a:srgbClr val="259A58"/>
                </a:solidFill>
                <a:latin typeface="Liberation Sans Narrow"/>
                <a:cs typeface="Liberation Sans Narrow"/>
              </a:rPr>
              <a:t> </a:t>
            </a:r>
            <a:r>
              <a:rPr dirty="0" sz="3000" spc="260">
                <a:latin typeface="Liberation Sans Narrow"/>
                <a:cs typeface="Liberation Sans Narrow"/>
              </a:rPr>
              <a:t>all </a:t>
            </a:r>
            <a:r>
              <a:rPr dirty="0" sz="3000" spc="345">
                <a:latin typeface="Liberation Sans Narrow"/>
                <a:cs typeface="Liberation Sans Narrow"/>
              </a:rPr>
              <a:t>day</a:t>
            </a:r>
            <a:r>
              <a:rPr dirty="0" sz="3000" spc="260">
                <a:latin typeface="Liberation Sans Narrow"/>
                <a:cs typeface="Liberation Sans Narrow"/>
              </a:rPr>
              <a:t> </a:t>
            </a:r>
            <a:r>
              <a:rPr dirty="0" sz="3000" spc="300">
                <a:latin typeface="Liberation Sans Narrow"/>
                <a:cs typeface="Liberation Sans Narrow"/>
              </a:rPr>
              <a:t>long.</a:t>
            </a:r>
            <a:endParaRPr sz="3000">
              <a:latin typeface="Liberation Sans Narrow"/>
              <a:cs typeface="Liberation Sans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91046" y="3890519"/>
            <a:ext cx="167062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204">
                <a:latin typeface="Liberation Sans Narrow"/>
                <a:cs typeface="Liberation Sans Narrow"/>
              </a:rPr>
              <a:t>Identifying</a:t>
            </a:r>
            <a:r>
              <a:rPr dirty="0" sz="2200" spc="195">
                <a:latin typeface="Liberation Sans Narrow"/>
                <a:cs typeface="Liberation Sans Narrow"/>
              </a:rPr>
              <a:t> pairs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95">
                <a:latin typeface="Liberation Sans Narrow"/>
                <a:cs typeface="Liberation Sans Narrow"/>
              </a:rPr>
              <a:t>from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300">
                <a:latin typeface="Liberation Sans Narrow"/>
                <a:cs typeface="Liberation Sans Narrow"/>
              </a:rPr>
              <a:t>a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25">
                <a:latin typeface="Liberation Sans Narrow"/>
                <a:cs typeface="Liberation Sans Narrow"/>
              </a:rPr>
              <a:t>conversation</a:t>
            </a:r>
            <a:r>
              <a:rPr dirty="0" sz="2200" spc="195">
                <a:latin typeface="Liberation Sans Narrow"/>
                <a:cs typeface="Liberation Sans Narrow"/>
              </a:rPr>
              <a:t> </a:t>
            </a:r>
            <a:r>
              <a:rPr dirty="0" sz="2200" spc="245">
                <a:latin typeface="Liberation Sans Narrow"/>
                <a:cs typeface="Liberation Sans Narrow"/>
              </a:rPr>
              <a:t>where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65">
                <a:latin typeface="Liberation Sans Narrow"/>
                <a:cs typeface="Liberation Sans Narrow"/>
              </a:rPr>
              <a:t>one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25">
                <a:latin typeface="Liberation Sans Narrow"/>
                <a:cs typeface="Liberation Sans Narrow"/>
              </a:rPr>
              <a:t>utterance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135">
                <a:latin typeface="Liberation Sans Narrow"/>
                <a:cs typeface="Liberation Sans Narrow"/>
              </a:rPr>
              <a:t>expresses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95">
                <a:latin typeface="Liberation Sans Narrow"/>
                <a:cs typeface="Liberation Sans Narrow"/>
              </a:rPr>
              <a:t>an</a:t>
            </a:r>
            <a:r>
              <a:rPr dirty="0" sz="2200" spc="195">
                <a:latin typeface="Liberation Sans Narrow"/>
                <a:cs typeface="Liberation Sans Narrow"/>
              </a:rPr>
              <a:t> </a:t>
            </a:r>
            <a:r>
              <a:rPr dirty="0" sz="2200" spc="270">
                <a:latin typeface="Liberation Sans Narrow"/>
                <a:cs typeface="Liberation Sans Narrow"/>
              </a:rPr>
              <a:t>emotion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85">
                <a:latin typeface="Liberation Sans Narrow"/>
                <a:cs typeface="Liberation Sans Narrow"/>
              </a:rPr>
              <a:t>and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60">
                <a:latin typeface="Liberation Sans Narrow"/>
                <a:cs typeface="Liberation Sans Narrow"/>
              </a:rPr>
              <a:t>another</a:t>
            </a:r>
            <a:r>
              <a:rPr dirty="0" sz="2200" spc="200">
                <a:latin typeface="Liberation Sans Narrow"/>
                <a:cs typeface="Liberation Sans Narrow"/>
              </a:rPr>
              <a:t> provides </a:t>
            </a:r>
            <a:r>
              <a:rPr dirty="0" sz="2200" spc="225">
                <a:latin typeface="Liberation Sans Narrow"/>
                <a:cs typeface="Liberation Sans Narrow"/>
              </a:rPr>
              <a:t>the</a:t>
            </a:r>
            <a:r>
              <a:rPr dirty="0" sz="2200" spc="195">
                <a:latin typeface="Liberation Sans Narrow"/>
                <a:cs typeface="Liberation Sans Narrow"/>
              </a:rPr>
              <a:t> </a:t>
            </a:r>
            <a:r>
              <a:rPr dirty="0" sz="2200" spc="185">
                <a:latin typeface="Liberation Sans Narrow"/>
                <a:cs typeface="Liberation Sans Narrow"/>
              </a:rPr>
              <a:t>cause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70">
                <a:latin typeface="Liberation Sans Narrow"/>
                <a:cs typeface="Liberation Sans Narrow"/>
              </a:rPr>
              <a:t>of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54">
                <a:latin typeface="Liberation Sans Narrow"/>
                <a:cs typeface="Liberation Sans Narrow"/>
              </a:rPr>
              <a:t>that</a:t>
            </a:r>
            <a:r>
              <a:rPr dirty="0" sz="2200" spc="200">
                <a:latin typeface="Liberation Sans Narrow"/>
                <a:cs typeface="Liberation Sans Narrow"/>
              </a:rPr>
              <a:t> </a:t>
            </a:r>
            <a:r>
              <a:rPr dirty="0" sz="2200" spc="235">
                <a:latin typeface="Liberation Sans Narrow"/>
                <a:cs typeface="Liberation Sans Narrow"/>
              </a:rPr>
              <a:t>emotion.</a:t>
            </a:r>
            <a:endParaRPr sz="2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4301" rIns="0" bIns="0" rtlCol="0" vert="horz">
            <a:spAutoFit/>
          </a:bodyPr>
          <a:lstStyle/>
          <a:p>
            <a:pPr marL="1402715">
              <a:lnSpc>
                <a:spcPct val="100000"/>
              </a:lnSpc>
              <a:spcBef>
                <a:spcPts val="125"/>
              </a:spcBef>
            </a:pPr>
            <a:r>
              <a:rPr dirty="0" sz="6100" spc="865"/>
              <a:t>How</a:t>
            </a:r>
            <a:r>
              <a:rPr dirty="0" sz="6100" spc="530"/>
              <a:t> </a:t>
            </a:r>
            <a:r>
              <a:rPr dirty="0" sz="6100" spc="400"/>
              <a:t>does</a:t>
            </a:r>
            <a:r>
              <a:rPr dirty="0" sz="6100" spc="535"/>
              <a:t> </a:t>
            </a:r>
            <a:r>
              <a:rPr dirty="0" sz="6100" spc="350"/>
              <a:t>it</a:t>
            </a:r>
            <a:r>
              <a:rPr dirty="0" sz="6100" spc="530"/>
              <a:t> </a:t>
            </a:r>
            <a:r>
              <a:rPr dirty="0" sz="6100" spc="685"/>
              <a:t>happen</a:t>
            </a:r>
            <a:r>
              <a:rPr dirty="0" sz="6100" spc="535"/>
              <a:t> </a:t>
            </a:r>
            <a:r>
              <a:rPr dirty="0" sz="6100" spc="565"/>
              <a:t>in</a:t>
            </a:r>
            <a:r>
              <a:rPr dirty="0" sz="6100" spc="535"/>
              <a:t> </a:t>
            </a:r>
            <a:r>
              <a:rPr dirty="0" sz="6100" spc="490"/>
              <a:t>Conversations?</a:t>
            </a:r>
            <a:endParaRPr sz="6100"/>
          </a:p>
        </p:txBody>
      </p:sp>
      <p:sp>
        <p:nvSpPr>
          <p:cNvPr id="3" name="object 3" descr=""/>
          <p:cNvSpPr txBox="1"/>
          <p:nvPr/>
        </p:nvSpPr>
        <p:spPr>
          <a:xfrm>
            <a:off x="4220097" y="3559885"/>
            <a:ext cx="9129395" cy="33883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40055">
              <a:lnSpc>
                <a:spcPct val="100000"/>
              </a:lnSpc>
              <a:spcBef>
                <a:spcPts val="125"/>
              </a:spcBef>
            </a:pPr>
            <a:r>
              <a:rPr dirty="0" sz="2550" spc="430">
                <a:solidFill>
                  <a:srgbClr val="404041"/>
                </a:solidFill>
                <a:latin typeface="Liberation Sans Narrow"/>
                <a:cs typeface="Liberation Sans Narrow"/>
              </a:rPr>
              <a:t>My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70">
                <a:solidFill>
                  <a:srgbClr val="404041"/>
                </a:solidFill>
                <a:latin typeface="Liberation Sans Narrow"/>
                <a:cs typeface="Liberation Sans Narrow"/>
              </a:rPr>
              <a:t>project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85">
                <a:solidFill>
                  <a:srgbClr val="404041"/>
                </a:solidFill>
                <a:latin typeface="Liberation Sans Narrow"/>
                <a:cs typeface="Liberation Sans Narrow"/>
              </a:rPr>
              <a:t>was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60">
                <a:solidFill>
                  <a:srgbClr val="404041"/>
                </a:solidFill>
                <a:latin typeface="Liberation Sans Narrow"/>
                <a:cs typeface="Liberation Sans Narrow"/>
              </a:rPr>
              <a:t>a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95">
                <a:solidFill>
                  <a:srgbClr val="404041"/>
                </a:solidFill>
                <a:latin typeface="Liberation Sans Narrow"/>
                <a:cs typeface="Liberation Sans Narrow"/>
              </a:rPr>
              <a:t>huge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success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00">
                <a:solidFill>
                  <a:srgbClr val="404041"/>
                </a:solidFill>
                <a:latin typeface="Liberation Sans Narrow"/>
                <a:cs typeface="Liberation Sans Narrow"/>
              </a:rPr>
              <a:t>at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60">
                <a:solidFill>
                  <a:srgbClr val="404041"/>
                </a:solidFill>
                <a:latin typeface="Liberation Sans Narrow"/>
                <a:cs typeface="Liberation Sans Narrow"/>
              </a:rPr>
              <a:t>the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60">
                <a:solidFill>
                  <a:srgbClr val="404041"/>
                </a:solidFill>
                <a:latin typeface="Liberation Sans Narrow"/>
                <a:cs typeface="Liberation Sans Narrow"/>
              </a:rPr>
              <a:t>presentation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60">
                <a:solidFill>
                  <a:srgbClr val="404041"/>
                </a:solidFill>
                <a:latin typeface="Liberation Sans Narrow"/>
                <a:cs typeface="Liberation Sans Narrow"/>
              </a:rPr>
              <a:t>today.</a:t>
            </a:r>
            <a:endParaRPr sz="2550">
              <a:latin typeface="Liberation Sans Narrow"/>
              <a:cs typeface="Liberation Sans Narrow"/>
            </a:endParaRPr>
          </a:p>
          <a:p>
            <a:pPr marL="440055" marR="1073785">
              <a:lnSpc>
                <a:spcPts val="5070"/>
              </a:lnSpc>
              <a:spcBef>
                <a:spcPts val="500"/>
              </a:spcBef>
            </a:pPr>
            <a:r>
              <a:rPr dirty="0" sz="2550" spc="254">
                <a:solidFill>
                  <a:srgbClr val="404041"/>
                </a:solidFill>
                <a:latin typeface="Liberation Sans Narrow"/>
                <a:cs typeface="Liberation Sans Narrow"/>
              </a:rPr>
              <a:t>That's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85">
                <a:solidFill>
                  <a:srgbClr val="404041"/>
                </a:solidFill>
                <a:latin typeface="Liberation Sans Narrow"/>
                <a:cs typeface="Liberation Sans Narrow"/>
              </a:rPr>
              <a:t>great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25">
                <a:solidFill>
                  <a:srgbClr val="404041"/>
                </a:solidFill>
                <a:latin typeface="Liberation Sans Narrow"/>
                <a:cs typeface="Liberation Sans Narrow"/>
              </a:rPr>
              <a:t>to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40">
                <a:solidFill>
                  <a:srgbClr val="404041"/>
                </a:solidFill>
                <a:latin typeface="Liberation Sans Narrow"/>
                <a:cs typeface="Liberation Sans Narrow"/>
              </a:rPr>
              <a:t>hear!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25">
                <a:solidFill>
                  <a:srgbClr val="404041"/>
                </a:solidFill>
                <a:latin typeface="Liberation Sans Narrow"/>
                <a:cs typeface="Liberation Sans Narrow"/>
              </a:rPr>
              <a:t>You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20">
                <a:solidFill>
                  <a:srgbClr val="404041"/>
                </a:solidFill>
                <a:latin typeface="Liberation Sans Narrow"/>
                <a:cs typeface="Liberation Sans Narrow"/>
              </a:rPr>
              <a:t>worked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really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20">
                <a:solidFill>
                  <a:srgbClr val="404041"/>
                </a:solidFill>
                <a:latin typeface="Liberation Sans Narrow"/>
                <a:cs typeface="Liberation Sans Narrow"/>
              </a:rPr>
              <a:t>hard</a:t>
            </a:r>
            <a:r>
              <a:rPr dirty="0" sz="2550" spc="229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75">
                <a:solidFill>
                  <a:srgbClr val="404041"/>
                </a:solidFill>
                <a:latin typeface="Liberation Sans Narrow"/>
                <a:cs typeface="Liberation Sans Narrow"/>
              </a:rPr>
              <a:t>on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140">
                <a:solidFill>
                  <a:srgbClr val="404041"/>
                </a:solidFill>
                <a:latin typeface="Liberation Sans Narrow"/>
                <a:cs typeface="Liberation Sans Narrow"/>
              </a:rPr>
              <a:t>it. </a:t>
            </a:r>
            <a:r>
              <a:rPr dirty="0" sz="2550">
                <a:solidFill>
                  <a:srgbClr val="404041"/>
                </a:solidFill>
                <a:latin typeface="Liberation Sans Narrow"/>
                <a:cs typeface="Liberation Sans Narrow"/>
              </a:rPr>
              <a:t>I</a:t>
            </a:r>
            <a:r>
              <a:rPr dirty="0" sz="2550" spc="22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15">
                <a:solidFill>
                  <a:srgbClr val="404041"/>
                </a:solidFill>
                <a:latin typeface="Liberation Sans Narrow"/>
                <a:cs typeface="Liberation Sans Narrow"/>
              </a:rPr>
              <a:t>know,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>
                <a:solidFill>
                  <a:srgbClr val="404041"/>
                </a:solidFill>
                <a:latin typeface="Liberation Sans Narrow"/>
                <a:cs typeface="Liberation Sans Narrow"/>
              </a:rPr>
              <a:t>I</a:t>
            </a:r>
            <a:r>
              <a:rPr dirty="0" sz="2550" spc="24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feel</a:t>
            </a:r>
            <a:r>
              <a:rPr dirty="0" sz="2550" spc="24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20">
                <a:solidFill>
                  <a:srgbClr val="404041"/>
                </a:solidFill>
                <a:latin typeface="Liberation Sans Narrow"/>
                <a:cs typeface="Liberation Sans Narrow"/>
              </a:rPr>
              <a:t>so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25">
                <a:solidFill>
                  <a:srgbClr val="404041"/>
                </a:solidFill>
                <a:latin typeface="Liberation Sans Narrow"/>
                <a:cs typeface="Liberation Sans Narrow"/>
              </a:rPr>
              <a:t>proud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340">
                <a:solidFill>
                  <a:srgbClr val="404041"/>
                </a:solidFill>
                <a:latin typeface="Liberation Sans Narrow"/>
                <a:cs typeface="Liberation Sans Narrow"/>
              </a:rPr>
              <a:t>and</a:t>
            </a:r>
            <a:r>
              <a:rPr dirty="0" sz="25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15">
                <a:solidFill>
                  <a:srgbClr val="404041"/>
                </a:solidFill>
                <a:latin typeface="Liberation Sans Narrow"/>
                <a:cs typeface="Liberation Sans Narrow"/>
              </a:rPr>
              <a:t>relieved</a:t>
            </a:r>
            <a:r>
              <a:rPr dirty="0" sz="2550" spc="24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it's</a:t>
            </a:r>
            <a:r>
              <a:rPr dirty="0" sz="2550" spc="24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550" spc="220">
                <a:solidFill>
                  <a:srgbClr val="404041"/>
                </a:solidFill>
                <a:latin typeface="Liberation Sans Narrow"/>
                <a:cs typeface="Liberation Sans Narrow"/>
              </a:rPr>
              <a:t>over.</a:t>
            </a:r>
            <a:endParaRPr sz="255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</a:pPr>
            <a:endParaRPr sz="255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55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</a:pPr>
            <a:r>
              <a:rPr dirty="0" sz="2150" spc="235" b="1">
                <a:solidFill>
                  <a:srgbClr val="404041"/>
                </a:solidFill>
                <a:latin typeface="Liberation Sans Narrow"/>
                <a:cs typeface="Liberation Sans Narrow"/>
              </a:rPr>
              <a:t>Emotion-</a:t>
            </a:r>
            <a:r>
              <a:rPr dirty="0" sz="2150" spc="180" b="1">
                <a:solidFill>
                  <a:srgbClr val="404041"/>
                </a:solidFill>
                <a:latin typeface="Liberation Sans Narrow"/>
                <a:cs typeface="Liberation Sans Narrow"/>
              </a:rPr>
              <a:t>Cause</a:t>
            </a:r>
            <a:r>
              <a:rPr dirty="0" sz="2150" spc="190" b="1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50" b="1">
                <a:solidFill>
                  <a:srgbClr val="404041"/>
                </a:solidFill>
                <a:latin typeface="Liberation Sans Narrow"/>
                <a:cs typeface="Liberation Sans Narrow"/>
              </a:rPr>
              <a:t>Pair:</a:t>
            </a:r>
            <a:endParaRPr sz="215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dirty="0" sz="215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(Happiness,</a:t>
            </a:r>
            <a:r>
              <a:rPr dirty="0" sz="215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325">
                <a:solidFill>
                  <a:srgbClr val="404041"/>
                </a:solidFill>
                <a:latin typeface="Liberation Sans Narrow"/>
                <a:cs typeface="Liberation Sans Narrow"/>
              </a:rPr>
              <a:t>“My</a:t>
            </a:r>
            <a:r>
              <a:rPr dirty="0" sz="215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25">
                <a:solidFill>
                  <a:srgbClr val="404041"/>
                </a:solidFill>
                <a:latin typeface="Liberation Sans Narrow"/>
                <a:cs typeface="Liberation Sans Narrow"/>
              </a:rPr>
              <a:t>project</a:t>
            </a:r>
            <a:r>
              <a:rPr dirty="0" sz="215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35">
                <a:solidFill>
                  <a:srgbClr val="404041"/>
                </a:solidFill>
                <a:latin typeface="Liberation Sans Narrow"/>
                <a:cs typeface="Liberation Sans Narrow"/>
              </a:rPr>
              <a:t>was</a:t>
            </a:r>
            <a:r>
              <a:rPr dirty="0" sz="215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300">
                <a:solidFill>
                  <a:srgbClr val="404041"/>
                </a:solidFill>
                <a:latin typeface="Liberation Sans Narrow"/>
                <a:cs typeface="Liberation Sans Narrow"/>
              </a:rPr>
              <a:t>a</a:t>
            </a:r>
            <a:r>
              <a:rPr dirty="0" sz="215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54">
                <a:solidFill>
                  <a:srgbClr val="404041"/>
                </a:solidFill>
                <a:latin typeface="Liberation Sans Narrow"/>
                <a:cs typeface="Liberation Sans Narrow"/>
              </a:rPr>
              <a:t>huge</a:t>
            </a:r>
            <a:r>
              <a:rPr dirty="0" sz="215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25">
                <a:solidFill>
                  <a:srgbClr val="404041"/>
                </a:solidFill>
                <a:latin typeface="Liberation Sans Narrow"/>
                <a:cs typeface="Liberation Sans Narrow"/>
              </a:rPr>
              <a:t>success</a:t>
            </a:r>
            <a:r>
              <a:rPr dirty="0" sz="215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54">
                <a:solidFill>
                  <a:srgbClr val="404041"/>
                </a:solidFill>
                <a:latin typeface="Liberation Sans Narrow"/>
                <a:cs typeface="Liberation Sans Narrow"/>
              </a:rPr>
              <a:t>at</a:t>
            </a:r>
            <a:r>
              <a:rPr dirty="0" sz="215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25">
                <a:solidFill>
                  <a:srgbClr val="404041"/>
                </a:solidFill>
                <a:latin typeface="Liberation Sans Narrow"/>
                <a:cs typeface="Liberation Sans Narrow"/>
              </a:rPr>
              <a:t>the</a:t>
            </a:r>
            <a:r>
              <a:rPr dirty="0" sz="215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220">
                <a:solidFill>
                  <a:srgbClr val="404041"/>
                </a:solidFill>
                <a:latin typeface="Liberation Sans Narrow"/>
                <a:cs typeface="Liberation Sans Narrow"/>
              </a:rPr>
              <a:t>presentation</a:t>
            </a:r>
            <a:r>
              <a:rPr dirty="0" sz="215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215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today.”)</a:t>
            </a:r>
            <a:endParaRPr sz="215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6844" y="2418149"/>
            <a:ext cx="7701280" cy="66863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4301" rIns="0" bIns="0" rtlCol="0" vert="horz">
            <a:spAutoFit/>
          </a:bodyPr>
          <a:lstStyle/>
          <a:p>
            <a:pPr marL="5913755">
              <a:lnSpc>
                <a:spcPct val="100000"/>
              </a:lnSpc>
              <a:spcBef>
                <a:spcPts val="125"/>
              </a:spcBef>
            </a:pPr>
            <a:r>
              <a:rPr dirty="0" sz="6100" spc="600"/>
              <a:t>ECE</a:t>
            </a:r>
            <a:r>
              <a:rPr dirty="0" sz="6100" spc="530"/>
              <a:t> </a:t>
            </a:r>
            <a:r>
              <a:rPr dirty="0" sz="6100" spc="175"/>
              <a:t>vs</a:t>
            </a:r>
            <a:r>
              <a:rPr dirty="0" sz="6100" spc="535"/>
              <a:t> </a:t>
            </a:r>
            <a:r>
              <a:rPr dirty="0" sz="6100" spc="555"/>
              <a:t>ECPE</a:t>
            </a:r>
            <a:endParaRPr sz="6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520" y="528570"/>
            <a:ext cx="6878320" cy="13684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19"/>
              <a:t>The</a:t>
            </a:r>
            <a:r>
              <a:rPr dirty="0" spc="755"/>
              <a:t> </a:t>
            </a:r>
            <a:r>
              <a:rPr dirty="0" spc="875"/>
              <a:t>Problem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989313" y="3848587"/>
            <a:ext cx="2305050" cy="2305050"/>
          </a:xfrm>
          <a:custGeom>
            <a:avLst/>
            <a:gdLst/>
            <a:ahLst/>
            <a:cxnLst/>
            <a:rect l="l" t="t" r="r" b="b"/>
            <a:pathLst>
              <a:path w="2305050" h="2305050">
                <a:moveTo>
                  <a:pt x="1152583" y="2304586"/>
                </a:moveTo>
                <a:lnTo>
                  <a:pt x="1103580" y="2303581"/>
                </a:lnTo>
                <a:lnTo>
                  <a:pt x="1055386" y="2300575"/>
                </a:lnTo>
                <a:lnTo>
                  <a:pt x="1007748" y="2295614"/>
                </a:lnTo>
                <a:lnTo>
                  <a:pt x="960704" y="2288738"/>
                </a:lnTo>
                <a:lnTo>
                  <a:pt x="914296" y="2279986"/>
                </a:lnTo>
                <a:lnTo>
                  <a:pt x="868564" y="2269400"/>
                </a:lnTo>
                <a:lnTo>
                  <a:pt x="823546" y="2257018"/>
                </a:lnTo>
                <a:lnTo>
                  <a:pt x="779284" y="2242881"/>
                </a:lnTo>
                <a:lnTo>
                  <a:pt x="735817" y="2227029"/>
                </a:lnTo>
                <a:lnTo>
                  <a:pt x="693186" y="2209502"/>
                </a:lnTo>
                <a:lnTo>
                  <a:pt x="651429" y="2190339"/>
                </a:lnTo>
                <a:lnTo>
                  <a:pt x="610588" y="2169582"/>
                </a:lnTo>
                <a:lnTo>
                  <a:pt x="570703" y="2147269"/>
                </a:lnTo>
                <a:lnTo>
                  <a:pt x="531812" y="2123441"/>
                </a:lnTo>
                <a:lnTo>
                  <a:pt x="493957" y="2098138"/>
                </a:lnTo>
                <a:lnTo>
                  <a:pt x="457177" y="2071400"/>
                </a:lnTo>
                <a:lnTo>
                  <a:pt x="421512" y="2043266"/>
                </a:lnTo>
                <a:lnTo>
                  <a:pt x="387003" y="2013777"/>
                </a:lnTo>
                <a:lnTo>
                  <a:pt x="353689" y="1982974"/>
                </a:lnTo>
                <a:lnTo>
                  <a:pt x="321610" y="1950894"/>
                </a:lnTo>
                <a:lnTo>
                  <a:pt x="290806" y="1917580"/>
                </a:lnTo>
                <a:lnTo>
                  <a:pt x="261317" y="1883071"/>
                </a:lnTo>
                <a:lnTo>
                  <a:pt x="233184" y="1847406"/>
                </a:lnTo>
                <a:lnTo>
                  <a:pt x="206446" y="1810626"/>
                </a:lnTo>
                <a:lnTo>
                  <a:pt x="181143" y="1772771"/>
                </a:lnTo>
                <a:lnTo>
                  <a:pt x="157315" y="1733880"/>
                </a:lnTo>
                <a:lnTo>
                  <a:pt x="135003" y="1693994"/>
                </a:lnTo>
                <a:lnTo>
                  <a:pt x="114245" y="1653153"/>
                </a:lnTo>
                <a:lnTo>
                  <a:pt x="95083" y="1611397"/>
                </a:lnTo>
                <a:lnTo>
                  <a:pt x="77556" y="1568766"/>
                </a:lnTo>
                <a:lnTo>
                  <a:pt x="61704" y="1525299"/>
                </a:lnTo>
                <a:lnTo>
                  <a:pt x="47567" y="1481037"/>
                </a:lnTo>
                <a:lnTo>
                  <a:pt x="35185" y="1436020"/>
                </a:lnTo>
                <a:lnTo>
                  <a:pt x="24599" y="1390287"/>
                </a:lnTo>
                <a:lnTo>
                  <a:pt x="15848" y="1343880"/>
                </a:lnTo>
                <a:lnTo>
                  <a:pt x="8971" y="1296837"/>
                </a:lnTo>
                <a:lnTo>
                  <a:pt x="4010" y="1249198"/>
                </a:lnTo>
                <a:lnTo>
                  <a:pt x="1004" y="1201005"/>
                </a:lnTo>
                <a:lnTo>
                  <a:pt x="0" y="1152002"/>
                </a:lnTo>
                <a:lnTo>
                  <a:pt x="1004" y="1103587"/>
                </a:lnTo>
                <a:lnTo>
                  <a:pt x="4010" y="1055393"/>
                </a:lnTo>
                <a:lnTo>
                  <a:pt x="8971" y="1007755"/>
                </a:lnTo>
                <a:lnTo>
                  <a:pt x="15848" y="960712"/>
                </a:lnTo>
                <a:lnTo>
                  <a:pt x="24599" y="914304"/>
                </a:lnTo>
                <a:lnTo>
                  <a:pt x="35185" y="868572"/>
                </a:lnTo>
                <a:lnTo>
                  <a:pt x="47567" y="823554"/>
                </a:lnTo>
                <a:lnTo>
                  <a:pt x="61704" y="779292"/>
                </a:lnTo>
                <a:lnTo>
                  <a:pt x="77556" y="735826"/>
                </a:lnTo>
                <a:lnTo>
                  <a:pt x="95083" y="693194"/>
                </a:lnTo>
                <a:lnTo>
                  <a:pt x="114245" y="651438"/>
                </a:lnTo>
                <a:lnTo>
                  <a:pt x="135003" y="610597"/>
                </a:lnTo>
                <a:lnTo>
                  <a:pt x="157315" y="570711"/>
                </a:lnTo>
                <a:lnTo>
                  <a:pt x="181143" y="531821"/>
                </a:lnTo>
                <a:lnTo>
                  <a:pt x="206446" y="493966"/>
                </a:lnTo>
                <a:lnTo>
                  <a:pt x="233184" y="457186"/>
                </a:lnTo>
                <a:lnTo>
                  <a:pt x="261317" y="421521"/>
                </a:lnTo>
                <a:lnTo>
                  <a:pt x="290806" y="387011"/>
                </a:lnTo>
                <a:lnTo>
                  <a:pt x="321610" y="353697"/>
                </a:lnTo>
                <a:lnTo>
                  <a:pt x="353689" y="321618"/>
                </a:lnTo>
                <a:lnTo>
                  <a:pt x="387003" y="290814"/>
                </a:lnTo>
                <a:lnTo>
                  <a:pt x="421512" y="261325"/>
                </a:lnTo>
                <a:lnTo>
                  <a:pt x="457177" y="233192"/>
                </a:lnTo>
                <a:lnTo>
                  <a:pt x="493957" y="206454"/>
                </a:lnTo>
                <a:lnTo>
                  <a:pt x="531812" y="181150"/>
                </a:lnTo>
                <a:lnTo>
                  <a:pt x="570703" y="157322"/>
                </a:lnTo>
                <a:lnTo>
                  <a:pt x="610588" y="135010"/>
                </a:lnTo>
                <a:lnTo>
                  <a:pt x="651429" y="114252"/>
                </a:lnTo>
                <a:lnTo>
                  <a:pt x="693186" y="95090"/>
                </a:lnTo>
                <a:lnTo>
                  <a:pt x="735817" y="77563"/>
                </a:lnTo>
                <a:lnTo>
                  <a:pt x="779284" y="61710"/>
                </a:lnTo>
                <a:lnTo>
                  <a:pt x="823546" y="47574"/>
                </a:lnTo>
                <a:lnTo>
                  <a:pt x="868564" y="35192"/>
                </a:lnTo>
                <a:lnTo>
                  <a:pt x="914296" y="24605"/>
                </a:lnTo>
                <a:lnTo>
                  <a:pt x="960704" y="15854"/>
                </a:lnTo>
                <a:lnTo>
                  <a:pt x="1007748" y="8978"/>
                </a:lnTo>
                <a:lnTo>
                  <a:pt x="1055386" y="4016"/>
                </a:lnTo>
                <a:lnTo>
                  <a:pt x="1103580" y="1010"/>
                </a:lnTo>
                <a:lnTo>
                  <a:pt x="1152286" y="0"/>
                </a:lnTo>
                <a:lnTo>
                  <a:pt x="1200999" y="1010"/>
                </a:lnTo>
                <a:lnTo>
                  <a:pt x="1249192" y="4016"/>
                </a:lnTo>
                <a:lnTo>
                  <a:pt x="1296831" y="8978"/>
                </a:lnTo>
                <a:lnTo>
                  <a:pt x="1343874" y="15854"/>
                </a:lnTo>
                <a:lnTo>
                  <a:pt x="1390281" y="24605"/>
                </a:lnTo>
                <a:lnTo>
                  <a:pt x="1436014" y="35192"/>
                </a:lnTo>
                <a:lnTo>
                  <a:pt x="1481031" y="47574"/>
                </a:lnTo>
                <a:lnTo>
                  <a:pt x="1525293" y="61710"/>
                </a:lnTo>
                <a:lnTo>
                  <a:pt x="1568760" y="77563"/>
                </a:lnTo>
                <a:lnTo>
                  <a:pt x="1611391" y="95090"/>
                </a:lnTo>
                <a:lnTo>
                  <a:pt x="1653147" y="114252"/>
                </a:lnTo>
                <a:lnTo>
                  <a:pt x="1693988" y="135010"/>
                </a:lnTo>
                <a:lnTo>
                  <a:pt x="1733874" y="157322"/>
                </a:lnTo>
                <a:lnTo>
                  <a:pt x="1772765" y="181150"/>
                </a:lnTo>
                <a:lnTo>
                  <a:pt x="1810620" y="206454"/>
                </a:lnTo>
                <a:lnTo>
                  <a:pt x="1847400" y="233192"/>
                </a:lnTo>
                <a:lnTo>
                  <a:pt x="1883065" y="261325"/>
                </a:lnTo>
                <a:lnTo>
                  <a:pt x="1917574" y="290814"/>
                </a:lnTo>
                <a:lnTo>
                  <a:pt x="1950888" y="321618"/>
                </a:lnTo>
                <a:lnTo>
                  <a:pt x="1982968" y="353697"/>
                </a:lnTo>
                <a:lnTo>
                  <a:pt x="2013771" y="387011"/>
                </a:lnTo>
                <a:lnTo>
                  <a:pt x="2043260" y="421521"/>
                </a:lnTo>
                <a:lnTo>
                  <a:pt x="2071394" y="457186"/>
                </a:lnTo>
                <a:lnTo>
                  <a:pt x="2098132" y="493966"/>
                </a:lnTo>
                <a:lnTo>
                  <a:pt x="2123435" y="531821"/>
                </a:lnTo>
                <a:lnTo>
                  <a:pt x="2147263" y="570711"/>
                </a:lnTo>
                <a:lnTo>
                  <a:pt x="2169576" y="610597"/>
                </a:lnTo>
                <a:lnTo>
                  <a:pt x="2190333" y="651438"/>
                </a:lnTo>
                <a:lnTo>
                  <a:pt x="2209496" y="693194"/>
                </a:lnTo>
                <a:lnTo>
                  <a:pt x="2227023" y="735826"/>
                </a:lnTo>
                <a:lnTo>
                  <a:pt x="2242875" y="779292"/>
                </a:lnTo>
                <a:lnTo>
                  <a:pt x="2257012" y="823554"/>
                </a:lnTo>
                <a:lnTo>
                  <a:pt x="2269394" y="868572"/>
                </a:lnTo>
                <a:lnTo>
                  <a:pt x="2279980" y="914304"/>
                </a:lnTo>
                <a:lnTo>
                  <a:pt x="2288732" y="960712"/>
                </a:lnTo>
                <a:lnTo>
                  <a:pt x="2295608" y="1007755"/>
                </a:lnTo>
                <a:lnTo>
                  <a:pt x="2300569" y="1055393"/>
                </a:lnTo>
                <a:lnTo>
                  <a:pt x="2303575" y="1103587"/>
                </a:lnTo>
                <a:lnTo>
                  <a:pt x="2304574" y="1152298"/>
                </a:lnTo>
                <a:lnTo>
                  <a:pt x="2303575" y="1201005"/>
                </a:lnTo>
                <a:lnTo>
                  <a:pt x="2300569" y="1249198"/>
                </a:lnTo>
                <a:lnTo>
                  <a:pt x="2295608" y="1296837"/>
                </a:lnTo>
                <a:lnTo>
                  <a:pt x="2288732" y="1343880"/>
                </a:lnTo>
                <a:lnTo>
                  <a:pt x="2279980" y="1390287"/>
                </a:lnTo>
                <a:lnTo>
                  <a:pt x="2269394" y="1436020"/>
                </a:lnTo>
                <a:lnTo>
                  <a:pt x="2257012" y="1481037"/>
                </a:lnTo>
                <a:lnTo>
                  <a:pt x="2242875" y="1525299"/>
                </a:lnTo>
                <a:lnTo>
                  <a:pt x="2227023" y="1568766"/>
                </a:lnTo>
                <a:lnTo>
                  <a:pt x="2209496" y="1611397"/>
                </a:lnTo>
                <a:lnTo>
                  <a:pt x="2190333" y="1653153"/>
                </a:lnTo>
                <a:lnTo>
                  <a:pt x="2169576" y="1693994"/>
                </a:lnTo>
                <a:lnTo>
                  <a:pt x="2147263" y="1733880"/>
                </a:lnTo>
                <a:lnTo>
                  <a:pt x="2123435" y="1772771"/>
                </a:lnTo>
                <a:lnTo>
                  <a:pt x="2098132" y="1810626"/>
                </a:lnTo>
                <a:lnTo>
                  <a:pt x="2071394" y="1847406"/>
                </a:lnTo>
                <a:lnTo>
                  <a:pt x="2043260" y="1883071"/>
                </a:lnTo>
                <a:lnTo>
                  <a:pt x="2013771" y="1917580"/>
                </a:lnTo>
                <a:lnTo>
                  <a:pt x="1982968" y="1950894"/>
                </a:lnTo>
                <a:lnTo>
                  <a:pt x="1950888" y="1982974"/>
                </a:lnTo>
                <a:lnTo>
                  <a:pt x="1917574" y="2013777"/>
                </a:lnTo>
                <a:lnTo>
                  <a:pt x="1883065" y="2043266"/>
                </a:lnTo>
                <a:lnTo>
                  <a:pt x="1847400" y="2071400"/>
                </a:lnTo>
                <a:lnTo>
                  <a:pt x="1810620" y="2098138"/>
                </a:lnTo>
                <a:lnTo>
                  <a:pt x="1772765" y="2123441"/>
                </a:lnTo>
                <a:lnTo>
                  <a:pt x="1733874" y="2147269"/>
                </a:lnTo>
                <a:lnTo>
                  <a:pt x="1693988" y="2169582"/>
                </a:lnTo>
                <a:lnTo>
                  <a:pt x="1653147" y="2190339"/>
                </a:lnTo>
                <a:lnTo>
                  <a:pt x="1611391" y="2209502"/>
                </a:lnTo>
                <a:lnTo>
                  <a:pt x="1568760" y="2227029"/>
                </a:lnTo>
                <a:lnTo>
                  <a:pt x="1525293" y="2242881"/>
                </a:lnTo>
                <a:lnTo>
                  <a:pt x="1481031" y="2257018"/>
                </a:lnTo>
                <a:lnTo>
                  <a:pt x="1436014" y="2269400"/>
                </a:lnTo>
                <a:lnTo>
                  <a:pt x="1390281" y="2279986"/>
                </a:lnTo>
                <a:lnTo>
                  <a:pt x="1343874" y="2288738"/>
                </a:lnTo>
                <a:lnTo>
                  <a:pt x="1296831" y="2295614"/>
                </a:lnTo>
                <a:lnTo>
                  <a:pt x="1249192" y="2300575"/>
                </a:lnTo>
                <a:lnTo>
                  <a:pt x="1200999" y="2303581"/>
                </a:lnTo>
                <a:lnTo>
                  <a:pt x="1152583" y="2304586"/>
                </a:lnTo>
                <a:close/>
              </a:path>
            </a:pathLst>
          </a:custGeom>
          <a:solidFill>
            <a:srgbClr val="2EBA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439314" y="4728094"/>
            <a:ext cx="1404620" cy="4692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 marR="5080" indent="183515">
              <a:lnSpc>
                <a:spcPts val="1580"/>
              </a:lnSpc>
              <a:spcBef>
                <a:spcPts val="434"/>
              </a:spcBef>
            </a:pPr>
            <a:r>
              <a:rPr dirty="0" sz="1600" spc="150">
                <a:latin typeface="Liberation Sans Narrow"/>
                <a:cs typeface="Liberation Sans Narrow"/>
              </a:rPr>
              <a:t>Contextual </a:t>
            </a:r>
            <a:r>
              <a:rPr dirty="0" sz="1600" spc="160">
                <a:latin typeface="Liberation Sans Narrow"/>
                <a:cs typeface="Liberation Sans Narrow"/>
              </a:rPr>
              <a:t>Understanding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989356" y="3848587"/>
            <a:ext cx="2305050" cy="2305050"/>
          </a:xfrm>
          <a:custGeom>
            <a:avLst/>
            <a:gdLst/>
            <a:ahLst/>
            <a:cxnLst/>
            <a:rect l="l" t="t" r="r" b="b"/>
            <a:pathLst>
              <a:path w="2305050" h="2305050">
                <a:moveTo>
                  <a:pt x="1152583" y="2304586"/>
                </a:moveTo>
                <a:lnTo>
                  <a:pt x="1103581" y="2303581"/>
                </a:lnTo>
                <a:lnTo>
                  <a:pt x="1055387" y="2300575"/>
                </a:lnTo>
                <a:lnTo>
                  <a:pt x="1007749" y="2295614"/>
                </a:lnTo>
                <a:lnTo>
                  <a:pt x="960706" y="2288738"/>
                </a:lnTo>
                <a:lnTo>
                  <a:pt x="914298" y="2279986"/>
                </a:lnTo>
                <a:lnTo>
                  <a:pt x="868566" y="2269400"/>
                </a:lnTo>
                <a:lnTo>
                  <a:pt x="823548" y="2257018"/>
                </a:lnTo>
                <a:lnTo>
                  <a:pt x="779286" y="2242881"/>
                </a:lnTo>
                <a:lnTo>
                  <a:pt x="735820" y="2227029"/>
                </a:lnTo>
                <a:lnTo>
                  <a:pt x="693188" y="2209502"/>
                </a:lnTo>
                <a:lnTo>
                  <a:pt x="651432" y="2190339"/>
                </a:lnTo>
                <a:lnTo>
                  <a:pt x="610591" y="2169582"/>
                </a:lnTo>
                <a:lnTo>
                  <a:pt x="570705" y="2147269"/>
                </a:lnTo>
                <a:lnTo>
                  <a:pt x="531815" y="2123441"/>
                </a:lnTo>
                <a:lnTo>
                  <a:pt x="493960" y="2098138"/>
                </a:lnTo>
                <a:lnTo>
                  <a:pt x="457180" y="2071400"/>
                </a:lnTo>
                <a:lnTo>
                  <a:pt x="421515" y="2043266"/>
                </a:lnTo>
                <a:lnTo>
                  <a:pt x="387005" y="2013777"/>
                </a:lnTo>
                <a:lnTo>
                  <a:pt x="353691" y="1982974"/>
                </a:lnTo>
                <a:lnTo>
                  <a:pt x="321612" y="1950894"/>
                </a:lnTo>
                <a:lnTo>
                  <a:pt x="290808" y="1917580"/>
                </a:lnTo>
                <a:lnTo>
                  <a:pt x="261319" y="1883071"/>
                </a:lnTo>
                <a:lnTo>
                  <a:pt x="233186" y="1847406"/>
                </a:lnTo>
                <a:lnTo>
                  <a:pt x="206448" y="1810626"/>
                </a:lnTo>
                <a:lnTo>
                  <a:pt x="181144" y="1772771"/>
                </a:lnTo>
                <a:lnTo>
                  <a:pt x="157316" y="1733880"/>
                </a:lnTo>
                <a:lnTo>
                  <a:pt x="135004" y="1693994"/>
                </a:lnTo>
                <a:lnTo>
                  <a:pt x="114246" y="1653153"/>
                </a:lnTo>
                <a:lnTo>
                  <a:pt x="95084" y="1611397"/>
                </a:lnTo>
                <a:lnTo>
                  <a:pt x="77557" y="1568766"/>
                </a:lnTo>
                <a:lnTo>
                  <a:pt x="61704" y="1525299"/>
                </a:lnTo>
                <a:lnTo>
                  <a:pt x="47568" y="1481037"/>
                </a:lnTo>
                <a:lnTo>
                  <a:pt x="35186" y="1436020"/>
                </a:lnTo>
                <a:lnTo>
                  <a:pt x="24599" y="1390287"/>
                </a:lnTo>
                <a:lnTo>
                  <a:pt x="15848" y="1343880"/>
                </a:lnTo>
                <a:lnTo>
                  <a:pt x="8971" y="1296837"/>
                </a:lnTo>
                <a:lnTo>
                  <a:pt x="4010" y="1249198"/>
                </a:lnTo>
                <a:lnTo>
                  <a:pt x="1004" y="1201005"/>
                </a:lnTo>
                <a:lnTo>
                  <a:pt x="0" y="1152002"/>
                </a:lnTo>
                <a:lnTo>
                  <a:pt x="1004" y="1103587"/>
                </a:lnTo>
                <a:lnTo>
                  <a:pt x="4010" y="1055393"/>
                </a:lnTo>
                <a:lnTo>
                  <a:pt x="8971" y="1007755"/>
                </a:lnTo>
                <a:lnTo>
                  <a:pt x="15848" y="960712"/>
                </a:lnTo>
                <a:lnTo>
                  <a:pt x="24599" y="914304"/>
                </a:lnTo>
                <a:lnTo>
                  <a:pt x="35186" y="868572"/>
                </a:lnTo>
                <a:lnTo>
                  <a:pt x="47568" y="823554"/>
                </a:lnTo>
                <a:lnTo>
                  <a:pt x="61704" y="779292"/>
                </a:lnTo>
                <a:lnTo>
                  <a:pt x="77557" y="735826"/>
                </a:lnTo>
                <a:lnTo>
                  <a:pt x="95084" y="693194"/>
                </a:lnTo>
                <a:lnTo>
                  <a:pt x="114246" y="651438"/>
                </a:lnTo>
                <a:lnTo>
                  <a:pt x="135004" y="610597"/>
                </a:lnTo>
                <a:lnTo>
                  <a:pt x="157316" y="570711"/>
                </a:lnTo>
                <a:lnTo>
                  <a:pt x="181144" y="531821"/>
                </a:lnTo>
                <a:lnTo>
                  <a:pt x="206448" y="493966"/>
                </a:lnTo>
                <a:lnTo>
                  <a:pt x="233186" y="457186"/>
                </a:lnTo>
                <a:lnTo>
                  <a:pt x="261319" y="421521"/>
                </a:lnTo>
                <a:lnTo>
                  <a:pt x="290808" y="387011"/>
                </a:lnTo>
                <a:lnTo>
                  <a:pt x="321612" y="353697"/>
                </a:lnTo>
                <a:lnTo>
                  <a:pt x="353691" y="321618"/>
                </a:lnTo>
                <a:lnTo>
                  <a:pt x="387005" y="290814"/>
                </a:lnTo>
                <a:lnTo>
                  <a:pt x="421515" y="261325"/>
                </a:lnTo>
                <a:lnTo>
                  <a:pt x="457180" y="233192"/>
                </a:lnTo>
                <a:lnTo>
                  <a:pt x="493960" y="206454"/>
                </a:lnTo>
                <a:lnTo>
                  <a:pt x="531815" y="181150"/>
                </a:lnTo>
                <a:lnTo>
                  <a:pt x="570705" y="157322"/>
                </a:lnTo>
                <a:lnTo>
                  <a:pt x="610591" y="135010"/>
                </a:lnTo>
                <a:lnTo>
                  <a:pt x="651432" y="114252"/>
                </a:lnTo>
                <a:lnTo>
                  <a:pt x="693188" y="95090"/>
                </a:lnTo>
                <a:lnTo>
                  <a:pt x="735820" y="77563"/>
                </a:lnTo>
                <a:lnTo>
                  <a:pt x="779286" y="61710"/>
                </a:lnTo>
                <a:lnTo>
                  <a:pt x="823548" y="47574"/>
                </a:lnTo>
                <a:lnTo>
                  <a:pt x="868566" y="35192"/>
                </a:lnTo>
                <a:lnTo>
                  <a:pt x="914298" y="24605"/>
                </a:lnTo>
                <a:lnTo>
                  <a:pt x="960706" y="15854"/>
                </a:lnTo>
                <a:lnTo>
                  <a:pt x="1007749" y="8978"/>
                </a:lnTo>
                <a:lnTo>
                  <a:pt x="1055387" y="4016"/>
                </a:lnTo>
                <a:lnTo>
                  <a:pt x="1103581" y="1010"/>
                </a:lnTo>
                <a:lnTo>
                  <a:pt x="1152286" y="0"/>
                </a:lnTo>
                <a:lnTo>
                  <a:pt x="1200999" y="1010"/>
                </a:lnTo>
                <a:lnTo>
                  <a:pt x="1249192" y="4016"/>
                </a:lnTo>
                <a:lnTo>
                  <a:pt x="1296831" y="8978"/>
                </a:lnTo>
                <a:lnTo>
                  <a:pt x="1343874" y="15854"/>
                </a:lnTo>
                <a:lnTo>
                  <a:pt x="1390281" y="24605"/>
                </a:lnTo>
                <a:lnTo>
                  <a:pt x="1436014" y="35192"/>
                </a:lnTo>
                <a:lnTo>
                  <a:pt x="1481031" y="47574"/>
                </a:lnTo>
                <a:lnTo>
                  <a:pt x="1525293" y="61710"/>
                </a:lnTo>
                <a:lnTo>
                  <a:pt x="1568760" y="77563"/>
                </a:lnTo>
                <a:lnTo>
                  <a:pt x="1611391" y="95090"/>
                </a:lnTo>
                <a:lnTo>
                  <a:pt x="1653147" y="114252"/>
                </a:lnTo>
                <a:lnTo>
                  <a:pt x="1693988" y="135010"/>
                </a:lnTo>
                <a:lnTo>
                  <a:pt x="1733874" y="157322"/>
                </a:lnTo>
                <a:lnTo>
                  <a:pt x="1772765" y="181150"/>
                </a:lnTo>
                <a:lnTo>
                  <a:pt x="1810620" y="206454"/>
                </a:lnTo>
                <a:lnTo>
                  <a:pt x="1847400" y="233192"/>
                </a:lnTo>
                <a:lnTo>
                  <a:pt x="1883065" y="261325"/>
                </a:lnTo>
                <a:lnTo>
                  <a:pt x="1917574" y="290814"/>
                </a:lnTo>
                <a:lnTo>
                  <a:pt x="1950888" y="321618"/>
                </a:lnTo>
                <a:lnTo>
                  <a:pt x="1982968" y="353697"/>
                </a:lnTo>
                <a:lnTo>
                  <a:pt x="2013771" y="387011"/>
                </a:lnTo>
                <a:lnTo>
                  <a:pt x="2043260" y="421521"/>
                </a:lnTo>
                <a:lnTo>
                  <a:pt x="2071394" y="457186"/>
                </a:lnTo>
                <a:lnTo>
                  <a:pt x="2098132" y="493966"/>
                </a:lnTo>
                <a:lnTo>
                  <a:pt x="2123435" y="531821"/>
                </a:lnTo>
                <a:lnTo>
                  <a:pt x="2147263" y="570711"/>
                </a:lnTo>
                <a:lnTo>
                  <a:pt x="2169576" y="610597"/>
                </a:lnTo>
                <a:lnTo>
                  <a:pt x="2190333" y="651438"/>
                </a:lnTo>
                <a:lnTo>
                  <a:pt x="2209496" y="693194"/>
                </a:lnTo>
                <a:lnTo>
                  <a:pt x="2227023" y="735826"/>
                </a:lnTo>
                <a:lnTo>
                  <a:pt x="2242875" y="779292"/>
                </a:lnTo>
                <a:lnTo>
                  <a:pt x="2257012" y="823554"/>
                </a:lnTo>
                <a:lnTo>
                  <a:pt x="2269394" y="868572"/>
                </a:lnTo>
                <a:lnTo>
                  <a:pt x="2279980" y="914304"/>
                </a:lnTo>
                <a:lnTo>
                  <a:pt x="2288732" y="960712"/>
                </a:lnTo>
                <a:lnTo>
                  <a:pt x="2295608" y="1007755"/>
                </a:lnTo>
                <a:lnTo>
                  <a:pt x="2300569" y="1055393"/>
                </a:lnTo>
                <a:lnTo>
                  <a:pt x="2303575" y="1103587"/>
                </a:lnTo>
                <a:lnTo>
                  <a:pt x="2304574" y="1152302"/>
                </a:lnTo>
                <a:lnTo>
                  <a:pt x="2303575" y="1201005"/>
                </a:lnTo>
                <a:lnTo>
                  <a:pt x="2300569" y="1249198"/>
                </a:lnTo>
                <a:lnTo>
                  <a:pt x="2295608" y="1296837"/>
                </a:lnTo>
                <a:lnTo>
                  <a:pt x="2288732" y="1343880"/>
                </a:lnTo>
                <a:lnTo>
                  <a:pt x="2279980" y="1390287"/>
                </a:lnTo>
                <a:lnTo>
                  <a:pt x="2269394" y="1436020"/>
                </a:lnTo>
                <a:lnTo>
                  <a:pt x="2257012" y="1481037"/>
                </a:lnTo>
                <a:lnTo>
                  <a:pt x="2242875" y="1525299"/>
                </a:lnTo>
                <a:lnTo>
                  <a:pt x="2227023" y="1568766"/>
                </a:lnTo>
                <a:lnTo>
                  <a:pt x="2209496" y="1611397"/>
                </a:lnTo>
                <a:lnTo>
                  <a:pt x="2190333" y="1653153"/>
                </a:lnTo>
                <a:lnTo>
                  <a:pt x="2169576" y="1693994"/>
                </a:lnTo>
                <a:lnTo>
                  <a:pt x="2147263" y="1733880"/>
                </a:lnTo>
                <a:lnTo>
                  <a:pt x="2123435" y="1772771"/>
                </a:lnTo>
                <a:lnTo>
                  <a:pt x="2098132" y="1810626"/>
                </a:lnTo>
                <a:lnTo>
                  <a:pt x="2071394" y="1847406"/>
                </a:lnTo>
                <a:lnTo>
                  <a:pt x="2043260" y="1883071"/>
                </a:lnTo>
                <a:lnTo>
                  <a:pt x="2013771" y="1917580"/>
                </a:lnTo>
                <a:lnTo>
                  <a:pt x="1982968" y="1950894"/>
                </a:lnTo>
                <a:lnTo>
                  <a:pt x="1950888" y="1982974"/>
                </a:lnTo>
                <a:lnTo>
                  <a:pt x="1917574" y="2013777"/>
                </a:lnTo>
                <a:lnTo>
                  <a:pt x="1883065" y="2043266"/>
                </a:lnTo>
                <a:lnTo>
                  <a:pt x="1847400" y="2071400"/>
                </a:lnTo>
                <a:lnTo>
                  <a:pt x="1810620" y="2098138"/>
                </a:lnTo>
                <a:lnTo>
                  <a:pt x="1772765" y="2123441"/>
                </a:lnTo>
                <a:lnTo>
                  <a:pt x="1733874" y="2147269"/>
                </a:lnTo>
                <a:lnTo>
                  <a:pt x="1693988" y="2169582"/>
                </a:lnTo>
                <a:lnTo>
                  <a:pt x="1653147" y="2190339"/>
                </a:lnTo>
                <a:lnTo>
                  <a:pt x="1611391" y="2209502"/>
                </a:lnTo>
                <a:lnTo>
                  <a:pt x="1568760" y="2227029"/>
                </a:lnTo>
                <a:lnTo>
                  <a:pt x="1525293" y="2242881"/>
                </a:lnTo>
                <a:lnTo>
                  <a:pt x="1481031" y="2257018"/>
                </a:lnTo>
                <a:lnTo>
                  <a:pt x="1436014" y="2269400"/>
                </a:lnTo>
                <a:lnTo>
                  <a:pt x="1390281" y="2279986"/>
                </a:lnTo>
                <a:lnTo>
                  <a:pt x="1343874" y="2288738"/>
                </a:lnTo>
                <a:lnTo>
                  <a:pt x="1296831" y="2295614"/>
                </a:lnTo>
                <a:lnTo>
                  <a:pt x="1249192" y="2300575"/>
                </a:lnTo>
                <a:lnTo>
                  <a:pt x="1200999" y="2303581"/>
                </a:lnTo>
                <a:lnTo>
                  <a:pt x="1152583" y="2304586"/>
                </a:lnTo>
                <a:close/>
              </a:path>
            </a:pathLst>
          </a:custGeom>
          <a:solidFill>
            <a:srgbClr val="2EBA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45447" y="4728094"/>
            <a:ext cx="1592580" cy="4692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65455" marR="5080" indent="-453390">
              <a:lnSpc>
                <a:spcPts val="1580"/>
              </a:lnSpc>
              <a:spcBef>
                <a:spcPts val="434"/>
              </a:spcBef>
            </a:pPr>
            <a:r>
              <a:rPr dirty="0" sz="1600" spc="170">
                <a:latin typeface="Liberation Sans Narrow"/>
                <a:cs typeface="Liberation Sans Narrow"/>
              </a:rPr>
              <a:t>Multiple</a:t>
            </a:r>
            <a:r>
              <a:rPr dirty="0" sz="1600" spc="160">
                <a:latin typeface="Liberation Sans Narrow"/>
                <a:cs typeface="Liberation Sans Narrow"/>
              </a:rPr>
              <a:t> </a:t>
            </a:r>
            <a:r>
              <a:rPr dirty="0" sz="1600" spc="105">
                <a:latin typeface="Liberation Sans Narrow"/>
                <a:cs typeface="Liberation Sans Narrow"/>
              </a:rPr>
              <a:t>Possible Causes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994062" y="3848587"/>
            <a:ext cx="2305050" cy="2305050"/>
          </a:xfrm>
          <a:custGeom>
            <a:avLst/>
            <a:gdLst/>
            <a:ahLst/>
            <a:cxnLst/>
            <a:rect l="l" t="t" r="r" b="b"/>
            <a:pathLst>
              <a:path w="2305050" h="2305050">
                <a:moveTo>
                  <a:pt x="1152583" y="2304586"/>
                </a:moveTo>
                <a:lnTo>
                  <a:pt x="1103581" y="2303581"/>
                </a:lnTo>
                <a:lnTo>
                  <a:pt x="1055387" y="2300575"/>
                </a:lnTo>
                <a:lnTo>
                  <a:pt x="1007749" y="2295614"/>
                </a:lnTo>
                <a:lnTo>
                  <a:pt x="960706" y="2288738"/>
                </a:lnTo>
                <a:lnTo>
                  <a:pt x="914298" y="2279986"/>
                </a:lnTo>
                <a:lnTo>
                  <a:pt x="868566" y="2269400"/>
                </a:lnTo>
                <a:lnTo>
                  <a:pt x="823548" y="2257018"/>
                </a:lnTo>
                <a:lnTo>
                  <a:pt x="779286" y="2242881"/>
                </a:lnTo>
                <a:lnTo>
                  <a:pt x="735820" y="2227029"/>
                </a:lnTo>
                <a:lnTo>
                  <a:pt x="693188" y="2209502"/>
                </a:lnTo>
                <a:lnTo>
                  <a:pt x="651432" y="2190339"/>
                </a:lnTo>
                <a:lnTo>
                  <a:pt x="610591" y="2169582"/>
                </a:lnTo>
                <a:lnTo>
                  <a:pt x="570705" y="2147269"/>
                </a:lnTo>
                <a:lnTo>
                  <a:pt x="531815" y="2123441"/>
                </a:lnTo>
                <a:lnTo>
                  <a:pt x="493960" y="2098138"/>
                </a:lnTo>
                <a:lnTo>
                  <a:pt x="457180" y="2071400"/>
                </a:lnTo>
                <a:lnTo>
                  <a:pt x="421515" y="2043266"/>
                </a:lnTo>
                <a:lnTo>
                  <a:pt x="387005" y="2013777"/>
                </a:lnTo>
                <a:lnTo>
                  <a:pt x="353691" y="1982974"/>
                </a:lnTo>
                <a:lnTo>
                  <a:pt x="321612" y="1950894"/>
                </a:lnTo>
                <a:lnTo>
                  <a:pt x="290808" y="1917580"/>
                </a:lnTo>
                <a:lnTo>
                  <a:pt x="261319" y="1883071"/>
                </a:lnTo>
                <a:lnTo>
                  <a:pt x="233186" y="1847406"/>
                </a:lnTo>
                <a:lnTo>
                  <a:pt x="206448" y="1810626"/>
                </a:lnTo>
                <a:lnTo>
                  <a:pt x="181144" y="1772771"/>
                </a:lnTo>
                <a:lnTo>
                  <a:pt x="157316" y="1733880"/>
                </a:lnTo>
                <a:lnTo>
                  <a:pt x="135004" y="1693994"/>
                </a:lnTo>
                <a:lnTo>
                  <a:pt x="114246" y="1653153"/>
                </a:lnTo>
                <a:lnTo>
                  <a:pt x="95084" y="1611397"/>
                </a:lnTo>
                <a:lnTo>
                  <a:pt x="77557" y="1568766"/>
                </a:lnTo>
                <a:lnTo>
                  <a:pt x="61704" y="1525299"/>
                </a:lnTo>
                <a:lnTo>
                  <a:pt x="47568" y="1481037"/>
                </a:lnTo>
                <a:lnTo>
                  <a:pt x="35186" y="1436020"/>
                </a:lnTo>
                <a:lnTo>
                  <a:pt x="24599" y="1390287"/>
                </a:lnTo>
                <a:lnTo>
                  <a:pt x="15848" y="1343880"/>
                </a:lnTo>
                <a:lnTo>
                  <a:pt x="8971" y="1296837"/>
                </a:lnTo>
                <a:lnTo>
                  <a:pt x="4010" y="1249198"/>
                </a:lnTo>
                <a:lnTo>
                  <a:pt x="1004" y="1201005"/>
                </a:lnTo>
                <a:lnTo>
                  <a:pt x="0" y="1152002"/>
                </a:lnTo>
                <a:lnTo>
                  <a:pt x="1004" y="1103587"/>
                </a:lnTo>
                <a:lnTo>
                  <a:pt x="4010" y="1055393"/>
                </a:lnTo>
                <a:lnTo>
                  <a:pt x="8971" y="1007755"/>
                </a:lnTo>
                <a:lnTo>
                  <a:pt x="15848" y="960712"/>
                </a:lnTo>
                <a:lnTo>
                  <a:pt x="24599" y="914304"/>
                </a:lnTo>
                <a:lnTo>
                  <a:pt x="35186" y="868572"/>
                </a:lnTo>
                <a:lnTo>
                  <a:pt x="47568" y="823554"/>
                </a:lnTo>
                <a:lnTo>
                  <a:pt x="61704" y="779292"/>
                </a:lnTo>
                <a:lnTo>
                  <a:pt x="77557" y="735826"/>
                </a:lnTo>
                <a:lnTo>
                  <a:pt x="95084" y="693194"/>
                </a:lnTo>
                <a:lnTo>
                  <a:pt x="114246" y="651438"/>
                </a:lnTo>
                <a:lnTo>
                  <a:pt x="135004" y="610597"/>
                </a:lnTo>
                <a:lnTo>
                  <a:pt x="157316" y="570711"/>
                </a:lnTo>
                <a:lnTo>
                  <a:pt x="181144" y="531821"/>
                </a:lnTo>
                <a:lnTo>
                  <a:pt x="206448" y="493966"/>
                </a:lnTo>
                <a:lnTo>
                  <a:pt x="233186" y="457186"/>
                </a:lnTo>
                <a:lnTo>
                  <a:pt x="261319" y="421521"/>
                </a:lnTo>
                <a:lnTo>
                  <a:pt x="290808" y="387011"/>
                </a:lnTo>
                <a:lnTo>
                  <a:pt x="321612" y="353697"/>
                </a:lnTo>
                <a:lnTo>
                  <a:pt x="353691" y="321618"/>
                </a:lnTo>
                <a:lnTo>
                  <a:pt x="387005" y="290814"/>
                </a:lnTo>
                <a:lnTo>
                  <a:pt x="421515" y="261325"/>
                </a:lnTo>
                <a:lnTo>
                  <a:pt x="457180" y="233192"/>
                </a:lnTo>
                <a:lnTo>
                  <a:pt x="493960" y="206454"/>
                </a:lnTo>
                <a:lnTo>
                  <a:pt x="531815" y="181150"/>
                </a:lnTo>
                <a:lnTo>
                  <a:pt x="570705" y="157322"/>
                </a:lnTo>
                <a:lnTo>
                  <a:pt x="610591" y="135010"/>
                </a:lnTo>
                <a:lnTo>
                  <a:pt x="651432" y="114252"/>
                </a:lnTo>
                <a:lnTo>
                  <a:pt x="693188" y="95090"/>
                </a:lnTo>
                <a:lnTo>
                  <a:pt x="735820" y="77563"/>
                </a:lnTo>
                <a:lnTo>
                  <a:pt x="779286" y="61710"/>
                </a:lnTo>
                <a:lnTo>
                  <a:pt x="823548" y="47574"/>
                </a:lnTo>
                <a:lnTo>
                  <a:pt x="868566" y="35192"/>
                </a:lnTo>
                <a:lnTo>
                  <a:pt x="914298" y="24605"/>
                </a:lnTo>
                <a:lnTo>
                  <a:pt x="960706" y="15854"/>
                </a:lnTo>
                <a:lnTo>
                  <a:pt x="1007749" y="8978"/>
                </a:lnTo>
                <a:lnTo>
                  <a:pt x="1055387" y="4016"/>
                </a:lnTo>
                <a:lnTo>
                  <a:pt x="1103581" y="1010"/>
                </a:lnTo>
                <a:lnTo>
                  <a:pt x="1152286" y="0"/>
                </a:lnTo>
                <a:lnTo>
                  <a:pt x="1200999" y="1010"/>
                </a:lnTo>
                <a:lnTo>
                  <a:pt x="1249192" y="4016"/>
                </a:lnTo>
                <a:lnTo>
                  <a:pt x="1296831" y="8978"/>
                </a:lnTo>
                <a:lnTo>
                  <a:pt x="1343874" y="15854"/>
                </a:lnTo>
                <a:lnTo>
                  <a:pt x="1390281" y="24605"/>
                </a:lnTo>
                <a:lnTo>
                  <a:pt x="1436014" y="35192"/>
                </a:lnTo>
                <a:lnTo>
                  <a:pt x="1481031" y="47574"/>
                </a:lnTo>
                <a:lnTo>
                  <a:pt x="1525293" y="61710"/>
                </a:lnTo>
                <a:lnTo>
                  <a:pt x="1568760" y="77563"/>
                </a:lnTo>
                <a:lnTo>
                  <a:pt x="1611391" y="95090"/>
                </a:lnTo>
                <a:lnTo>
                  <a:pt x="1653147" y="114252"/>
                </a:lnTo>
                <a:lnTo>
                  <a:pt x="1693988" y="135010"/>
                </a:lnTo>
                <a:lnTo>
                  <a:pt x="1733874" y="157322"/>
                </a:lnTo>
                <a:lnTo>
                  <a:pt x="1772765" y="181150"/>
                </a:lnTo>
                <a:lnTo>
                  <a:pt x="1810620" y="206454"/>
                </a:lnTo>
                <a:lnTo>
                  <a:pt x="1847400" y="233192"/>
                </a:lnTo>
                <a:lnTo>
                  <a:pt x="1883065" y="261325"/>
                </a:lnTo>
                <a:lnTo>
                  <a:pt x="1917574" y="290814"/>
                </a:lnTo>
                <a:lnTo>
                  <a:pt x="1950888" y="321618"/>
                </a:lnTo>
                <a:lnTo>
                  <a:pt x="1982968" y="353697"/>
                </a:lnTo>
                <a:lnTo>
                  <a:pt x="2013771" y="387011"/>
                </a:lnTo>
                <a:lnTo>
                  <a:pt x="2043260" y="421521"/>
                </a:lnTo>
                <a:lnTo>
                  <a:pt x="2071394" y="457186"/>
                </a:lnTo>
                <a:lnTo>
                  <a:pt x="2098132" y="493966"/>
                </a:lnTo>
                <a:lnTo>
                  <a:pt x="2123435" y="531821"/>
                </a:lnTo>
                <a:lnTo>
                  <a:pt x="2147263" y="570711"/>
                </a:lnTo>
                <a:lnTo>
                  <a:pt x="2169576" y="610597"/>
                </a:lnTo>
                <a:lnTo>
                  <a:pt x="2190333" y="651438"/>
                </a:lnTo>
                <a:lnTo>
                  <a:pt x="2209496" y="693194"/>
                </a:lnTo>
                <a:lnTo>
                  <a:pt x="2227023" y="735826"/>
                </a:lnTo>
                <a:lnTo>
                  <a:pt x="2242875" y="779292"/>
                </a:lnTo>
                <a:lnTo>
                  <a:pt x="2257012" y="823554"/>
                </a:lnTo>
                <a:lnTo>
                  <a:pt x="2269394" y="868572"/>
                </a:lnTo>
                <a:lnTo>
                  <a:pt x="2279980" y="914304"/>
                </a:lnTo>
                <a:lnTo>
                  <a:pt x="2288732" y="960712"/>
                </a:lnTo>
                <a:lnTo>
                  <a:pt x="2295608" y="1007755"/>
                </a:lnTo>
                <a:lnTo>
                  <a:pt x="2300569" y="1055393"/>
                </a:lnTo>
                <a:lnTo>
                  <a:pt x="2303575" y="1103587"/>
                </a:lnTo>
                <a:lnTo>
                  <a:pt x="2304574" y="1152307"/>
                </a:lnTo>
                <a:lnTo>
                  <a:pt x="2303575" y="1201005"/>
                </a:lnTo>
                <a:lnTo>
                  <a:pt x="2300569" y="1249198"/>
                </a:lnTo>
                <a:lnTo>
                  <a:pt x="2295608" y="1296837"/>
                </a:lnTo>
                <a:lnTo>
                  <a:pt x="2288732" y="1343880"/>
                </a:lnTo>
                <a:lnTo>
                  <a:pt x="2279980" y="1390287"/>
                </a:lnTo>
                <a:lnTo>
                  <a:pt x="2269394" y="1436020"/>
                </a:lnTo>
                <a:lnTo>
                  <a:pt x="2257012" y="1481037"/>
                </a:lnTo>
                <a:lnTo>
                  <a:pt x="2242875" y="1525299"/>
                </a:lnTo>
                <a:lnTo>
                  <a:pt x="2227023" y="1568766"/>
                </a:lnTo>
                <a:lnTo>
                  <a:pt x="2209496" y="1611397"/>
                </a:lnTo>
                <a:lnTo>
                  <a:pt x="2190333" y="1653153"/>
                </a:lnTo>
                <a:lnTo>
                  <a:pt x="2169576" y="1693994"/>
                </a:lnTo>
                <a:lnTo>
                  <a:pt x="2147263" y="1733880"/>
                </a:lnTo>
                <a:lnTo>
                  <a:pt x="2123435" y="1772771"/>
                </a:lnTo>
                <a:lnTo>
                  <a:pt x="2098132" y="1810626"/>
                </a:lnTo>
                <a:lnTo>
                  <a:pt x="2071394" y="1847406"/>
                </a:lnTo>
                <a:lnTo>
                  <a:pt x="2043260" y="1883071"/>
                </a:lnTo>
                <a:lnTo>
                  <a:pt x="2013771" y="1917580"/>
                </a:lnTo>
                <a:lnTo>
                  <a:pt x="1982968" y="1950894"/>
                </a:lnTo>
                <a:lnTo>
                  <a:pt x="1950888" y="1982974"/>
                </a:lnTo>
                <a:lnTo>
                  <a:pt x="1917574" y="2013777"/>
                </a:lnTo>
                <a:lnTo>
                  <a:pt x="1883065" y="2043266"/>
                </a:lnTo>
                <a:lnTo>
                  <a:pt x="1847400" y="2071400"/>
                </a:lnTo>
                <a:lnTo>
                  <a:pt x="1810620" y="2098138"/>
                </a:lnTo>
                <a:lnTo>
                  <a:pt x="1772765" y="2123441"/>
                </a:lnTo>
                <a:lnTo>
                  <a:pt x="1733874" y="2147269"/>
                </a:lnTo>
                <a:lnTo>
                  <a:pt x="1693988" y="2169582"/>
                </a:lnTo>
                <a:lnTo>
                  <a:pt x="1653147" y="2190339"/>
                </a:lnTo>
                <a:lnTo>
                  <a:pt x="1611391" y="2209502"/>
                </a:lnTo>
                <a:lnTo>
                  <a:pt x="1568760" y="2227029"/>
                </a:lnTo>
                <a:lnTo>
                  <a:pt x="1525293" y="2242881"/>
                </a:lnTo>
                <a:lnTo>
                  <a:pt x="1481031" y="2257018"/>
                </a:lnTo>
                <a:lnTo>
                  <a:pt x="1436014" y="2269400"/>
                </a:lnTo>
                <a:lnTo>
                  <a:pt x="1390281" y="2279986"/>
                </a:lnTo>
                <a:lnTo>
                  <a:pt x="1343874" y="2288738"/>
                </a:lnTo>
                <a:lnTo>
                  <a:pt x="1296831" y="2295614"/>
                </a:lnTo>
                <a:lnTo>
                  <a:pt x="1249192" y="2300575"/>
                </a:lnTo>
                <a:lnTo>
                  <a:pt x="1200999" y="2303581"/>
                </a:lnTo>
                <a:lnTo>
                  <a:pt x="1152583" y="2304586"/>
                </a:lnTo>
                <a:close/>
              </a:path>
            </a:pathLst>
          </a:custGeom>
          <a:solidFill>
            <a:srgbClr val="2EBA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482460" y="4728094"/>
            <a:ext cx="1327785" cy="4692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 marR="5080" indent="200025">
              <a:lnSpc>
                <a:spcPts val="1580"/>
              </a:lnSpc>
              <a:spcBef>
                <a:spcPts val="434"/>
              </a:spcBef>
            </a:pPr>
            <a:r>
              <a:rPr dirty="0" sz="1600" spc="180">
                <a:latin typeface="Liberation Sans Narrow"/>
                <a:cs typeface="Liberation Sans Narrow"/>
              </a:rPr>
              <a:t>Temporal </a:t>
            </a:r>
            <a:r>
              <a:rPr dirty="0" sz="1600" spc="140">
                <a:latin typeface="Liberation Sans Narrow"/>
                <a:cs typeface="Liberation Sans Narrow"/>
              </a:rPr>
              <a:t>Dependencies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3994105" y="3848343"/>
            <a:ext cx="2305050" cy="2305050"/>
          </a:xfrm>
          <a:custGeom>
            <a:avLst/>
            <a:gdLst/>
            <a:ahLst/>
            <a:cxnLst/>
            <a:rect l="l" t="t" r="r" b="b"/>
            <a:pathLst>
              <a:path w="2305050" h="2305050">
                <a:moveTo>
                  <a:pt x="1152290" y="2304562"/>
                </a:moveTo>
                <a:lnTo>
                  <a:pt x="1103581" y="2303551"/>
                </a:lnTo>
                <a:lnTo>
                  <a:pt x="1055387" y="2300545"/>
                </a:lnTo>
                <a:lnTo>
                  <a:pt x="1007749" y="2295584"/>
                </a:lnTo>
                <a:lnTo>
                  <a:pt x="960706" y="2288708"/>
                </a:lnTo>
                <a:lnTo>
                  <a:pt x="914298" y="2279957"/>
                </a:lnTo>
                <a:lnTo>
                  <a:pt x="868566" y="2269371"/>
                </a:lnTo>
                <a:lnTo>
                  <a:pt x="823548" y="2256990"/>
                </a:lnTo>
                <a:lnTo>
                  <a:pt x="779286" y="2242854"/>
                </a:lnTo>
                <a:lnTo>
                  <a:pt x="735820" y="2227002"/>
                </a:lnTo>
                <a:lnTo>
                  <a:pt x="693188" y="2209476"/>
                </a:lnTo>
                <a:lnTo>
                  <a:pt x="651432" y="2190314"/>
                </a:lnTo>
                <a:lnTo>
                  <a:pt x="610591" y="2169557"/>
                </a:lnTo>
                <a:lnTo>
                  <a:pt x="570705" y="2147245"/>
                </a:lnTo>
                <a:lnTo>
                  <a:pt x="531815" y="2123418"/>
                </a:lnTo>
                <a:lnTo>
                  <a:pt x="493960" y="2098116"/>
                </a:lnTo>
                <a:lnTo>
                  <a:pt x="457180" y="2071378"/>
                </a:lnTo>
                <a:lnTo>
                  <a:pt x="421515" y="2043245"/>
                </a:lnTo>
                <a:lnTo>
                  <a:pt x="387005" y="2013757"/>
                </a:lnTo>
                <a:lnTo>
                  <a:pt x="353691" y="1982954"/>
                </a:lnTo>
                <a:lnTo>
                  <a:pt x="321612" y="1950876"/>
                </a:lnTo>
                <a:lnTo>
                  <a:pt x="290808" y="1917562"/>
                </a:lnTo>
                <a:lnTo>
                  <a:pt x="261319" y="1883053"/>
                </a:lnTo>
                <a:lnTo>
                  <a:pt x="233186" y="1847388"/>
                </a:lnTo>
                <a:lnTo>
                  <a:pt x="206448" y="1810609"/>
                </a:lnTo>
                <a:lnTo>
                  <a:pt x="181144" y="1772754"/>
                </a:lnTo>
                <a:lnTo>
                  <a:pt x="157316" y="1733863"/>
                </a:lnTo>
                <a:lnTo>
                  <a:pt x="135004" y="1693977"/>
                </a:lnTo>
                <a:lnTo>
                  <a:pt x="114246" y="1653136"/>
                </a:lnTo>
                <a:lnTo>
                  <a:pt x="95084" y="1611380"/>
                </a:lnTo>
                <a:lnTo>
                  <a:pt x="77557" y="1568748"/>
                </a:lnTo>
                <a:lnTo>
                  <a:pt x="61704" y="1525280"/>
                </a:lnTo>
                <a:lnTo>
                  <a:pt x="47568" y="1481018"/>
                </a:lnTo>
                <a:lnTo>
                  <a:pt x="35186" y="1436000"/>
                </a:lnTo>
                <a:lnTo>
                  <a:pt x="24599" y="1390266"/>
                </a:lnTo>
                <a:lnTo>
                  <a:pt x="15848" y="1343857"/>
                </a:lnTo>
                <a:lnTo>
                  <a:pt x="8971" y="1296812"/>
                </a:lnTo>
                <a:lnTo>
                  <a:pt x="4010" y="1249172"/>
                </a:lnTo>
                <a:lnTo>
                  <a:pt x="1004" y="1200976"/>
                </a:lnTo>
                <a:lnTo>
                  <a:pt x="0" y="1151972"/>
                </a:lnTo>
                <a:lnTo>
                  <a:pt x="1004" y="1103556"/>
                </a:lnTo>
                <a:lnTo>
                  <a:pt x="4010" y="1055363"/>
                </a:lnTo>
                <a:lnTo>
                  <a:pt x="8971" y="1007725"/>
                </a:lnTo>
                <a:lnTo>
                  <a:pt x="15848" y="960682"/>
                </a:lnTo>
                <a:lnTo>
                  <a:pt x="24599" y="914275"/>
                </a:lnTo>
                <a:lnTo>
                  <a:pt x="35186" y="868543"/>
                </a:lnTo>
                <a:lnTo>
                  <a:pt x="47568" y="823526"/>
                </a:lnTo>
                <a:lnTo>
                  <a:pt x="61704" y="779265"/>
                </a:lnTo>
                <a:lnTo>
                  <a:pt x="77557" y="735799"/>
                </a:lnTo>
                <a:lnTo>
                  <a:pt x="95084" y="693169"/>
                </a:lnTo>
                <a:lnTo>
                  <a:pt x="114246" y="651413"/>
                </a:lnTo>
                <a:lnTo>
                  <a:pt x="135004" y="610574"/>
                </a:lnTo>
                <a:lnTo>
                  <a:pt x="157316" y="570689"/>
                </a:lnTo>
                <a:lnTo>
                  <a:pt x="181144" y="531799"/>
                </a:lnTo>
                <a:lnTo>
                  <a:pt x="206448" y="493945"/>
                </a:lnTo>
                <a:lnTo>
                  <a:pt x="233186" y="457166"/>
                </a:lnTo>
                <a:lnTo>
                  <a:pt x="261319" y="421503"/>
                </a:lnTo>
                <a:lnTo>
                  <a:pt x="290808" y="386994"/>
                </a:lnTo>
                <a:lnTo>
                  <a:pt x="321612" y="353681"/>
                </a:lnTo>
                <a:lnTo>
                  <a:pt x="353691" y="321603"/>
                </a:lnTo>
                <a:lnTo>
                  <a:pt x="387005" y="290801"/>
                </a:lnTo>
                <a:lnTo>
                  <a:pt x="421515" y="261313"/>
                </a:lnTo>
                <a:lnTo>
                  <a:pt x="457180" y="233181"/>
                </a:lnTo>
                <a:lnTo>
                  <a:pt x="493960" y="206443"/>
                </a:lnTo>
                <a:lnTo>
                  <a:pt x="531815" y="181141"/>
                </a:lnTo>
                <a:lnTo>
                  <a:pt x="570705" y="157315"/>
                </a:lnTo>
                <a:lnTo>
                  <a:pt x="610591" y="135003"/>
                </a:lnTo>
                <a:lnTo>
                  <a:pt x="651432" y="114246"/>
                </a:lnTo>
                <a:lnTo>
                  <a:pt x="693188" y="95085"/>
                </a:lnTo>
                <a:lnTo>
                  <a:pt x="735820" y="77558"/>
                </a:lnTo>
                <a:lnTo>
                  <a:pt x="779286" y="61707"/>
                </a:lnTo>
                <a:lnTo>
                  <a:pt x="823548" y="47571"/>
                </a:lnTo>
                <a:lnTo>
                  <a:pt x="868566" y="35190"/>
                </a:lnTo>
                <a:lnTo>
                  <a:pt x="914298" y="24604"/>
                </a:lnTo>
                <a:lnTo>
                  <a:pt x="960706" y="15853"/>
                </a:lnTo>
                <a:lnTo>
                  <a:pt x="1007749" y="8977"/>
                </a:lnTo>
                <a:lnTo>
                  <a:pt x="1055387" y="4016"/>
                </a:lnTo>
                <a:lnTo>
                  <a:pt x="1103581" y="1010"/>
                </a:lnTo>
                <a:lnTo>
                  <a:pt x="1152286" y="0"/>
                </a:lnTo>
                <a:lnTo>
                  <a:pt x="1200999" y="1010"/>
                </a:lnTo>
                <a:lnTo>
                  <a:pt x="1249192" y="4016"/>
                </a:lnTo>
                <a:lnTo>
                  <a:pt x="1296831" y="8977"/>
                </a:lnTo>
                <a:lnTo>
                  <a:pt x="1343874" y="15853"/>
                </a:lnTo>
                <a:lnTo>
                  <a:pt x="1390281" y="24604"/>
                </a:lnTo>
                <a:lnTo>
                  <a:pt x="1436014" y="35190"/>
                </a:lnTo>
                <a:lnTo>
                  <a:pt x="1481031" y="47571"/>
                </a:lnTo>
                <a:lnTo>
                  <a:pt x="1525293" y="61707"/>
                </a:lnTo>
                <a:lnTo>
                  <a:pt x="1568760" y="77558"/>
                </a:lnTo>
                <a:lnTo>
                  <a:pt x="1611391" y="95085"/>
                </a:lnTo>
                <a:lnTo>
                  <a:pt x="1653147" y="114246"/>
                </a:lnTo>
                <a:lnTo>
                  <a:pt x="1693988" y="135003"/>
                </a:lnTo>
                <a:lnTo>
                  <a:pt x="1733874" y="157315"/>
                </a:lnTo>
                <a:lnTo>
                  <a:pt x="1772765" y="181141"/>
                </a:lnTo>
                <a:lnTo>
                  <a:pt x="1810620" y="206443"/>
                </a:lnTo>
                <a:lnTo>
                  <a:pt x="1847400" y="233181"/>
                </a:lnTo>
                <a:lnTo>
                  <a:pt x="1883065" y="261313"/>
                </a:lnTo>
                <a:lnTo>
                  <a:pt x="1917574" y="290801"/>
                </a:lnTo>
                <a:lnTo>
                  <a:pt x="1950888" y="321603"/>
                </a:lnTo>
                <a:lnTo>
                  <a:pt x="1982968" y="353681"/>
                </a:lnTo>
                <a:lnTo>
                  <a:pt x="2013771" y="386994"/>
                </a:lnTo>
                <a:lnTo>
                  <a:pt x="2043260" y="421503"/>
                </a:lnTo>
                <a:lnTo>
                  <a:pt x="2071394" y="457166"/>
                </a:lnTo>
                <a:lnTo>
                  <a:pt x="2098132" y="493945"/>
                </a:lnTo>
                <a:lnTo>
                  <a:pt x="2123435" y="531799"/>
                </a:lnTo>
                <a:lnTo>
                  <a:pt x="2147263" y="570689"/>
                </a:lnTo>
                <a:lnTo>
                  <a:pt x="2169576" y="610574"/>
                </a:lnTo>
                <a:lnTo>
                  <a:pt x="2190333" y="651413"/>
                </a:lnTo>
                <a:lnTo>
                  <a:pt x="2209496" y="693169"/>
                </a:lnTo>
                <a:lnTo>
                  <a:pt x="2227023" y="735799"/>
                </a:lnTo>
                <a:lnTo>
                  <a:pt x="2242875" y="779265"/>
                </a:lnTo>
                <a:lnTo>
                  <a:pt x="2257012" y="823526"/>
                </a:lnTo>
                <a:lnTo>
                  <a:pt x="2269394" y="868543"/>
                </a:lnTo>
                <a:lnTo>
                  <a:pt x="2279980" y="914275"/>
                </a:lnTo>
                <a:lnTo>
                  <a:pt x="2288732" y="960682"/>
                </a:lnTo>
                <a:lnTo>
                  <a:pt x="2295608" y="1007725"/>
                </a:lnTo>
                <a:lnTo>
                  <a:pt x="2300569" y="1055363"/>
                </a:lnTo>
                <a:lnTo>
                  <a:pt x="2303575" y="1103556"/>
                </a:lnTo>
                <a:lnTo>
                  <a:pt x="2304574" y="1152280"/>
                </a:lnTo>
                <a:lnTo>
                  <a:pt x="2303575" y="1200976"/>
                </a:lnTo>
                <a:lnTo>
                  <a:pt x="2300569" y="1249172"/>
                </a:lnTo>
                <a:lnTo>
                  <a:pt x="2295608" y="1296812"/>
                </a:lnTo>
                <a:lnTo>
                  <a:pt x="2288732" y="1343857"/>
                </a:lnTo>
                <a:lnTo>
                  <a:pt x="2279980" y="1390266"/>
                </a:lnTo>
                <a:lnTo>
                  <a:pt x="2269394" y="1436000"/>
                </a:lnTo>
                <a:lnTo>
                  <a:pt x="2257012" y="1481018"/>
                </a:lnTo>
                <a:lnTo>
                  <a:pt x="2242875" y="1525280"/>
                </a:lnTo>
                <a:lnTo>
                  <a:pt x="2227023" y="1568748"/>
                </a:lnTo>
                <a:lnTo>
                  <a:pt x="2209496" y="1611380"/>
                </a:lnTo>
                <a:lnTo>
                  <a:pt x="2190333" y="1653136"/>
                </a:lnTo>
                <a:lnTo>
                  <a:pt x="2169576" y="1693977"/>
                </a:lnTo>
                <a:lnTo>
                  <a:pt x="2147263" y="1733863"/>
                </a:lnTo>
                <a:lnTo>
                  <a:pt x="2123435" y="1772754"/>
                </a:lnTo>
                <a:lnTo>
                  <a:pt x="2098132" y="1810609"/>
                </a:lnTo>
                <a:lnTo>
                  <a:pt x="2071394" y="1847388"/>
                </a:lnTo>
                <a:lnTo>
                  <a:pt x="2043260" y="1883053"/>
                </a:lnTo>
                <a:lnTo>
                  <a:pt x="2013771" y="1917562"/>
                </a:lnTo>
                <a:lnTo>
                  <a:pt x="1982968" y="1950876"/>
                </a:lnTo>
                <a:lnTo>
                  <a:pt x="1950888" y="1982954"/>
                </a:lnTo>
                <a:lnTo>
                  <a:pt x="1917574" y="2013757"/>
                </a:lnTo>
                <a:lnTo>
                  <a:pt x="1883065" y="2043245"/>
                </a:lnTo>
                <a:lnTo>
                  <a:pt x="1847400" y="2071378"/>
                </a:lnTo>
                <a:lnTo>
                  <a:pt x="1810620" y="2098116"/>
                </a:lnTo>
                <a:lnTo>
                  <a:pt x="1772765" y="2123418"/>
                </a:lnTo>
                <a:lnTo>
                  <a:pt x="1733874" y="2147245"/>
                </a:lnTo>
                <a:lnTo>
                  <a:pt x="1693988" y="2169557"/>
                </a:lnTo>
                <a:lnTo>
                  <a:pt x="1653147" y="2190314"/>
                </a:lnTo>
                <a:lnTo>
                  <a:pt x="1611391" y="2209476"/>
                </a:lnTo>
                <a:lnTo>
                  <a:pt x="1568760" y="2227002"/>
                </a:lnTo>
                <a:lnTo>
                  <a:pt x="1525293" y="2242854"/>
                </a:lnTo>
                <a:lnTo>
                  <a:pt x="1481031" y="2256990"/>
                </a:lnTo>
                <a:lnTo>
                  <a:pt x="1436014" y="2269371"/>
                </a:lnTo>
                <a:lnTo>
                  <a:pt x="1390281" y="2279957"/>
                </a:lnTo>
                <a:lnTo>
                  <a:pt x="1343874" y="2288708"/>
                </a:lnTo>
                <a:lnTo>
                  <a:pt x="1296831" y="2295584"/>
                </a:lnTo>
                <a:lnTo>
                  <a:pt x="1249192" y="2300545"/>
                </a:lnTo>
                <a:lnTo>
                  <a:pt x="1200999" y="2303551"/>
                </a:lnTo>
                <a:lnTo>
                  <a:pt x="1152290" y="2304562"/>
                </a:lnTo>
                <a:close/>
              </a:path>
            </a:pathLst>
          </a:custGeom>
          <a:solidFill>
            <a:srgbClr val="2EBA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4289771" y="4727850"/>
            <a:ext cx="1713230" cy="4692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 marR="5080" indent="70485">
              <a:lnSpc>
                <a:spcPts val="1580"/>
              </a:lnSpc>
              <a:spcBef>
                <a:spcPts val="434"/>
              </a:spcBef>
            </a:pPr>
            <a:r>
              <a:rPr dirty="0" sz="1600" spc="160">
                <a:latin typeface="Liberation Sans Narrow"/>
                <a:cs typeface="Liberation Sans Narrow"/>
              </a:rPr>
              <a:t>Cross-Utterance </a:t>
            </a:r>
            <a:r>
              <a:rPr dirty="0" sz="1600" spc="190">
                <a:latin typeface="Liberation Sans Narrow"/>
                <a:cs typeface="Liberation Sans Narrow"/>
              </a:rPr>
              <a:t>Emotional</a:t>
            </a:r>
            <a:r>
              <a:rPr dirty="0" sz="1600" spc="160">
                <a:latin typeface="Liberation Sans Narrow"/>
                <a:cs typeface="Liberation Sans Narrow"/>
              </a:rPr>
              <a:t> </a:t>
            </a:r>
            <a:r>
              <a:rPr dirty="0" sz="1600" spc="105">
                <a:latin typeface="Liberation Sans Narrow"/>
                <a:cs typeface="Liberation Sans Narrow"/>
              </a:rPr>
              <a:t>Causes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14651" y="2440889"/>
            <a:ext cx="13702665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330">
                <a:solidFill>
                  <a:srgbClr val="404041"/>
                </a:solidFill>
                <a:latin typeface="Liberation Sans Narrow"/>
                <a:cs typeface="Liberation Sans Narrow"/>
              </a:rPr>
              <a:t>A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single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75">
                <a:solidFill>
                  <a:srgbClr val="404041"/>
                </a:solidFill>
                <a:latin typeface="Liberation Sans Narrow"/>
                <a:cs typeface="Liberation Sans Narrow"/>
              </a:rPr>
              <a:t>word</a:t>
            </a:r>
            <a:r>
              <a:rPr dirty="0" sz="19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54">
                <a:solidFill>
                  <a:srgbClr val="404041"/>
                </a:solidFill>
                <a:latin typeface="Liberation Sans Narrow"/>
                <a:cs typeface="Liberation Sans Narrow"/>
              </a:rPr>
              <a:t>or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phrase</a:t>
            </a:r>
            <a:r>
              <a:rPr dirty="0" sz="19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40">
                <a:solidFill>
                  <a:srgbClr val="404041"/>
                </a:solidFill>
                <a:latin typeface="Liberation Sans Narrow"/>
                <a:cs typeface="Liberation Sans Narrow"/>
              </a:rPr>
              <a:t>might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04">
                <a:solidFill>
                  <a:srgbClr val="404041"/>
                </a:solidFill>
                <a:latin typeface="Liberation Sans Narrow"/>
                <a:cs typeface="Liberation Sans Narrow"/>
              </a:rPr>
              <a:t>convey</a:t>
            </a:r>
            <a:r>
              <a:rPr dirty="0" sz="19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different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15">
                <a:solidFill>
                  <a:srgbClr val="404041"/>
                </a:solidFill>
                <a:latin typeface="Liberation Sans Narrow"/>
                <a:cs typeface="Liberation Sans Narrow"/>
              </a:rPr>
              <a:t>emotions</a:t>
            </a:r>
            <a:r>
              <a:rPr dirty="0" sz="19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based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80">
                <a:solidFill>
                  <a:srgbClr val="404041"/>
                </a:solidFill>
                <a:latin typeface="Liberation Sans Narrow"/>
                <a:cs typeface="Liberation Sans Narrow"/>
              </a:rPr>
              <a:t>on</a:t>
            </a:r>
            <a:r>
              <a:rPr dirty="0" sz="19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the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10">
                <a:solidFill>
                  <a:srgbClr val="404041"/>
                </a:solidFill>
                <a:latin typeface="Liberation Sans Narrow"/>
                <a:cs typeface="Liberation Sans Narrow"/>
              </a:rPr>
              <a:t>surrounding</a:t>
            </a:r>
            <a:r>
              <a:rPr dirty="0" sz="19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text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54">
                <a:solidFill>
                  <a:srgbClr val="404041"/>
                </a:solidFill>
                <a:latin typeface="Liberation Sans Narrow"/>
                <a:cs typeface="Liberation Sans Narrow"/>
              </a:rPr>
              <a:t>or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the</a:t>
            </a:r>
            <a:r>
              <a:rPr dirty="0" sz="19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overall</a:t>
            </a:r>
            <a:r>
              <a:rPr dirty="0" sz="1900" spc="17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situation</a:t>
            </a:r>
            <a:r>
              <a:rPr dirty="0" sz="1900" spc="18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9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described,</a:t>
            </a:r>
            <a:endParaRPr sz="1900">
              <a:latin typeface="Liberation Sans Narrow"/>
              <a:cs typeface="Liberation Sans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71651" y="7339315"/>
            <a:ext cx="14685010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5">
                <a:solidFill>
                  <a:srgbClr val="404041"/>
                </a:solidFill>
                <a:latin typeface="Liberation Sans Narrow"/>
                <a:cs typeface="Liberation Sans Narrow"/>
              </a:rPr>
              <a:t>,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Emotion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35">
                <a:solidFill>
                  <a:srgbClr val="404041"/>
                </a:solidFill>
                <a:latin typeface="Liberation Sans Narrow"/>
                <a:cs typeface="Liberation Sans Narrow"/>
              </a:rPr>
              <a:t>Cause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Extraction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70">
                <a:solidFill>
                  <a:srgbClr val="404041"/>
                </a:solidFill>
                <a:latin typeface="Liberation Sans Narrow"/>
                <a:cs typeface="Liberation Sans Narrow"/>
              </a:rPr>
              <a:t>(ECE)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30">
                <a:solidFill>
                  <a:srgbClr val="404041"/>
                </a:solidFill>
                <a:latin typeface="Liberation Sans Narrow"/>
                <a:cs typeface="Liberation Sans Narrow"/>
              </a:rPr>
              <a:t>faces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limitations </a:t>
            </a:r>
            <a:r>
              <a:rPr dirty="0" sz="16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due </a:t>
            </a:r>
            <a:r>
              <a:rPr dirty="0" sz="16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to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90">
                <a:solidFill>
                  <a:srgbClr val="404041"/>
                </a:solidFill>
                <a:latin typeface="Liberation Sans Narrow"/>
                <a:cs typeface="Liberation Sans Narrow"/>
              </a:rPr>
              <a:t>its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conventional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emotion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40">
                <a:solidFill>
                  <a:srgbClr val="404041"/>
                </a:solidFill>
                <a:latin typeface="Liberation Sans Narrow"/>
                <a:cs typeface="Liberation Sans Narrow"/>
              </a:rPr>
              <a:t>classification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approach,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hindering</a:t>
            </a:r>
            <a:r>
              <a:rPr dirty="0" sz="16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90">
                <a:solidFill>
                  <a:srgbClr val="404041"/>
                </a:solidFill>
                <a:latin typeface="Liberation Sans Narrow"/>
                <a:cs typeface="Liberation Sans Narrow"/>
              </a:rPr>
              <a:t>its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applicability </a:t>
            </a:r>
            <a:r>
              <a:rPr dirty="0" sz="16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in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real-</a:t>
            </a:r>
            <a:r>
              <a:rPr dirty="0" sz="1600" spc="195">
                <a:solidFill>
                  <a:srgbClr val="404041"/>
                </a:solidFill>
                <a:latin typeface="Liberation Sans Narrow"/>
                <a:cs typeface="Liberation Sans Narrow"/>
              </a:rPr>
              <a:t>world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25">
                <a:solidFill>
                  <a:srgbClr val="404041"/>
                </a:solidFill>
                <a:latin typeface="Liberation Sans Narrow"/>
                <a:cs typeface="Liberation Sans Narrow"/>
              </a:rPr>
              <a:t>scenarios</a:t>
            </a:r>
            <a:endParaRPr sz="16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1600">
              <a:latin typeface="Liberation Sans Narrow"/>
              <a:cs typeface="Liberation Sans Narrow"/>
            </a:endParaRPr>
          </a:p>
          <a:p>
            <a:pPr marL="455295">
              <a:lnSpc>
                <a:spcPct val="100000"/>
              </a:lnSpc>
            </a:pPr>
            <a:r>
              <a:rPr dirty="0" sz="16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Emotion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35">
                <a:solidFill>
                  <a:srgbClr val="404041"/>
                </a:solidFill>
                <a:latin typeface="Liberation Sans Narrow"/>
                <a:cs typeface="Liberation Sans Narrow"/>
              </a:rPr>
              <a:t>Cause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Pair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Extraction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aims</a:t>
            </a:r>
            <a:r>
              <a:rPr dirty="0" sz="1600" spc="15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to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bridge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20">
                <a:solidFill>
                  <a:srgbClr val="404041"/>
                </a:solidFill>
                <a:latin typeface="Liberation Sans Narrow"/>
                <a:cs typeface="Liberation Sans Narrow"/>
              </a:rPr>
              <a:t>this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215">
                <a:solidFill>
                  <a:srgbClr val="404041"/>
                </a:solidFill>
                <a:latin typeface="Liberation Sans Narrow"/>
                <a:cs typeface="Liberation Sans Narrow"/>
              </a:rPr>
              <a:t>gap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70">
                <a:solidFill>
                  <a:srgbClr val="404041"/>
                </a:solidFill>
                <a:latin typeface="Liberation Sans Narrow"/>
                <a:cs typeface="Liberation Sans Narrow"/>
              </a:rPr>
              <a:t>by</a:t>
            </a:r>
            <a:r>
              <a:rPr dirty="0" sz="1600" spc="15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identifying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65">
                <a:solidFill>
                  <a:srgbClr val="404041"/>
                </a:solidFill>
                <a:latin typeface="Liberation Sans Narrow"/>
                <a:cs typeface="Liberation Sans Narrow"/>
              </a:rPr>
              <a:t>the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causal </a:t>
            </a:r>
            <a:r>
              <a:rPr dirty="0" sz="1600" spc="155">
                <a:solidFill>
                  <a:srgbClr val="404041"/>
                </a:solidFill>
                <a:latin typeface="Liberation Sans Narrow"/>
                <a:cs typeface="Liberation Sans Narrow"/>
              </a:rPr>
              <a:t>factors</a:t>
            </a:r>
            <a:r>
              <a:rPr dirty="0" sz="1600" spc="15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85">
                <a:solidFill>
                  <a:srgbClr val="404041"/>
                </a:solidFill>
                <a:latin typeface="Liberation Sans Narrow"/>
                <a:cs typeface="Liberation Sans Narrow"/>
              </a:rPr>
              <a:t>that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lead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200">
                <a:solidFill>
                  <a:srgbClr val="404041"/>
                </a:solidFill>
                <a:latin typeface="Liberation Sans Narrow"/>
                <a:cs typeface="Liberation Sans Narrow"/>
              </a:rPr>
              <a:t>to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25">
                <a:solidFill>
                  <a:srgbClr val="404041"/>
                </a:solidFill>
                <a:latin typeface="Liberation Sans Narrow"/>
                <a:cs typeface="Liberation Sans Narrow"/>
              </a:rPr>
              <a:t>specific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90">
                <a:solidFill>
                  <a:srgbClr val="404041"/>
                </a:solidFill>
                <a:latin typeface="Liberation Sans Narrow"/>
                <a:cs typeface="Liberation Sans Narrow"/>
              </a:rPr>
              <a:t>emotional</a:t>
            </a:r>
            <a:r>
              <a:rPr dirty="0" sz="1600" spc="150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10">
                <a:solidFill>
                  <a:srgbClr val="404041"/>
                </a:solidFill>
                <a:latin typeface="Liberation Sans Narrow"/>
                <a:cs typeface="Liberation Sans Narrow"/>
              </a:rPr>
              <a:t>states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60">
                <a:solidFill>
                  <a:srgbClr val="404041"/>
                </a:solidFill>
                <a:latin typeface="Liberation Sans Narrow"/>
                <a:cs typeface="Liberation Sans Narrow"/>
              </a:rPr>
              <a:t>over</a:t>
            </a:r>
            <a:r>
              <a:rPr dirty="0" sz="1600" spc="145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600" spc="130">
                <a:solidFill>
                  <a:srgbClr val="404041"/>
                </a:solidFill>
                <a:latin typeface="Liberation Sans Narrow"/>
                <a:cs typeface="Liberation Sans Narrow"/>
              </a:rPr>
              <a:t>conversations.</a:t>
            </a:r>
            <a:endParaRPr sz="1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7408" rIns="0" bIns="0" rtlCol="0" vert="horz">
            <a:spAutoFit/>
          </a:bodyPr>
          <a:lstStyle/>
          <a:p>
            <a:pPr marL="481965">
              <a:lnSpc>
                <a:spcPct val="100000"/>
              </a:lnSpc>
              <a:spcBef>
                <a:spcPts val="110"/>
              </a:spcBef>
            </a:pPr>
            <a:r>
              <a:rPr dirty="0" spc="1260"/>
              <a:t>Our</a:t>
            </a:r>
            <a:r>
              <a:rPr dirty="0" spc="755"/>
              <a:t> </a:t>
            </a:r>
            <a:r>
              <a:rPr dirty="0" spc="815"/>
              <a:t>Motivation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470446" y="3771686"/>
            <a:ext cx="2907665" cy="1419860"/>
            <a:chOff x="1470446" y="3771686"/>
            <a:chExt cx="2907665" cy="1419860"/>
          </a:xfrm>
        </p:grpSpPr>
        <p:sp>
          <p:nvSpPr>
            <p:cNvPr id="4" name="object 4" descr=""/>
            <p:cNvSpPr/>
            <p:nvPr/>
          </p:nvSpPr>
          <p:spPr>
            <a:xfrm>
              <a:off x="1479971" y="4506132"/>
              <a:ext cx="2888615" cy="84455"/>
            </a:xfrm>
            <a:custGeom>
              <a:avLst/>
              <a:gdLst/>
              <a:ahLst/>
              <a:cxnLst/>
              <a:rect l="l" t="t" r="r" b="b"/>
              <a:pathLst>
                <a:path w="2888615" h="84454">
                  <a:moveTo>
                    <a:pt x="228740" y="0"/>
                  </a:moveTo>
                  <a:lnTo>
                    <a:pt x="2615622" y="0"/>
                  </a:lnTo>
                  <a:lnTo>
                    <a:pt x="2663632" y="2377"/>
                  </a:lnTo>
                  <a:lnTo>
                    <a:pt x="2710829" y="9420"/>
                  </a:lnTo>
                  <a:lnTo>
                    <a:pt x="2756895" y="20997"/>
                  </a:lnTo>
                  <a:lnTo>
                    <a:pt x="2801511" y="36976"/>
                  </a:lnTo>
                  <a:lnTo>
                    <a:pt x="2844358" y="57226"/>
                  </a:lnTo>
                  <a:lnTo>
                    <a:pt x="2885119" y="81613"/>
                  </a:lnTo>
                  <a:lnTo>
                    <a:pt x="2888486" y="84106"/>
                  </a:lnTo>
                </a:path>
                <a:path w="2888615" h="84454">
                  <a:moveTo>
                    <a:pt x="0" y="57225"/>
                  </a:moveTo>
                  <a:lnTo>
                    <a:pt x="42846" y="36976"/>
                  </a:lnTo>
                  <a:lnTo>
                    <a:pt x="87463" y="20997"/>
                  </a:lnTo>
                  <a:lnTo>
                    <a:pt x="133530" y="9420"/>
                  </a:lnTo>
                  <a:lnTo>
                    <a:pt x="180728" y="2377"/>
                  </a:lnTo>
                  <a:lnTo>
                    <a:pt x="228740" y="0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40916" y="3771686"/>
              <a:ext cx="1419860" cy="1419860"/>
            </a:xfrm>
            <a:custGeom>
              <a:avLst/>
              <a:gdLst/>
              <a:ahLst/>
              <a:cxnLst/>
              <a:rect l="l" t="t" r="r" b="b"/>
              <a:pathLst>
                <a:path w="1419860" h="1419860">
                  <a:moveTo>
                    <a:pt x="709638" y="1419300"/>
                  </a:moveTo>
                  <a:lnTo>
                    <a:pt x="661051" y="1417663"/>
                  </a:lnTo>
                  <a:lnTo>
                    <a:pt x="613342" y="1412822"/>
                  </a:lnTo>
                  <a:lnTo>
                    <a:pt x="566618" y="1404883"/>
                  </a:lnTo>
                  <a:lnTo>
                    <a:pt x="520984" y="1393951"/>
                  </a:lnTo>
                  <a:lnTo>
                    <a:pt x="476546" y="1380132"/>
                  </a:lnTo>
                  <a:lnTo>
                    <a:pt x="433409" y="1363533"/>
                  </a:lnTo>
                  <a:lnTo>
                    <a:pt x="391679" y="1344257"/>
                  </a:lnTo>
                  <a:lnTo>
                    <a:pt x="351462" y="1322412"/>
                  </a:lnTo>
                  <a:lnTo>
                    <a:pt x="312864" y="1298104"/>
                  </a:lnTo>
                  <a:lnTo>
                    <a:pt x="275990" y="1271436"/>
                  </a:lnTo>
                  <a:lnTo>
                    <a:pt x="240946" y="1242516"/>
                  </a:lnTo>
                  <a:lnTo>
                    <a:pt x="207837" y="1211450"/>
                  </a:lnTo>
                  <a:lnTo>
                    <a:pt x="176770" y="1178342"/>
                  </a:lnTo>
                  <a:lnTo>
                    <a:pt x="147850" y="1143298"/>
                  </a:lnTo>
                  <a:lnTo>
                    <a:pt x="121182" y="1106425"/>
                  </a:lnTo>
                  <a:lnTo>
                    <a:pt x="96873" y="1067828"/>
                  </a:lnTo>
                  <a:lnTo>
                    <a:pt x="75028" y="1027612"/>
                  </a:lnTo>
                  <a:lnTo>
                    <a:pt x="55752" y="985883"/>
                  </a:lnTo>
                  <a:lnTo>
                    <a:pt x="39153" y="942748"/>
                  </a:lnTo>
                  <a:lnTo>
                    <a:pt x="25334" y="898311"/>
                  </a:lnTo>
                  <a:lnTo>
                    <a:pt x="14402" y="852679"/>
                  </a:lnTo>
                  <a:lnTo>
                    <a:pt x="6463" y="805957"/>
                  </a:lnTo>
                  <a:lnTo>
                    <a:pt x="1621" y="758250"/>
                  </a:lnTo>
                  <a:lnTo>
                    <a:pt x="0" y="710117"/>
                  </a:lnTo>
                  <a:lnTo>
                    <a:pt x="0" y="709213"/>
                  </a:lnTo>
                  <a:lnTo>
                    <a:pt x="1621" y="661077"/>
                  </a:lnTo>
                  <a:lnTo>
                    <a:pt x="6463" y="613367"/>
                  </a:lnTo>
                  <a:lnTo>
                    <a:pt x="14402" y="566641"/>
                  </a:lnTo>
                  <a:lnTo>
                    <a:pt x="25334" y="521006"/>
                  </a:lnTo>
                  <a:lnTo>
                    <a:pt x="39153" y="476567"/>
                  </a:lnTo>
                  <a:lnTo>
                    <a:pt x="55752" y="433429"/>
                  </a:lnTo>
                  <a:lnTo>
                    <a:pt x="75028" y="391699"/>
                  </a:lnTo>
                  <a:lnTo>
                    <a:pt x="96873" y="351481"/>
                  </a:lnTo>
                  <a:lnTo>
                    <a:pt x="121182" y="312882"/>
                  </a:lnTo>
                  <a:lnTo>
                    <a:pt x="147850" y="276008"/>
                  </a:lnTo>
                  <a:lnTo>
                    <a:pt x="176770" y="240963"/>
                  </a:lnTo>
                  <a:lnTo>
                    <a:pt x="207837" y="207854"/>
                  </a:lnTo>
                  <a:lnTo>
                    <a:pt x="240946" y="176786"/>
                  </a:lnTo>
                  <a:lnTo>
                    <a:pt x="275990" y="147866"/>
                  </a:lnTo>
                  <a:lnTo>
                    <a:pt x="312864" y="121198"/>
                  </a:lnTo>
                  <a:lnTo>
                    <a:pt x="351462" y="96889"/>
                  </a:lnTo>
                  <a:lnTo>
                    <a:pt x="391679" y="75043"/>
                  </a:lnTo>
                  <a:lnTo>
                    <a:pt x="433409" y="55768"/>
                  </a:lnTo>
                  <a:lnTo>
                    <a:pt x="476546" y="39168"/>
                  </a:lnTo>
                  <a:lnTo>
                    <a:pt x="520984" y="25349"/>
                  </a:lnTo>
                  <a:lnTo>
                    <a:pt x="566618" y="14417"/>
                  </a:lnTo>
                  <a:lnTo>
                    <a:pt x="613342" y="6478"/>
                  </a:lnTo>
                  <a:lnTo>
                    <a:pt x="661051" y="1637"/>
                  </a:lnTo>
                  <a:lnTo>
                    <a:pt x="709635" y="0"/>
                  </a:lnTo>
                  <a:lnTo>
                    <a:pt x="758226" y="1637"/>
                  </a:lnTo>
                  <a:lnTo>
                    <a:pt x="805936" y="6478"/>
                  </a:lnTo>
                  <a:lnTo>
                    <a:pt x="852662" y="14417"/>
                  </a:lnTo>
                  <a:lnTo>
                    <a:pt x="898297" y="25349"/>
                  </a:lnTo>
                  <a:lnTo>
                    <a:pt x="942736" y="39168"/>
                  </a:lnTo>
                  <a:lnTo>
                    <a:pt x="985874" y="55768"/>
                  </a:lnTo>
                  <a:lnTo>
                    <a:pt x="1027604" y="75043"/>
                  </a:lnTo>
                  <a:lnTo>
                    <a:pt x="1067822" y="96889"/>
                  </a:lnTo>
                  <a:lnTo>
                    <a:pt x="1106421" y="121198"/>
                  </a:lnTo>
                  <a:lnTo>
                    <a:pt x="1143295" y="147866"/>
                  </a:lnTo>
                  <a:lnTo>
                    <a:pt x="1178340" y="176786"/>
                  </a:lnTo>
                  <a:lnTo>
                    <a:pt x="1211449" y="207854"/>
                  </a:lnTo>
                  <a:lnTo>
                    <a:pt x="1242517" y="240963"/>
                  </a:lnTo>
                  <a:lnTo>
                    <a:pt x="1271437" y="276008"/>
                  </a:lnTo>
                  <a:lnTo>
                    <a:pt x="1298105" y="312882"/>
                  </a:lnTo>
                  <a:lnTo>
                    <a:pt x="1322414" y="351481"/>
                  </a:lnTo>
                  <a:lnTo>
                    <a:pt x="1344260" y="391699"/>
                  </a:lnTo>
                  <a:lnTo>
                    <a:pt x="1363535" y="433429"/>
                  </a:lnTo>
                  <a:lnTo>
                    <a:pt x="1380135" y="476567"/>
                  </a:lnTo>
                  <a:lnTo>
                    <a:pt x="1393954" y="521006"/>
                  </a:lnTo>
                  <a:lnTo>
                    <a:pt x="1404886" y="566641"/>
                  </a:lnTo>
                  <a:lnTo>
                    <a:pt x="1412825" y="613367"/>
                  </a:lnTo>
                  <a:lnTo>
                    <a:pt x="1417666" y="661077"/>
                  </a:lnTo>
                  <a:lnTo>
                    <a:pt x="1419288" y="709213"/>
                  </a:lnTo>
                  <a:lnTo>
                    <a:pt x="1419288" y="710117"/>
                  </a:lnTo>
                  <a:lnTo>
                    <a:pt x="1417666" y="758250"/>
                  </a:lnTo>
                  <a:lnTo>
                    <a:pt x="1412825" y="805957"/>
                  </a:lnTo>
                  <a:lnTo>
                    <a:pt x="1404886" y="852679"/>
                  </a:lnTo>
                  <a:lnTo>
                    <a:pt x="1393954" y="898311"/>
                  </a:lnTo>
                  <a:lnTo>
                    <a:pt x="1380135" y="942748"/>
                  </a:lnTo>
                  <a:lnTo>
                    <a:pt x="1363535" y="985883"/>
                  </a:lnTo>
                  <a:lnTo>
                    <a:pt x="1344260" y="1027612"/>
                  </a:lnTo>
                  <a:lnTo>
                    <a:pt x="1322414" y="1067828"/>
                  </a:lnTo>
                  <a:lnTo>
                    <a:pt x="1298105" y="1106425"/>
                  </a:lnTo>
                  <a:lnTo>
                    <a:pt x="1271437" y="1143298"/>
                  </a:lnTo>
                  <a:lnTo>
                    <a:pt x="1242517" y="1178342"/>
                  </a:lnTo>
                  <a:lnTo>
                    <a:pt x="1211449" y="1211450"/>
                  </a:lnTo>
                  <a:lnTo>
                    <a:pt x="1178340" y="1242516"/>
                  </a:lnTo>
                  <a:lnTo>
                    <a:pt x="1143295" y="1271436"/>
                  </a:lnTo>
                  <a:lnTo>
                    <a:pt x="1106421" y="1298104"/>
                  </a:lnTo>
                  <a:lnTo>
                    <a:pt x="1067822" y="1322412"/>
                  </a:lnTo>
                  <a:lnTo>
                    <a:pt x="1027604" y="1344257"/>
                  </a:lnTo>
                  <a:lnTo>
                    <a:pt x="985874" y="1363533"/>
                  </a:lnTo>
                  <a:lnTo>
                    <a:pt x="942736" y="1380132"/>
                  </a:lnTo>
                  <a:lnTo>
                    <a:pt x="898297" y="1393951"/>
                  </a:lnTo>
                  <a:lnTo>
                    <a:pt x="852662" y="1404883"/>
                  </a:lnTo>
                  <a:lnTo>
                    <a:pt x="805936" y="1412822"/>
                  </a:lnTo>
                  <a:lnTo>
                    <a:pt x="758226" y="1417663"/>
                  </a:lnTo>
                  <a:lnTo>
                    <a:pt x="709638" y="1419300"/>
                  </a:lnTo>
                  <a:close/>
                </a:path>
              </a:pathLst>
            </a:custGeom>
            <a:solidFill>
              <a:srgbClr val="2EBA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508669" y="4138053"/>
              <a:ext cx="883919" cy="690245"/>
            </a:xfrm>
            <a:custGeom>
              <a:avLst/>
              <a:gdLst/>
              <a:ahLst/>
              <a:cxnLst/>
              <a:rect l="l" t="t" r="r" b="b"/>
              <a:pathLst>
                <a:path w="883920" h="690245">
                  <a:moveTo>
                    <a:pt x="394843" y="495439"/>
                  </a:moveTo>
                  <a:lnTo>
                    <a:pt x="306374" y="432473"/>
                  </a:lnTo>
                  <a:lnTo>
                    <a:pt x="239522" y="401104"/>
                  </a:lnTo>
                  <a:lnTo>
                    <a:pt x="189395" y="385508"/>
                  </a:lnTo>
                  <a:lnTo>
                    <a:pt x="144919" y="379730"/>
                  </a:lnTo>
                  <a:lnTo>
                    <a:pt x="136245" y="380136"/>
                  </a:lnTo>
                  <a:lnTo>
                    <a:pt x="129578" y="387451"/>
                  </a:lnTo>
                  <a:lnTo>
                    <a:pt x="130225" y="404799"/>
                  </a:lnTo>
                  <a:lnTo>
                    <a:pt x="137604" y="411619"/>
                  </a:lnTo>
                  <a:lnTo>
                    <a:pt x="146291" y="411226"/>
                  </a:lnTo>
                  <a:lnTo>
                    <a:pt x="156540" y="411861"/>
                  </a:lnTo>
                  <a:lnTo>
                    <a:pt x="231508" y="431965"/>
                  </a:lnTo>
                  <a:lnTo>
                    <a:pt x="293471" y="461454"/>
                  </a:lnTo>
                  <a:lnTo>
                    <a:pt x="369938" y="510590"/>
                  </a:lnTo>
                  <a:lnTo>
                    <a:pt x="372745" y="512610"/>
                  </a:lnTo>
                  <a:lnTo>
                    <a:pt x="375958" y="513651"/>
                  </a:lnTo>
                  <a:lnTo>
                    <a:pt x="384149" y="513651"/>
                  </a:lnTo>
                  <a:lnTo>
                    <a:pt x="388975" y="511403"/>
                  </a:lnTo>
                  <a:lnTo>
                    <a:pt x="392023" y="507136"/>
                  </a:lnTo>
                  <a:lnTo>
                    <a:pt x="394639" y="501472"/>
                  </a:lnTo>
                  <a:lnTo>
                    <a:pt x="394843" y="495439"/>
                  </a:lnTo>
                  <a:close/>
                </a:path>
                <a:path w="883920" h="690245">
                  <a:moveTo>
                    <a:pt x="394843" y="407403"/>
                  </a:moveTo>
                  <a:lnTo>
                    <a:pt x="306374" y="344474"/>
                  </a:lnTo>
                  <a:lnTo>
                    <a:pt x="239522" y="313067"/>
                  </a:lnTo>
                  <a:lnTo>
                    <a:pt x="189395" y="297472"/>
                  </a:lnTo>
                  <a:lnTo>
                    <a:pt x="144919" y="291693"/>
                  </a:lnTo>
                  <a:lnTo>
                    <a:pt x="136245" y="292087"/>
                  </a:lnTo>
                  <a:lnTo>
                    <a:pt x="129578" y="299402"/>
                  </a:lnTo>
                  <a:lnTo>
                    <a:pt x="130225" y="316750"/>
                  </a:lnTo>
                  <a:lnTo>
                    <a:pt x="137528" y="323494"/>
                  </a:lnTo>
                  <a:lnTo>
                    <a:pt x="146291" y="323176"/>
                  </a:lnTo>
                  <a:lnTo>
                    <a:pt x="156565" y="323811"/>
                  </a:lnTo>
                  <a:lnTo>
                    <a:pt x="231533" y="343916"/>
                  </a:lnTo>
                  <a:lnTo>
                    <a:pt x="293484" y="373405"/>
                  </a:lnTo>
                  <a:lnTo>
                    <a:pt x="369938" y="422554"/>
                  </a:lnTo>
                  <a:lnTo>
                    <a:pt x="372745" y="424561"/>
                  </a:lnTo>
                  <a:lnTo>
                    <a:pt x="375958" y="425602"/>
                  </a:lnTo>
                  <a:lnTo>
                    <a:pt x="384149" y="425602"/>
                  </a:lnTo>
                  <a:lnTo>
                    <a:pt x="388975" y="423354"/>
                  </a:lnTo>
                  <a:lnTo>
                    <a:pt x="392023" y="419100"/>
                  </a:lnTo>
                  <a:lnTo>
                    <a:pt x="394639" y="413435"/>
                  </a:lnTo>
                  <a:lnTo>
                    <a:pt x="394843" y="407403"/>
                  </a:lnTo>
                  <a:close/>
                </a:path>
                <a:path w="883920" h="690245">
                  <a:moveTo>
                    <a:pt x="394843" y="319430"/>
                  </a:moveTo>
                  <a:lnTo>
                    <a:pt x="306374" y="256425"/>
                  </a:lnTo>
                  <a:lnTo>
                    <a:pt x="239522" y="225031"/>
                  </a:lnTo>
                  <a:lnTo>
                    <a:pt x="189395" y="209435"/>
                  </a:lnTo>
                  <a:lnTo>
                    <a:pt x="144919" y="203720"/>
                  </a:lnTo>
                  <a:lnTo>
                    <a:pt x="136245" y="204127"/>
                  </a:lnTo>
                  <a:lnTo>
                    <a:pt x="129578" y="211429"/>
                  </a:lnTo>
                  <a:lnTo>
                    <a:pt x="130225" y="228790"/>
                  </a:lnTo>
                  <a:lnTo>
                    <a:pt x="137604" y="235610"/>
                  </a:lnTo>
                  <a:lnTo>
                    <a:pt x="146291" y="235216"/>
                  </a:lnTo>
                  <a:lnTo>
                    <a:pt x="156540" y="235851"/>
                  </a:lnTo>
                  <a:lnTo>
                    <a:pt x="231508" y="255943"/>
                  </a:lnTo>
                  <a:lnTo>
                    <a:pt x="293471" y="285445"/>
                  </a:lnTo>
                  <a:lnTo>
                    <a:pt x="369938" y="334581"/>
                  </a:lnTo>
                  <a:lnTo>
                    <a:pt x="372745" y="336588"/>
                  </a:lnTo>
                  <a:lnTo>
                    <a:pt x="375958" y="337642"/>
                  </a:lnTo>
                  <a:lnTo>
                    <a:pt x="384149" y="337642"/>
                  </a:lnTo>
                  <a:lnTo>
                    <a:pt x="388975" y="335394"/>
                  </a:lnTo>
                  <a:lnTo>
                    <a:pt x="392023" y="331127"/>
                  </a:lnTo>
                  <a:lnTo>
                    <a:pt x="394639" y="325462"/>
                  </a:lnTo>
                  <a:lnTo>
                    <a:pt x="394843" y="319430"/>
                  </a:lnTo>
                  <a:close/>
                </a:path>
                <a:path w="883920" h="690245">
                  <a:moveTo>
                    <a:pt x="394843" y="231394"/>
                  </a:moveTo>
                  <a:lnTo>
                    <a:pt x="306374" y="168427"/>
                  </a:lnTo>
                  <a:lnTo>
                    <a:pt x="239522" y="137045"/>
                  </a:lnTo>
                  <a:lnTo>
                    <a:pt x="189395" y="121450"/>
                  </a:lnTo>
                  <a:lnTo>
                    <a:pt x="144919" y="115671"/>
                  </a:lnTo>
                  <a:lnTo>
                    <a:pt x="136245" y="116078"/>
                  </a:lnTo>
                  <a:lnTo>
                    <a:pt x="129578" y="123393"/>
                  </a:lnTo>
                  <a:lnTo>
                    <a:pt x="130225" y="140741"/>
                  </a:lnTo>
                  <a:lnTo>
                    <a:pt x="137528" y="147574"/>
                  </a:lnTo>
                  <a:lnTo>
                    <a:pt x="146291" y="147167"/>
                  </a:lnTo>
                  <a:lnTo>
                    <a:pt x="156565" y="147802"/>
                  </a:lnTo>
                  <a:lnTo>
                    <a:pt x="231533" y="167906"/>
                  </a:lnTo>
                  <a:lnTo>
                    <a:pt x="293484" y="197396"/>
                  </a:lnTo>
                  <a:lnTo>
                    <a:pt x="369938" y="246545"/>
                  </a:lnTo>
                  <a:lnTo>
                    <a:pt x="372745" y="248551"/>
                  </a:lnTo>
                  <a:lnTo>
                    <a:pt x="375958" y="249593"/>
                  </a:lnTo>
                  <a:lnTo>
                    <a:pt x="384149" y="249593"/>
                  </a:lnTo>
                  <a:lnTo>
                    <a:pt x="388975" y="247345"/>
                  </a:lnTo>
                  <a:lnTo>
                    <a:pt x="392023" y="243090"/>
                  </a:lnTo>
                  <a:lnTo>
                    <a:pt x="394639" y="237426"/>
                  </a:lnTo>
                  <a:lnTo>
                    <a:pt x="394843" y="231394"/>
                  </a:lnTo>
                  <a:close/>
                </a:path>
                <a:path w="883920" h="690245">
                  <a:moveTo>
                    <a:pt x="754253" y="387527"/>
                  </a:moveTo>
                  <a:lnTo>
                    <a:pt x="747496" y="380136"/>
                  </a:lnTo>
                  <a:lnTo>
                    <a:pt x="738746" y="379730"/>
                  </a:lnTo>
                  <a:lnTo>
                    <a:pt x="726262" y="380212"/>
                  </a:lnTo>
                  <a:lnTo>
                    <a:pt x="644144" y="401104"/>
                  </a:lnTo>
                  <a:lnTo>
                    <a:pt x="577291" y="432473"/>
                  </a:lnTo>
                  <a:lnTo>
                    <a:pt x="495096" y="485127"/>
                  </a:lnTo>
                  <a:lnTo>
                    <a:pt x="488784" y="495452"/>
                  </a:lnTo>
                  <a:lnTo>
                    <a:pt x="489013" y="501510"/>
                  </a:lnTo>
                  <a:lnTo>
                    <a:pt x="491642" y="507225"/>
                  </a:lnTo>
                  <a:lnTo>
                    <a:pt x="494690" y="511479"/>
                  </a:lnTo>
                  <a:lnTo>
                    <a:pt x="499516" y="513727"/>
                  </a:lnTo>
                  <a:lnTo>
                    <a:pt x="507631" y="513727"/>
                  </a:lnTo>
                  <a:lnTo>
                    <a:pt x="510921" y="512762"/>
                  </a:lnTo>
                  <a:lnTo>
                    <a:pt x="513727" y="510679"/>
                  </a:lnTo>
                  <a:lnTo>
                    <a:pt x="589978" y="461645"/>
                  </a:lnTo>
                  <a:lnTo>
                    <a:pt x="651827" y="432155"/>
                  </a:lnTo>
                  <a:lnTo>
                    <a:pt x="697903" y="417233"/>
                  </a:lnTo>
                  <a:lnTo>
                    <a:pt x="726871" y="411937"/>
                  </a:lnTo>
                  <a:lnTo>
                    <a:pt x="737374" y="411302"/>
                  </a:lnTo>
                  <a:lnTo>
                    <a:pt x="746061" y="411619"/>
                  </a:lnTo>
                  <a:lnTo>
                    <a:pt x="753364" y="404952"/>
                  </a:lnTo>
                  <a:lnTo>
                    <a:pt x="753846" y="396278"/>
                  </a:lnTo>
                  <a:lnTo>
                    <a:pt x="754253" y="387527"/>
                  </a:lnTo>
                  <a:close/>
                </a:path>
                <a:path w="883920" h="690245">
                  <a:moveTo>
                    <a:pt x="754253" y="299478"/>
                  </a:moveTo>
                  <a:lnTo>
                    <a:pt x="747496" y="292087"/>
                  </a:lnTo>
                  <a:lnTo>
                    <a:pt x="738746" y="291693"/>
                  </a:lnTo>
                  <a:lnTo>
                    <a:pt x="726262" y="292163"/>
                  </a:lnTo>
                  <a:lnTo>
                    <a:pt x="644144" y="313055"/>
                  </a:lnTo>
                  <a:lnTo>
                    <a:pt x="577291" y="344436"/>
                  </a:lnTo>
                  <a:lnTo>
                    <a:pt x="495096" y="397090"/>
                  </a:lnTo>
                  <a:lnTo>
                    <a:pt x="488784" y="407403"/>
                  </a:lnTo>
                  <a:lnTo>
                    <a:pt x="489013" y="413461"/>
                  </a:lnTo>
                  <a:lnTo>
                    <a:pt x="491642" y="419176"/>
                  </a:lnTo>
                  <a:lnTo>
                    <a:pt x="494690" y="423430"/>
                  </a:lnTo>
                  <a:lnTo>
                    <a:pt x="499516" y="425678"/>
                  </a:lnTo>
                  <a:lnTo>
                    <a:pt x="507631" y="425678"/>
                  </a:lnTo>
                  <a:lnTo>
                    <a:pt x="510921" y="424726"/>
                  </a:lnTo>
                  <a:lnTo>
                    <a:pt x="513727" y="422630"/>
                  </a:lnTo>
                  <a:lnTo>
                    <a:pt x="589978" y="373608"/>
                  </a:lnTo>
                  <a:lnTo>
                    <a:pt x="651827" y="344106"/>
                  </a:lnTo>
                  <a:lnTo>
                    <a:pt x="697903" y="329196"/>
                  </a:lnTo>
                  <a:lnTo>
                    <a:pt x="726871" y="323888"/>
                  </a:lnTo>
                  <a:lnTo>
                    <a:pt x="737374" y="323253"/>
                  </a:lnTo>
                  <a:lnTo>
                    <a:pt x="746061" y="323583"/>
                  </a:lnTo>
                  <a:lnTo>
                    <a:pt x="753364" y="316915"/>
                  </a:lnTo>
                  <a:lnTo>
                    <a:pt x="753846" y="308241"/>
                  </a:lnTo>
                  <a:lnTo>
                    <a:pt x="754253" y="299478"/>
                  </a:lnTo>
                  <a:close/>
                </a:path>
                <a:path w="883920" h="690245">
                  <a:moveTo>
                    <a:pt x="754253" y="211518"/>
                  </a:moveTo>
                  <a:lnTo>
                    <a:pt x="747496" y="204127"/>
                  </a:lnTo>
                  <a:lnTo>
                    <a:pt x="738746" y="203720"/>
                  </a:lnTo>
                  <a:lnTo>
                    <a:pt x="726262" y="204203"/>
                  </a:lnTo>
                  <a:lnTo>
                    <a:pt x="644144" y="225094"/>
                  </a:lnTo>
                  <a:lnTo>
                    <a:pt x="577291" y="256463"/>
                  </a:lnTo>
                  <a:lnTo>
                    <a:pt x="495096" y="309118"/>
                  </a:lnTo>
                  <a:lnTo>
                    <a:pt x="488784" y="319443"/>
                  </a:lnTo>
                  <a:lnTo>
                    <a:pt x="489013" y="325501"/>
                  </a:lnTo>
                  <a:lnTo>
                    <a:pt x="491642" y="331216"/>
                  </a:lnTo>
                  <a:lnTo>
                    <a:pt x="494690" y="335470"/>
                  </a:lnTo>
                  <a:lnTo>
                    <a:pt x="499516" y="337718"/>
                  </a:lnTo>
                  <a:lnTo>
                    <a:pt x="507631" y="337718"/>
                  </a:lnTo>
                  <a:lnTo>
                    <a:pt x="510921" y="336753"/>
                  </a:lnTo>
                  <a:lnTo>
                    <a:pt x="513727" y="334670"/>
                  </a:lnTo>
                  <a:lnTo>
                    <a:pt x="589978" y="285635"/>
                  </a:lnTo>
                  <a:lnTo>
                    <a:pt x="651827" y="256146"/>
                  </a:lnTo>
                  <a:lnTo>
                    <a:pt x="697903" y="241223"/>
                  </a:lnTo>
                  <a:lnTo>
                    <a:pt x="726871" y="235927"/>
                  </a:lnTo>
                  <a:lnTo>
                    <a:pt x="737374" y="235292"/>
                  </a:lnTo>
                  <a:lnTo>
                    <a:pt x="746061" y="235699"/>
                  </a:lnTo>
                  <a:lnTo>
                    <a:pt x="753364" y="228942"/>
                  </a:lnTo>
                  <a:lnTo>
                    <a:pt x="753846" y="220268"/>
                  </a:lnTo>
                  <a:lnTo>
                    <a:pt x="754253" y="211518"/>
                  </a:lnTo>
                  <a:close/>
                </a:path>
                <a:path w="883920" h="690245">
                  <a:moveTo>
                    <a:pt x="754253" y="123469"/>
                  </a:moveTo>
                  <a:lnTo>
                    <a:pt x="747496" y="116078"/>
                  </a:lnTo>
                  <a:lnTo>
                    <a:pt x="738746" y="115671"/>
                  </a:lnTo>
                  <a:lnTo>
                    <a:pt x="726262" y="116154"/>
                  </a:lnTo>
                  <a:lnTo>
                    <a:pt x="644144" y="137045"/>
                  </a:lnTo>
                  <a:lnTo>
                    <a:pt x="577291" y="168427"/>
                  </a:lnTo>
                  <a:lnTo>
                    <a:pt x="495096" y="221068"/>
                  </a:lnTo>
                  <a:lnTo>
                    <a:pt x="488784" y="231394"/>
                  </a:lnTo>
                  <a:lnTo>
                    <a:pt x="489013" y="237451"/>
                  </a:lnTo>
                  <a:lnTo>
                    <a:pt x="491642" y="243166"/>
                  </a:lnTo>
                  <a:lnTo>
                    <a:pt x="494690" y="247421"/>
                  </a:lnTo>
                  <a:lnTo>
                    <a:pt x="499516" y="249669"/>
                  </a:lnTo>
                  <a:lnTo>
                    <a:pt x="507631" y="249669"/>
                  </a:lnTo>
                  <a:lnTo>
                    <a:pt x="510921" y="248704"/>
                  </a:lnTo>
                  <a:lnTo>
                    <a:pt x="513727" y="246621"/>
                  </a:lnTo>
                  <a:lnTo>
                    <a:pt x="589978" y="197561"/>
                  </a:lnTo>
                  <a:lnTo>
                    <a:pt x="651827" y="168059"/>
                  </a:lnTo>
                  <a:lnTo>
                    <a:pt x="697903" y="153162"/>
                  </a:lnTo>
                  <a:lnTo>
                    <a:pt x="726871" y="147878"/>
                  </a:lnTo>
                  <a:lnTo>
                    <a:pt x="737374" y="147243"/>
                  </a:lnTo>
                  <a:lnTo>
                    <a:pt x="746061" y="147574"/>
                  </a:lnTo>
                  <a:lnTo>
                    <a:pt x="753364" y="140906"/>
                  </a:lnTo>
                  <a:lnTo>
                    <a:pt x="753846" y="132232"/>
                  </a:lnTo>
                  <a:lnTo>
                    <a:pt x="754253" y="123469"/>
                  </a:lnTo>
                  <a:close/>
                </a:path>
                <a:path w="883920" h="690245">
                  <a:moveTo>
                    <a:pt x="883666" y="61937"/>
                  </a:moveTo>
                  <a:lnTo>
                    <a:pt x="876592" y="54864"/>
                  </a:lnTo>
                  <a:lnTo>
                    <a:pt x="859078" y="54864"/>
                  </a:lnTo>
                  <a:lnTo>
                    <a:pt x="852017" y="61937"/>
                  </a:lnTo>
                  <a:lnTo>
                    <a:pt x="852017" y="658012"/>
                  </a:lnTo>
                  <a:lnTo>
                    <a:pt x="483692" y="658012"/>
                  </a:lnTo>
                  <a:lnTo>
                    <a:pt x="507225" y="641464"/>
                  </a:lnTo>
                  <a:lnTo>
                    <a:pt x="513232" y="637921"/>
                  </a:lnTo>
                  <a:lnTo>
                    <a:pt x="513359" y="637844"/>
                  </a:lnTo>
                  <a:lnTo>
                    <a:pt x="575957" y="605167"/>
                  </a:lnTo>
                  <a:lnTo>
                    <a:pt x="621576" y="588225"/>
                  </a:lnTo>
                  <a:lnTo>
                    <a:pt x="674979" y="573925"/>
                  </a:lnTo>
                  <a:lnTo>
                    <a:pt x="736384" y="563676"/>
                  </a:lnTo>
                  <a:lnTo>
                    <a:pt x="805980" y="558876"/>
                  </a:lnTo>
                  <a:lnTo>
                    <a:pt x="821410" y="558558"/>
                  </a:lnTo>
                  <a:lnTo>
                    <a:pt x="821410" y="31572"/>
                  </a:lnTo>
                  <a:lnTo>
                    <a:pt x="821410" y="1282"/>
                  </a:lnTo>
                  <a:lnTo>
                    <a:pt x="806627" y="317"/>
                  </a:lnTo>
                  <a:lnTo>
                    <a:pt x="795731" y="0"/>
                  </a:lnTo>
                  <a:lnTo>
                    <a:pt x="789838" y="203"/>
                  </a:lnTo>
                  <a:lnTo>
                    <a:pt x="789838" y="31572"/>
                  </a:lnTo>
                  <a:lnTo>
                    <a:pt x="789838" y="527710"/>
                  </a:lnTo>
                  <a:lnTo>
                    <a:pt x="716965" y="534162"/>
                  </a:lnTo>
                  <a:lnTo>
                    <a:pt x="653034" y="546214"/>
                  </a:lnTo>
                  <a:lnTo>
                    <a:pt x="597763" y="562343"/>
                  </a:lnTo>
                  <a:lnTo>
                    <a:pt x="550875" y="581075"/>
                  </a:lnTo>
                  <a:lnTo>
                    <a:pt x="512076" y="600900"/>
                  </a:lnTo>
                  <a:lnTo>
                    <a:pt x="457657" y="637844"/>
                  </a:lnTo>
                  <a:lnTo>
                    <a:pt x="457657" y="183718"/>
                  </a:lnTo>
                  <a:lnTo>
                    <a:pt x="487934" y="154241"/>
                  </a:lnTo>
                  <a:lnTo>
                    <a:pt x="551624" y="103733"/>
                  </a:lnTo>
                  <a:lnTo>
                    <a:pt x="598792" y="77584"/>
                  </a:lnTo>
                  <a:lnTo>
                    <a:pt x="643432" y="58966"/>
                  </a:lnTo>
                  <a:lnTo>
                    <a:pt x="683552" y="46596"/>
                  </a:lnTo>
                  <a:lnTo>
                    <a:pt x="746785" y="34620"/>
                  </a:lnTo>
                  <a:lnTo>
                    <a:pt x="789838" y="31572"/>
                  </a:lnTo>
                  <a:lnTo>
                    <a:pt x="789838" y="203"/>
                  </a:lnTo>
                  <a:lnTo>
                    <a:pt x="727786" y="5346"/>
                  </a:lnTo>
                  <a:lnTo>
                    <a:pt x="676808" y="15748"/>
                  </a:lnTo>
                  <a:lnTo>
                    <a:pt x="604710" y="40246"/>
                  </a:lnTo>
                  <a:lnTo>
                    <a:pt x="564654" y="59537"/>
                  </a:lnTo>
                  <a:lnTo>
                    <a:pt x="523405" y="84480"/>
                  </a:lnTo>
                  <a:lnTo>
                    <a:pt x="482092" y="115811"/>
                  </a:lnTo>
                  <a:lnTo>
                    <a:pt x="441833" y="154241"/>
                  </a:lnTo>
                  <a:lnTo>
                    <a:pt x="426008" y="139141"/>
                  </a:lnTo>
                  <a:lnTo>
                    <a:pt x="426008" y="183718"/>
                  </a:lnTo>
                  <a:lnTo>
                    <a:pt x="426008" y="637921"/>
                  </a:lnTo>
                  <a:lnTo>
                    <a:pt x="402564" y="620395"/>
                  </a:lnTo>
                  <a:lnTo>
                    <a:pt x="332790" y="581152"/>
                  </a:lnTo>
                  <a:lnTo>
                    <a:pt x="285902" y="562432"/>
                  </a:lnTo>
                  <a:lnTo>
                    <a:pt x="230632" y="546290"/>
                  </a:lnTo>
                  <a:lnTo>
                    <a:pt x="166700" y="534250"/>
                  </a:lnTo>
                  <a:lnTo>
                    <a:pt x="93827" y="527786"/>
                  </a:lnTo>
                  <a:lnTo>
                    <a:pt x="93827" y="31648"/>
                  </a:lnTo>
                  <a:lnTo>
                    <a:pt x="149237" y="36449"/>
                  </a:lnTo>
                  <a:lnTo>
                    <a:pt x="188264" y="43916"/>
                  </a:lnTo>
                  <a:lnTo>
                    <a:pt x="232498" y="56476"/>
                  </a:lnTo>
                  <a:lnTo>
                    <a:pt x="280162" y="75438"/>
                  </a:lnTo>
                  <a:lnTo>
                    <a:pt x="329476" y="102095"/>
                  </a:lnTo>
                  <a:lnTo>
                    <a:pt x="378688" y="137756"/>
                  </a:lnTo>
                  <a:lnTo>
                    <a:pt x="426008" y="183718"/>
                  </a:lnTo>
                  <a:lnTo>
                    <a:pt x="426008" y="139141"/>
                  </a:lnTo>
                  <a:lnTo>
                    <a:pt x="360260" y="84480"/>
                  </a:lnTo>
                  <a:lnTo>
                    <a:pt x="319011" y="59537"/>
                  </a:lnTo>
                  <a:lnTo>
                    <a:pt x="278955" y="40246"/>
                  </a:lnTo>
                  <a:lnTo>
                    <a:pt x="256349" y="31648"/>
                  </a:lnTo>
                  <a:lnTo>
                    <a:pt x="241198" y="25882"/>
                  </a:lnTo>
                  <a:lnTo>
                    <a:pt x="206857" y="15748"/>
                  </a:lnTo>
                  <a:lnTo>
                    <a:pt x="155879" y="5346"/>
                  </a:lnTo>
                  <a:lnTo>
                    <a:pt x="115227" y="889"/>
                  </a:lnTo>
                  <a:lnTo>
                    <a:pt x="87934" y="0"/>
                  </a:lnTo>
                  <a:lnTo>
                    <a:pt x="77038" y="317"/>
                  </a:lnTo>
                  <a:lnTo>
                    <a:pt x="62255" y="1282"/>
                  </a:lnTo>
                  <a:lnTo>
                    <a:pt x="62255" y="558558"/>
                  </a:lnTo>
                  <a:lnTo>
                    <a:pt x="77685" y="558876"/>
                  </a:lnTo>
                  <a:lnTo>
                    <a:pt x="147281" y="563676"/>
                  </a:lnTo>
                  <a:lnTo>
                    <a:pt x="208686" y="573925"/>
                  </a:lnTo>
                  <a:lnTo>
                    <a:pt x="262089" y="588225"/>
                  </a:lnTo>
                  <a:lnTo>
                    <a:pt x="307708" y="605167"/>
                  </a:lnTo>
                  <a:lnTo>
                    <a:pt x="345757" y="623379"/>
                  </a:lnTo>
                  <a:lnTo>
                    <a:pt x="399973" y="658012"/>
                  </a:lnTo>
                  <a:lnTo>
                    <a:pt x="31572" y="658012"/>
                  </a:lnTo>
                  <a:lnTo>
                    <a:pt x="31572" y="61937"/>
                  </a:lnTo>
                  <a:lnTo>
                    <a:pt x="24498" y="54864"/>
                  </a:lnTo>
                  <a:lnTo>
                    <a:pt x="6985" y="54864"/>
                  </a:lnTo>
                  <a:lnTo>
                    <a:pt x="0" y="61937"/>
                  </a:lnTo>
                  <a:lnTo>
                    <a:pt x="0" y="689660"/>
                  </a:lnTo>
                  <a:lnTo>
                    <a:pt x="883666" y="689660"/>
                  </a:lnTo>
                  <a:lnTo>
                    <a:pt x="883666" y="658012"/>
                  </a:lnTo>
                  <a:lnTo>
                    <a:pt x="883666" y="619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4107715" y="4722398"/>
            <a:ext cx="473709" cy="1936750"/>
          </a:xfrm>
          <a:custGeom>
            <a:avLst/>
            <a:gdLst/>
            <a:ahLst/>
            <a:cxnLst/>
            <a:rect l="l" t="t" r="r" b="b"/>
            <a:pathLst>
              <a:path w="473710" h="1936750">
                <a:moveTo>
                  <a:pt x="392024" y="0"/>
                </a:moveTo>
                <a:lnTo>
                  <a:pt x="416409" y="40755"/>
                </a:lnTo>
                <a:lnTo>
                  <a:pt x="436658" y="83603"/>
                </a:lnTo>
                <a:lnTo>
                  <a:pt x="452637" y="128220"/>
                </a:lnTo>
                <a:lnTo>
                  <a:pt x="464214" y="174286"/>
                </a:lnTo>
                <a:lnTo>
                  <a:pt x="471257" y="221485"/>
                </a:lnTo>
                <a:lnTo>
                  <a:pt x="473634" y="269496"/>
                </a:lnTo>
                <a:lnTo>
                  <a:pt x="473634" y="1451218"/>
                </a:lnTo>
                <a:lnTo>
                  <a:pt x="471257" y="1499228"/>
                </a:lnTo>
                <a:lnTo>
                  <a:pt x="464214" y="1546425"/>
                </a:lnTo>
                <a:lnTo>
                  <a:pt x="452637" y="1592491"/>
                </a:lnTo>
                <a:lnTo>
                  <a:pt x="436658" y="1637107"/>
                </a:lnTo>
                <a:lnTo>
                  <a:pt x="416409" y="1679955"/>
                </a:lnTo>
                <a:lnTo>
                  <a:pt x="392021" y="1720715"/>
                </a:lnTo>
                <a:lnTo>
                  <a:pt x="363628" y="1759069"/>
                </a:lnTo>
                <a:lnTo>
                  <a:pt x="331359" y="1794699"/>
                </a:lnTo>
                <a:lnTo>
                  <a:pt x="295730" y="1826968"/>
                </a:lnTo>
                <a:lnTo>
                  <a:pt x="257375" y="1855363"/>
                </a:lnTo>
                <a:lnTo>
                  <a:pt x="216615" y="1879752"/>
                </a:lnTo>
                <a:lnTo>
                  <a:pt x="173767" y="1900003"/>
                </a:lnTo>
                <a:lnTo>
                  <a:pt x="129151" y="1915984"/>
                </a:lnTo>
                <a:lnTo>
                  <a:pt x="83085" y="1927562"/>
                </a:lnTo>
                <a:lnTo>
                  <a:pt x="35888" y="1934606"/>
                </a:lnTo>
                <a:lnTo>
                  <a:pt x="0" y="1936384"/>
                </a:lnTo>
              </a:path>
            </a:pathLst>
          </a:custGeom>
          <a:ln w="19050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222949" y="4970280"/>
            <a:ext cx="473709" cy="1689100"/>
          </a:xfrm>
          <a:custGeom>
            <a:avLst/>
            <a:gdLst/>
            <a:ahLst/>
            <a:cxnLst/>
            <a:rect l="l" t="t" r="r" b="b"/>
            <a:pathLst>
              <a:path w="473710" h="1689100">
                <a:moveTo>
                  <a:pt x="473640" y="1688501"/>
                </a:moveTo>
                <a:lnTo>
                  <a:pt x="390552" y="1679680"/>
                </a:lnTo>
                <a:lnTo>
                  <a:pt x="344485" y="1668102"/>
                </a:lnTo>
                <a:lnTo>
                  <a:pt x="299869" y="1652121"/>
                </a:lnTo>
                <a:lnTo>
                  <a:pt x="257021" y="1631870"/>
                </a:lnTo>
                <a:lnTo>
                  <a:pt x="216261" y="1607481"/>
                </a:lnTo>
                <a:lnTo>
                  <a:pt x="177906" y="1579086"/>
                </a:lnTo>
                <a:lnTo>
                  <a:pt x="142276" y="1546817"/>
                </a:lnTo>
                <a:lnTo>
                  <a:pt x="110008" y="1511187"/>
                </a:lnTo>
                <a:lnTo>
                  <a:pt x="81613" y="1472833"/>
                </a:lnTo>
                <a:lnTo>
                  <a:pt x="57226" y="1432072"/>
                </a:lnTo>
                <a:lnTo>
                  <a:pt x="36976" y="1389225"/>
                </a:lnTo>
                <a:lnTo>
                  <a:pt x="20997" y="1344609"/>
                </a:lnTo>
                <a:lnTo>
                  <a:pt x="9420" y="1298543"/>
                </a:lnTo>
                <a:lnTo>
                  <a:pt x="2377" y="1251346"/>
                </a:lnTo>
                <a:lnTo>
                  <a:pt x="0" y="1203336"/>
                </a:lnTo>
                <a:lnTo>
                  <a:pt x="0" y="21614"/>
                </a:lnTo>
                <a:lnTo>
                  <a:pt x="1070" y="0"/>
                </a:lnTo>
              </a:path>
            </a:pathLst>
          </a:custGeom>
          <a:ln w="19050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11961" y="5322003"/>
            <a:ext cx="1980564" cy="962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7100"/>
              </a:lnSpc>
              <a:spcBef>
                <a:spcPts val="95"/>
              </a:spcBef>
            </a:pPr>
            <a:r>
              <a:rPr dirty="0" sz="1750" spc="35">
                <a:solidFill>
                  <a:srgbClr val="404041"/>
                </a:solidFill>
                <a:latin typeface="Trebuchet MS"/>
                <a:cs typeface="Trebuchet MS"/>
              </a:rPr>
              <a:t>Advancing </a:t>
            </a:r>
            <a:r>
              <a:rPr dirty="0" sz="1750" spc="-10">
                <a:solidFill>
                  <a:srgbClr val="404041"/>
                </a:solidFill>
                <a:latin typeface="Trebuchet MS"/>
                <a:cs typeface="Trebuchet MS"/>
              </a:rPr>
              <a:t>Emotionally </a:t>
            </a:r>
            <a:r>
              <a:rPr dirty="0" sz="1750">
                <a:solidFill>
                  <a:srgbClr val="404041"/>
                </a:solidFill>
                <a:latin typeface="Trebuchet MS"/>
                <a:cs typeface="Trebuchet MS"/>
              </a:rPr>
              <a:t>Intelligent</a:t>
            </a:r>
            <a:r>
              <a:rPr dirty="0" sz="1750" spc="-8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750" spc="55">
                <a:solidFill>
                  <a:srgbClr val="404041"/>
                </a:solidFill>
                <a:latin typeface="Trebuchet MS"/>
                <a:cs typeface="Trebuchet MS"/>
              </a:rPr>
              <a:t>Systems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332643" y="3641842"/>
            <a:ext cx="3638550" cy="3122930"/>
            <a:chOff x="5332643" y="3641842"/>
            <a:chExt cx="3638550" cy="3122930"/>
          </a:xfrm>
        </p:grpSpPr>
        <p:sp>
          <p:nvSpPr>
            <p:cNvPr id="11" name="object 11" descr=""/>
            <p:cNvSpPr/>
            <p:nvPr/>
          </p:nvSpPr>
          <p:spPr>
            <a:xfrm>
              <a:off x="5342168" y="4433559"/>
              <a:ext cx="3619500" cy="2321560"/>
            </a:xfrm>
            <a:custGeom>
              <a:avLst/>
              <a:gdLst/>
              <a:ahLst/>
              <a:cxnLst/>
              <a:rect l="l" t="t" r="r" b="b"/>
              <a:pathLst>
                <a:path w="3619500" h="2321559">
                  <a:moveTo>
                    <a:pt x="485757" y="0"/>
                  </a:moveTo>
                  <a:lnTo>
                    <a:pt x="3134496" y="0"/>
                  </a:lnTo>
                  <a:lnTo>
                    <a:pt x="3182505" y="2376"/>
                  </a:lnTo>
                  <a:lnTo>
                    <a:pt x="3229701" y="9419"/>
                  </a:lnTo>
                  <a:lnTo>
                    <a:pt x="3275766" y="20996"/>
                  </a:lnTo>
                  <a:lnTo>
                    <a:pt x="3320380" y="36975"/>
                  </a:lnTo>
                  <a:lnTo>
                    <a:pt x="3363226" y="57224"/>
                  </a:lnTo>
                  <a:lnTo>
                    <a:pt x="3403985" y="81611"/>
                  </a:lnTo>
                  <a:lnTo>
                    <a:pt x="3442338" y="110004"/>
                  </a:lnTo>
                  <a:lnTo>
                    <a:pt x="3477968" y="142272"/>
                  </a:lnTo>
                  <a:lnTo>
                    <a:pt x="3510236" y="177901"/>
                  </a:lnTo>
                  <a:lnTo>
                    <a:pt x="3538630" y="216254"/>
                  </a:lnTo>
                  <a:lnTo>
                    <a:pt x="3563017" y="257013"/>
                  </a:lnTo>
                  <a:lnTo>
                    <a:pt x="3583267" y="299860"/>
                  </a:lnTo>
                  <a:lnTo>
                    <a:pt x="3599246" y="344475"/>
                  </a:lnTo>
                  <a:lnTo>
                    <a:pt x="3610823" y="390540"/>
                  </a:lnTo>
                  <a:lnTo>
                    <a:pt x="3617866" y="437737"/>
                  </a:lnTo>
                  <a:lnTo>
                    <a:pt x="3619438" y="469506"/>
                  </a:lnTo>
                </a:path>
                <a:path w="3619500" h="2321559">
                  <a:moveTo>
                    <a:pt x="3619438" y="1851614"/>
                  </a:moveTo>
                  <a:lnTo>
                    <a:pt x="3610823" y="1930583"/>
                  </a:lnTo>
                  <a:lnTo>
                    <a:pt x="3599246" y="1976649"/>
                  </a:lnTo>
                  <a:lnTo>
                    <a:pt x="3583267" y="2021264"/>
                  </a:lnTo>
                  <a:lnTo>
                    <a:pt x="3563017" y="2064111"/>
                  </a:lnTo>
                  <a:lnTo>
                    <a:pt x="3538630" y="2104870"/>
                  </a:lnTo>
                  <a:lnTo>
                    <a:pt x="3510236" y="2143223"/>
                  </a:lnTo>
                  <a:lnTo>
                    <a:pt x="3477968" y="2178853"/>
                  </a:lnTo>
                  <a:lnTo>
                    <a:pt x="3442338" y="2211121"/>
                  </a:lnTo>
                  <a:lnTo>
                    <a:pt x="3403985" y="2239515"/>
                  </a:lnTo>
                  <a:lnTo>
                    <a:pt x="3363226" y="2263902"/>
                  </a:lnTo>
                  <a:lnTo>
                    <a:pt x="3320380" y="2284152"/>
                  </a:lnTo>
                  <a:lnTo>
                    <a:pt x="3275766" y="2300131"/>
                  </a:lnTo>
                  <a:lnTo>
                    <a:pt x="3229701" y="2311708"/>
                  </a:lnTo>
                  <a:lnTo>
                    <a:pt x="3182505" y="2318751"/>
                  </a:lnTo>
                  <a:lnTo>
                    <a:pt x="3134496" y="2321128"/>
                  </a:lnTo>
                  <a:lnTo>
                    <a:pt x="485747" y="2321128"/>
                  </a:lnTo>
                  <a:lnTo>
                    <a:pt x="437737" y="2318751"/>
                  </a:lnTo>
                  <a:lnTo>
                    <a:pt x="390540" y="2311708"/>
                  </a:lnTo>
                  <a:lnTo>
                    <a:pt x="344475" y="2300131"/>
                  </a:lnTo>
                  <a:lnTo>
                    <a:pt x="299860" y="2284152"/>
                  </a:lnTo>
                  <a:lnTo>
                    <a:pt x="257013" y="2263902"/>
                  </a:lnTo>
                  <a:lnTo>
                    <a:pt x="216254" y="2239515"/>
                  </a:lnTo>
                  <a:lnTo>
                    <a:pt x="177901" y="2211121"/>
                  </a:lnTo>
                  <a:lnTo>
                    <a:pt x="142272" y="2178853"/>
                  </a:lnTo>
                  <a:lnTo>
                    <a:pt x="110004" y="2143223"/>
                  </a:lnTo>
                  <a:lnTo>
                    <a:pt x="81611" y="2104870"/>
                  </a:lnTo>
                  <a:lnTo>
                    <a:pt x="57224" y="2064111"/>
                  </a:lnTo>
                  <a:lnTo>
                    <a:pt x="36975" y="2021264"/>
                  </a:lnTo>
                  <a:lnTo>
                    <a:pt x="20996" y="1976649"/>
                  </a:lnTo>
                  <a:lnTo>
                    <a:pt x="9419" y="1930583"/>
                  </a:lnTo>
                  <a:lnTo>
                    <a:pt x="2376" y="1883384"/>
                  </a:lnTo>
                  <a:lnTo>
                    <a:pt x="0" y="1835372"/>
                  </a:lnTo>
                  <a:lnTo>
                    <a:pt x="0" y="485757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39478" y="3641842"/>
              <a:ext cx="1530350" cy="1530350"/>
            </a:xfrm>
            <a:custGeom>
              <a:avLst/>
              <a:gdLst/>
              <a:ahLst/>
              <a:cxnLst/>
              <a:rect l="l" t="t" r="r" b="b"/>
              <a:pathLst>
                <a:path w="1530350" h="1530350">
                  <a:moveTo>
                    <a:pt x="765017" y="1530004"/>
                  </a:moveTo>
                  <a:lnTo>
                    <a:pt x="716635" y="1528499"/>
                  </a:lnTo>
                  <a:lnTo>
                    <a:pt x="669053" y="1524043"/>
                  </a:lnTo>
                  <a:lnTo>
                    <a:pt x="622361" y="1516727"/>
                  </a:lnTo>
                  <a:lnTo>
                    <a:pt x="576647" y="1506640"/>
                  </a:lnTo>
                  <a:lnTo>
                    <a:pt x="532003" y="1493871"/>
                  </a:lnTo>
                  <a:lnTo>
                    <a:pt x="488516" y="1478510"/>
                  </a:lnTo>
                  <a:lnTo>
                    <a:pt x="446277" y="1460647"/>
                  </a:lnTo>
                  <a:lnTo>
                    <a:pt x="405375" y="1440371"/>
                  </a:lnTo>
                  <a:lnTo>
                    <a:pt x="365901" y="1417772"/>
                  </a:lnTo>
                  <a:lnTo>
                    <a:pt x="327943" y="1392940"/>
                  </a:lnTo>
                  <a:lnTo>
                    <a:pt x="291592" y="1365964"/>
                  </a:lnTo>
                  <a:lnTo>
                    <a:pt x="256936" y="1336933"/>
                  </a:lnTo>
                  <a:lnTo>
                    <a:pt x="224065" y="1305938"/>
                  </a:lnTo>
                  <a:lnTo>
                    <a:pt x="193070" y="1273067"/>
                  </a:lnTo>
                  <a:lnTo>
                    <a:pt x="164040" y="1238412"/>
                  </a:lnTo>
                  <a:lnTo>
                    <a:pt x="137063" y="1202060"/>
                  </a:lnTo>
                  <a:lnTo>
                    <a:pt x="112231" y="1164102"/>
                  </a:lnTo>
                  <a:lnTo>
                    <a:pt x="89632" y="1124628"/>
                  </a:lnTo>
                  <a:lnTo>
                    <a:pt x="69356" y="1083726"/>
                  </a:lnTo>
                  <a:lnTo>
                    <a:pt x="51493" y="1041487"/>
                  </a:lnTo>
                  <a:lnTo>
                    <a:pt x="36132" y="998001"/>
                  </a:lnTo>
                  <a:lnTo>
                    <a:pt x="23363" y="953356"/>
                  </a:lnTo>
                  <a:lnTo>
                    <a:pt x="13276" y="907642"/>
                  </a:lnTo>
                  <a:lnTo>
                    <a:pt x="5960" y="860950"/>
                  </a:lnTo>
                  <a:lnTo>
                    <a:pt x="1504" y="813368"/>
                  </a:lnTo>
                  <a:lnTo>
                    <a:pt x="0" y="764991"/>
                  </a:lnTo>
                  <a:lnTo>
                    <a:pt x="1504" y="716608"/>
                  </a:lnTo>
                  <a:lnTo>
                    <a:pt x="5960" y="669030"/>
                  </a:lnTo>
                  <a:lnTo>
                    <a:pt x="13276" y="622340"/>
                  </a:lnTo>
                  <a:lnTo>
                    <a:pt x="23363" y="576629"/>
                  </a:lnTo>
                  <a:lnTo>
                    <a:pt x="36132" y="531987"/>
                  </a:lnTo>
                  <a:lnTo>
                    <a:pt x="51493" y="488502"/>
                  </a:lnTo>
                  <a:lnTo>
                    <a:pt x="69356" y="446265"/>
                  </a:lnTo>
                  <a:lnTo>
                    <a:pt x="89632" y="405365"/>
                  </a:lnTo>
                  <a:lnTo>
                    <a:pt x="112231" y="365893"/>
                  </a:lnTo>
                  <a:lnTo>
                    <a:pt x="137063" y="327936"/>
                  </a:lnTo>
                  <a:lnTo>
                    <a:pt x="164040" y="291586"/>
                  </a:lnTo>
                  <a:lnTo>
                    <a:pt x="193070" y="256931"/>
                  </a:lnTo>
                  <a:lnTo>
                    <a:pt x="224065" y="224062"/>
                  </a:lnTo>
                  <a:lnTo>
                    <a:pt x="256936" y="193067"/>
                  </a:lnTo>
                  <a:lnTo>
                    <a:pt x="291592" y="164037"/>
                  </a:lnTo>
                  <a:lnTo>
                    <a:pt x="327943" y="137062"/>
                  </a:lnTo>
                  <a:lnTo>
                    <a:pt x="365901" y="112230"/>
                  </a:lnTo>
                  <a:lnTo>
                    <a:pt x="405375" y="89631"/>
                  </a:lnTo>
                  <a:lnTo>
                    <a:pt x="446277" y="69356"/>
                  </a:lnTo>
                  <a:lnTo>
                    <a:pt x="488516" y="51493"/>
                  </a:lnTo>
                  <a:lnTo>
                    <a:pt x="532003" y="36132"/>
                  </a:lnTo>
                  <a:lnTo>
                    <a:pt x="576647" y="23363"/>
                  </a:lnTo>
                  <a:lnTo>
                    <a:pt x="622361" y="13276"/>
                  </a:lnTo>
                  <a:lnTo>
                    <a:pt x="669053" y="5960"/>
                  </a:lnTo>
                  <a:lnTo>
                    <a:pt x="716635" y="1504"/>
                  </a:lnTo>
                  <a:lnTo>
                    <a:pt x="765014" y="0"/>
                  </a:lnTo>
                  <a:lnTo>
                    <a:pt x="813395" y="1504"/>
                  </a:lnTo>
                  <a:lnTo>
                    <a:pt x="860974" y="5960"/>
                  </a:lnTo>
                  <a:lnTo>
                    <a:pt x="907663" y="13276"/>
                  </a:lnTo>
                  <a:lnTo>
                    <a:pt x="953374" y="23363"/>
                  </a:lnTo>
                  <a:lnTo>
                    <a:pt x="998017" y="36132"/>
                  </a:lnTo>
                  <a:lnTo>
                    <a:pt x="1041501" y="51493"/>
                  </a:lnTo>
                  <a:lnTo>
                    <a:pt x="1083738" y="69356"/>
                  </a:lnTo>
                  <a:lnTo>
                    <a:pt x="1124638" y="89631"/>
                  </a:lnTo>
                  <a:lnTo>
                    <a:pt x="1164111" y="112230"/>
                  </a:lnTo>
                  <a:lnTo>
                    <a:pt x="1202067" y="137062"/>
                  </a:lnTo>
                  <a:lnTo>
                    <a:pt x="1238417" y="164037"/>
                  </a:lnTo>
                  <a:lnTo>
                    <a:pt x="1273072" y="193067"/>
                  </a:lnTo>
                  <a:lnTo>
                    <a:pt x="1305942" y="224062"/>
                  </a:lnTo>
                  <a:lnTo>
                    <a:pt x="1336936" y="256931"/>
                  </a:lnTo>
                  <a:lnTo>
                    <a:pt x="1365966" y="291586"/>
                  </a:lnTo>
                  <a:lnTo>
                    <a:pt x="1392942" y="327936"/>
                  </a:lnTo>
                  <a:lnTo>
                    <a:pt x="1417774" y="365893"/>
                  </a:lnTo>
                  <a:lnTo>
                    <a:pt x="1440372" y="405365"/>
                  </a:lnTo>
                  <a:lnTo>
                    <a:pt x="1460648" y="446265"/>
                  </a:lnTo>
                  <a:lnTo>
                    <a:pt x="1478511" y="488502"/>
                  </a:lnTo>
                  <a:lnTo>
                    <a:pt x="1493871" y="531987"/>
                  </a:lnTo>
                  <a:lnTo>
                    <a:pt x="1506640" y="576629"/>
                  </a:lnTo>
                  <a:lnTo>
                    <a:pt x="1516727" y="622340"/>
                  </a:lnTo>
                  <a:lnTo>
                    <a:pt x="1524043" y="669030"/>
                  </a:lnTo>
                  <a:lnTo>
                    <a:pt x="1528499" y="716608"/>
                  </a:lnTo>
                  <a:lnTo>
                    <a:pt x="1530004" y="764982"/>
                  </a:lnTo>
                  <a:lnTo>
                    <a:pt x="1528499" y="813368"/>
                  </a:lnTo>
                  <a:lnTo>
                    <a:pt x="1524043" y="860950"/>
                  </a:lnTo>
                  <a:lnTo>
                    <a:pt x="1516727" y="907642"/>
                  </a:lnTo>
                  <a:lnTo>
                    <a:pt x="1506640" y="953356"/>
                  </a:lnTo>
                  <a:lnTo>
                    <a:pt x="1493871" y="998001"/>
                  </a:lnTo>
                  <a:lnTo>
                    <a:pt x="1478511" y="1041487"/>
                  </a:lnTo>
                  <a:lnTo>
                    <a:pt x="1460648" y="1083726"/>
                  </a:lnTo>
                  <a:lnTo>
                    <a:pt x="1440372" y="1124628"/>
                  </a:lnTo>
                  <a:lnTo>
                    <a:pt x="1417774" y="1164102"/>
                  </a:lnTo>
                  <a:lnTo>
                    <a:pt x="1392942" y="1202060"/>
                  </a:lnTo>
                  <a:lnTo>
                    <a:pt x="1365966" y="1238412"/>
                  </a:lnTo>
                  <a:lnTo>
                    <a:pt x="1336936" y="1273067"/>
                  </a:lnTo>
                  <a:lnTo>
                    <a:pt x="1305942" y="1305938"/>
                  </a:lnTo>
                  <a:lnTo>
                    <a:pt x="1273072" y="1336933"/>
                  </a:lnTo>
                  <a:lnTo>
                    <a:pt x="1238417" y="1365964"/>
                  </a:lnTo>
                  <a:lnTo>
                    <a:pt x="1202067" y="1392940"/>
                  </a:lnTo>
                  <a:lnTo>
                    <a:pt x="1164111" y="1417772"/>
                  </a:lnTo>
                  <a:lnTo>
                    <a:pt x="1124638" y="1440371"/>
                  </a:lnTo>
                  <a:lnTo>
                    <a:pt x="1083738" y="1460647"/>
                  </a:lnTo>
                  <a:lnTo>
                    <a:pt x="1041501" y="1478510"/>
                  </a:lnTo>
                  <a:lnTo>
                    <a:pt x="998017" y="1493871"/>
                  </a:lnTo>
                  <a:lnTo>
                    <a:pt x="953374" y="1506640"/>
                  </a:lnTo>
                  <a:lnTo>
                    <a:pt x="907663" y="1516727"/>
                  </a:lnTo>
                  <a:lnTo>
                    <a:pt x="860974" y="1524043"/>
                  </a:lnTo>
                  <a:lnTo>
                    <a:pt x="813395" y="1528499"/>
                  </a:lnTo>
                  <a:lnTo>
                    <a:pt x="765017" y="1530004"/>
                  </a:lnTo>
                  <a:close/>
                </a:path>
              </a:pathLst>
            </a:custGeom>
            <a:solidFill>
              <a:srgbClr val="2EBA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167075" y="5267823"/>
            <a:ext cx="1970405" cy="103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1900" spc="-10">
                <a:solidFill>
                  <a:srgbClr val="404041"/>
                </a:solidFill>
                <a:latin typeface="Trebuchet MS"/>
                <a:cs typeface="Trebuchet MS"/>
              </a:rPr>
              <a:t>Contextual </a:t>
            </a:r>
            <a:r>
              <a:rPr dirty="0" sz="1900" spc="60">
                <a:solidFill>
                  <a:srgbClr val="404041"/>
                </a:solidFill>
                <a:latin typeface="Trebuchet MS"/>
                <a:cs typeface="Trebuchet MS"/>
              </a:rPr>
              <a:t>Understanding</a:t>
            </a:r>
            <a:r>
              <a:rPr dirty="0" sz="1900" spc="-4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900" spc="-25">
                <a:solidFill>
                  <a:srgbClr val="404041"/>
                </a:solidFill>
                <a:latin typeface="Trebuchet MS"/>
                <a:cs typeface="Trebuchet MS"/>
              </a:rPr>
              <a:t>in </a:t>
            </a:r>
            <a:r>
              <a:rPr dirty="0" sz="1900" spc="40">
                <a:solidFill>
                  <a:srgbClr val="404041"/>
                </a:solidFill>
                <a:latin typeface="Trebuchet MS"/>
                <a:cs typeface="Trebuchet MS"/>
              </a:rPr>
              <a:t>Conversations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728130" y="4036808"/>
            <a:ext cx="952500" cy="739775"/>
          </a:xfrm>
          <a:custGeom>
            <a:avLst/>
            <a:gdLst/>
            <a:ahLst/>
            <a:cxnLst/>
            <a:rect l="l" t="t" r="r" b="b"/>
            <a:pathLst>
              <a:path w="952500" h="739775">
                <a:moveTo>
                  <a:pt x="425640" y="534073"/>
                </a:moveTo>
                <a:lnTo>
                  <a:pt x="343928" y="473900"/>
                </a:lnTo>
                <a:lnTo>
                  <a:pt x="280289" y="441464"/>
                </a:lnTo>
                <a:lnTo>
                  <a:pt x="228841" y="422211"/>
                </a:lnTo>
                <a:lnTo>
                  <a:pt x="190436" y="412711"/>
                </a:lnTo>
                <a:lnTo>
                  <a:pt x="156222" y="409333"/>
                </a:lnTo>
                <a:lnTo>
                  <a:pt x="146875" y="409765"/>
                </a:lnTo>
                <a:lnTo>
                  <a:pt x="139687" y="417652"/>
                </a:lnTo>
                <a:lnTo>
                  <a:pt x="140385" y="436359"/>
                </a:lnTo>
                <a:lnTo>
                  <a:pt x="148348" y="443712"/>
                </a:lnTo>
                <a:lnTo>
                  <a:pt x="157695" y="443280"/>
                </a:lnTo>
                <a:lnTo>
                  <a:pt x="168744" y="443966"/>
                </a:lnTo>
                <a:lnTo>
                  <a:pt x="249567" y="465632"/>
                </a:lnTo>
                <a:lnTo>
                  <a:pt x="316369" y="497433"/>
                </a:lnTo>
                <a:lnTo>
                  <a:pt x="398792" y="550405"/>
                </a:lnTo>
                <a:lnTo>
                  <a:pt x="401815" y="552564"/>
                </a:lnTo>
                <a:lnTo>
                  <a:pt x="405282" y="553694"/>
                </a:lnTo>
                <a:lnTo>
                  <a:pt x="414121" y="553694"/>
                </a:lnTo>
                <a:lnTo>
                  <a:pt x="419315" y="551268"/>
                </a:lnTo>
                <a:lnTo>
                  <a:pt x="422605" y="546684"/>
                </a:lnTo>
                <a:lnTo>
                  <a:pt x="425424" y="540575"/>
                </a:lnTo>
                <a:lnTo>
                  <a:pt x="425640" y="534073"/>
                </a:lnTo>
                <a:close/>
              </a:path>
              <a:path w="952500" h="739775">
                <a:moveTo>
                  <a:pt x="425640" y="439166"/>
                </a:moveTo>
                <a:lnTo>
                  <a:pt x="343928" y="379044"/>
                </a:lnTo>
                <a:lnTo>
                  <a:pt x="280289" y="346570"/>
                </a:lnTo>
                <a:lnTo>
                  <a:pt x="228841" y="327304"/>
                </a:lnTo>
                <a:lnTo>
                  <a:pt x="190436" y="317804"/>
                </a:lnTo>
                <a:lnTo>
                  <a:pt x="156222" y="314426"/>
                </a:lnTo>
                <a:lnTo>
                  <a:pt x="146875" y="314858"/>
                </a:lnTo>
                <a:lnTo>
                  <a:pt x="139687" y="322745"/>
                </a:lnTo>
                <a:lnTo>
                  <a:pt x="140385" y="341439"/>
                </a:lnTo>
                <a:lnTo>
                  <a:pt x="148259" y="348716"/>
                </a:lnTo>
                <a:lnTo>
                  <a:pt x="157695" y="348373"/>
                </a:lnTo>
                <a:lnTo>
                  <a:pt x="168783" y="349059"/>
                </a:lnTo>
                <a:lnTo>
                  <a:pt x="249593" y="370725"/>
                </a:lnTo>
                <a:lnTo>
                  <a:pt x="316382" y="402513"/>
                </a:lnTo>
                <a:lnTo>
                  <a:pt x="398792" y="455498"/>
                </a:lnTo>
                <a:lnTo>
                  <a:pt x="401815" y="457657"/>
                </a:lnTo>
                <a:lnTo>
                  <a:pt x="405282" y="458787"/>
                </a:lnTo>
                <a:lnTo>
                  <a:pt x="414121" y="458787"/>
                </a:lnTo>
                <a:lnTo>
                  <a:pt x="419315" y="456361"/>
                </a:lnTo>
                <a:lnTo>
                  <a:pt x="422605" y="451764"/>
                </a:lnTo>
                <a:lnTo>
                  <a:pt x="425424" y="445668"/>
                </a:lnTo>
                <a:lnTo>
                  <a:pt x="425640" y="439166"/>
                </a:lnTo>
                <a:close/>
              </a:path>
              <a:path w="952500" h="739775">
                <a:moveTo>
                  <a:pt x="425640" y="344335"/>
                </a:moveTo>
                <a:lnTo>
                  <a:pt x="343928" y="284124"/>
                </a:lnTo>
                <a:lnTo>
                  <a:pt x="280289" y="251663"/>
                </a:lnTo>
                <a:lnTo>
                  <a:pt x="228841" y="232410"/>
                </a:lnTo>
                <a:lnTo>
                  <a:pt x="190436" y="222923"/>
                </a:lnTo>
                <a:lnTo>
                  <a:pt x="156222" y="219595"/>
                </a:lnTo>
                <a:lnTo>
                  <a:pt x="146875" y="220040"/>
                </a:lnTo>
                <a:lnTo>
                  <a:pt x="139687" y="227914"/>
                </a:lnTo>
                <a:lnTo>
                  <a:pt x="140385" y="246621"/>
                </a:lnTo>
                <a:lnTo>
                  <a:pt x="148348" y="253974"/>
                </a:lnTo>
                <a:lnTo>
                  <a:pt x="157695" y="253542"/>
                </a:lnTo>
                <a:lnTo>
                  <a:pt x="168744" y="254228"/>
                </a:lnTo>
                <a:lnTo>
                  <a:pt x="249567" y="275894"/>
                </a:lnTo>
                <a:lnTo>
                  <a:pt x="316369" y="307695"/>
                </a:lnTo>
                <a:lnTo>
                  <a:pt x="398792" y="360667"/>
                </a:lnTo>
                <a:lnTo>
                  <a:pt x="401815" y="362839"/>
                </a:lnTo>
                <a:lnTo>
                  <a:pt x="405282" y="363956"/>
                </a:lnTo>
                <a:lnTo>
                  <a:pt x="414121" y="363956"/>
                </a:lnTo>
                <a:lnTo>
                  <a:pt x="419315" y="361530"/>
                </a:lnTo>
                <a:lnTo>
                  <a:pt x="422605" y="356946"/>
                </a:lnTo>
                <a:lnTo>
                  <a:pt x="425424" y="350837"/>
                </a:lnTo>
                <a:lnTo>
                  <a:pt x="425640" y="344335"/>
                </a:lnTo>
                <a:close/>
              </a:path>
              <a:path w="952500" h="739775">
                <a:moveTo>
                  <a:pt x="425640" y="249428"/>
                </a:moveTo>
                <a:lnTo>
                  <a:pt x="343928" y="189255"/>
                </a:lnTo>
                <a:lnTo>
                  <a:pt x="280289" y="156819"/>
                </a:lnTo>
                <a:lnTo>
                  <a:pt x="228841" y="137566"/>
                </a:lnTo>
                <a:lnTo>
                  <a:pt x="190436" y="128066"/>
                </a:lnTo>
                <a:lnTo>
                  <a:pt x="156222" y="124688"/>
                </a:lnTo>
                <a:lnTo>
                  <a:pt x="146875" y="125120"/>
                </a:lnTo>
                <a:lnTo>
                  <a:pt x="139687" y="133007"/>
                </a:lnTo>
                <a:lnTo>
                  <a:pt x="140385" y="151714"/>
                </a:lnTo>
                <a:lnTo>
                  <a:pt x="148259" y="159067"/>
                </a:lnTo>
                <a:lnTo>
                  <a:pt x="157695" y="158635"/>
                </a:lnTo>
                <a:lnTo>
                  <a:pt x="168783" y="159321"/>
                </a:lnTo>
                <a:lnTo>
                  <a:pt x="249593" y="180987"/>
                </a:lnTo>
                <a:lnTo>
                  <a:pt x="316382" y="212788"/>
                </a:lnTo>
                <a:lnTo>
                  <a:pt x="398792" y="265760"/>
                </a:lnTo>
                <a:lnTo>
                  <a:pt x="401815" y="267919"/>
                </a:lnTo>
                <a:lnTo>
                  <a:pt x="405282" y="269049"/>
                </a:lnTo>
                <a:lnTo>
                  <a:pt x="414121" y="269049"/>
                </a:lnTo>
                <a:lnTo>
                  <a:pt x="419315" y="266623"/>
                </a:lnTo>
                <a:lnTo>
                  <a:pt x="422605" y="262039"/>
                </a:lnTo>
                <a:lnTo>
                  <a:pt x="425424" y="255930"/>
                </a:lnTo>
                <a:lnTo>
                  <a:pt x="425640" y="249428"/>
                </a:lnTo>
                <a:close/>
              </a:path>
              <a:path w="952500" h="739775">
                <a:moveTo>
                  <a:pt x="813079" y="417741"/>
                </a:moveTo>
                <a:lnTo>
                  <a:pt x="805802" y="409765"/>
                </a:lnTo>
                <a:lnTo>
                  <a:pt x="796366" y="409333"/>
                </a:lnTo>
                <a:lnTo>
                  <a:pt x="786650" y="409562"/>
                </a:lnTo>
                <a:lnTo>
                  <a:pt x="723747" y="422211"/>
                </a:lnTo>
                <a:lnTo>
                  <a:pt x="672299" y="441464"/>
                </a:lnTo>
                <a:lnTo>
                  <a:pt x="608660" y="473900"/>
                </a:lnTo>
                <a:lnTo>
                  <a:pt x="533704" y="522947"/>
                </a:lnTo>
                <a:lnTo>
                  <a:pt x="526910" y="534085"/>
                </a:lnTo>
                <a:lnTo>
                  <a:pt x="527151" y="540613"/>
                </a:lnTo>
                <a:lnTo>
                  <a:pt x="529983" y="546773"/>
                </a:lnTo>
                <a:lnTo>
                  <a:pt x="533273" y="551357"/>
                </a:lnTo>
                <a:lnTo>
                  <a:pt x="538467" y="553783"/>
                </a:lnTo>
                <a:lnTo>
                  <a:pt x="547217" y="553783"/>
                </a:lnTo>
                <a:lnTo>
                  <a:pt x="550773" y="552742"/>
                </a:lnTo>
                <a:lnTo>
                  <a:pt x="553796" y="550494"/>
                </a:lnTo>
                <a:lnTo>
                  <a:pt x="635990" y="497636"/>
                </a:lnTo>
                <a:lnTo>
                  <a:pt x="702665" y="465848"/>
                </a:lnTo>
                <a:lnTo>
                  <a:pt x="752335" y="449770"/>
                </a:lnTo>
                <a:lnTo>
                  <a:pt x="783564" y="444055"/>
                </a:lnTo>
                <a:lnTo>
                  <a:pt x="794893" y="443369"/>
                </a:lnTo>
                <a:lnTo>
                  <a:pt x="804240" y="443712"/>
                </a:lnTo>
                <a:lnTo>
                  <a:pt x="812126" y="436524"/>
                </a:lnTo>
                <a:lnTo>
                  <a:pt x="812634" y="427177"/>
                </a:lnTo>
                <a:lnTo>
                  <a:pt x="813079" y="417741"/>
                </a:lnTo>
                <a:close/>
              </a:path>
              <a:path w="952500" h="739775">
                <a:moveTo>
                  <a:pt x="813079" y="322821"/>
                </a:moveTo>
                <a:lnTo>
                  <a:pt x="805802" y="314858"/>
                </a:lnTo>
                <a:lnTo>
                  <a:pt x="796366" y="314426"/>
                </a:lnTo>
                <a:lnTo>
                  <a:pt x="786650" y="314655"/>
                </a:lnTo>
                <a:lnTo>
                  <a:pt x="723747" y="327291"/>
                </a:lnTo>
                <a:lnTo>
                  <a:pt x="672299" y="346544"/>
                </a:lnTo>
                <a:lnTo>
                  <a:pt x="608660" y="378993"/>
                </a:lnTo>
                <a:lnTo>
                  <a:pt x="533704" y="428040"/>
                </a:lnTo>
                <a:lnTo>
                  <a:pt x="526910" y="439166"/>
                </a:lnTo>
                <a:lnTo>
                  <a:pt x="527151" y="445693"/>
                </a:lnTo>
                <a:lnTo>
                  <a:pt x="529983" y="451853"/>
                </a:lnTo>
                <a:lnTo>
                  <a:pt x="533273" y="456450"/>
                </a:lnTo>
                <a:lnTo>
                  <a:pt x="538467" y="458876"/>
                </a:lnTo>
                <a:lnTo>
                  <a:pt x="547217" y="458876"/>
                </a:lnTo>
                <a:lnTo>
                  <a:pt x="550773" y="457835"/>
                </a:lnTo>
                <a:lnTo>
                  <a:pt x="553796" y="455574"/>
                </a:lnTo>
                <a:lnTo>
                  <a:pt x="635990" y="402729"/>
                </a:lnTo>
                <a:lnTo>
                  <a:pt x="702665" y="370941"/>
                </a:lnTo>
                <a:lnTo>
                  <a:pt x="752335" y="354850"/>
                </a:lnTo>
                <a:lnTo>
                  <a:pt x="783564" y="349135"/>
                </a:lnTo>
                <a:lnTo>
                  <a:pt x="794893" y="348462"/>
                </a:lnTo>
                <a:lnTo>
                  <a:pt x="804240" y="348805"/>
                </a:lnTo>
                <a:lnTo>
                  <a:pt x="812126" y="341617"/>
                </a:lnTo>
                <a:lnTo>
                  <a:pt x="812634" y="332270"/>
                </a:lnTo>
                <a:lnTo>
                  <a:pt x="813079" y="322821"/>
                </a:lnTo>
                <a:close/>
              </a:path>
              <a:path w="952500" h="739775">
                <a:moveTo>
                  <a:pt x="813079" y="228003"/>
                </a:moveTo>
                <a:lnTo>
                  <a:pt x="805802" y="220040"/>
                </a:lnTo>
                <a:lnTo>
                  <a:pt x="796366" y="219595"/>
                </a:lnTo>
                <a:lnTo>
                  <a:pt x="786650" y="219837"/>
                </a:lnTo>
                <a:lnTo>
                  <a:pt x="723747" y="232473"/>
                </a:lnTo>
                <a:lnTo>
                  <a:pt x="672299" y="251726"/>
                </a:lnTo>
                <a:lnTo>
                  <a:pt x="608660" y="284162"/>
                </a:lnTo>
                <a:lnTo>
                  <a:pt x="533704" y="333222"/>
                </a:lnTo>
                <a:lnTo>
                  <a:pt x="526910" y="344347"/>
                </a:lnTo>
                <a:lnTo>
                  <a:pt x="527151" y="350875"/>
                </a:lnTo>
                <a:lnTo>
                  <a:pt x="529983" y="357035"/>
                </a:lnTo>
                <a:lnTo>
                  <a:pt x="533273" y="361619"/>
                </a:lnTo>
                <a:lnTo>
                  <a:pt x="538467" y="364045"/>
                </a:lnTo>
                <a:lnTo>
                  <a:pt x="547217" y="364045"/>
                </a:lnTo>
                <a:lnTo>
                  <a:pt x="550773" y="363004"/>
                </a:lnTo>
                <a:lnTo>
                  <a:pt x="553796" y="360756"/>
                </a:lnTo>
                <a:lnTo>
                  <a:pt x="635990" y="307911"/>
                </a:lnTo>
                <a:lnTo>
                  <a:pt x="702665" y="276110"/>
                </a:lnTo>
                <a:lnTo>
                  <a:pt x="752335" y="260032"/>
                </a:lnTo>
                <a:lnTo>
                  <a:pt x="783564" y="254317"/>
                </a:lnTo>
                <a:lnTo>
                  <a:pt x="794893" y="253631"/>
                </a:lnTo>
                <a:lnTo>
                  <a:pt x="804240" y="254063"/>
                </a:lnTo>
                <a:lnTo>
                  <a:pt x="812126" y="246786"/>
                </a:lnTo>
                <a:lnTo>
                  <a:pt x="812634" y="237439"/>
                </a:lnTo>
                <a:lnTo>
                  <a:pt x="813079" y="228003"/>
                </a:lnTo>
                <a:close/>
              </a:path>
              <a:path w="952500" h="739775">
                <a:moveTo>
                  <a:pt x="813079" y="133083"/>
                </a:moveTo>
                <a:lnTo>
                  <a:pt x="805802" y="125120"/>
                </a:lnTo>
                <a:lnTo>
                  <a:pt x="796366" y="124688"/>
                </a:lnTo>
                <a:lnTo>
                  <a:pt x="786650" y="124917"/>
                </a:lnTo>
                <a:lnTo>
                  <a:pt x="723747" y="137566"/>
                </a:lnTo>
                <a:lnTo>
                  <a:pt x="672299" y="156819"/>
                </a:lnTo>
                <a:lnTo>
                  <a:pt x="608660" y="189255"/>
                </a:lnTo>
                <a:lnTo>
                  <a:pt x="533704" y="238302"/>
                </a:lnTo>
                <a:lnTo>
                  <a:pt x="526910" y="249428"/>
                </a:lnTo>
                <a:lnTo>
                  <a:pt x="527151" y="255968"/>
                </a:lnTo>
                <a:lnTo>
                  <a:pt x="529983" y="262115"/>
                </a:lnTo>
                <a:lnTo>
                  <a:pt x="533273" y="266712"/>
                </a:lnTo>
                <a:lnTo>
                  <a:pt x="538467" y="269138"/>
                </a:lnTo>
                <a:lnTo>
                  <a:pt x="547217" y="269138"/>
                </a:lnTo>
                <a:lnTo>
                  <a:pt x="550773" y="268097"/>
                </a:lnTo>
                <a:lnTo>
                  <a:pt x="553796" y="265849"/>
                </a:lnTo>
                <a:lnTo>
                  <a:pt x="635990" y="212966"/>
                </a:lnTo>
                <a:lnTo>
                  <a:pt x="702665" y="181165"/>
                </a:lnTo>
                <a:lnTo>
                  <a:pt x="752335" y="165087"/>
                </a:lnTo>
                <a:lnTo>
                  <a:pt x="783564" y="159397"/>
                </a:lnTo>
                <a:lnTo>
                  <a:pt x="794893" y="158724"/>
                </a:lnTo>
                <a:lnTo>
                  <a:pt x="804240" y="159067"/>
                </a:lnTo>
                <a:lnTo>
                  <a:pt x="812126" y="151879"/>
                </a:lnTo>
                <a:lnTo>
                  <a:pt x="812634" y="142532"/>
                </a:lnTo>
                <a:lnTo>
                  <a:pt x="813079" y="133083"/>
                </a:lnTo>
                <a:close/>
              </a:path>
              <a:path w="952500" h="739775">
                <a:moveTo>
                  <a:pt x="952398" y="66573"/>
                </a:moveTo>
                <a:lnTo>
                  <a:pt x="944968" y="59131"/>
                </a:lnTo>
                <a:lnTo>
                  <a:pt x="926084" y="59131"/>
                </a:lnTo>
                <a:lnTo>
                  <a:pt x="918464" y="66751"/>
                </a:lnTo>
                <a:lnTo>
                  <a:pt x="918464" y="709307"/>
                </a:lnTo>
                <a:lnTo>
                  <a:pt x="521411" y="709307"/>
                </a:lnTo>
                <a:lnTo>
                  <a:pt x="546785" y="691476"/>
                </a:lnTo>
                <a:lnTo>
                  <a:pt x="553250" y="687666"/>
                </a:lnTo>
                <a:lnTo>
                  <a:pt x="553402" y="687578"/>
                </a:lnTo>
                <a:lnTo>
                  <a:pt x="579869" y="671982"/>
                </a:lnTo>
                <a:lnTo>
                  <a:pt x="620877" y="652360"/>
                </a:lnTo>
                <a:lnTo>
                  <a:pt x="670052" y="634085"/>
                </a:lnTo>
                <a:lnTo>
                  <a:pt x="727621" y="618680"/>
                </a:lnTo>
                <a:lnTo>
                  <a:pt x="793813" y="607631"/>
                </a:lnTo>
                <a:lnTo>
                  <a:pt x="868845" y="602449"/>
                </a:lnTo>
                <a:lnTo>
                  <a:pt x="885469" y="602107"/>
                </a:lnTo>
                <a:lnTo>
                  <a:pt x="885469" y="34023"/>
                </a:lnTo>
                <a:lnTo>
                  <a:pt x="885469" y="1371"/>
                </a:lnTo>
                <a:lnTo>
                  <a:pt x="869530" y="330"/>
                </a:lnTo>
                <a:lnTo>
                  <a:pt x="857796" y="0"/>
                </a:lnTo>
                <a:lnTo>
                  <a:pt x="851433" y="215"/>
                </a:lnTo>
                <a:lnTo>
                  <a:pt x="851433" y="34023"/>
                </a:lnTo>
                <a:lnTo>
                  <a:pt x="851433" y="568845"/>
                </a:lnTo>
                <a:lnTo>
                  <a:pt x="782167" y="574586"/>
                </a:lnTo>
                <a:lnTo>
                  <a:pt x="720318" y="585076"/>
                </a:lnTo>
                <a:lnTo>
                  <a:pt x="665657" y="599249"/>
                </a:lnTo>
                <a:lnTo>
                  <a:pt x="618007" y="616038"/>
                </a:lnTo>
                <a:lnTo>
                  <a:pt x="577151" y="634339"/>
                </a:lnTo>
                <a:lnTo>
                  <a:pt x="542886" y="653084"/>
                </a:lnTo>
                <a:lnTo>
                  <a:pt x="493356" y="687578"/>
                </a:lnTo>
                <a:lnTo>
                  <a:pt x="493356" y="198043"/>
                </a:lnTo>
                <a:lnTo>
                  <a:pt x="525246" y="166255"/>
                </a:lnTo>
                <a:lnTo>
                  <a:pt x="534746" y="156781"/>
                </a:lnTo>
                <a:lnTo>
                  <a:pt x="577469" y="123240"/>
                </a:lnTo>
                <a:lnTo>
                  <a:pt x="620280" y="96621"/>
                </a:lnTo>
                <a:lnTo>
                  <a:pt x="661936" y="76111"/>
                </a:lnTo>
                <a:lnTo>
                  <a:pt x="701217" y="60909"/>
                </a:lnTo>
                <a:lnTo>
                  <a:pt x="773125" y="42176"/>
                </a:lnTo>
                <a:lnTo>
                  <a:pt x="831507" y="34848"/>
                </a:lnTo>
                <a:lnTo>
                  <a:pt x="851433" y="34023"/>
                </a:lnTo>
                <a:lnTo>
                  <a:pt x="851433" y="215"/>
                </a:lnTo>
                <a:lnTo>
                  <a:pt x="784542" y="5753"/>
                </a:lnTo>
                <a:lnTo>
                  <a:pt x="729589" y="16967"/>
                </a:lnTo>
                <a:lnTo>
                  <a:pt x="692581" y="27889"/>
                </a:lnTo>
                <a:lnTo>
                  <a:pt x="651878" y="43370"/>
                </a:lnTo>
                <a:lnTo>
                  <a:pt x="608698" y="64173"/>
                </a:lnTo>
                <a:lnTo>
                  <a:pt x="564235" y="91059"/>
                </a:lnTo>
                <a:lnTo>
                  <a:pt x="519696" y="124828"/>
                </a:lnTo>
                <a:lnTo>
                  <a:pt x="476300" y="166255"/>
                </a:lnTo>
                <a:lnTo>
                  <a:pt x="459232" y="149974"/>
                </a:lnTo>
                <a:lnTo>
                  <a:pt x="459232" y="198043"/>
                </a:lnTo>
                <a:lnTo>
                  <a:pt x="459232" y="687666"/>
                </a:lnTo>
                <a:lnTo>
                  <a:pt x="437565" y="671271"/>
                </a:lnTo>
                <a:lnTo>
                  <a:pt x="375450" y="634428"/>
                </a:lnTo>
                <a:lnTo>
                  <a:pt x="334594" y="616127"/>
                </a:lnTo>
                <a:lnTo>
                  <a:pt x="286931" y="599338"/>
                </a:lnTo>
                <a:lnTo>
                  <a:pt x="232270" y="585165"/>
                </a:lnTo>
                <a:lnTo>
                  <a:pt x="170421" y="574662"/>
                </a:lnTo>
                <a:lnTo>
                  <a:pt x="101155" y="568934"/>
                </a:lnTo>
                <a:lnTo>
                  <a:pt x="101155" y="34112"/>
                </a:lnTo>
                <a:lnTo>
                  <a:pt x="160883" y="39293"/>
                </a:lnTo>
                <a:lnTo>
                  <a:pt x="202958" y="47332"/>
                </a:lnTo>
                <a:lnTo>
                  <a:pt x="250647" y="60871"/>
                </a:lnTo>
                <a:lnTo>
                  <a:pt x="302018" y="81305"/>
                </a:lnTo>
                <a:lnTo>
                  <a:pt x="355180" y="110045"/>
                </a:lnTo>
                <a:lnTo>
                  <a:pt x="408228" y="148488"/>
                </a:lnTo>
                <a:lnTo>
                  <a:pt x="459232" y="198043"/>
                </a:lnTo>
                <a:lnTo>
                  <a:pt x="459232" y="149974"/>
                </a:lnTo>
                <a:lnTo>
                  <a:pt x="388353" y="91059"/>
                </a:lnTo>
                <a:lnTo>
                  <a:pt x="343903" y="64173"/>
                </a:lnTo>
                <a:lnTo>
                  <a:pt x="300710" y="43370"/>
                </a:lnTo>
                <a:lnTo>
                  <a:pt x="276352" y="34112"/>
                </a:lnTo>
                <a:lnTo>
                  <a:pt x="260007" y="27889"/>
                </a:lnTo>
                <a:lnTo>
                  <a:pt x="222999" y="16967"/>
                </a:lnTo>
                <a:lnTo>
                  <a:pt x="168046" y="5753"/>
                </a:lnTo>
                <a:lnTo>
                  <a:pt x="124218" y="952"/>
                </a:lnTo>
                <a:lnTo>
                  <a:pt x="94805" y="0"/>
                </a:lnTo>
                <a:lnTo>
                  <a:pt x="83058" y="330"/>
                </a:lnTo>
                <a:lnTo>
                  <a:pt x="67119" y="1371"/>
                </a:lnTo>
                <a:lnTo>
                  <a:pt x="67119" y="602107"/>
                </a:lnTo>
                <a:lnTo>
                  <a:pt x="83743" y="602449"/>
                </a:lnTo>
                <a:lnTo>
                  <a:pt x="158775" y="607631"/>
                </a:lnTo>
                <a:lnTo>
                  <a:pt x="224967" y="618680"/>
                </a:lnTo>
                <a:lnTo>
                  <a:pt x="282536" y="634085"/>
                </a:lnTo>
                <a:lnTo>
                  <a:pt x="331711" y="652360"/>
                </a:lnTo>
                <a:lnTo>
                  <a:pt x="372719" y="671982"/>
                </a:lnTo>
                <a:lnTo>
                  <a:pt x="405803" y="691476"/>
                </a:lnTo>
                <a:lnTo>
                  <a:pt x="431177" y="709307"/>
                </a:lnTo>
                <a:lnTo>
                  <a:pt x="34036" y="709307"/>
                </a:lnTo>
                <a:lnTo>
                  <a:pt x="34036" y="66751"/>
                </a:lnTo>
                <a:lnTo>
                  <a:pt x="26416" y="59131"/>
                </a:lnTo>
                <a:lnTo>
                  <a:pt x="7543" y="59131"/>
                </a:lnTo>
                <a:lnTo>
                  <a:pt x="0" y="66751"/>
                </a:lnTo>
                <a:lnTo>
                  <a:pt x="0" y="739533"/>
                </a:lnTo>
                <a:lnTo>
                  <a:pt x="952398" y="739533"/>
                </a:lnTo>
                <a:lnTo>
                  <a:pt x="952398" y="709307"/>
                </a:lnTo>
                <a:lnTo>
                  <a:pt x="952398" y="665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9382156" y="3694083"/>
            <a:ext cx="3590925" cy="3082925"/>
            <a:chOff x="9382156" y="3694083"/>
            <a:chExt cx="3590925" cy="3082925"/>
          </a:xfrm>
        </p:grpSpPr>
        <p:sp>
          <p:nvSpPr>
            <p:cNvPr id="16" name="object 16" descr=""/>
            <p:cNvSpPr/>
            <p:nvPr/>
          </p:nvSpPr>
          <p:spPr>
            <a:xfrm>
              <a:off x="9877445" y="4475682"/>
              <a:ext cx="2665730" cy="5080"/>
            </a:xfrm>
            <a:custGeom>
              <a:avLst/>
              <a:gdLst/>
              <a:ahLst/>
              <a:cxnLst/>
              <a:rect l="l" t="t" r="r" b="b"/>
              <a:pathLst>
                <a:path w="2665729" h="5079">
                  <a:moveTo>
                    <a:pt x="0" y="0"/>
                  </a:moveTo>
                  <a:lnTo>
                    <a:pt x="2602516" y="0"/>
                  </a:lnTo>
                  <a:lnTo>
                    <a:pt x="2634137" y="1565"/>
                  </a:lnTo>
                </a:path>
                <a:path w="2665729" h="5079">
                  <a:moveTo>
                    <a:pt x="2650533" y="2377"/>
                  </a:moveTo>
                  <a:lnTo>
                    <a:pt x="2665127" y="4555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4592" y="4682424"/>
              <a:ext cx="98442" cy="24375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9391681" y="4475682"/>
              <a:ext cx="3571875" cy="2291715"/>
            </a:xfrm>
            <a:custGeom>
              <a:avLst/>
              <a:gdLst/>
              <a:ahLst/>
              <a:cxnLst/>
              <a:rect l="l" t="t" r="r" b="b"/>
              <a:pathLst>
                <a:path w="3571875" h="2291715">
                  <a:moveTo>
                    <a:pt x="3571829" y="1850535"/>
                  </a:moveTo>
                  <a:lnTo>
                    <a:pt x="3564626" y="1900952"/>
                  </a:lnTo>
                  <a:lnTo>
                    <a:pt x="3553049" y="1947019"/>
                  </a:lnTo>
                  <a:lnTo>
                    <a:pt x="3537070" y="1991637"/>
                  </a:lnTo>
                  <a:lnTo>
                    <a:pt x="3516821" y="2034485"/>
                  </a:lnTo>
                  <a:lnTo>
                    <a:pt x="3492433" y="2075246"/>
                  </a:lnTo>
                  <a:lnTo>
                    <a:pt x="3464040" y="2113600"/>
                  </a:lnTo>
                  <a:lnTo>
                    <a:pt x="3431771" y="2149230"/>
                  </a:lnTo>
                  <a:lnTo>
                    <a:pt x="3396141" y="2181498"/>
                  </a:lnTo>
                  <a:lnTo>
                    <a:pt x="3357787" y="2209892"/>
                  </a:lnTo>
                  <a:lnTo>
                    <a:pt x="3317026" y="2234280"/>
                  </a:lnTo>
                  <a:lnTo>
                    <a:pt x="3274178" y="2254529"/>
                  </a:lnTo>
                  <a:lnTo>
                    <a:pt x="3229561" y="2270508"/>
                  </a:lnTo>
                  <a:lnTo>
                    <a:pt x="3183493" y="2282085"/>
                  </a:lnTo>
                  <a:lnTo>
                    <a:pt x="3136294" y="2289128"/>
                  </a:lnTo>
                  <a:lnTo>
                    <a:pt x="3088281" y="2291505"/>
                  </a:lnTo>
                  <a:lnTo>
                    <a:pt x="485764" y="2291505"/>
                  </a:lnTo>
                  <a:lnTo>
                    <a:pt x="437752" y="2289128"/>
                  </a:lnTo>
                  <a:lnTo>
                    <a:pt x="390554" y="2282085"/>
                  </a:lnTo>
                  <a:lnTo>
                    <a:pt x="344487" y="2270508"/>
                  </a:lnTo>
                  <a:lnTo>
                    <a:pt x="299870" y="2254529"/>
                  </a:lnTo>
                  <a:lnTo>
                    <a:pt x="257022" y="2234280"/>
                  </a:lnTo>
                  <a:lnTo>
                    <a:pt x="216262" y="2209892"/>
                  </a:lnTo>
                  <a:lnTo>
                    <a:pt x="177907" y="2181498"/>
                  </a:lnTo>
                  <a:lnTo>
                    <a:pt x="142276" y="2149230"/>
                  </a:lnTo>
                  <a:lnTo>
                    <a:pt x="110008" y="2113600"/>
                  </a:lnTo>
                  <a:lnTo>
                    <a:pt x="81614" y="2075246"/>
                  </a:lnTo>
                  <a:lnTo>
                    <a:pt x="57226" y="2034485"/>
                  </a:lnTo>
                  <a:lnTo>
                    <a:pt x="36976" y="1991637"/>
                  </a:lnTo>
                  <a:lnTo>
                    <a:pt x="20997" y="1947019"/>
                  </a:lnTo>
                  <a:lnTo>
                    <a:pt x="9420" y="1900952"/>
                  </a:lnTo>
                  <a:lnTo>
                    <a:pt x="2377" y="1853752"/>
                  </a:lnTo>
                  <a:lnTo>
                    <a:pt x="0" y="1805740"/>
                  </a:lnTo>
                  <a:lnTo>
                    <a:pt x="0" y="485785"/>
                  </a:lnTo>
                </a:path>
                <a:path w="3571875" h="2291715">
                  <a:moveTo>
                    <a:pt x="470390" y="761"/>
                  </a:moveTo>
                  <a:lnTo>
                    <a:pt x="485764" y="0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475003" y="3694083"/>
              <a:ext cx="1510665" cy="1510665"/>
            </a:xfrm>
            <a:custGeom>
              <a:avLst/>
              <a:gdLst/>
              <a:ahLst/>
              <a:cxnLst/>
              <a:rect l="l" t="t" r="r" b="b"/>
              <a:pathLst>
                <a:path w="1510665" h="1510664">
                  <a:moveTo>
                    <a:pt x="755297" y="1510433"/>
                  </a:moveTo>
                  <a:lnTo>
                    <a:pt x="707439" y="1508950"/>
                  </a:lnTo>
                  <a:lnTo>
                    <a:pt x="660468" y="1504552"/>
                  </a:lnTo>
                  <a:lnTo>
                    <a:pt x="614375" y="1497329"/>
                  </a:lnTo>
                  <a:lnTo>
                    <a:pt x="569248" y="1487371"/>
                  </a:lnTo>
                  <a:lnTo>
                    <a:pt x="525176" y="1474766"/>
                  </a:lnTo>
                  <a:lnTo>
                    <a:pt x="482248" y="1459602"/>
                  </a:lnTo>
                  <a:lnTo>
                    <a:pt x="440551" y="1441967"/>
                  </a:lnTo>
                  <a:lnTo>
                    <a:pt x="400174" y="1421951"/>
                  </a:lnTo>
                  <a:lnTo>
                    <a:pt x="361206" y="1399642"/>
                  </a:lnTo>
                  <a:lnTo>
                    <a:pt x="323735" y="1375127"/>
                  </a:lnTo>
                  <a:lnTo>
                    <a:pt x="287850" y="1348496"/>
                  </a:lnTo>
                  <a:lnTo>
                    <a:pt x="253639" y="1319837"/>
                  </a:lnTo>
                  <a:lnTo>
                    <a:pt x="221190" y="1289239"/>
                  </a:lnTo>
                  <a:lnTo>
                    <a:pt x="190592" y="1256789"/>
                  </a:lnTo>
                  <a:lnTo>
                    <a:pt x="161934" y="1222577"/>
                  </a:lnTo>
                  <a:lnTo>
                    <a:pt x="135303" y="1186690"/>
                  </a:lnTo>
                  <a:lnTo>
                    <a:pt x="110789" y="1149218"/>
                  </a:lnTo>
                  <a:lnTo>
                    <a:pt x="88480" y="1110248"/>
                  </a:lnTo>
                  <a:lnTo>
                    <a:pt x="68464" y="1069869"/>
                  </a:lnTo>
                  <a:lnTo>
                    <a:pt x="50830" y="1028171"/>
                  </a:lnTo>
                  <a:lnTo>
                    <a:pt x="35666" y="985240"/>
                  </a:lnTo>
                  <a:lnTo>
                    <a:pt x="23061" y="941165"/>
                  </a:lnTo>
                  <a:lnTo>
                    <a:pt x="13103" y="896036"/>
                  </a:lnTo>
                  <a:lnTo>
                    <a:pt x="5881" y="849940"/>
                  </a:lnTo>
                  <a:lnTo>
                    <a:pt x="1482" y="802966"/>
                  </a:lnTo>
                  <a:lnTo>
                    <a:pt x="0" y="755104"/>
                  </a:lnTo>
                  <a:lnTo>
                    <a:pt x="1482" y="707442"/>
                  </a:lnTo>
                  <a:lnTo>
                    <a:pt x="5881" y="660471"/>
                  </a:lnTo>
                  <a:lnTo>
                    <a:pt x="13103" y="614378"/>
                  </a:lnTo>
                  <a:lnTo>
                    <a:pt x="23061" y="569251"/>
                  </a:lnTo>
                  <a:lnTo>
                    <a:pt x="35666" y="525179"/>
                  </a:lnTo>
                  <a:lnTo>
                    <a:pt x="50830" y="482251"/>
                  </a:lnTo>
                  <a:lnTo>
                    <a:pt x="68464" y="440554"/>
                  </a:lnTo>
                  <a:lnTo>
                    <a:pt x="88480" y="400177"/>
                  </a:lnTo>
                  <a:lnTo>
                    <a:pt x="110789" y="361209"/>
                  </a:lnTo>
                  <a:lnTo>
                    <a:pt x="135303" y="323738"/>
                  </a:lnTo>
                  <a:lnTo>
                    <a:pt x="161934" y="287853"/>
                  </a:lnTo>
                  <a:lnTo>
                    <a:pt x="190592" y="253642"/>
                  </a:lnTo>
                  <a:lnTo>
                    <a:pt x="221190" y="221193"/>
                  </a:lnTo>
                  <a:lnTo>
                    <a:pt x="253639" y="190595"/>
                  </a:lnTo>
                  <a:lnTo>
                    <a:pt x="287850" y="161937"/>
                  </a:lnTo>
                  <a:lnTo>
                    <a:pt x="323735" y="135306"/>
                  </a:lnTo>
                  <a:lnTo>
                    <a:pt x="361206" y="110792"/>
                  </a:lnTo>
                  <a:lnTo>
                    <a:pt x="400174" y="88483"/>
                  </a:lnTo>
                  <a:lnTo>
                    <a:pt x="440551" y="68467"/>
                  </a:lnTo>
                  <a:lnTo>
                    <a:pt x="482248" y="50833"/>
                  </a:lnTo>
                  <a:lnTo>
                    <a:pt x="525176" y="35669"/>
                  </a:lnTo>
                  <a:lnTo>
                    <a:pt x="569248" y="23064"/>
                  </a:lnTo>
                  <a:lnTo>
                    <a:pt x="614375" y="13106"/>
                  </a:lnTo>
                  <a:lnTo>
                    <a:pt x="660468" y="5884"/>
                  </a:lnTo>
                  <a:lnTo>
                    <a:pt x="707439" y="1485"/>
                  </a:lnTo>
                  <a:lnTo>
                    <a:pt x="755197" y="0"/>
                  </a:lnTo>
                  <a:lnTo>
                    <a:pt x="802960" y="1485"/>
                  </a:lnTo>
                  <a:lnTo>
                    <a:pt x="849931" y="5884"/>
                  </a:lnTo>
                  <a:lnTo>
                    <a:pt x="896025" y="13106"/>
                  </a:lnTo>
                  <a:lnTo>
                    <a:pt x="941152" y="23064"/>
                  </a:lnTo>
                  <a:lnTo>
                    <a:pt x="985225" y="35669"/>
                  </a:lnTo>
                  <a:lnTo>
                    <a:pt x="1028155" y="50833"/>
                  </a:lnTo>
                  <a:lnTo>
                    <a:pt x="1069853" y="68467"/>
                  </a:lnTo>
                  <a:lnTo>
                    <a:pt x="1110232" y="88483"/>
                  </a:lnTo>
                  <a:lnTo>
                    <a:pt x="1149201" y="110792"/>
                  </a:lnTo>
                  <a:lnTo>
                    <a:pt x="1186674" y="135306"/>
                  </a:lnTo>
                  <a:lnTo>
                    <a:pt x="1222561" y="161937"/>
                  </a:lnTo>
                  <a:lnTo>
                    <a:pt x="1256774" y="190595"/>
                  </a:lnTo>
                  <a:lnTo>
                    <a:pt x="1289224" y="221193"/>
                  </a:lnTo>
                  <a:lnTo>
                    <a:pt x="1319824" y="253642"/>
                  </a:lnTo>
                  <a:lnTo>
                    <a:pt x="1348484" y="287853"/>
                  </a:lnTo>
                  <a:lnTo>
                    <a:pt x="1375116" y="323738"/>
                  </a:lnTo>
                  <a:lnTo>
                    <a:pt x="1399632" y="361209"/>
                  </a:lnTo>
                  <a:lnTo>
                    <a:pt x="1421942" y="400177"/>
                  </a:lnTo>
                  <a:lnTo>
                    <a:pt x="1441960" y="440554"/>
                  </a:lnTo>
                  <a:lnTo>
                    <a:pt x="1459595" y="482251"/>
                  </a:lnTo>
                  <a:lnTo>
                    <a:pt x="1474760" y="525179"/>
                  </a:lnTo>
                  <a:lnTo>
                    <a:pt x="1487366" y="569251"/>
                  </a:lnTo>
                  <a:lnTo>
                    <a:pt x="1497325" y="614378"/>
                  </a:lnTo>
                  <a:lnTo>
                    <a:pt x="1504548" y="660471"/>
                  </a:lnTo>
                  <a:lnTo>
                    <a:pt x="1508947" y="707442"/>
                  </a:lnTo>
                  <a:lnTo>
                    <a:pt x="1510427" y="755210"/>
                  </a:lnTo>
                  <a:lnTo>
                    <a:pt x="1508947" y="802966"/>
                  </a:lnTo>
                  <a:lnTo>
                    <a:pt x="1504548" y="849940"/>
                  </a:lnTo>
                  <a:lnTo>
                    <a:pt x="1497325" y="896036"/>
                  </a:lnTo>
                  <a:lnTo>
                    <a:pt x="1487366" y="941165"/>
                  </a:lnTo>
                  <a:lnTo>
                    <a:pt x="1474760" y="985240"/>
                  </a:lnTo>
                  <a:lnTo>
                    <a:pt x="1459595" y="1028171"/>
                  </a:lnTo>
                  <a:lnTo>
                    <a:pt x="1441960" y="1069869"/>
                  </a:lnTo>
                  <a:lnTo>
                    <a:pt x="1421942" y="1110248"/>
                  </a:lnTo>
                  <a:lnTo>
                    <a:pt x="1399632" y="1149218"/>
                  </a:lnTo>
                  <a:lnTo>
                    <a:pt x="1375116" y="1186690"/>
                  </a:lnTo>
                  <a:lnTo>
                    <a:pt x="1348484" y="1222577"/>
                  </a:lnTo>
                  <a:lnTo>
                    <a:pt x="1319824" y="1256789"/>
                  </a:lnTo>
                  <a:lnTo>
                    <a:pt x="1289224" y="1289239"/>
                  </a:lnTo>
                  <a:lnTo>
                    <a:pt x="1256774" y="1319837"/>
                  </a:lnTo>
                  <a:lnTo>
                    <a:pt x="1222561" y="1348496"/>
                  </a:lnTo>
                  <a:lnTo>
                    <a:pt x="1186674" y="1375127"/>
                  </a:lnTo>
                  <a:lnTo>
                    <a:pt x="1149201" y="1399642"/>
                  </a:lnTo>
                  <a:lnTo>
                    <a:pt x="1110232" y="1421951"/>
                  </a:lnTo>
                  <a:lnTo>
                    <a:pt x="1069853" y="1441967"/>
                  </a:lnTo>
                  <a:lnTo>
                    <a:pt x="1028155" y="1459602"/>
                  </a:lnTo>
                  <a:lnTo>
                    <a:pt x="985225" y="1474766"/>
                  </a:lnTo>
                  <a:lnTo>
                    <a:pt x="941152" y="1487371"/>
                  </a:lnTo>
                  <a:lnTo>
                    <a:pt x="896025" y="1497329"/>
                  </a:lnTo>
                  <a:lnTo>
                    <a:pt x="849931" y="1504552"/>
                  </a:lnTo>
                  <a:lnTo>
                    <a:pt x="802960" y="1508950"/>
                  </a:lnTo>
                  <a:lnTo>
                    <a:pt x="755297" y="1510433"/>
                  </a:lnTo>
                  <a:close/>
                </a:path>
              </a:pathLst>
            </a:custGeom>
            <a:solidFill>
              <a:srgbClr val="2EBA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082050" y="5370579"/>
            <a:ext cx="2193290" cy="690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" marR="5080" indent="-178435">
              <a:lnSpc>
                <a:spcPct val="117900"/>
              </a:lnSpc>
              <a:spcBef>
                <a:spcPts val="95"/>
              </a:spcBef>
            </a:pPr>
            <a:r>
              <a:rPr dirty="0" sz="1850" spc="55">
                <a:solidFill>
                  <a:srgbClr val="404041"/>
                </a:solidFill>
                <a:latin typeface="Trebuchet MS"/>
                <a:cs typeface="Trebuchet MS"/>
              </a:rPr>
              <a:t>Granular</a:t>
            </a:r>
            <a:r>
              <a:rPr dirty="0" sz="1850" spc="-6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40">
                <a:solidFill>
                  <a:srgbClr val="404041"/>
                </a:solidFill>
                <a:latin typeface="Trebuchet MS"/>
                <a:cs typeface="Trebuchet MS"/>
              </a:rPr>
              <a:t>Emotional </a:t>
            </a:r>
            <a:r>
              <a:rPr dirty="0" sz="1850" spc="50">
                <a:solidFill>
                  <a:srgbClr val="404041"/>
                </a:solidFill>
                <a:latin typeface="Trebuchet MS"/>
                <a:cs typeface="Trebuchet MS"/>
              </a:rPr>
              <a:t>Analysis</a:t>
            </a:r>
            <a:r>
              <a:rPr dirty="0" sz="1850" spc="-2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in</a:t>
            </a:r>
            <a:r>
              <a:rPr dirty="0" sz="1850" spc="-20">
                <a:solidFill>
                  <a:srgbClr val="404041"/>
                </a:solidFill>
                <a:latin typeface="Trebuchet MS"/>
                <a:cs typeface="Trebuchet MS"/>
              </a:rPr>
              <a:t> Texts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0759910" y="4083989"/>
            <a:ext cx="940435" cy="730250"/>
          </a:xfrm>
          <a:custGeom>
            <a:avLst/>
            <a:gdLst/>
            <a:ahLst/>
            <a:cxnLst/>
            <a:rect l="l" t="t" r="r" b="b"/>
            <a:pathLst>
              <a:path w="940434" h="730250">
                <a:moveTo>
                  <a:pt x="420204" y="527265"/>
                </a:moveTo>
                <a:lnTo>
                  <a:pt x="339534" y="467868"/>
                </a:lnTo>
                <a:lnTo>
                  <a:pt x="276707" y="435838"/>
                </a:lnTo>
                <a:lnTo>
                  <a:pt x="225907" y="416826"/>
                </a:lnTo>
                <a:lnTo>
                  <a:pt x="187998" y="407454"/>
                </a:lnTo>
                <a:lnTo>
                  <a:pt x="154228" y="404126"/>
                </a:lnTo>
                <a:lnTo>
                  <a:pt x="144995" y="404545"/>
                </a:lnTo>
                <a:lnTo>
                  <a:pt x="137896" y="412330"/>
                </a:lnTo>
                <a:lnTo>
                  <a:pt x="138582" y="430796"/>
                </a:lnTo>
                <a:lnTo>
                  <a:pt x="146443" y="438061"/>
                </a:lnTo>
                <a:lnTo>
                  <a:pt x="155676" y="437629"/>
                </a:lnTo>
                <a:lnTo>
                  <a:pt x="166585" y="438302"/>
                </a:lnTo>
                <a:lnTo>
                  <a:pt x="246367" y="459701"/>
                </a:lnTo>
                <a:lnTo>
                  <a:pt x="312318" y="491096"/>
                </a:lnTo>
                <a:lnTo>
                  <a:pt x="393687" y="543394"/>
                </a:lnTo>
                <a:lnTo>
                  <a:pt x="396684" y="545528"/>
                </a:lnTo>
                <a:lnTo>
                  <a:pt x="400100" y="546633"/>
                </a:lnTo>
                <a:lnTo>
                  <a:pt x="408825" y="546633"/>
                </a:lnTo>
                <a:lnTo>
                  <a:pt x="413956" y="544245"/>
                </a:lnTo>
                <a:lnTo>
                  <a:pt x="417207" y="539711"/>
                </a:lnTo>
                <a:lnTo>
                  <a:pt x="419976" y="533679"/>
                </a:lnTo>
                <a:lnTo>
                  <a:pt x="420204" y="527265"/>
                </a:lnTo>
                <a:close/>
              </a:path>
              <a:path w="940434" h="730250">
                <a:moveTo>
                  <a:pt x="420204" y="433578"/>
                </a:moveTo>
                <a:lnTo>
                  <a:pt x="339534" y="374218"/>
                </a:lnTo>
                <a:lnTo>
                  <a:pt x="276707" y="342163"/>
                </a:lnTo>
                <a:lnTo>
                  <a:pt x="225907" y="323138"/>
                </a:lnTo>
                <a:lnTo>
                  <a:pt x="187998" y="313766"/>
                </a:lnTo>
                <a:lnTo>
                  <a:pt x="154228" y="310426"/>
                </a:lnTo>
                <a:lnTo>
                  <a:pt x="144995" y="310845"/>
                </a:lnTo>
                <a:lnTo>
                  <a:pt x="137896" y="318630"/>
                </a:lnTo>
                <a:lnTo>
                  <a:pt x="138582" y="337096"/>
                </a:lnTo>
                <a:lnTo>
                  <a:pt x="146354" y="344271"/>
                </a:lnTo>
                <a:lnTo>
                  <a:pt x="155676" y="343928"/>
                </a:lnTo>
                <a:lnTo>
                  <a:pt x="166624" y="344601"/>
                </a:lnTo>
                <a:lnTo>
                  <a:pt x="246392" y="366001"/>
                </a:lnTo>
                <a:lnTo>
                  <a:pt x="312331" y="397395"/>
                </a:lnTo>
                <a:lnTo>
                  <a:pt x="393687" y="449694"/>
                </a:lnTo>
                <a:lnTo>
                  <a:pt x="396684" y="451827"/>
                </a:lnTo>
                <a:lnTo>
                  <a:pt x="400100" y="452932"/>
                </a:lnTo>
                <a:lnTo>
                  <a:pt x="408825" y="452932"/>
                </a:lnTo>
                <a:lnTo>
                  <a:pt x="413956" y="450545"/>
                </a:lnTo>
                <a:lnTo>
                  <a:pt x="417207" y="446011"/>
                </a:lnTo>
                <a:lnTo>
                  <a:pt x="419976" y="439991"/>
                </a:lnTo>
                <a:lnTo>
                  <a:pt x="420204" y="433578"/>
                </a:lnTo>
                <a:close/>
              </a:path>
              <a:path w="940434" h="730250">
                <a:moveTo>
                  <a:pt x="420204" y="339953"/>
                </a:moveTo>
                <a:lnTo>
                  <a:pt x="339534" y="280517"/>
                </a:lnTo>
                <a:lnTo>
                  <a:pt x="276707" y="248462"/>
                </a:lnTo>
                <a:lnTo>
                  <a:pt x="225907" y="229450"/>
                </a:lnTo>
                <a:lnTo>
                  <a:pt x="187998" y="220091"/>
                </a:lnTo>
                <a:lnTo>
                  <a:pt x="154228" y="216801"/>
                </a:lnTo>
                <a:lnTo>
                  <a:pt x="144995" y="217233"/>
                </a:lnTo>
                <a:lnTo>
                  <a:pt x="137896" y="225018"/>
                </a:lnTo>
                <a:lnTo>
                  <a:pt x="138582" y="243484"/>
                </a:lnTo>
                <a:lnTo>
                  <a:pt x="146443" y="250748"/>
                </a:lnTo>
                <a:lnTo>
                  <a:pt x="155676" y="250317"/>
                </a:lnTo>
                <a:lnTo>
                  <a:pt x="166585" y="250990"/>
                </a:lnTo>
                <a:lnTo>
                  <a:pt x="246367" y="272389"/>
                </a:lnTo>
                <a:lnTo>
                  <a:pt x="312318" y="303771"/>
                </a:lnTo>
                <a:lnTo>
                  <a:pt x="393687" y="356069"/>
                </a:lnTo>
                <a:lnTo>
                  <a:pt x="396684" y="358216"/>
                </a:lnTo>
                <a:lnTo>
                  <a:pt x="400100" y="359321"/>
                </a:lnTo>
                <a:lnTo>
                  <a:pt x="408825" y="359321"/>
                </a:lnTo>
                <a:lnTo>
                  <a:pt x="413956" y="356933"/>
                </a:lnTo>
                <a:lnTo>
                  <a:pt x="417207" y="352399"/>
                </a:lnTo>
                <a:lnTo>
                  <a:pt x="419976" y="346367"/>
                </a:lnTo>
                <a:lnTo>
                  <a:pt x="420204" y="339953"/>
                </a:lnTo>
                <a:close/>
              </a:path>
              <a:path w="940434" h="730250">
                <a:moveTo>
                  <a:pt x="420204" y="246253"/>
                </a:moveTo>
                <a:lnTo>
                  <a:pt x="339534" y="186842"/>
                </a:lnTo>
                <a:lnTo>
                  <a:pt x="276707" y="154825"/>
                </a:lnTo>
                <a:lnTo>
                  <a:pt x="225907" y="135813"/>
                </a:lnTo>
                <a:lnTo>
                  <a:pt x="187998" y="126441"/>
                </a:lnTo>
                <a:lnTo>
                  <a:pt x="154228" y="123101"/>
                </a:lnTo>
                <a:lnTo>
                  <a:pt x="144995" y="123532"/>
                </a:lnTo>
                <a:lnTo>
                  <a:pt x="137896" y="131318"/>
                </a:lnTo>
                <a:lnTo>
                  <a:pt x="138582" y="149783"/>
                </a:lnTo>
                <a:lnTo>
                  <a:pt x="146354" y="157048"/>
                </a:lnTo>
                <a:lnTo>
                  <a:pt x="155676" y="156616"/>
                </a:lnTo>
                <a:lnTo>
                  <a:pt x="166624" y="157289"/>
                </a:lnTo>
                <a:lnTo>
                  <a:pt x="246392" y="178689"/>
                </a:lnTo>
                <a:lnTo>
                  <a:pt x="312331" y="210070"/>
                </a:lnTo>
                <a:lnTo>
                  <a:pt x="393687" y="262369"/>
                </a:lnTo>
                <a:lnTo>
                  <a:pt x="396684" y="264515"/>
                </a:lnTo>
                <a:lnTo>
                  <a:pt x="400100" y="265620"/>
                </a:lnTo>
                <a:lnTo>
                  <a:pt x="408825" y="265620"/>
                </a:lnTo>
                <a:lnTo>
                  <a:pt x="413956" y="263232"/>
                </a:lnTo>
                <a:lnTo>
                  <a:pt x="417207" y="258699"/>
                </a:lnTo>
                <a:lnTo>
                  <a:pt x="419976" y="252666"/>
                </a:lnTo>
                <a:lnTo>
                  <a:pt x="420204" y="246253"/>
                </a:lnTo>
                <a:close/>
              </a:path>
              <a:path w="940434" h="730250">
                <a:moveTo>
                  <a:pt x="802690" y="412419"/>
                </a:moveTo>
                <a:lnTo>
                  <a:pt x="795515" y="404545"/>
                </a:lnTo>
                <a:lnTo>
                  <a:pt x="786193" y="404126"/>
                </a:lnTo>
                <a:lnTo>
                  <a:pt x="776605" y="404355"/>
                </a:lnTo>
                <a:lnTo>
                  <a:pt x="714502" y="416826"/>
                </a:lnTo>
                <a:lnTo>
                  <a:pt x="663702" y="435838"/>
                </a:lnTo>
                <a:lnTo>
                  <a:pt x="600887" y="467868"/>
                </a:lnTo>
                <a:lnTo>
                  <a:pt x="526884" y="516293"/>
                </a:lnTo>
                <a:lnTo>
                  <a:pt x="520179" y="527278"/>
                </a:lnTo>
                <a:lnTo>
                  <a:pt x="520420" y="533717"/>
                </a:lnTo>
                <a:lnTo>
                  <a:pt x="523214" y="539800"/>
                </a:lnTo>
                <a:lnTo>
                  <a:pt x="526465" y="544334"/>
                </a:lnTo>
                <a:lnTo>
                  <a:pt x="531596" y="546722"/>
                </a:lnTo>
                <a:lnTo>
                  <a:pt x="540232" y="546722"/>
                </a:lnTo>
                <a:lnTo>
                  <a:pt x="543737" y="545693"/>
                </a:lnTo>
                <a:lnTo>
                  <a:pt x="546722" y="543471"/>
                </a:lnTo>
                <a:lnTo>
                  <a:pt x="627875" y="491299"/>
                </a:lnTo>
                <a:lnTo>
                  <a:pt x="693686" y="459905"/>
                </a:lnTo>
                <a:lnTo>
                  <a:pt x="742734" y="444030"/>
                </a:lnTo>
                <a:lnTo>
                  <a:pt x="773557" y="438391"/>
                </a:lnTo>
                <a:lnTo>
                  <a:pt x="784733" y="437718"/>
                </a:lnTo>
                <a:lnTo>
                  <a:pt x="793965" y="438061"/>
                </a:lnTo>
                <a:lnTo>
                  <a:pt x="801751" y="430961"/>
                </a:lnTo>
                <a:lnTo>
                  <a:pt x="802259" y="421728"/>
                </a:lnTo>
                <a:lnTo>
                  <a:pt x="802690" y="412419"/>
                </a:lnTo>
                <a:close/>
              </a:path>
              <a:path w="940434" h="730250">
                <a:moveTo>
                  <a:pt x="802690" y="318719"/>
                </a:moveTo>
                <a:lnTo>
                  <a:pt x="795515" y="310845"/>
                </a:lnTo>
                <a:lnTo>
                  <a:pt x="786193" y="310426"/>
                </a:lnTo>
                <a:lnTo>
                  <a:pt x="776605" y="310654"/>
                </a:lnTo>
                <a:lnTo>
                  <a:pt x="714502" y="323126"/>
                </a:lnTo>
                <a:lnTo>
                  <a:pt x="663702" y="342138"/>
                </a:lnTo>
                <a:lnTo>
                  <a:pt x="600887" y="374167"/>
                </a:lnTo>
                <a:lnTo>
                  <a:pt x="526884" y="422592"/>
                </a:lnTo>
                <a:lnTo>
                  <a:pt x="520179" y="433578"/>
                </a:lnTo>
                <a:lnTo>
                  <a:pt x="520420" y="440016"/>
                </a:lnTo>
                <a:lnTo>
                  <a:pt x="523214" y="446100"/>
                </a:lnTo>
                <a:lnTo>
                  <a:pt x="526465" y="450634"/>
                </a:lnTo>
                <a:lnTo>
                  <a:pt x="531596" y="453021"/>
                </a:lnTo>
                <a:lnTo>
                  <a:pt x="540232" y="453021"/>
                </a:lnTo>
                <a:lnTo>
                  <a:pt x="543737" y="451993"/>
                </a:lnTo>
                <a:lnTo>
                  <a:pt x="546722" y="449770"/>
                </a:lnTo>
                <a:lnTo>
                  <a:pt x="627875" y="397598"/>
                </a:lnTo>
                <a:lnTo>
                  <a:pt x="693686" y="366204"/>
                </a:lnTo>
                <a:lnTo>
                  <a:pt x="742734" y="350329"/>
                </a:lnTo>
                <a:lnTo>
                  <a:pt x="773557" y="344690"/>
                </a:lnTo>
                <a:lnTo>
                  <a:pt x="784733" y="344017"/>
                </a:lnTo>
                <a:lnTo>
                  <a:pt x="793965" y="344360"/>
                </a:lnTo>
                <a:lnTo>
                  <a:pt x="801751" y="337261"/>
                </a:lnTo>
                <a:lnTo>
                  <a:pt x="802259" y="328028"/>
                </a:lnTo>
                <a:lnTo>
                  <a:pt x="802690" y="318719"/>
                </a:lnTo>
                <a:close/>
              </a:path>
              <a:path w="940434" h="730250">
                <a:moveTo>
                  <a:pt x="802690" y="225094"/>
                </a:moveTo>
                <a:lnTo>
                  <a:pt x="795515" y="217233"/>
                </a:lnTo>
                <a:lnTo>
                  <a:pt x="786193" y="216801"/>
                </a:lnTo>
                <a:lnTo>
                  <a:pt x="776605" y="217030"/>
                </a:lnTo>
                <a:lnTo>
                  <a:pt x="714502" y="229514"/>
                </a:lnTo>
                <a:lnTo>
                  <a:pt x="663702" y="248526"/>
                </a:lnTo>
                <a:lnTo>
                  <a:pt x="600887" y="280543"/>
                </a:lnTo>
                <a:lnTo>
                  <a:pt x="526884" y="328968"/>
                </a:lnTo>
                <a:lnTo>
                  <a:pt x="520179" y="339953"/>
                </a:lnTo>
                <a:lnTo>
                  <a:pt x="520420" y="346405"/>
                </a:lnTo>
                <a:lnTo>
                  <a:pt x="523214" y="352488"/>
                </a:lnTo>
                <a:lnTo>
                  <a:pt x="526465" y="357009"/>
                </a:lnTo>
                <a:lnTo>
                  <a:pt x="531596" y="359410"/>
                </a:lnTo>
                <a:lnTo>
                  <a:pt x="540232" y="359410"/>
                </a:lnTo>
                <a:lnTo>
                  <a:pt x="543737" y="358381"/>
                </a:lnTo>
                <a:lnTo>
                  <a:pt x="546722" y="356158"/>
                </a:lnTo>
                <a:lnTo>
                  <a:pt x="627875" y="303987"/>
                </a:lnTo>
                <a:lnTo>
                  <a:pt x="693686" y="272592"/>
                </a:lnTo>
                <a:lnTo>
                  <a:pt x="742734" y="256717"/>
                </a:lnTo>
                <a:lnTo>
                  <a:pt x="773557" y="251079"/>
                </a:lnTo>
                <a:lnTo>
                  <a:pt x="784733" y="250405"/>
                </a:lnTo>
                <a:lnTo>
                  <a:pt x="793965" y="250837"/>
                </a:lnTo>
                <a:lnTo>
                  <a:pt x="801751" y="243649"/>
                </a:lnTo>
                <a:lnTo>
                  <a:pt x="802259" y="234416"/>
                </a:lnTo>
                <a:lnTo>
                  <a:pt x="802690" y="225094"/>
                </a:lnTo>
                <a:close/>
              </a:path>
              <a:path w="940434" h="730250">
                <a:moveTo>
                  <a:pt x="802690" y="131394"/>
                </a:moveTo>
                <a:lnTo>
                  <a:pt x="795515" y="123532"/>
                </a:lnTo>
                <a:lnTo>
                  <a:pt x="786193" y="123101"/>
                </a:lnTo>
                <a:lnTo>
                  <a:pt x="776605" y="123329"/>
                </a:lnTo>
                <a:lnTo>
                  <a:pt x="714502" y="135813"/>
                </a:lnTo>
                <a:lnTo>
                  <a:pt x="663702" y="154825"/>
                </a:lnTo>
                <a:lnTo>
                  <a:pt x="600887" y="186842"/>
                </a:lnTo>
                <a:lnTo>
                  <a:pt x="526884" y="235267"/>
                </a:lnTo>
                <a:lnTo>
                  <a:pt x="520179" y="246253"/>
                </a:lnTo>
                <a:lnTo>
                  <a:pt x="520420" y="252704"/>
                </a:lnTo>
                <a:lnTo>
                  <a:pt x="523214" y="258787"/>
                </a:lnTo>
                <a:lnTo>
                  <a:pt x="526465" y="263309"/>
                </a:lnTo>
                <a:lnTo>
                  <a:pt x="531596" y="265709"/>
                </a:lnTo>
                <a:lnTo>
                  <a:pt x="540232" y="265709"/>
                </a:lnTo>
                <a:lnTo>
                  <a:pt x="543737" y="264680"/>
                </a:lnTo>
                <a:lnTo>
                  <a:pt x="546722" y="262458"/>
                </a:lnTo>
                <a:lnTo>
                  <a:pt x="627875" y="210248"/>
                </a:lnTo>
                <a:lnTo>
                  <a:pt x="693686" y="178854"/>
                </a:lnTo>
                <a:lnTo>
                  <a:pt x="742734" y="162991"/>
                </a:lnTo>
                <a:lnTo>
                  <a:pt x="773557" y="157365"/>
                </a:lnTo>
                <a:lnTo>
                  <a:pt x="784733" y="156705"/>
                </a:lnTo>
                <a:lnTo>
                  <a:pt x="793965" y="157048"/>
                </a:lnTo>
                <a:lnTo>
                  <a:pt x="801751" y="149948"/>
                </a:lnTo>
                <a:lnTo>
                  <a:pt x="802259" y="140716"/>
                </a:lnTo>
                <a:lnTo>
                  <a:pt x="802690" y="131394"/>
                </a:lnTo>
                <a:close/>
              </a:path>
              <a:path w="940434" h="730250">
                <a:moveTo>
                  <a:pt x="940422" y="65913"/>
                </a:moveTo>
                <a:lnTo>
                  <a:pt x="932903" y="58381"/>
                </a:lnTo>
                <a:lnTo>
                  <a:pt x="914260" y="58381"/>
                </a:lnTo>
                <a:lnTo>
                  <a:pt x="906741" y="65913"/>
                </a:lnTo>
                <a:lnTo>
                  <a:pt x="906741" y="700265"/>
                </a:lnTo>
                <a:lnTo>
                  <a:pt x="514743" y="700265"/>
                </a:lnTo>
                <a:lnTo>
                  <a:pt x="539800" y="682663"/>
                </a:lnTo>
                <a:lnTo>
                  <a:pt x="546188" y="678891"/>
                </a:lnTo>
                <a:lnTo>
                  <a:pt x="546328" y="678815"/>
                </a:lnTo>
                <a:lnTo>
                  <a:pt x="572465" y="663422"/>
                </a:lnTo>
                <a:lnTo>
                  <a:pt x="612952" y="644042"/>
                </a:lnTo>
                <a:lnTo>
                  <a:pt x="661504" y="625995"/>
                </a:lnTo>
                <a:lnTo>
                  <a:pt x="718337" y="610793"/>
                </a:lnTo>
                <a:lnTo>
                  <a:pt x="783666" y="599884"/>
                </a:lnTo>
                <a:lnTo>
                  <a:pt x="857745" y="594766"/>
                </a:lnTo>
                <a:lnTo>
                  <a:pt x="874166" y="594423"/>
                </a:lnTo>
                <a:lnTo>
                  <a:pt x="874166" y="33591"/>
                </a:lnTo>
                <a:lnTo>
                  <a:pt x="874166" y="1358"/>
                </a:lnTo>
                <a:lnTo>
                  <a:pt x="858431" y="330"/>
                </a:lnTo>
                <a:lnTo>
                  <a:pt x="846836" y="0"/>
                </a:lnTo>
                <a:lnTo>
                  <a:pt x="840562" y="203"/>
                </a:lnTo>
                <a:lnTo>
                  <a:pt x="840562" y="33591"/>
                </a:lnTo>
                <a:lnTo>
                  <a:pt x="840562" y="561594"/>
                </a:lnTo>
                <a:lnTo>
                  <a:pt x="772185" y="567258"/>
                </a:lnTo>
                <a:lnTo>
                  <a:pt x="711111" y="577621"/>
                </a:lnTo>
                <a:lnTo>
                  <a:pt x="657148" y="591616"/>
                </a:lnTo>
                <a:lnTo>
                  <a:pt x="610108" y="608177"/>
                </a:lnTo>
                <a:lnTo>
                  <a:pt x="569772" y="626249"/>
                </a:lnTo>
                <a:lnTo>
                  <a:pt x="535952" y="644753"/>
                </a:lnTo>
                <a:lnTo>
                  <a:pt x="487045" y="678815"/>
                </a:lnTo>
                <a:lnTo>
                  <a:pt x="487045" y="195516"/>
                </a:lnTo>
                <a:lnTo>
                  <a:pt x="518528" y="164134"/>
                </a:lnTo>
                <a:lnTo>
                  <a:pt x="570090" y="121678"/>
                </a:lnTo>
                <a:lnTo>
                  <a:pt x="612355" y="95389"/>
                </a:lnTo>
                <a:lnTo>
                  <a:pt x="653478" y="75145"/>
                </a:lnTo>
                <a:lnTo>
                  <a:pt x="692264" y="60134"/>
                </a:lnTo>
                <a:lnTo>
                  <a:pt x="763244" y="41643"/>
                </a:lnTo>
                <a:lnTo>
                  <a:pt x="820889" y="34404"/>
                </a:lnTo>
                <a:lnTo>
                  <a:pt x="840562" y="33591"/>
                </a:lnTo>
                <a:lnTo>
                  <a:pt x="840562" y="203"/>
                </a:lnTo>
                <a:lnTo>
                  <a:pt x="774522" y="5689"/>
                </a:lnTo>
                <a:lnTo>
                  <a:pt x="720280" y="16751"/>
                </a:lnTo>
                <a:lnTo>
                  <a:pt x="683729" y="27546"/>
                </a:lnTo>
                <a:lnTo>
                  <a:pt x="643547" y="42824"/>
                </a:lnTo>
                <a:lnTo>
                  <a:pt x="600913" y="63360"/>
                </a:lnTo>
                <a:lnTo>
                  <a:pt x="557022" y="89903"/>
                </a:lnTo>
                <a:lnTo>
                  <a:pt x="513054" y="123240"/>
                </a:lnTo>
                <a:lnTo>
                  <a:pt x="470204" y="164134"/>
                </a:lnTo>
                <a:lnTo>
                  <a:pt x="453364" y="148069"/>
                </a:lnTo>
                <a:lnTo>
                  <a:pt x="453364" y="195516"/>
                </a:lnTo>
                <a:lnTo>
                  <a:pt x="453364" y="678891"/>
                </a:lnTo>
                <a:lnTo>
                  <a:pt x="431977" y="662724"/>
                </a:lnTo>
                <a:lnTo>
                  <a:pt x="370649" y="626338"/>
                </a:lnTo>
                <a:lnTo>
                  <a:pt x="330314" y="608266"/>
                </a:lnTo>
                <a:lnTo>
                  <a:pt x="283260" y="591705"/>
                </a:lnTo>
                <a:lnTo>
                  <a:pt x="229298" y="577697"/>
                </a:lnTo>
                <a:lnTo>
                  <a:pt x="168236" y="567347"/>
                </a:lnTo>
                <a:lnTo>
                  <a:pt x="99847" y="561682"/>
                </a:lnTo>
                <a:lnTo>
                  <a:pt x="99847" y="33680"/>
                </a:lnTo>
                <a:lnTo>
                  <a:pt x="158813" y="38785"/>
                </a:lnTo>
                <a:lnTo>
                  <a:pt x="200355" y="46723"/>
                </a:lnTo>
                <a:lnTo>
                  <a:pt x="247434" y="60096"/>
                </a:lnTo>
                <a:lnTo>
                  <a:pt x="298157" y="80276"/>
                </a:lnTo>
                <a:lnTo>
                  <a:pt x="350634" y="108648"/>
                </a:lnTo>
                <a:lnTo>
                  <a:pt x="403009" y="146608"/>
                </a:lnTo>
                <a:lnTo>
                  <a:pt x="453364" y="195516"/>
                </a:lnTo>
                <a:lnTo>
                  <a:pt x="453364" y="148069"/>
                </a:lnTo>
                <a:lnTo>
                  <a:pt x="383387" y="89903"/>
                </a:lnTo>
                <a:lnTo>
                  <a:pt x="339496" y="63360"/>
                </a:lnTo>
                <a:lnTo>
                  <a:pt x="296862" y="42824"/>
                </a:lnTo>
                <a:lnTo>
                  <a:pt x="256679" y="27546"/>
                </a:lnTo>
                <a:lnTo>
                  <a:pt x="165887" y="5689"/>
                </a:lnTo>
                <a:lnTo>
                  <a:pt x="122618" y="939"/>
                </a:lnTo>
                <a:lnTo>
                  <a:pt x="93573" y="0"/>
                </a:lnTo>
                <a:lnTo>
                  <a:pt x="81978" y="330"/>
                </a:lnTo>
                <a:lnTo>
                  <a:pt x="66255" y="1358"/>
                </a:lnTo>
                <a:lnTo>
                  <a:pt x="66255" y="594423"/>
                </a:lnTo>
                <a:lnTo>
                  <a:pt x="82664" y="594766"/>
                </a:lnTo>
                <a:lnTo>
                  <a:pt x="156743" y="599884"/>
                </a:lnTo>
                <a:lnTo>
                  <a:pt x="222084" y="610793"/>
                </a:lnTo>
                <a:lnTo>
                  <a:pt x="278917" y="625995"/>
                </a:lnTo>
                <a:lnTo>
                  <a:pt x="327469" y="644042"/>
                </a:lnTo>
                <a:lnTo>
                  <a:pt x="367957" y="663422"/>
                </a:lnTo>
                <a:lnTo>
                  <a:pt x="425665" y="700265"/>
                </a:lnTo>
                <a:lnTo>
                  <a:pt x="33591" y="700265"/>
                </a:lnTo>
                <a:lnTo>
                  <a:pt x="33591" y="65913"/>
                </a:lnTo>
                <a:lnTo>
                  <a:pt x="26073" y="58381"/>
                </a:lnTo>
                <a:lnTo>
                  <a:pt x="7429" y="58381"/>
                </a:lnTo>
                <a:lnTo>
                  <a:pt x="0" y="65913"/>
                </a:lnTo>
                <a:lnTo>
                  <a:pt x="0" y="730097"/>
                </a:lnTo>
                <a:lnTo>
                  <a:pt x="940422" y="730097"/>
                </a:lnTo>
                <a:lnTo>
                  <a:pt x="940422" y="700265"/>
                </a:lnTo>
                <a:lnTo>
                  <a:pt x="940422" y="659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13430845" y="3616421"/>
            <a:ext cx="3455670" cy="3082925"/>
            <a:chOff x="13430845" y="3616421"/>
            <a:chExt cx="3455670" cy="3082925"/>
          </a:xfrm>
        </p:grpSpPr>
        <p:sp>
          <p:nvSpPr>
            <p:cNvPr id="23" name="object 23" descr=""/>
            <p:cNvSpPr/>
            <p:nvPr/>
          </p:nvSpPr>
          <p:spPr>
            <a:xfrm>
              <a:off x="13440370" y="4397958"/>
              <a:ext cx="3436620" cy="2291715"/>
            </a:xfrm>
            <a:custGeom>
              <a:avLst/>
              <a:gdLst/>
              <a:ahLst/>
              <a:cxnLst/>
              <a:rect l="l" t="t" r="r" b="b"/>
              <a:pathLst>
                <a:path w="3436619" h="2291715">
                  <a:moveTo>
                    <a:pt x="485771" y="0"/>
                  </a:moveTo>
                  <a:lnTo>
                    <a:pt x="3088021" y="0"/>
                  </a:lnTo>
                </a:path>
                <a:path w="3436619" h="2291715">
                  <a:moveTo>
                    <a:pt x="3436091" y="2144045"/>
                  </a:moveTo>
                  <a:lnTo>
                    <a:pt x="3395900" y="2181346"/>
                  </a:lnTo>
                  <a:lnTo>
                    <a:pt x="3357543" y="2209740"/>
                  </a:lnTo>
                  <a:lnTo>
                    <a:pt x="3316781" y="2234127"/>
                  </a:lnTo>
                  <a:lnTo>
                    <a:pt x="3273931" y="2254377"/>
                  </a:lnTo>
                  <a:lnTo>
                    <a:pt x="3229313" y="2270356"/>
                  </a:lnTo>
                  <a:lnTo>
                    <a:pt x="3183246" y="2281933"/>
                  </a:lnTo>
                  <a:lnTo>
                    <a:pt x="3136046" y="2288976"/>
                  </a:lnTo>
                  <a:lnTo>
                    <a:pt x="3088033" y="2291353"/>
                  </a:lnTo>
                  <a:lnTo>
                    <a:pt x="485771" y="2291353"/>
                  </a:lnTo>
                  <a:lnTo>
                    <a:pt x="437758" y="2288976"/>
                  </a:lnTo>
                  <a:lnTo>
                    <a:pt x="390559" y="2281933"/>
                  </a:lnTo>
                  <a:lnTo>
                    <a:pt x="344491" y="2270356"/>
                  </a:lnTo>
                  <a:lnTo>
                    <a:pt x="299874" y="2254377"/>
                  </a:lnTo>
                  <a:lnTo>
                    <a:pt x="257026" y="2234127"/>
                  </a:lnTo>
                  <a:lnTo>
                    <a:pt x="216264" y="2209740"/>
                  </a:lnTo>
                  <a:lnTo>
                    <a:pt x="177909" y="2181346"/>
                  </a:lnTo>
                  <a:lnTo>
                    <a:pt x="142278" y="2149078"/>
                  </a:lnTo>
                  <a:lnTo>
                    <a:pt x="110009" y="2113445"/>
                  </a:lnTo>
                  <a:lnTo>
                    <a:pt x="81615" y="2075088"/>
                  </a:lnTo>
                  <a:lnTo>
                    <a:pt x="57226" y="2034325"/>
                  </a:lnTo>
                  <a:lnTo>
                    <a:pt x="36977" y="1991476"/>
                  </a:lnTo>
                  <a:lnTo>
                    <a:pt x="20997" y="1946858"/>
                  </a:lnTo>
                  <a:lnTo>
                    <a:pt x="9420" y="1900790"/>
                  </a:lnTo>
                  <a:lnTo>
                    <a:pt x="2377" y="1853590"/>
                  </a:lnTo>
                  <a:lnTo>
                    <a:pt x="0" y="1805578"/>
                  </a:lnTo>
                  <a:lnTo>
                    <a:pt x="0" y="485784"/>
                  </a:lnTo>
                </a:path>
                <a:path w="3436619" h="2291715">
                  <a:moveTo>
                    <a:pt x="155164" y="130608"/>
                  </a:moveTo>
                  <a:lnTo>
                    <a:pt x="216264" y="81615"/>
                  </a:lnTo>
                  <a:lnTo>
                    <a:pt x="257026" y="57226"/>
                  </a:lnTo>
                  <a:lnTo>
                    <a:pt x="299874" y="36977"/>
                  </a:lnTo>
                  <a:lnTo>
                    <a:pt x="344491" y="20997"/>
                  </a:lnTo>
                  <a:lnTo>
                    <a:pt x="390559" y="9420"/>
                  </a:lnTo>
                  <a:lnTo>
                    <a:pt x="437758" y="2377"/>
                  </a:lnTo>
                  <a:lnTo>
                    <a:pt x="485771" y="0"/>
                  </a:lnTo>
                </a:path>
              </a:pathLst>
            </a:custGeom>
            <a:ln w="19050">
              <a:solidFill>
                <a:srgbClr val="73737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4523599" y="3616421"/>
              <a:ext cx="1510665" cy="1510665"/>
            </a:xfrm>
            <a:custGeom>
              <a:avLst/>
              <a:gdLst/>
              <a:ahLst/>
              <a:cxnLst/>
              <a:rect l="l" t="t" r="r" b="b"/>
              <a:pathLst>
                <a:path w="1510665" h="1510664">
                  <a:moveTo>
                    <a:pt x="755313" y="1510309"/>
                  </a:moveTo>
                  <a:lnTo>
                    <a:pt x="707411" y="1508828"/>
                  </a:lnTo>
                  <a:lnTo>
                    <a:pt x="660443" y="1504430"/>
                  </a:lnTo>
                  <a:lnTo>
                    <a:pt x="614353" y="1497207"/>
                  </a:lnTo>
                  <a:lnTo>
                    <a:pt x="569229" y="1487249"/>
                  </a:lnTo>
                  <a:lnTo>
                    <a:pt x="525159" y="1474644"/>
                  </a:lnTo>
                  <a:lnTo>
                    <a:pt x="482233" y="1459481"/>
                  </a:lnTo>
                  <a:lnTo>
                    <a:pt x="440538" y="1441847"/>
                  </a:lnTo>
                  <a:lnTo>
                    <a:pt x="400163" y="1421831"/>
                  </a:lnTo>
                  <a:lnTo>
                    <a:pt x="361196" y="1399522"/>
                  </a:lnTo>
                  <a:lnTo>
                    <a:pt x="323727" y="1375009"/>
                  </a:lnTo>
                  <a:lnTo>
                    <a:pt x="287843" y="1348379"/>
                  </a:lnTo>
                  <a:lnTo>
                    <a:pt x="253633" y="1319721"/>
                  </a:lnTo>
                  <a:lnTo>
                    <a:pt x="221185" y="1289124"/>
                  </a:lnTo>
                  <a:lnTo>
                    <a:pt x="190588" y="1256677"/>
                  </a:lnTo>
                  <a:lnTo>
                    <a:pt x="161930" y="1222466"/>
                  </a:lnTo>
                  <a:lnTo>
                    <a:pt x="135300" y="1186582"/>
                  </a:lnTo>
                  <a:lnTo>
                    <a:pt x="110787" y="1149113"/>
                  </a:lnTo>
                  <a:lnTo>
                    <a:pt x="88478" y="1110146"/>
                  </a:lnTo>
                  <a:lnTo>
                    <a:pt x="68462" y="1069771"/>
                  </a:lnTo>
                  <a:lnTo>
                    <a:pt x="50828" y="1028076"/>
                  </a:lnTo>
                  <a:lnTo>
                    <a:pt x="35665" y="985150"/>
                  </a:lnTo>
                  <a:lnTo>
                    <a:pt x="23060" y="941080"/>
                  </a:lnTo>
                  <a:lnTo>
                    <a:pt x="13102" y="895956"/>
                  </a:lnTo>
                  <a:lnTo>
                    <a:pt x="5879" y="849866"/>
                  </a:lnTo>
                  <a:lnTo>
                    <a:pt x="1481" y="802898"/>
                  </a:lnTo>
                  <a:lnTo>
                    <a:pt x="0" y="755004"/>
                  </a:lnTo>
                  <a:lnTo>
                    <a:pt x="1481" y="707385"/>
                  </a:lnTo>
                  <a:lnTo>
                    <a:pt x="5879" y="660417"/>
                  </a:lnTo>
                  <a:lnTo>
                    <a:pt x="13102" y="614328"/>
                  </a:lnTo>
                  <a:lnTo>
                    <a:pt x="23060" y="569204"/>
                  </a:lnTo>
                  <a:lnTo>
                    <a:pt x="35665" y="525136"/>
                  </a:lnTo>
                  <a:lnTo>
                    <a:pt x="50828" y="482210"/>
                  </a:lnTo>
                  <a:lnTo>
                    <a:pt x="68462" y="440517"/>
                  </a:lnTo>
                  <a:lnTo>
                    <a:pt x="88478" y="400143"/>
                  </a:lnTo>
                  <a:lnTo>
                    <a:pt x="110787" y="361178"/>
                  </a:lnTo>
                  <a:lnTo>
                    <a:pt x="135300" y="323711"/>
                  </a:lnTo>
                  <a:lnTo>
                    <a:pt x="161930" y="287828"/>
                  </a:lnTo>
                  <a:lnTo>
                    <a:pt x="190588" y="253620"/>
                  </a:lnTo>
                  <a:lnTo>
                    <a:pt x="221185" y="221174"/>
                  </a:lnTo>
                  <a:lnTo>
                    <a:pt x="253633" y="190579"/>
                  </a:lnTo>
                  <a:lnTo>
                    <a:pt x="287843" y="161923"/>
                  </a:lnTo>
                  <a:lnTo>
                    <a:pt x="323727" y="135294"/>
                  </a:lnTo>
                  <a:lnTo>
                    <a:pt x="361196" y="110783"/>
                  </a:lnTo>
                  <a:lnTo>
                    <a:pt x="400163" y="88475"/>
                  </a:lnTo>
                  <a:lnTo>
                    <a:pt x="440538" y="68461"/>
                  </a:lnTo>
                  <a:lnTo>
                    <a:pt x="482233" y="50829"/>
                  </a:lnTo>
                  <a:lnTo>
                    <a:pt x="525159" y="35666"/>
                  </a:lnTo>
                  <a:lnTo>
                    <a:pt x="569229" y="23062"/>
                  </a:lnTo>
                  <a:lnTo>
                    <a:pt x="614353" y="13105"/>
                  </a:lnTo>
                  <a:lnTo>
                    <a:pt x="660443" y="5883"/>
                  </a:lnTo>
                  <a:lnTo>
                    <a:pt x="707411" y="1485"/>
                  </a:lnTo>
                  <a:lnTo>
                    <a:pt x="755165" y="0"/>
                  </a:lnTo>
                  <a:lnTo>
                    <a:pt x="802925" y="1485"/>
                  </a:lnTo>
                  <a:lnTo>
                    <a:pt x="849892" y="5883"/>
                  </a:lnTo>
                  <a:lnTo>
                    <a:pt x="895982" y="13105"/>
                  </a:lnTo>
                  <a:lnTo>
                    <a:pt x="941105" y="23062"/>
                  </a:lnTo>
                  <a:lnTo>
                    <a:pt x="985173" y="35666"/>
                  </a:lnTo>
                  <a:lnTo>
                    <a:pt x="1028099" y="50829"/>
                  </a:lnTo>
                  <a:lnTo>
                    <a:pt x="1069792" y="68461"/>
                  </a:lnTo>
                  <a:lnTo>
                    <a:pt x="1110166" y="88475"/>
                  </a:lnTo>
                  <a:lnTo>
                    <a:pt x="1149131" y="110783"/>
                  </a:lnTo>
                  <a:lnTo>
                    <a:pt x="1186598" y="135294"/>
                  </a:lnTo>
                  <a:lnTo>
                    <a:pt x="1222481" y="161923"/>
                  </a:lnTo>
                  <a:lnTo>
                    <a:pt x="1256689" y="190579"/>
                  </a:lnTo>
                  <a:lnTo>
                    <a:pt x="1289135" y="221174"/>
                  </a:lnTo>
                  <a:lnTo>
                    <a:pt x="1319731" y="253620"/>
                  </a:lnTo>
                  <a:lnTo>
                    <a:pt x="1348386" y="287828"/>
                  </a:lnTo>
                  <a:lnTo>
                    <a:pt x="1375015" y="323711"/>
                  </a:lnTo>
                  <a:lnTo>
                    <a:pt x="1399527" y="361178"/>
                  </a:lnTo>
                  <a:lnTo>
                    <a:pt x="1421834" y="400143"/>
                  </a:lnTo>
                  <a:lnTo>
                    <a:pt x="1441848" y="440517"/>
                  </a:lnTo>
                  <a:lnTo>
                    <a:pt x="1459481" y="482210"/>
                  </a:lnTo>
                  <a:lnTo>
                    <a:pt x="1474643" y="525136"/>
                  </a:lnTo>
                  <a:lnTo>
                    <a:pt x="1487247" y="569204"/>
                  </a:lnTo>
                  <a:lnTo>
                    <a:pt x="1497204" y="614328"/>
                  </a:lnTo>
                  <a:lnTo>
                    <a:pt x="1504426" y="660417"/>
                  </a:lnTo>
                  <a:lnTo>
                    <a:pt x="1508824" y="707385"/>
                  </a:lnTo>
                  <a:lnTo>
                    <a:pt x="1510301" y="755152"/>
                  </a:lnTo>
                  <a:lnTo>
                    <a:pt x="1508824" y="802898"/>
                  </a:lnTo>
                  <a:lnTo>
                    <a:pt x="1504426" y="849866"/>
                  </a:lnTo>
                  <a:lnTo>
                    <a:pt x="1497204" y="895956"/>
                  </a:lnTo>
                  <a:lnTo>
                    <a:pt x="1487247" y="941080"/>
                  </a:lnTo>
                  <a:lnTo>
                    <a:pt x="1474643" y="985150"/>
                  </a:lnTo>
                  <a:lnTo>
                    <a:pt x="1459481" y="1028076"/>
                  </a:lnTo>
                  <a:lnTo>
                    <a:pt x="1441848" y="1069771"/>
                  </a:lnTo>
                  <a:lnTo>
                    <a:pt x="1421834" y="1110146"/>
                  </a:lnTo>
                  <a:lnTo>
                    <a:pt x="1399527" y="1149113"/>
                  </a:lnTo>
                  <a:lnTo>
                    <a:pt x="1375015" y="1186582"/>
                  </a:lnTo>
                  <a:lnTo>
                    <a:pt x="1348386" y="1222466"/>
                  </a:lnTo>
                  <a:lnTo>
                    <a:pt x="1319731" y="1256677"/>
                  </a:lnTo>
                  <a:lnTo>
                    <a:pt x="1289135" y="1289124"/>
                  </a:lnTo>
                  <a:lnTo>
                    <a:pt x="1256689" y="1319721"/>
                  </a:lnTo>
                  <a:lnTo>
                    <a:pt x="1222481" y="1348379"/>
                  </a:lnTo>
                  <a:lnTo>
                    <a:pt x="1186598" y="1375009"/>
                  </a:lnTo>
                  <a:lnTo>
                    <a:pt x="1149131" y="1399522"/>
                  </a:lnTo>
                  <a:lnTo>
                    <a:pt x="1110166" y="1421831"/>
                  </a:lnTo>
                  <a:lnTo>
                    <a:pt x="1069792" y="1441847"/>
                  </a:lnTo>
                  <a:lnTo>
                    <a:pt x="1028099" y="1459481"/>
                  </a:lnTo>
                  <a:lnTo>
                    <a:pt x="985173" y="1474644"/>
                  </a:lnTo>
                  <a:lnTo>
                    <a:pt x="941105" y="1487249"/>
                  </a:lnTo>
                  <a:lnTo>
                    <a:pt x="895982" y="1497207"/>
                  </a:lnTo>
                  <a:lnTo>
                    <a:pt x="849892" y="1504430"/>
                  </a:lnTo>
                  <a:lnTo>
                    <a:pt x="802925" y="1508828"/>
                  </a:lnTo>
                  <a:lnTo>
                    <a:pt x="755313" y="1510309"/>
                  </a:lnTo>
                  <a:close/>
                </a:path>
              </a:pathLst>
            </a:custGeom>
            <a:solidFill>
              <a:srgbClr val="2EBA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17011801" y="6242293"/>
            <a:ext cx="635" cy="9525"/>
          </a:xfrm>
          <a:custGeom>
            <a:avLst/>
            <a:gdLst/>
            <a:ahLst/>
            <a:cxnLst/>
            <a:rect l="l" t="t" r="r" b="b"/>
            <a:pathLst>
              <a:path w="634" h="9525">
                <a:moveTo>
                  <a:pt x="458" y="0"/>
                </a:moveTo>
                <a:lnTo>
                  <a:pt x="0" y="9256"/>
                </a:lnTo>
              </a:path>
            </a:pathLst>
          </a:custGeom>
          <a:ln w="19049">
            <a:solidFill>
              <a:srgbClr val="73737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4287465" y="5221290"/>
            <a:ext cx="1879600" cy="1022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7800"/>
              </a:lnSpc>
              <a:spcBef>
                <a:spcPts val="95"/>
              </a:spcBef>
            </a:pP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Integration</a:t>
            </a:r>
            <a:r>
              <a:rPr dirty="0" sz="1850" spc="30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404041"/>
                </a:solidFill>
                <a:latin typeface="Trebuchet MS"/>
                <a:cs typeface="Trebuchet MS"/>
              </a:rPr>
              <a:t>with </a:t>
            </a:r>
            <a:r>
              <a:rPr dirty="0" sz="1850" spc="60">
                <a:solidFill>
                  <a:srgbClr val="404041"/>
                </a:solidFill>
                <a:latin typeface="Trebuchet MS"/>
                <a:cs typeface="Trebuchet MS"/>
              </a:rPr>
              <a:t>Other</a:t>
            </a:r>
            <a:r>
              <a:rPr dirty="0" sz="1850" spc="-7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45">
                <a:solidFill>
                  <a:srgbClr val="404041"/>
                </a:solidFill>
                <a:latin typeface="Trebuchet MS"/>
                <a:cs typeface="Trebuchet MS"/>
              </a:rPr>
              <a:t>Modalities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in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Future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4808620" y="4006303"/>
            <a:ext cx="940435" cy="730250"/>
          </a:xfrm>
          <a:custGeom>
            <a:avLst/>
            <a:gdLst/>
            <a:ahLst/>
            <a:cxnLst/>
            <a:rect l="l" t="t" r="r" b="b"/>
            <a:pathLst>
              <a:path w="940434" h="730250">
                <a:moveTo>
                  <a:pt x="420116" y="527151"/>
                </a:moveTo>
                <a:lnTo>
                  <a:pt x="339458" y="467766"/>
                </a:lnTo>
                <a:lnTo>
                  <a:pt x="276656" y="435737"/>
                </a:lnTo>
                <a:lnTo>
                  <a:pt x="225869" y="416737"/>
                </a:lnTo>
                <a:lnTo>
                  <a:pt x="187960" y="407365"/>
                </a:lnTo>
                <a:lnTo>
                  <a:pt x="154190" y="404037"/>
                </a:lnTo>
                <a:lnTo>
                  <a:pt x="144957" y="404456"/>
                </a:lnTo>
                <a:lnTo>
                  <a:pt x="137871" y="412242"/>
                </a:lnTo>
                <a:lnTo>
                  <a:pt x="138557" y="430695"/>
                </a:lnTo>
                <a:lnTo>
                  <a:pt x="146418" y="437972"/>
                </a:lnTo>
                <a:lnTo>
                  <a:pt x="155651" y="437540"/>
                </a:lnTo>
                <a:lnTo>
                  <a:pt x="166547" y="438213"/>
                </a:lnTo>
                <a:lnTo>
                  <a:pt x="246329" y="459600"/>
                </a:lnTo>
                <a:lnTo>
                  <a:pt x="312267" y="490982"/>
                </a:lnTo>
                <a:lnTo>
                  <a:pt x="393611" y="543267"/>
                </a:lnTo>
                <a:lnTo>
                  <a:pt x="396608" y="545414"/>
                </a:lnTo>
                <a:lnTo>
                  <a:pt x="400024" y="546519"/>
                </a:lnTo>
                <a:lnTo>
                  <a:pt x="408736" y="546519"/>
                </a:lnTo>
                <a:lnTo>
                  <a:pt x="413867" y="544131"/>
                </a:lnTo>
                <a:lnTo>
                  <a:pt x="417118" y="539597"/>
                </a:lnTo>
                <a:lnTo>
                  <a:pt x="419900" y="533565"/>
                </a:lnTo>
                <a:lnTo>
                  <a:pt x="420116" y="527151"/>
                </a:lnTo>
                <a:close/>
              </a:path>
              <a:path w="940434" h="730250">
                <a:moveTo>
                  <a:pt x="420116" y="433476"/>
                </a:moveTo>
                <a:lnTo>
                  <a:pt x="339458" y="374129"/>
                </a:lnTo>
                <a:lnTo>
                  <a:pt x="276656" y="342087"/>
                </a:lnTo>
                <a:lnTo>
                  <a:pt x="225869" y="323062"/>
                </a:lnTo>
                <a:lnTo>
                  <a:pt x="187960" y="313690"/>
                </a:lnTo>
                <a:lnTo>
                  <a:pt x="154190" y="310349"/>
                </a:lnTo>
                <a:lnTo>
                  <a:pt x="144957" y="310781"/>
                </a:lnTo>
                <a:lnTo>
                  <a:pt x="137871" y="318554"/>
                </a:lnTo>
                <a:lnTo>
                  <a:pt x="138557" y="337019"/>
                </a:lnTo>
                <a:lnTo>
                  <a:pt x="146329" y="344195"/>
                </a:lnTo>
                <a:lnTo>
                  <a:pt x="155651" y="343852"/>
                </a:lnTo>
                <a:lnTo>
                  <a:pt x="166585" y="344525"/>
                </a:lnTo>
                <a:lnTo>
                  <a:pt x="246354" y="365925"/>
                </a:lnTo>
                <a:lnTo>
                  <a:pt x="312267" y="397306"/>
                </a:lnTo>
                <a:lnTo>
                  <a:pt x="393611" y="449592"/>
                </a:lnTo>
                <a:lnTo>
                  <a:pt x="396608" y="451726"/>
                </a:lnTo>
                <a:lnTo>
                  <a:pt x="400024" y="452843"/>
                </a:lnTo>
                <a:lnTo>
                  <a:pt x="408736" y="452843"/>
                </a:lnTo>
                <a:lnTo>
                  <a:pt x="413867" y="450443"/>
                </a:lnTo>
                <a:lnTo>
                  <a:pt x="417118" y="445909"/>
                </a:lnTo>
                <a:lnTo>
                  <a:pt x="419900" y="439889"/>
                </a:lnTo>
                <a:lnTo>
                  <a:pt x="420116" y="433476"/>
                </a:lnTo>
                <a:close/>
              </a:path>
              <a:path w="940434" h="730250">
                <a:moveTo>
                  <a:pt x="420116" y="339877"/>
                </a:moveTo>
                <a:lnTo>
                  <a:pt x="339458" y="280454"/>
                </a:lnTo>
                <a:lnTo>
                  <a:pt x="276656" y="248412"/>
                </a:lnTo>
                <a:lnTo>
                  <a:pt x="225869" y="229400"/>
                </a:lnTo>
                <a:lnTo>
                  <a:pt x="187960" y="220040"/>
                </a:lnTo>
                <a:lnTo>
                  <a:pt x="154190" y="216750"/>
                </a:lnTo>
                <a:lnTo>
                  <a:pt x="144957" y="217182"/>
                </a:lnTo>
                <a:lnTo>
                  <a:pt x="137871" y="224955"/>
                </a:lnTo>
                <a:lnTo>
                  <a:pt x="138557" y="243420"/>
                </a:lnTo>
                <a:lnTo>
                  <a:pt x="146418" y="250685"/>
                </a:lnTo>
                <a:lnTo>
                  <a:pt x="155651" y="250266"/>
                </a:lnTo>
                <a:lnTo>
                  <a:pt x="166547" y="250939"/>
                </a:lnTo>
                <a:lnTo>
                  <a:pt x="246329" y="272326"/>
                </a:lnTo>
                <a:lnTo>
                  <a:pt x="312267" y="303707"/>
                </a:lnTo>
                <a:lnTo>
                  <a:pt x="393611" y="355993"/>
                </a:lnTo>
                <a:lnTo>
                  <a:pt x="396608" y="358127"/>
                </a:lnTo>
                <a:lnTo>
                  <a:pt x="400024" y="359244"/>
                </a:lnTo>
                <a:lnTo>
                  <a:pt x="408736" y="359244"/>
                </a:lnTo>
                <a:lnTo>
                  <a:pt x="413867" y="356844"/>
                </a:lnTo>
                <a:lnTo>
                  <a:pt x="417118" y="352323"/>
                </a:lnTo>
                <a:lnTo>
                  <a:pt x="419900" y="346290"/>
                </a:lnTo>
                <a:lnTo>
                  <a:pt x="420116" y="339877"/>
                </a:lnTo>
                <a:close/>
              </a:path>
              <a:path w="940434" h="730250">
                <a:moveTo>
                  <a:pt x="420116" y="246189"/>
                </a:moveTo>
                <a:lnTo>
                  <a:pt x="339458" y="186804"/>
                </a:lnTo>
                <a:lnTo>
                  <a:pt x="276656" y="154774"/>
                </a:lnTo>
                <a:lnTo>
                  <a:pt x="225869" y="135775"/>
                </a:lnTo>
                <a:lnTo>
                  <a:pt x="187960" y="126415"/>
                </a:lnTo>
                <a:lnTo>
                  <a:pt x="154190" y="123075"/>
                </a:lnTo>
                <a:lnTo>
                  <a:pt x="144957" y="123494"/>
                </a:lnTo>
                <a:lnTo>
                  <a:pt x="137871" y="131279"/>
                </a:lnTo>
                <a:lnTo>
                  <a:pt x="138557" y="149745"/>
                </a:lnTo>
                <a:lnTo>
                  <a:pt x="146329" y="157010"/>
                </a:lnTo>
                <a:lnTo>
                  <a:pt x="155651" y="156578"/>
                </a:lnTo>
                <a:lnTo>
                  <a:pt x="166585" y="157251"/>
                </a:lnTo>
                <a:lnTo>
                  <a:pt x="246354" y="178638"/>
                </a:lnTo>
                <a:lnTo>
                  <a:pt x="312267" y="210019"/>
                </a:lnTo>
                <a:lnTo>
                  <a:pt x="393611" y="262318"/>
                </a:lnTo>
                <a:lnTo>
                  <a:pt x="396608" y="264452"/>
                </a:lnTo>
                <a:lnTo>
                  <a:pt x="400024" y="265557"/>
                </a:lnTo>
                <a:lnTo>
                  <a:pt x="408736" y="265557"/>
                </a:lnTo>
                <a:lnTo>
                  <a:pt x="413867" y="263169"/>
                </a:lnTo>
                <a:lnTo>
                  <a:pt x="417118" y="258635"/>
                </a:lnTo>
                <a:lnTo>
                  <a:pt x="419900" y="252615"/>
                </a:lnTo>
                <a:lnTo>
                  <a:pt x="420116" y="246189"/>
                </a:lnTo>
                <a:close/>
              </a:path>
              <a:path w="940434" h="730250">
                <a:moveTo>
                  <a:pt x="802525" y="412318"/>
                </a:moveTo>
                <a:lnTo>
                  <a:pt x="795350" y="404456"/>
                </a:lnTo>
                <a:lnTo>
                  <a:pt x="786028" y="404037"/>
                </a:lnTo>
                <a:lnTo>
                  <a:pt x="776439" y="404266"/>
                </a:lnTo>
                <a:lnTo>
                  <a:pt x="714362" y="416737"/>
                </a:lnTo>
                <a:lnTo>
                  <a:pt x="663575" y="435737"/>
                </a:lnTo>
                <a:lnTo>
                  <a:pt x="600760" y="467766"/>
                </a:lnTo>
                <a:lnTo>
                  <a:pt x="526783" y="516178"/>
                </a:lnTo>
                <a:lnTo>
                  <a:pt x="520077" y="527164"/>
                </a:lnTo>
                <a:lnTo>
                  <a:pt x="520319" y="533603"/>
                </a:lnTo>
                <a:lnTo>
                  <a:pt x="523113" y="539686"/>
                </a:lnTo>
                <a:lnTo>
                  <a:pt x="526351" y="544207"/>
                </a:lnTo>
                <a:lnTo>
                  <a:pt x="531482" y="546608"/>
                </a:lnTo>
                <a:lnTo>
                  <a:pt x="540118" y="546608"/>
                </a:lnTo>
                <a:lnTo>
                  <a:pt x="543623" y="545579"/>
                </a:lnTo>
                <a:lnTo>
                  <a:pt x="546620" y="543356"/>
                </a:lnTo>
                <a:lnTo>
                  <a:pt x="627748" y="491197"/>
                </a:lnTo>
                <a:lnTo>
                  <a:pt x="693547" y="459816"/>
                </a:lnTo>
                <a:lnTo>
                  <a:pt x="742581" y="443941"/>
                </a:lnTo>
                <a:lnTo>
                  <a:pt x="773404" y="438302"/>
                </a:lnTo>
                <a:lnTo>
                  <a:pt x="784580" y="437629"/>
                </a:lnTo>
                <a:lnTo>
                  <a:pt x="793813" y="437972"/>
                </a:lnTo>
                <a:lnTo>
                  <a:pt x="801585" y="430872"/>
                </a:lnTo>
                <a:lnTo>
                  <a:pt x="802106" y="421640"/>
                </a:lnTo>
                <a:lnTo>
                  <a:pt x="802525" y="412318"/>
                </a:lnTo>
                <a:close/>
              </a:path>
              <a:path w="940434" h="730250">
                <a:moveTo>
                  <a:pt x="802525" y="318643"/>
                </a:moveTo>
                <a:lnTo>
                  <a:pt x="795350" y="310781"/>
                </a:lnTo>
                <a:lnTo>
                  <a:pt x="786028" y="310349"/>
                </a:lnTo>
                <a:lnTo>
                  <a:pt x="776439" y="310578"/>
                </a:lnTo>
                <a:lnTo>
                  <a:pt x="714362" y="323049"/>
                </a:lnTo>
                <a:lnTo>
                  <a:pt x="663575" y="342061"/>
                </a:lnTo>
                <a:lnTo>
                  <a:pt x="600760" y="374078"/>
                </a:lnTo>
                <a:lnTo>
                  <a:pt x="526783" y="422490"/>
                </a:lnTo>
                <a:lnTo>
                  <a:pt x="520077" y="433476"/>
                </a:lnTo>
                <a:lnTo>
                  <a:pt x="520319" y="439928"/>
                </a:lnTo>
                <a:lnTo>
                  <a:pt x="523113" y="445998"/>
                </a:lnTo>
                <a:lnTo>
                  <a:pt x="526351" y="450532"/>
                </a:lnTo>
                <a:lnTo>
                  <a:pt x="531482" y="452920"/>
                </a:lnTo>
                <a:lnTo>
                  <a:pt x="540118" y="452920"/>
                </a:lnTo>
                <a:lnTo>
                  <a:pt x="543623" y="451904"/>
                </a:lnTo>
                <a:lnTo>
                  <a:pt x="546620" y="449681"/>
                </a:lnTo>
                <a:lnTo>
                  <a:pt x="627748" y="397510"/>
                </a:lnTo>
                <a:lnTo>
                  <a:pt x="693547" y="366128"/>
                </a:lnTo>
                <a:lnTo>
                  <a:pt x="742581" y="350253"/>
                </a:lnTo>
                <a:lnTo>
                  <a:pt x="773404" y="344614"/>
                </a:lnTo>
                <a:lnTo>
                  <a:pt x="784580" y="343941"/>
                </a:lnTo>
                <a:lnTo>
                  <a:pt x="793813" y="344284"/>
                </a:lnTo>
                <a:lnTo>
                  <a:pt x="801585" y="337185"/>
                </a:lnTo>
                <a:lnTo>
                  <a:pt x="802106" y="327964"/>
                </a:lnTo>
                <a:lnTo>
                  <a:pt x="802525" y="318643"/>
                </a:lnTo>
                <a:close/>
              </a:path>
              <a:path w="940434" h="730250">
                <a:moveTo>
                  <a:pt x="802525" y="225044"/>
                </a:moveTo>
                <a:lnTo>
                  <a:pt x="795350" y="217182"/>
                </a:lnTo>
                <a:lnTo>
                  <a:pt x="786028" y="216750"/>
                </a:lnTo>
                <a:lnTo>
                  <a:pt x="776439" y="216979"/>
                </a:lnTo>
                <a:lnTo>
                  <a:pt x="714362" y="229463"/>
                </a:lnTo>
                <a:lnTo>
                  <a:pt x="663575" y="248462"/>
                </a:lnTo>
                <a:lnTo>
                  <a:pt x="600760" y="280479"/>
                </a:lnTo>
                <a:lnTo>
                  <a:pt x="526783" y="328904"/>
                </a:lnTo>
                <a:lnTo>
                  <a:pt x="520077" y="339877"/>
                </a:lnTo>
                <a:lnTo>
                  <a:pt x="520319" y="346329"/>
                </a:lnTo>
                <a:lnTo>
                  <a:pt x="523113" y="352399"/>
                </a:lnTo>
                <a:lnTo>
                  <a:pt x="526351" y="356933"/>
                </a:lnTo>
                <a:lnTo>
                  <a:pt x="531482" y="359333"/>
                </a:lnTo>
                <a:lnTo>
                  <a:pt x="540118" y="359333"/>
                </a:lnTo>
                <a:lnTo>
                  <a:pt x="543623" y="358305"/>
                </a:lnTo>
                <a:lnTo>
                  <a:pt x="546620" y="356082"/>
                </a:lnTo>
                <a:lnTo>
                  <a:pt x="627748" y="303911"/>
                </a:lnTo>
                <a:lnTo>
                  <a:pt x="693547" y="272529"/>
                </a:lnTo>
                <a:lnTo>
                  <a:pt x="742581" y="256654"/>
                </a:lnTo>
                <a:lnTo>
                  <a:pt x="773404" y="251015"/>
                </a:lnTo>
                <a:lnTo>
                  <a:pt x="784580" y="250342"/>
                </a:lnTo>
                <a:lnTo>
                  <a:pt x="793813" y="250774"/>
                </a:lnTo>
                <a:lnTo>
                  <a:pt x="801585" y="243598"/>
                </a:lnTo>
                <a:lnTo>
                  <a:pt x="802106" y="234365"/>
                </a:lnTo>
                <a:lnTo>
                  <a:pt x="802525" y="225044"/>
                </a:lnTo>
                <a:close/>
              </a:path>
              <a:path w="940434" h="730250">
                <a:moveTo>
                  <a:pt x="802525" y="131368"/>
                </a:moveTo>
                <a:lnTo>
                  <a:pt x="795350" y="123494"/>
                </a:lnTo>
                <a:lnTo>
                  <a:pt x="786028" y="123075"/>
                </a:lnTo>
                <a:lnTo>
                  <a:pt x="776439" y="123304"/>
                </a:lnTo>
                <a:lnTo>
                  <a:pt x="714362" y="135775"/>
                </a:lnTo>
                <a:lnTo>
                  <a:pt x="663575" y="154774"/>
                </a:lnTo>
                <a:lnTo>
                  <a:pt x="600760" y="186804"/>
                </a:lnTo>
                <a:lnTo>
                  <a:pt x="526783" y="235216"/>
                </a:lnTo>
                <a:lnTo>
                  <a:pt x="520077" y="246202"/>
                </a:lnTo>
                <a:lnTo>
                  <a:pt x="520319" y="252641"/>
                </a:lnTo>
                <a:lnTo>
                  <a:pt x="523113" y="258724"/>
                </a:lnTo>
                <a:lnTo>
                  <a:pt x="526351" y="263258"/>
                </a:lnTo>
                <a:lnTo>
                  <a:pt x="531482" y="265645"/>
                </a:lnTo>
                <a:lnTo>
                  <a:pt x="540118" y="265645"/>
                </a:lnTo>
                <a:lnTo>
                  <a:pt x="543623" y="264617"/>
                </a:lnTo>
                <a:lnTo>
                  <a:pt x="546620" y="262394"/>
                </a:lnTo>
                <a:lnTo>
                  <a:pt x="627748" y="210197"/>
                </a:lnTo>
                <a:lnTo>
                  <a:pt x="693547" y="178816"/>
                </a:lnTo>
                <a:lnTo>
                  <a:pt x="742581" y="162953"/>
                </a:lnTo>
                <a:lnTo>
                  <a:pt x="773404" y="157327"/>
                </a:lnTo>
                <a:lnTo>
                  <a:pt x="784580" y="156667"/>
                </a:lnTo>
                <a:lnTo>
                  <a:pt x="793813" y="157010"/>
                </a:lnTo>
                <a:lnTo>
                  <a:pt x="801585" y="149910"/>
                </a:lnTo>
                <a:lnTo>
                  <a:pt x="802106" y="140677"/>
                </a:lnTo>
                <a:lnTo>
                  <a:pt x="802525" y="131368"/>
                </a:lnTo>
                <a:close/>
              </a:path>
              <a:path w="940434" h="730250">
                <a:moveTo>
                  <a:pt x="940231" y="65887"/>
                </a:moveTo>
                <a:lnTo>
                  <a:pt x="932713" y="58369"/>
                </a:lnTo>
                <a:lnTo>
                  <a:pt x="914082" y="58369"/>
                </a:lnTo>
                <a:lnTo>
                  <a:pt x="906551" y="65887"/>
                </a:lnTo>
                <a:lnTo>
                  <a:pt x="906551" y="700125"/>
                </a:lnTo>
                <a:lnTo>
                  <a:pt x="514642" y="700125"/>
                </a:lnTo>
                <a:lnTo>
                  <a:pt x="539699" y="682510"/>
                </a:lnTo>
                <a:lnTo>
                  <a:pt x="546074" y="678751"/>
                </a:lnTo>
                <a:lnTo>
                  <a:pt x="546227" y="678662"/>
                </a:lnTo>
                <a:lnTo>
                  <a:pt x="572350" y="663282"/>
                </a:lnTo>
                <a:lnTo>
                  <a:pt x="612825" y="643902"/>
                </a:lnTo>
                <a:lnTo>
                  <a:pt x="661365" y="625868"/>
                </a:lnTo>
                <a:lnTo>
                  <a:pt x="718185" y="610654"/>
                </a:lnTo>
                <a:lnTo>
                  <a:pt x="783513" y="599757"/>
                </a:lnTo>
                <a:lnTo>
                  <a:pt x="857580" y="594639"/>
                </a:lnTo>
                <a:lnTo>
                  <a:pt x="873988" y="594296"/>
                </a:lnTo>
                <a:lnTo>
                  <a:pt x="873988" y="33578"/>
                </a:lnTo>
                <a:lnTo>
                  <a:pt x="873988" y="1358"/>
                </a:lnTo>
                <a:lnTo>
                  <a:pt x="858266" y="330"/>
                </a:lnTo>
                <a:lnTo>
                  <a:pt x="846670" y="0"/>
                </a:lnTo>
                <a:lnTo>
                  <a:pt x="840397" y="203"/>
                </a:lnTo>
                <a:lnTo>
                  <a:pt x="840397" y="33578"/>
                </a:lnTo>
                <a:lnTo>
                  <a:pt x="840397" y="561479"/>
                </a:lnTo>
                <a:lnTo>
                  <a:pt x="772033" y="567131"/>
                </a:lnTo>
                <a:lnTo>
                  <a:pt x="710971" y="577494"/>
                </a:lnTo>
                <a:lnTo>
                  <a:pt x="657021" y="591489"/>
                </a:lnTo>
                <a:lnTo>
                  <a:pt x="609981" y="608050"/>
                </a:lnTo>
                <a:lnTo>
                  <a:pt x="569658" y="626122"/>
                </a:lnTo>
                <a:lnTo>
                  <a:pt x="535838" y="644626"/>
                </a:lnTo>
                <a:lnTo>
                  <a:pt x="486956" y="678662"/>
                </a:lnTo>
                <a:lnTo>
                  <a:pt x="486956" y="195465"/>
                </a:lnTo>
                <a:lnTo>
                  <a:pt x="518426" y="164096"/>
                </a:lnTo>
                <a:lnTo>
                  <a:pt x="569976" y="121653"/>
                </a:lnTo>
                <a:lnTo>
                  <a:pt x="612228" y="95364"/>
                </a:lnTo>
                <a:lnTo>
                  <a:pt x="653351" y="75120"/>
                </a:lnTo>
                <a:lnTo>
                  <a:pt x="692124" y="60121"/>
                </a:lnTo>
                <a:lnTo>
                  <a:pt x="763092" y="41630"/>
                </a:lnTo>
                <a:lnTo>
                  <a:pt x="820724" y="34391"/>
                </a:lnTo>
                <a:lnTo>
                  <a:pt x="840397" y="33578"/>
                </a:lnTo>
                <a:lnTo>
                  <a:pt x="840397" y="203"/>
                </a:lnTo>
                <a:lnTo>
                  <a:pt x="774369" y="5676"/>
                </a:lnTo>
                <a:lnTo>
                  <a:pt x="720128" y="16738"/>
                </a:lnTo>
                <a:lnTo>
                  <a:pt x="643420" y="42811"/>
                </a:lnTo>
                <a:lnTo>
                  <a:pt x="600798" y="63334"/>
                </a:lnTo>
                <a:lnTo>
                  <a:pt x="556907" y="89877"/>
                </a:lnTo>
                <a:lnTo>
                  <a:pt x="512953" y="123215"/>
                </a:lnTo>
                <a:lnTo>
                  <a:pt x="470115" y="164096"/>
                </a:lnTo>
                <a:lnTo>
                  <a:pt x="453275" y="148031"/>
                </a:lnTo>
                <a:lnTo>
                  <a:pt x="453275" y="195465"/>
                </a:lnTo>
                <a:lnTo>
                  <a:pt x="453275" y="678751"/>
                </a:lnTo>
                <a:lnTo>
                  <a:pt x="431888" y="662584"/>
                </a:lnTo>
                <a:lnTo>
                  <a:pt x="370573" y="626198"/>
                </a:lnTo>
                <a:lnTo>
                  <a:pt x="330238" y="608139"/>
                </a:lnTo>
                <a:lnTo>
                  <a:pt x="283210" y="591578"/>
                </a:lnTo>
                <a:lnTo>
                  <a:pt x="229260" y="577583"/>
                </a:lnTo>
                <a:lnTo>
                  <a:pt x="168198" y="567220"/>
                </a:lnTo>
                <a:lnTo>
                  <a:pt x="99834" y="561568"/>
                </a:lnTo>
                <a:lnTo>
                  <a:pt x="99834" y="33667"/>
                </a:lnTo>
                <a:lnTo>
                  <a:pt x="158788" y="38773"/>
                </a:lnTo>
                <a:lnTo>
                  <a:pt x="200317" y="46710"/>
                </a:lnTo>
                <a:lnTo>
                  <a:pt x="247383" y="60071"/>
                </a:lnTo>
                <a:lnTo>
                  <a:pt x="298094" y="80251"/>
                </a:lnTo>
                <a:lnTo>
                  <a:pt x="350570" y="108623"/>
                </a:lnTo>
                <a:lnTo>
                  <a:pt x="402920" y="146570"/>
                </a:lnTo>
                <a:lnTo>
                  <a:pt x="453275" y="195465"/>
                </a:lnTo>
                <a:lnTo>
                  <a:pt x="453275" y="148031"/>
                </a:lnTo>
                <a:lnTo>
                  <a:pt x="383324" y="89877"/>
                </a:lnTo>
                <a:lnTo>
                  <a:pt x="339432" y="63334"/>
                </a:lnTo>
                <a:lnTo>
                  <a:pt x="296811" y="42811"/>
                </a:lnTo>
                <a:lnTo>
                  <a:pt x="272757" y="33667"/>
                </a:lnTo>
                <a:lnTo>
                  <a:pt x="256628" y="27533"/>
                </a:lnTo>
                <a:lnTo>
                  <a:pt x="220091" y="16738"/>
                </a:lnTo>
                <a:lnTo>
                  <a:pt x="165849" y="5676"/>
                </a:lnTo>
                <a:lnTo>
                  <a:pt x="122605" y="939"/>
                </a:lnTo>
                <a:lnTo>
                  <a:pt x="93560" y="0"/>
                </a:lnTo>
                <a:lnTo>
                  <a:pt x="81965" y="330"/>
                </a:lnTo>
                <a:lnTo>
                  <a:pt x="66243" y="1358"/>
                </a:lnTo>
                <a:lnTo>
                  <a:pt x="66243" y="594296"/>
                </a:lnTo>
                <a:lnTo>
                  <a:pt x="82651" y="594639"/>
                </a:lnTo>
                <a:lnTo>
                  <a:pt x="156718" y="599757"/>
                </a:lnTo>
                <a:lnTo>
                  <a:pt x="222046" y="610654"/>
                </a:lnTo>
                <a:lnTo>
                  <a:pt x="278866" y="625868"/>
                </a:lnTo>
                <a:lnTo>
                  <a:pt x="327406" y="643902"/>
                </a:lnTo>
                <a:lnTo>
                  <a:pt x="367880" y="663282"/>
                </a:lnTo>
                <a:lnTo>
                  <a:pt x="425577" y="700125"/>
                </a:lnTo>
                <a:lnTo>
                  <a:pt x="33591" y="700125"/>
                </a:lnTo>
                <a:lnTo>
                  <a:pt x="33591" y="65887"/>
                </a:lnTo>
                <a:lnTo>
                  <a:pt x="26060" y="58369"/>
                </a:lnTo>
                <a:lnTo>
                  <a:pt x="7429" y="58369"/>
                </a:lnTo>
                <a:lnTo>
                  <a:pt x="0" y="65887"/>
                </a:lnTo>
                <a:lnTo>
                  <a:pt x="0" y="730059"/>
                </a:lnTo>
                <a:lnTo>
                  <a:pt x="940231" y="730059"/>
                </a:lnTo>
                <a:lnTo>
                  <a:pt x="940231" y="700125"/>
                </a:lnTo>
                <a:lnTo>
                  <a:pt x="940231" y="65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6587490" cy="10287000"/>
          </a:xfrm>
          <a:custGeom>
            <a:avLst/>
            <a:gdLst/>
            <a:ahLst/>
            <a:cxnLst/>
            <a:rect l="l" t="t" r="r" b="b"/>
            <a:pathLst>
              <a:path w="6587490" h="10287000">
                <a:moveTo>
                  <a:pt x="0" y="0"/>
                </a:moveTo>
                <a:lnTo>
                  <a:pt x="6587454" y="0"/>
                </a:lnTo>
                <a:lnTo>
                  <a:pt x="658745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2EBA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6511" y="1489161"/>
            <a:ext cx="10906109" cy="70865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592" y="5033649"/>
            <a:ext cx="5553059" cy="2190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3892" y="1016974"/>
            <a:ext cx="5749925" cy="774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900" spc="490">
                <a:solidFill>
                  <a:srgbClr val="FFFFFF"/>
                </a:solidFill>
              </a:rPr>
              <a:t>Problem</a:t>
            </a:r>
            <a:r>
              <a:rPr dirty="0" sz="4900" spc="434">
                <a:solidFill>
                  <a:srgbClr val="FFFFFF"/>
                </a:solidFill>
              </a:rPr>
              <a:t> </a:t>
            </a:r>
            <a:r>
              <a:rPr dirty="0" sz="4900" spc="465">
                <a:solidFill>
                  <a:srgbClr val="FFFFFF"/>
                </a:solidFill>
              </a:rPr>
              <a:t>Statement</a:t>
            </a:r>
            <a:endParaRPr sz="4900"/>
          </a:p>
        </p:txBody>
      </p:sp>
      <p:sp>
        <p:nvSpPr>
          <p:cNvPr id="6" name="object 6" descr=""/>
          <p:cNvSpPr txBox="1"/>
          <p:nvPr/>
        </p:nvSpPr>
        <p:spPr>
          <a:xfrm>
            <a:off x="508154" y="2538816"/>
            <a:ext cx="5628005" cy="9747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822325">
              <a:lnSpc>
                <a:spcPts val="1770"/>
              </a:lnSpc>
              <a:spcBef>
                <a:spcPts val="475"/>
              </a:spcBef>
            </a:pPr>
            <a:r>
              <a:rPr dirty="0" sz="1800" spc="150">
                <a:latin typeface="Liberation Sans Narrow"/>
                <a:cs typeface="Liberation Sans Narrow"/>
              </a:rPr>
              <a:t>Given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235">
                <a:latin typeface="Liberation Sans Narrow"/>
                <a:cs typeface="Liberation Sans Narrow"/>
              </a:rPr>
              <a:t>a</a:t>
            </a:r>
            <a:r>
              <a:rPr dirty="0" sz="1800" spc="170">
                <a:latin typeface="Liberation Sans Narrow"/>
                <a:cs typeface="Liberation Sans Narrow"/>
              </a:rPr>
              <a:t> </a:t>
            </a:r>
            <a:r>
              <a:rPr dirty="0" sz="1800" spc="180">
                <a:latin typeface="Liberation Sans Narrow"/>
                <a:cs typeface="Liberation Sans Narrow"/>
              </a:rPr>
              <a:t>conversation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200">
                <a:latin typeface="Liberation Sans Narrow"/>
                <a:cs typeface="Liberation Sans Narrow"/>
              </a:rPr>
              <a:t>containing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155">
                <a:latin typeface="Liberation Sans Narrow"/>
                <a:cs typeface="Liberation Sans Narrow"/>
              </a:rPr>
              <a:t>textual</a:t>
            </a:r>
            <a:r>
              <a:rPr dirty="0" sz="1800" spc="170">
                <a:latin typeface="Liberation Sans Narrow"/>
                <a:cs typeface="Liberation Sans Narrow"/>
              </a:rPr>
              <a:t> data, </a:t>
            </a:r>
            <a:r>
              <a:rPr dirty="0" sz="1800" spc="175">
                <a:latin typeface="Liberation Sans Narrow"/>
                <a:cs typeface="Liberation Sans Narrow"/>
              </a:rPr>
              <a:t>the</a:t>
            </a:r>
            <a:r>
              <a:rPr dirty="0" sz="1800" spc="160">
                <a:latin typeface="Liberation Sans Narrow"/>
                <a:cs typeface="Liberation Sans Narrow"/>
              </a:rPr>
              <a:t> </a:t>
            </a:r>
            <a:r>
              <a:rPr dirty="0" sz="1800" spc="210">
                <a:latin typeface="Liberation Sans Narrow"/>
                <a:cs typeface="Liberation Sans Narrow"/>
              </a:rPr>
              <a:t>goal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65">
                <a:latin typeface="Liberation Sans Narrow"/>
                <a:cs typeface="Liberation Sans Narrow"/>
              </a:rPr>
              <a:t>is</a:t>
            </a:r>
            <a:r>
              <a:rPr dirty="0" sz="1800" spc="160">
                <a:latin typeface="Liberation Sans Narrow"/>
                <a:cs typeface="Liberation Sans Narrow"/>
              </a:rPr>
              <a:t> </a:t>
            </a:r>
            <a:r>
              <a:rPr dirty="0" sz="1800" spc="215">
                <a:latin typeface="Liberation Sans Narrow"/>
                <a:cs typeface="Liberation Sans Narrow"/>
              </a:rPr>
              <a:t>to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200">
                <a:latin typeface="Liberation Sans Narrow"/>
                <a:cs typeface="Liberation Sans Narrow"/>
              </a:rPr>
              <a:t>output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155">
                <a:latin typeface="Liberation Sans Narrow"/>
                <a:cs typeface="Liberation Sans Narrow"/>
              </a:rPr>
              <a:t>all</a:t>
            </a:r>
            <a:r>
              <a:rPr dirty="0" sz="1800" spc="160">
                <a:latin typeface="Liberation Sans Narrow"/>
                <a:cs typeface="Liberation Sans Narrow"/>
              </a:rPr>
              <a:t> </a:t>
            </a:r>
            <a:r>
              <a:rPr dirty="0" sz="1800" spc="240">
                <a:solidFill>
                  <a:srgbClr val="FFFFFF"/>
                </a:solidFill>
                <a:latin typeface="Liberation Sans Narrow"/>
                <a:cs typeface="Liberation Sans Narrow"/>
              </a:rPr>
              <a:t>emotion-</a:t>
            </a:r>
            <a:r>
              <a:rPr dirty="0" sz="1800" spc="150">
                <a:solidFill>
                  <a:srgbClr val="FFFFFF"/>
                </a:solidFill>
                <a:latin typeface="Liberation Sans Narrow"/>
                <a:cs typeface="Liberation Sans Narrow"/>
              </a:rPr>
              <a:t>cause</a:t>
            </a:r>
            <a:r>
              <a:rPr dirty="0" sz="18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Liberation Sans Narrow"/>
                <a:cs typeface="Liberation Sans Narrow"/>
              </a:rPr>
              <a:t>pairs</a:t>
            </a:r>
            <a:r>
              <a:rPr dirty="0" sz="1800" spc="130">
                <a:latin typeface="Liberation Sans Narrow"/>
                <a:cs typeface="Liberation Sans Narrow"/>
              </a:rPr>
              <a:t>,</a:t>
            </a:r>
            <a:endParaRPr sz="1800">
              <a:latin typeface="Liberation Sans Narrow"/>
              <a:cs typeface="Liberation Sans Narrow"/>
            </a:endParaRPr>
          </a:p>
          <a:p>
            <a:pPr marL="12700" marR="5080">
              <a:lnSpc>
                <a:spcPts val="1770"/>
              </a:lnSpc>
              <a:spcBef>
                <a:spcPts val="5"/>
              </a:spcBef>
            </a:pPr>
            <a:r>
              <a:rPr dirty="0" sz="1800" spc="190">
                <a:latin typeface="Liberation Sans Narrow"/>
                <a:cs typeface="Liberation Sans Narrow"/>
              </a:rPr>
              <a:t>each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200">
                <a:latin typeface="Liberation Sans Narrow"/>
                <a:cs typeface="Liberation Sans Narrow"/>
              </a:rPr>
              <a:t>containing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235">
                <a:latin typeface="Liberation Sans Narrow"/>
                <a:cs typeface="Liberation Sans Narrow"/>
              </a:rPr>
              <a:t>an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210">
                <a:latin typeface="Liberation Sans Narrow"/>
                <a:cs typeface="Liberation Sans Narrow"/>
              </a:rPr>
              <a:t>emotion</a:t>
            </a:r>
            <a:r>
              <a:rPr dirty="0" sz="1800" spc="170">
                <a:latin typeface="Liberation Sans Narrow"/>
                <a:cs typeface="Liberation Sans Narrow"/>
              </a:rPr>
              <a:t> </a:t>
            </a:r>
            <a:r>
              <a:rPr dirty="0" sz="1800" spc="215">
                <a:latin typeface="Liberation Sans Narrow"/>
                <a:cs typeface="Liberation Sans Narrow"/>
              </a:rPr>
              <a:t>along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210">
                <a:latin typeface="Liberation Sans Narrow"/>
                <a:cs typeface="Liberation Sans Narrow"/>
              </a:rPr>
              <a:t>with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155">
                <a:latin typeface="Liberation Sans Narrow"/>
                <a:cs typeface="Liberation Sans Narrow"/>
              </a:rPr>
              <a:t>textual</a:t>
            </a:r>
            <a:r>
              <a:rPr dirty="0" sz="1800" spc="165">
                <a:latin typeface="Liberation Sans Narrow"/>
                <a:cs typeface="Liberation Sans Narrow"/>
              </a:rPr>
              <a:t> </a:t>
            </a:r>
            <a:r>
              <a:rPr dirty="0" sz="1800" spc="140">
                <a:latin typeface="Liberation Sans Narrow"/>
                <a:cs typeface="Liberation Sans Narrow"/>
              </a:rPr>
              <a:t>cause </a:t>
            </a:r>
            <a:r>
              <a:rPr dirty="0" sz="1800" spc="229">
                <a:latin typeface="Liberation Sans Narrow"/>
                <a:cs typeface="Liberation Sans Narrow"/>
              </a:rPr>
              <a:t>pan</a:t>
            </a:r>
            <a:r>
              <a:rPr dirty="0" sz="1800" spc="155">
                <a:latin typeface="Liberation Sans Narrow"/>
                <a:cs typeface="Liberation Sans Narrow"/>
              </a:rPr>
              <a:t> </a:t>
            </a:r>
            <a:r>
              <a:rPr dirty="0" sz="1800" spc="170">
                <a:latin typeface="Liberation Sans Narrow"/>
                <a:cs typeface="Liberation Sans Narrow"/>
              </a:rPr>
              <a:t>in</a:t>
            </a:r>
            <a:r>
              <a:rPr dirty="0" sz="1800" spc="155">
                <a:latin typeface="Liberation Sans Narrow"/>
                <a:cs typeface="Liberation Sans Narrow"/>
              </a:rPr>
              <a:t> </a:t>
            </a:r>
            <a:r>
              <a:rPr dirty="0" sz="1800" spc="235">
                <a:latin typeface="Liberation Sans Narrow"/>
                <a:cs typeface="Liberation Sans Narrow"/>
              </a:rPr>
              <a:t>a</a:t>
            </a:r>
            <a:r>
              <a:rPr dirty="0" sz="1800" spc="160">
                <a:latin typeface="Liberation Sans Narrow"/>
                <a:cs typeface="Liberation Sans Narrow"/>
              </a:rPr>
              <a:t> </a:t>
            </a:r>
            <a:r>
              <a:rPr dirty="0" sz="1800" spc="140">
                <a:latin typeface="Liberation Sans Narrow"/>
                <a:cs typeface="Liberation Sans Narrow"/>
              </a:rPr>
              <a:t>specific</a:t>
            </a:r>
            <a:r>
              <a:rPr dirty="0" sz="1800" spc="155">
                <a:latin typeface="Liberation Sans Narrow"/>
                <a:cs typeface="Liberation Sans Narrow"/>
              </a:rPr>
              <a:t> </a:t>
            </a:r>
            <a:r>
              <a:rPr dirty="0" sz="1800" spc="150">
                <a:latin typeface="Liberation Sans Narrow"/>
                <a:cs typeface="Liberation Sans Narrow"/>
              </a:rPr>
              <a:t>cause</a:t>
            </a:r>
            <a:r>
              <a:rPr dirty="0" sz="1800" spc="160">
                <a:latin typeface="Liberation Sans Narrow"/>
                <a:cs typeface="Liberation Sans Narrow"/>
              </a:rPr>
              <a:t> </a:t>
            </a:r>
            <a:r>
              <a:rPr dirty="0" sz="1800" spc="155">
                <a:latin typeface="Liberation Sans Narrow"/>
                <a:cs typeface="Liberation Sans Narrow"/>
              </a:rPr>
              <a:t>utterance.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9626" y="2377545"/>
            <a:ext cx="8280502" cy="271244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4247" y="7678765"/>
            <a:ext cx="7858109" cy="2285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540389" y="42862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84"/>
                </a:lnTo>
                <a:lnTo>
                  <a:pt x="57150" y="28575"/>
                </a:lnTo>
                <a:lnTo>
                  <a:pt x="57150" y="32365"/>
                </a:lnTo>
                <a:lnTo>
                  <a:pt x="36009" y="56426"/>
                </a:lnTo>
                <a:lnTo>
                  <a:pt x="32364" y="57150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40389" y="45338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84"/>
                </a:lnTo>
                <a:lnTo>
                  <a:pt x="57150" y="28575"/>
                </a:lnTo>
                <a:lnTo>
                  <a:pt x="57150" y="32365"/>
                </a:lnTo>
                <a:lnTo>
                  <a:pt x="36009" y="56426"/>
                </a:lnTo>
                <a:lnTo>
                  <a:pt x="32364" y="57150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5201" y="4776787"/>
            <a:ext cx="66675" cy="666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5201" y="5024437"/>
            <a:ext cx="66675" cy="666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5201" y="5272087"/>
            <a:ext cx="66675" cy="6667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5201" y="5519737"/>
            <a:ext cx="66675" cy="66675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540389" y="57721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50"/>
                </a:moveTo>
                <a:lnTo>
                  <a:pt x="24785" y="57150"/>
                </a:lnTo>
                <a:lnTo>
                  <a:pt x="21140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5" y="0"/>
                </a:lnTo>
                <a:lnTo>
                  <a:pt x="32364" y="0"/>
                </a:lnTo>
                <a:lnTo>
                  <a:pt x="57150" y="24784"/>
                </a:lnTo>
                <a:lnTo>
                  <a:pt x="57150" y="28575"/>
                </a:lnTo>
                <a:lnTo>
                  <a:pt x="57150" y="32365"/>
                </a:lnTo>
                <a:lnTo>
                  <a:pt x="36009" y="56426"/>
                </a:lnTo>
                <a:lnTo>
                  <a:pt x="32364" y="57150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5201" y="6015037"/>
            <a:ext cx="66675" cy="66675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2350014" y="62579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350014" y="64960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299089" y="2701721"/>
            <a:ext cx="10897870" cy="39408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600">
                <a:solidFill>
                  <a:srgbClr val="404041"/>
                </a:solidFill>
                <a:latin typeface="Trebuchet MS"/>
                <a:cs typeface="Trebuchet MS"/>
              </a:rPr>
              <a:t>Training</a:t>
            </a:r>
            <a:r>
              <a:rPr dirty="0" sz="1600" spc="27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404041"/>
                </a:solidFill>
                <a:latin typeface="Trebuchet MS"/>
                <a:cs typeface="Trebuchet MS"/>
              </a:rPr>
              <a:t>Data: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980"/>
              </a:spcBef>
            </a:pP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Conversations:</a:t>
            </a:r>
            <a:r>
              <a:rPr dirty="0" sz="1850" spc="22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404041"/>
                </a:solidFill>
                <a:latin typeface="Trebuchet MS"/>
                <a:cs typeface="Trebuchet MS"/>
              </a:rPr>
              <a:t>1,374</a:t>
            </a:r>
            <a:r>
              <a:rPr dirty="0" sz="1850" spc="22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404041"/>
                </a:solidFill>
                <a:latin typeface="Trebuchet MS"/>
                <a:cs typeface="Trebuchet MS"/>
              </a:rPr>
              <a:t>total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</a:pP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Utterances: </a:t>
            </a:r>
            <a:r>
              <a:rPr dirty="0" sz="1850" spc="-85">
                <a:solidFill>
                  <a:srgbClr val="404041"/>
                </a:solidFill>
                <a:latin typeface="Trebuchet MS"/>
                <a:cs typeface="Trebuchet MS"/>
              </a:rPr>
              <a:t>13,619</a:t>
            </a:r>
            <a:r>
              <a:rPr dirty="0" sz="1850" spc="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404041"/>
                </a:solidFill>
                <a:latin typeface="Trebuchet MS"/>
                <a:cs typeface="Trebuchet MS"/>
              </a:rPr>
              <a:t>total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50">
              <a:latin typeface="Trebuchet MS"/>
              <a:cs typeface="Trebuchet MS"/>
            </a:endParaRPr>
          </a:p>
          <a:p>
            <a:pPr marL="473709" indent="-128905">
              <a:lnSpc>
                <a:spcPts val="2085"/>
              </a:lnSpc>
              <a:buSzPct val="94594"/>
              <a:buFont typeface="Trebuchet MS"/>
              <a:buChar char="•"/>
              <a:tabLst>
                <a:tab pos="473709" algn="l"/>
              </a:tabLst>
            </a:pPr>
            <a:r>
              <a:rPr dirty="0" sz="1850" spc="145" b="1">
                <a:solidFill>
                  <a:srgbClr val="404041"/>
                </a:solidFill>
                <a:latin typeface="Liberation Sans Narrow"/>
                <a:cs typeface="Liberation Sans Narrow"/>
              </a:rPr>
              <a:t>conversation_ID</a:t>
            </a:r>
            <a:r>
              <a:rPr dirty="0" sz="1850" spc="145">
                <a:solidFill>
                  <a:srgbClr val="404041"/>
                </a:solidFill>
                <a:latin typeface="Trebuchet MS"/>
                <a:cs typeface="Trebuchet MS"/>
              </a:rPr>
              <a:t>:</a:t>
            </a:r>
            <a:r>
              <a:rPr dirty="0" sz="1850" spc="1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55">
                <a:solidFill>
                  <a:srgbClr val="404041"/>
                </a:solidFill>
                <a:latin typeface="Trebuchet MS"/>
                <a:cs typeface="Trebuchet MS"/>
              </a:rPr>
              <a:t>Unique</a:t>
            </a:r>
            <a:r>
              <a:rPr dirty="0" sz="1850" spc="2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404041"/>
                </a:solidFill>
                <a:latin typeface="Trebuchet MS"/>
                <a:cs typeface="Trebuchet MS"/>
              </a:rPr>
              <a:t>identifier</a:t>
            </a:r>
            <a:r>
              <a:rPr dirty="0" sz="1850" spc="1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for</a:t>
            </a:r>
            <a:r>
              <a:rPr dirty="0" sz="1850" spc="2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1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conversation.</a:t>
            </a:r>
            <a:endParaRPr sz="1850">
              <a:latin typeface="Trebuchet MS"/>
              <a:cs typeface="Trebuchet MS"/>
            </a:endParaRPr>
          </a:p>
          <a:p>
            <a:pPr marL="419734">
              <a:lnSpc>
                <a:spcPts val="1950"/>
              </a:lnSpc>
            </a:pPr>
            <a:r>
              <a:rPr dirty="0" sz="1850" spc="155" b="1">
                <a:solidFill>
                  <a:srgbClr val="404041"/>
                </a:solidFill>
                <a:latin typeface="Liberation Sans Narrow"/>
                <a:cs typeface="Liberation Sans Narrow"/>
              </a:rPr>
              <a:t>conversation:</a:t>
            </a:r>
            <a:r>
              <a:rPr dirty="0" sz="1850" spc="180" b="1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List</a:t>
            </a:r>
            <a:r>
              <a:rPr dirty="0" sz="1850" spc="5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of</a:t>
            </a:r>
            <a:r>
              <a:rPr dirty="0" sz="1850" spc="5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utterances</a:t>
            </a:r>
            <a:r>
              <a:rPr dirty="0" sz="1850" spc="5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60">
                <a:solidFill>
                  <a:srgbClr val="404041"/>
                </a:solidFill>
                <a:latin typeface="Trebuchet MS"/>
                <a:cs typeface="Trebuchet MS"/>
              </a:rPr>
              <a:t>exchanged</a:t>
            </a:r>
            <a:r>
              <a:rPr dirty="0" sz="1850" spc="5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in</a:t>
            </a:r>
            <a:r>
              <a:rPr dirty="0" sz="1850" spc="5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5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conversation.</a:t>
            </a:r>
            <a:endParaRPr sz="1850">
              <a:latin typeface="Trebuchet MS"/>
              <a:cs typeface="Trebuchet MS"/>
            </a:endParaRPr>
          </a:p>
          <a:p>
            <a:pPr marL="827405">
              <a:lnSpc>
                <a:spcPts val="1950"/>
              </a:lnSpc>
            </a:pPr>
            <a:r>
              <a:rPr dirty="0" sz="1850" spc="165" b="1">
                <a:solidFill>
                  <a:srgbClr val="404041"/>
                </a:solidFill>
                <a:latin typeface="Liberation Sans Narrow"/>
                <a:cs typeface="Liberation Sans Narrow"/>
              </a:rPr>
              <a:t>utterance_ID:</a:t>
            </a:r>
            <a:r>
              <a:rPr dirty="0" sz="1850" spc="155" b="1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50" spc="55">
                <a:solidFill>
                  <a:srgbClr val="404041"/>
                </a:solidFill>
                <a:latin typeface="Trebuchet MS"/>
                <a:cs typeface="Trebuchet MS"/>
              </a:rPr>
              <a:t>Unique</a:t>
            </a:r>
            <a:r>
              <a:rPr dirty="0" sz="1850" spc="3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404041"/>
                </a:solidFill>
                <a:latin typeface="Trebuchet MS"/>
                <a:cs typeface="Trebuchet MS"/>
              </a:rPr>
              <a:t>identifier</a:t>
            </a:r>
            <a:r>
              <a:rPr dirty="0" sz="1850" spc="3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for</a:t>
            </a:r>
            <a:r>
              <a:rPr dirty="0" sz="1850" spc="3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60">
                <a:solidFill>
                  <a:srgbClr val="404041"/>
                </a:solidFill>
                <a:latin typeface="Trebuchet MS"/>
                <a:cs typeface="Trebuchet MS"/>
              </a:rPr>
              <a:t>each</a:t>
            </a:r>
            <a:r>
              <a:rPr dirty="0" sz="1850" spc="3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utterance.</a:t>
            </a:r>
            <a:endParaRPr sz="1850">
              <a:latin typeface="Trebuchet MS"/>
              <a:cs typeface="Trebuchet MS"/>
            </a:endParaRPr>
          </a:p>
          <a:p>
            <a:pPr marL="827405">
              <a:lnSpc>
                <a:spcPts val="1950"/>
              </a:lnSpc>
            </a:pPr>
            <a:r>
              <a:rPr dirty="0" sz="1850" spc="110" b="1">
                <a:solidFill>
                  <a:srgbClr val="404041"/>
                </a:solidFill>
                <a:latin typeface="Liberation Sans Narrow"/>
                <a:cs typeface="Liberation Sans Narrow"/>
              </a:rPr>
              <a:t>text:</a:t>
            </a:r>
            <a:r>
              <a:rPr dirty="0" sz="1850" spc="170" b="1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Text</a:t>
            </a:r>
            <a:r>
              <a:rPr dirty="0" sz="1850" spc="4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content</a:t>
            </a:r>
            <a:r>
              <a:rPr dirty="0" sz="1850" spc="3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of</a:t>
            </a:r>
            <a:r>
              <a:rPr dirty="0" sz="1850" spc="4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3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utterance.</a:t>
            </a:r>
            <a:endParaRPr sz="1850">
              <a:latin typeface="Trebuchet MS"/>
              <a:cs typeface="Trebuchet MS"/>
            </a:endParaRPr>
          </a:p>
          <a:p>
            <a:pPr marL="827405">
              <a:lnSpc>
                <a:spcPts val="1950"/>
              </a:lnSpc>
            </a:pPr>
            <a:r>
              <a:rPr dirty="0" sz="1850" spc="175" b="1">
                <a:solidFill>
                  <a:srgbClr val="404041"/>
                </a:solidFill>
                <a:latin typeface="Liberation Sans Narrow"/>
                <a:cs typeface="Liberation Sans Narrow"/>
              </a:rPr>
              <a:t>speaker:</a:t>
            </a:r>
            <a:r>
              <a:rPr dirty="0" sz="1850" spc="130" b="1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50" spc="75">
                <a:solidFill>
                  <a:srgbClr val="404041"/>
                </a:solidFill>
                <a:latin typeface="Trebuchet MS"/>
                <a:cs typeface="Trebuchet MS"/>
              </a:rPr>
              <a:t>Speaker</a:t>
            </a:r>
            <a:r>
              <a:rPr dirty="0" sz="1850" spc="-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110">
                <a:solidFill>
                  <a:srgbClr val="404041"/>
                </a:solidFill>
                <a:latin typeface="Trebuchet MS"/>
                <a:cs typeface="Trebuchet MS"/>
              </a:rPr>
              <a:t>who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uttered</a:t>
            </a:r>
            <a:r>
              <a:rPr dirty="0" sz="1850" spc="-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-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text.</a:t>
            </a:r>
            <a:endParaRPr sz="1850">
              <a:latin typeface="Trebuchet MS"/>
              <a:cs typeface="Trebuchet MS"/>
            </a:endParaRPr>
          </a:p>
          <a:p>
            <a:pPr marL="827405">
              <a:lnSpc>
                <a:spcPts val="1950"/>
              </a:lnSpc>
            </a:pPr>
            <a:r>
              <a:rPr dirty="0" sz="1850" spc="155" b="1">
                <a:solidFill>
                  <a:srgbClr val="404041"/>
                </a:solidFill>
                <a:latin typeface="Liberation Sans Narrow"/>
                <a:cs typeface="Liberation Sans Narrow"/>
              </a:rPr>
              <a:t>emotion:</a:t>
            </a:r>
            <a:r>
              <a:rPr dirty="0" sz="1850" spc="229" b="1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50" spc="75">
                <a:solidFill>
                  <a:srgbClr val="404041"/>
                </a:solidFill>
                <a:latin typeface="Trebuchet MS"/>
                <a:cs typeface="Trebuchet MS"/>
              </a:rPr>
              <a:t>Emotion</a:t>
            </a:r>
            <a:r>
              <a:rPr dirty="0" sz="1850" spc="10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associated</a:t>
            </a:r>
            <a:r>
              <a:rPr dirty="0" sz="1850" spc="10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with</a:t>
            </a:r>
            <a:r>
              <a:rPr dirty="0" sz="1850" spc="10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10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utterance.</a:t>
            </a:r>
            <a:endParaRPr sz="1850">
              <a:latin typeface="Trebuchet MS"/>
              <a:cs typeface="Trebuchet MS"/>
            </a:endParaRPr>
          </a:p>
          <a:p>
            <a:pPr marL="419734">
              <a:lnSpc>
                <a:spcPts val="1950"/>
              </a:lnSpc>
            </a:pPr>
            <a:r>
              <a:rPr dirty="0" sz="1850" spc="220" b="1">
                <a:solidFill>
                  <a:srgbClr val="404041"/>
                </a:solidFill>
                <a:latin typeface="Liberation Sans Narrow"/>
                <a:cs typeface="Liberation Sans Narrow"/>
              </a:rPr>
              <a:t>emotion-</a:t>
            </a:r>
            <a:r>
              <a:rPr dirty="0" sz="1850" spc="130" b="1">
                <a:solidFill>
                  <a:srgbClr val="404041"/>
                </a:solidFill>
                <a:latin typeface="Liberation Sans Narrow"/>
                <a:cs typeface="Liberation Sans Narrow"/>
              </a:rPr>
              <a:t>cause_pairs:</a:t>
            </a:r>
            <a:r>
              <a:rPr dirty="0" sz="1850" spc="229" b="1">
                <a:solidFill>
                  <a:srgbClr val="404041"/>
                </a:solidFill>
                <a:latin typeface="Liberation Sans Narrow"/>
                <a:cs typeface="Liberation Sans Narrow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List</a:t>
            </a:r>
            <a:r>
              <a:rPr dirty="0" sz="1850" spc="9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of</a:t>
            </a:r>
            <a:r>
              <a:rPr dirty="0" sz="1850" spc="9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70">
                <a:solidFill>
                  <a:srgbClr val="404041"/>
                </a:solidFill>
                <a:latin typeface="Trebuchet MS"/>
                <a:cs typeface="Trebuchet MS"/>
              </a:rPr>
              <a:t>emotion-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cause</a:t>
            </a:r>
            <a:r>
              <a:rPr dirty="0" sz="1850" spc="10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pairs</a:t>
            </a:r>
            <a:r>
              <a:rPr dirty="0" sz="1850" spc="9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extracted</a:t>
            </a:r>
            <a:r>
              <a:rPr dirty="0" sz="1850" spc="10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from</a:t>
            </a:r>
            <a:r>
              <a:rPr dirty="0" sz="1850" spc="9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9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conversation.</a:t>
            </a:r>
            <a:endParaRPr sz="1850">
              <a:latin typeface="Trebuchet MS"/>
              <a:cs typeface="Trebuchet MS"/>
            </a:endParaRPr>
          </a:p>
          <a:p>
            <a:pPr marL="827405">
              <a:lnSpc>
                <a:spcPts val="1914"/>
              </a:lnSpc>
            </a:pPr>
            <a:r>
              <a:rPr dirty="0" sz="1850" spc="120">
                <a:solidFill>
                  <a:srgbClr val="404041"/>
                </a:solidFill>
                <a:latin typeface="Trebuchet MS"/>
                <a:cs typeface="Trebuchet MS"/>
              </a:rPr>
              <a:t>Each</a:t>
            </a:r>
            <a:r>
              <a:rPr dirty="0" sz="1850" spc="15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pair</a:t>
            </a:r>
            <a:r>
              <a:rPr dirty="0" sz="1850" spc="15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consists</a:t>
            </a:r>
            <a:r>
              <a:rPr dirty="0" sz="1850" spc="15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404041"/>
                </a:solidFill>
                <a:latin typeface="Trebuchet MS"/>
                <a:cs typeface="Trebuchet MS"/>
              </a:rPr>
              <a:t>of:</a:t>
            </a:r>
            <a:endParaRPr sz="1850">
              <a:latin typeface="Trebuchet MS"/>
              <a:cs typeface="Trebuchet MS"/>
            </a:endParaRPr>
          </a:p>
          <a:p>
            <a:pPr marL="1235075">
              <a:lnSpc>
                <a:spcPts val="1875"/>
              </a:lnSpc>
            </a:pPr>
            <a:r>
              <a:rPr dirty="0" sz="1850" spc="75">
                <a:solidFill>
                  <a:srgbClr val="404041"/>
                </a:solidFill>
                <a:latin typeface="Trebuchet MS"/>
                <a:cs typeface="Trebuchet MS"/>
              </a:rPr>
              <a:t>Emotion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label: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7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type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of</a:t>
            </a:r>
            <a:r>
              <a:rPr dirty="0" sz="1850" spc="7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emotion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expressed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in</a:t>
            </a:r>
            <a:r>
              <a:rPr dirty="0" sz="1850" spc="7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utterance.</a:t>
            </a:r>
            <a:endParaRPr sz="1850">
              <a:latin typeface="Trebuchet MS"/>
              <a:cs typeface="Trebuchet MS"/>
            </a:endParaRPr>
          </a:p>
          <a:p>
            <a:pPr marL="1235075">
              <a:lnSpc>
                <a:spcPts val="2045"/>
              </a:lnSpc>
            </a:pP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Cause:</a:t>
            </a:r>
            <a:r>
              <a:rPr dirty="0" sz="1850" spc="6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textual</a:t>
            </a:r>
            <a:r>
              <a:rPr dirty="0" sz="1850" spc="6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content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70">
                <a:solidFill>
                  <a:srgbClr val="404041"/>
                </a:solidFill>
                <a:latin typeface="Trebuchet MS"/>
                <a:cs typeface="Trebuchet MS"/>
              </a:rPr>
              <a:t>or</a:t>
            </a:r>
            <a:r>
              <a:rPr dirty="0" sz="1850" spc="6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event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that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triggered</a:t>
            </a:r>
            <a:r>
              <a:rPr dirty="0" sz="1850" spc="6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the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emotion,</a:t>
            </a:r>
            <a:r>
              <a:rPr dirty="0" sz="1850" spc="6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404041"/>
                </a:solidFill>
                <a:latin typeface="Trebuchet MS"/>
                <a:cs typeface="Trebuchet MS"/>
              </a:rPr>
              <a:t>represented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85">
                <a:solidFill>
                  <a:srgbClr val="404041"/>
                </a:solidFill>
                <a:latin typeface="Trebuchet MS"/>
                <a:cs typeface="Trebuchet MS"/>
              </a:rPr>
              <a:t>as</a:t>
            </a:r>
            <a:r>
              <a:rPr dirty="0" sz="1850" spc="6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135">
                <a:solidFill>
                  <a:srgbClr val="404041"/>
                </a:solidFill>
                <a:latin typeface="Trebuchet MS"/>
                <a:cs typeface="Trebuchet MS"/>
              </a:rPr>
              <a:t>a</a:t>
            </a:r>
            <a:r>
              <a:rPr dirty="0" sz="1850" spc="6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404041"/>
                </a:solidFill>
                <a:latin typeface="Trebuchet MS"/>
                <a:cs typeface="Trebuchet MS"/>
              </a:rPr>
              <a:t>string.</a:t>
            </a:r>
            <a:endParaRPr sz="185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582" y="8435736"/>
            <a:ext cx="8858249" cy="15239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3339" y="869998"/>
            <a:ext cx="4061460" cy="13684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75"/>
              <a:t>Dataset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5424505" y="1411615"/>
            <a:ext cx="4368800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135">
                <a:solidFill>
                  <a:srgbClr val="404041"/>
                </a:solidFill>
                <a:latin typeface="Trebuchet MS"/>
                <a:cs typeface="Trebuchet MS"/>
              </a:rPr>
              <a:t>Emotion-</a:t>
            </a:r>
            <a:r>
              <a:rPr dirty="0" sz="2700" spc="170">
                <a:solidFill>
                  <a:srgbClr val="404041"/>
                </a:solidFill>
                <a:latin typeface="Trebuchet MS"/>
                <a:cs typeface="Trebuchet MS"/>
              </a:rPr>
              <a:t>Cause-</a:t>
            </a:r>
            <a:r>
              <a:rPr dirty="0" sz="2700" spc="145">
                <a:solidFill>
                  <a:srgbClr val="404041"/>
                </a:solidFill>
                <a:latin typeface="Trebuchet MS"/>
                <a:cs typeface="Trebuchet MS"/>
              </a:rPr>
              <a:t>in-</a:t>
            </a:r>
            <a:r>
              <a:rPr dirty="0" sz="2700" spc="45">
                <a:solidFill>
                  <a:srgbClr val="404041"/>
                </a:solidFill>
                <a:latin typeface="Trebuchet MS"/>
                <a:cs typeface="Trebuchet MS"/>
              </a:rPr>
              <a:t>Friends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99042" y="7267444"/>
            <a:ext cx="2814320" cy="86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404041"/>
                </a:solidFill>
                <a:latin typeface="Trebuchet MS"/>
                <a:cs typeface="Trebuchet MS"/>
              </a:rPr>
              <a:t>Evaluation</a:t>
            </a:r>
            <a:r>
              <a:rPr dirty="0" sz="1600" spc="30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404041"/>
                </a:solidFill>
                <a:latin typeface="Trebuchet MS"/>
                <a:cs typeface="Trebuchet MS"/>
              </a:rPr>
              <a:t>Data: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745"/>
              </a:lnSpc>
              <a:spcBef>
                <a:spcPts val="1230"/>
              </a:spcBef>
            </a:pPr>
            <a:r>
              <a:rPr dirty="0" sz="1600" spc="45">
                <a:solidFill>
                  <a:srgbClr val="404041"/>
                </a:solidFill>
                <a:latin typeface="Trebuchet MS"/>
                <a:cs typeface="Trebuchet MS"/>
              </a:rPr>
              <a:t>Comprising</a:t>
            </a:r>
            <a:r>
              <a:rPr dirty="0" sz="1600" spc="-4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1"/>
                </a:solidFill>
                <a:latin typeface="Trebuchet MS"/>
                <a:cs typeface="Trebuchet MS"/>
              </a:rPr>
              <a:t>341</a:t>
            </a:r>
            <a:r>
              <a:rPr dirty="0" sz="1600" spc="-40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1"/>
                </a:solidFill>
                <a:latin typeface="Trebuchet MS"/>
                <a:cs typeface="Trebuchet MS"/>
              </a:rPr>
              <a:t>conversations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745"/>
              </a:lnSpc>
            </a:pPr>
            <a:r>
              <a:rPr dirty="0" sz="1600">
                <a:solidFill>
                  <a:srgbClr val="404041"/>
                </a:solidFill>
                <a:latin typeface="Trebuchet MS"/>
                <a:cs typeface="Trebuchet MS"/>
              </a:rPr>
              <a:t>1and</a:t>
            </a:r>
            <a:r>
              <a:rPr dirty="0" sz="1600" spc="-7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404041"/>
                </a:solidFill>
                <a:latin typeface="Trebuchet MS"/>
                <a:cs typeface="Trebuchet MS"/>
              </a:rPr>
              <a:t>3,101</a:t>
            </a:r>
            <a:r>
              <a:rPr dirty="0" sz="1600" spc="-75">
                <a:solidFill>
                  <a:srgbClr val="404041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1"/>
                </a:solidFill>
                <a:latin typeface="Trebuchet MS"/>
                <a:cs typeface="Trebuchet MS"/>
              </a:rPr>
              <a:t>utterances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339" y="869998"/>
            <a:ext cx="6671945" cy="13684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85"/>
              <a:t>Experiments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40538" y="2806476"/>
            <a:ext cx="5411470" cy="5397500"/>
          </a:xfrm>
          <a:custGeom>
            <a:avLst/>
            <a:gdLst/>
            <a:ahLst/>
            <a:cxnLst/>
            <a:rect l="l" t="t" r="r" b="b"/>
            <a:pathLst>
              <a:path w="5411470" h="5397500">
                <a:moveTo>
                  <a:pt x="2990963" y="12700"/>
                </a:moveTo>
                <a:lnTo>
                  <a:pt x="2420113" y="12700"/>
                </a:lnTo>
                <a:lnTo>
                  <a:pt x="2467129" y="0"/>
                </a:lnTo>
                <a:lnTo>
                  <a:pt x="2943946" y="0"/>
                </a:lnTo>
                <a:lnTo>
                  <a:pt x="2990963" y="12700"/>
                </a:lnTo>
                <a:close/>
              </a:path>
              <a:path w="5411470" h="5397500">
                <a:moveTo>
                  <a:pt x="3084276" y="25400"/>
                </a:moveTo>
                <a:lnTo>
                  <a:pt x="2326801" y="25400"/>
                </a:lnTo>
                <a:lnTo>
                  <a:pt x="2373335" y="12700"/>
                </a:lnTo>
                <a:lnTo>
                  <a:pt x="3037742" y="12700"/>
                </a:lnTo>
                <a:lnTo>
                  <a:pt x="3084276" y="25400"/>
                </a:lnTo>
                <a:close/>
              </a:path>
              <a:path w="5411470" h="5397500">
                <a:moveTo>
                  <a:pt x="3176583" y="38100"/>
                </a:moveTo>
                <a:lnTo>
                  <a:pt x="2234496" y="38100"/>
                </a:lnTo>
                <a:lnTo>
                  <a:pt x="2280519" y="25400"/>
                </a:lnTo>
                <a:lnTo>
                  <a:pt x="3130559" y="25400"/>
                </a:lnTo>
                <a:lnTo>
                  <a:pt x="3176583" y="38100"/>
                </a:lnTo>
                <a:close/>
              </a:path>
              <a:path w="5411470" h="5397500">
                <a:moveTo>
                  <a:pt x="3222342" y="5359400"/>
                </a:moveTo>
                <a:lnTo>
                  <a:pt x="2188738" y="5359400"/>
                </a:lnTo>
                <a:lnTo>
                  <a:pt x="1790007" y="5245100"/>
                </a:lnTo>
                <a:lnTo>
                  <a:pt x="1747285" y="5232400"/>
                </a:lnTo>
                <a:lnTo>
                  <a:pt x="1704905" y="5207000"/>
                </a:lnTo>
                <a:lnTo>
                  <a:pt x="1621197" y="5181600"/>
                </a:lnTo>
                <a:lnTo>
                  <a:pt x="1579884" y="5156200"/>
                </a:lnTo>
                <a:lnTo>
                  <a:pt x="1538940" y="5143500"/>
                </a:lnTo>
                <a:lnTo>
                  <a:pt x="1498372" y="5118100"/>
                </a:lnTo>
                <a:lnTo>
                  <a:pt x="1458187" y="5105400"/>
                </a:lnTo>
                <a:lnTo>
                  <a:pt x="1340002" y="5029200"/>
                </a:lnTo>
                <a:lnTo>
                  <a:pt x="1301419" y="5016500"/>
                </a:lnTo>
                <a:lnTo>
                  <a:pt x="1225515" y="4965700"/>
                </a:lnTo>
                <a:lnTo>
                  <a:pt x="1151338" y="4914900"/>
                </a:lnTo>
                <a:lnTo>
                  <a:pt x="1078943" y="4864100"/>
                </a:lnTo>
                <a:lnTo>
                  <a:pt x="1043431" y="4838700"/>
                </a:lnTo>
                <a:lnTo>
                  <a:pt x="1008385" y="4800600"/>
                </a:lnTo>
                <a:lnTo>
                  <a:pt x="973813" y="4775200"/>
                </a:lnTo>
                <a:lnTo>
                  <a:pt x="939721" y="4749800"/>
                </a:lnTo>
                <a:lnTo>
                  <a:pt x="906116" y="4724400"/>
                </a:lnTo>
                <a:lnTo>
                  <a:pt x="873005" y="4686300"/>
                </a:lnTo>
                <a:lnTo>
                  <a:pt x="840395" y="4660900"/>
                </a:lnTo>
                <a:lnTo>
                  <a:pt x="808293" y="4622800"/>
                </a:lnTo>
                <a:lnTo>
                  <a:pt x="776706" y="4597400"/>
                </a:lnTo>
                <a:lnTo>
                  <a:pt x="745640" y="4559300"/>
                </a:lnTo>
                <a:lnTo>
                  <a:pt x="715103" y="4533900"/>
                </a:lnTo>
                <a:lnTo>
                  <a:pt x="685102" y="4495800"/>
                </a:lnTo>
                <a:lnTo>
                  <a:pt x="655644" y="4470400"/>
                </a:lnTo>
                <a:lnTo>
                  <a:pt x="626734" y="4432300"/>
                </a:lnTo>
                <a:lnTo>
                  <a:pt x="598381" y="4394200"/>
                </a:lnTo>
                <a:lnTo>
                  <a:pt x="570592" y="4356100"/>
                </a:lnTo>
                <a:lnTo>
                  <a:pt x="543373" y="4330700"/>
                </a:lnTo>
                <a:lnTo>
                  <a:pt x="516730" y="4292600"/>
                </a:lnTo>
                <a:lnTo>
                  <a:pt x="490672" y="4254500"/>
                </a:lnTo>
                <a:lnTo>
                  <a:pt x="465205" y="4216400"/>
                </a:lnTo>
                <a:lnTo>
                  <a:pt x="440336" y="4178300"/>
                </a:lnTo>
                <a:lnTo>
                  <a:pt x="416072" y="4140200"/>
                </a:lnTo>
                <a:lnTo>
                  <a:pt x="392419" y="4102100"/>
                </a:lnTo>
                <a:lnTo>
                  <a:pt x="369386" y="4064000"/>
                </a:lnTo>
                <a:lnTo>
                  <a:pt x="346977" y="4025900"/>
                </a:lnTo>
                <a:lnTo>
                  <a:pt x="325202" y="3987800"/>
                </a:lnTo>
                <a:lnTo>
                  <a:pt x="304066" y="3949700"/>
                </a:lnTo>
                <a:lnTo>
                  <a:pt x="283576" y="3911600"/>
                </a:lnTo>
                <a:lnTo>
                  <a:pt x="263739" y="3860800"/>
                </a:lnTo>
                <a:lnTo>
                  <a:pt x="244563" y="3822700"/>
                </a:lnTo>
                <a:lnTo>
                  <a:pt x="226054" y="3784600"/>
                </a:lnTo>
                <a:lnTo>
                  <a:pt x="208219" y="3746500"/>
                </a:lnTo>
                <a:lnTo>
                  <a:pt x="191066" y="3695700"/>
                </a:lnTo>
                <a:lnTo>
                  <a:pt x="174600" y="3657600"/>
                </a:lnTo>
                <a:lnTo>
                  <a:pt x="158829" y="3619500"/>
                </a:lnTo>
                <a:lnTo>
                  <a:pt x="143760" y="3568700"/>
                </a:lnTo>
                <a:lnTo>
                  <a:pt x="129399" y="3530600"/>
                </a:lnTo>
                <a:lnTo>
                  <a:pt x="115754" y="3479800"/>
                </a:lnTo>
                <a:lnTo>
                  <a:pt x="102832" y="3441700"/>
                </a:lnTo>
                <a:lnTo>
                  <a:pt x="90639" y="3390900"/>
                </a:lnTo>
                <a:lnTo>
                  <a:pt x="79183" y="3352800"/>
                </a:lnTo>
                <a:lnTo>
                  <a:pt x="68470" y="3302000"/>
                </a:lnTo>
                <a:lnTo>
                  <a:pt x="58508" y="3263900"/>
                </a:lnTo>
                <a:lnTo>
                  <a:pt x="49302" y="3213100"/>
                </a:lnTo>
                <a:lnTo>
                  <a:pt x="40861" y="3175000"/>
                </a:lnTo>
                <a:lnTo>
                  <a:pt x="33191" y="3124200"/>
                </a:lnTo>
                <a:lnTo>
                  <a:pt x="26299" y="3073400"/>
                </a:lnTo>
                <a:lnTo>
                  <a:pt x="20191" y="3035300"/>
                </a:lnTo>
                <a:lnTo>
                  <a:pt x="14876" y="2984500"/>
                </a:lnTo>
                <a:lnTo>
                  <a:pt x="10359" y="2933700"/>
                </a:lnTo>
                <a:lnTo>
                  <a:pt x="6648" y="2895600"/>
                </a:lnTo>
                <a:lnTo>
                  <a:pt x="3750" y="2844800"/>
                </a:lnTo>
                <a:lnTo>
                  <a:pt x="1671" y="2794000"/>
                </a:lnTo>
                <a:lnTo>
                  <a:pt x="418" y="2743200"/>
                </a:lnTo>
                <a:lnTo>
                  <a:pt x="0" y="2705100"/>
                </a:lnTo>
                <a:lnTo>
                  <a:pt x="418" y="2654300"/>
                </a:lnTo>
                <a:lnTo>
                  <a:pt x="1671" y="2603500"/>
                </a:lnTo>
                <a:lnTo>
                  <a:pt x="3750" y="2552700"/>
                </a:lnTo>
                <a:lnTo>
                  <a:pt x="6648" y="2501900"/>
                </a:lnTo>
                <a:lnTo>
                  <a:pt x="10359" y="2463800"/>
                </a:lnTo>
                <a:lnTo>
                  <a:pt x="14876" y="2413000"/>
                </a:lnTo>
                <a:lnTo>
                  <a:pt x="20191" y="2362200"/>
                </a:lnTo>
                <a:lnTo>
                  <a:pt x="26299" y="2324100"/>
                </a:lnTo>
                <a:lnTo>
                  <a:pt x="33191" y="2273300"/>
                </a:lnTo>
                <a:lnTo>
                  <a:pt x="40861" y="2222500"/>
                </a:lnTo>
                <a:lnTo>
                  <a:pt x="49302" y="2184400"/>
                </a:lnTo>
                <a:lnTo>
                  <a:pt x="58508" y="2133600"/>
                </a:lnTo>
                <a:lnTo>
                  <a:pt x="68470" y="2095500"/>
                </a:lnTo>
                <a:lnTo>
                  <a:pt x="79183" y="2044700"/>
                </a:lnTo>
                <a:lnTo>
                  <a:pt x="90639" y="2006600"/>
                </a:lnTo>
                <a:lnTo>
                  <a:pt x="102832" y="1955800"/>
                </a:lnTo>
                <a:lnTo>
                  <a:pt x="115754" y="1917700"/>
                </a:lnTo>
                <a:lnTo>
                  <a:pt x="129399" y="1866900"/>
                </a:lnTo>
                <a:lnTo>
                  <a:pt x="143760" y="1828800"/>
                </a:lnTo>
                <a:lnTo>
                  <a:pt x="158829" y="1778000"/>
                </a:lnTo>
                <a:lnTo>
                  <a:pt x="174600" y="1739900"/>
                </a:lnTo>
                <a:lnTo>
                  <a:pt x="191066" y="1701800"/>
                </a:lnTo>
                <a:lnTo>
                  <a:pt x="208219" y="1651000"/>
                </a:lnTo>
                <a:lnTo>
                  <a:pt x="226054" y="1612900"/>
                </a:lnTo>
                <a:lnTo>
                  <a:pt x="244563" y="1574800"/>
                </a:lnTo>
                <a:lnTo>
                  <a:pt x="263739" y="1536700"/>
                </a:lnTo>
                <a:lnTo>
                  <a:pt x="283576" y="1485900"/>
                </a:lnTo>
                <a:lnTo>
                  <a:pt x="304066" y="1447800"/>
                </a:lnTo>
                <a:lnTo>
                  <a:pt x="325202" y="1409700"/>
                </a:lnTo>
                <a:lnTo>
                  <a:pt x="346977" y="1371600"/>
                </a:lnTo>
                <a:lnTo>
                  <a:pt x="369386" y="1333500"/>
                </a:lnTo>
                <a:lnTo>
                  <a:pt x="392419" y="1295400"/>
                </a:lnTo>
                <a:lnTo>
                  <a:pt x="416072" y="1257300"/>
                </a:lnTo>
                <a:lnTo>
                  <a:pt x="440336" y="1219200"/>
                </a:lnTo>
                <a:lnTo>
                  <a:pt x="465205" y="1181100"/>
                </a:lnTo>
                <a:lnTo>
                  <a:pt x="490672" y="1143000"/>
                </a:lnTo>
                <a:lnTo>
                  <a:pt x="516730" y="1104900"/>
                </a:lnTo>
                <a:lnTo>
                  <a:pt x="543373" y="1066800"/>
                </a:lnTo>
                <a:lnTo>
                  <a:pt x="570592" y="1041400"/>
                </a:lnTo>
                <a:lnTo>
                  <a:pt x="598381" y="1003300"/>
                </a:lnTo>
                <a:lnTo>
                  <a:pt x="626734" y="965200"/>
                </a:lnTo>
                <a:lnTo>
                  <a:pt x="655644" y="927100"/>
                </a:lnTo>
                <a:lnTo>
                  <a:pt x="685102" y="901700"/>
                </a:lnTo>
                <a:lnTo>
                  <a:pt x="715103" y="863600"/>
                </a:lnTo>
                <a:lnTo>
                  <a:pt x="745640" y="838200"/>
                </a:lnTo>
                <a:lnTo>
                  <a:pt x="776706" y="800100"/>
                </a:lnTo>
                <a:lnTo>
                  <a:pt x="808293" y="774700"/>
                </a:lnTo>
                <a:lnTo>
                  <a:pt x="840395" y="736600"/>
                </a:lnTo>
                <a:lnTo>
                  <a:pt x="873005" y="711200"/>
                </a:lnTo>
                <a:lnTo>
                  <a:pt x="906116" y="673100"/>
                </a:lnTo>
                <a:lnTo>
                  <a:pt x="939721" y="647700"/>
                </a:lnTo>
                <a:lnTo>
                  <a:pt x="973813" y="622300"/>
                </a:lnTo>
                <a:lnTo>
                  <a:pt x="1008385" y="596900"/>
                </a:lnTo>
                <a:lnTo>
                  <a:pt x="1043431" y="558800"/>
                </a:lnTo>
                <a:lnTo>
                  <a:pt x="1114914" y="508000"/>
                </a:lnTo>
                <a:lnTo>
                  <a:pt x="1188207" y="457200"/>
                </a:lnTo>
                <a:lnTo>
                  <a:pt x="1263255" y="406400"/>
                </a:lnTo>
                <a:lnTo>
                  <a:pt x="1301419" y="381000"/>
                </a:lnTo>
                <a:lnTo>
                  <a:pt x="1340002" y="368300"/>
                </a:lnTo>
                <a:lnTo>
                  <a:pt x="1458187" y="292100"/>
                </a:lnTo>
                <a:lnTo>
                  <a:pt x="1498372" y="279400"/>
                </a:lnTo>
                <a:lnTo>
                  <a:pt x="1538940" y="254000"/>
                </a:lnTo>
                <a:lnTo>
                  <a:pt x="1579884" y="241300"/>
                </a:lnTo>
                <a:lnTo>
                  <a:pt x="1621197" y="215900"/>
                </a:lnTo>
                <a:lnTo>
                  <a:pt x="1662873" y="203200"/>
                </a:lnTo>
                <a:lnTo>
                  <a:pt x="1704905" y="177800"/>
                </a:lnTo>
                <a:lnTo>
                  <a:pt x="2143252" y="50800"/>
                </a:lnTo>
                <a:lnTo>
                  <a:pt x="2188738" y="38100"/>
                </a:lnTo>
                <a:lnTo>
                  <a:pt x="3222342" y="38100"/>
                </a:lnTo>
                <a:lnTo>
                  <a:pt x="3267828" y="50800"/>
                </a:lnTo>
                <a:lnTo>
                  <a:pt x="3706181" y="177800"/>
                </a:lnTo>
                <a:lnTo>
                  <a:pt x="3748213" y="203200"/>
                </a:lnTo>
                <a:lnTo>
                  <a:pt x="3789890" y="215900"/>
                </a:lnTo>
                <a:lnTo>
                  <a:pt x="3831204" y="241300"/>
                </a:lnTo>
                <a:lnTo>
                  <a:pt x="3872148" y="254000"/>
                </a:lnTo>
                <a:lnTo>
                  <a:pt x="3912716" y="279400"/>
                </a:lnTo>
                <a:lnTo>
                  <a:pt x="3952901" y="292100"/>
                </a:lnTo>
                <a:lnTo>
                  <a:pt x="4071088" y="368300"/>
                </a:lnTo>
                <a:lnTo>
                  <a:pt x="4109670" y="381000"/>
                </a:lnTo>
                <a:lnTo>
                  <a:pt x="4147835" y="406400"/>
                </a:lnTo>
                <a:lnTo>
                  <a:pt x="4222884" y="457200"/>
                </a:lnTo>
                <a:lnTo>
                  <a:pt x="4296177" y="508000"/>
                </a:lnTo>
                <a:lnTo>
                  <a:pt x="4367661" y="558800"/>
                </a:lnTo>
                <a:lnTo>
                  <a:pt x="4402707" y="596900"/>
                </a:lnTo>
                <a:lnTo>
                  <a:pt x="4437279" y="622300"/>
                </a:lnTo>
                <a:lnTo>
                  <a:pt x="4471371" y="647700"/>
                </a:lnTo>
                <a:lnTo>
                  <a:pt x="4504976" y="673100"/>
                </a:lnTo>
                <a:lnTo>
                  <a:pt x="4538087" y="711200"/>
                </a:lnTo>
                <a:lnTo>
                  <a:pt x="4570697" y="736600"/>
                </a:lnTo>
                <a:lnTo>
                  <a:pt x="4602800" y="774700"/>
                </a:lnTo>
                <a:lnTo>
                  <a:pt x="4634387" y="800100"/>
                </a:lnTo>
                <a:lnTo>
                  <a:pt x="4665452" y="838200"/>
                </a:lnTo>
                <a:lnTo>
                  <a:pt x="4695989" y="863600"/>
                </a:lnTo>
                <a:lnTo>
                  <a:pt x="4725991" y="901700"/>
                </a:lnTo>
                <a:lnTo>
                  <a:pt x="4755449" y="927100"/>
                </a:lnTo>
                <a:lnTo>
                  <a:pt x="4784359" y="965200"/>
                </a:lnTo>
                <a:lnTo>
                  <a:pt x="4812711" y="1003300"/>
                </a:lnTo>
                <a:lnTo>
                  <a:pt x="4840501" y="1041400"/>
                </a:lnTo>
                <a:lnTo>
                  <a:pt x="4867720" y="1066800"/>
                </a:lnTo>
                <a:lnTo>
                  <a:pt x="4894363" y="1104900"/>
                </a:lnTo>
                <a:lnTo>
                  <a:pt x="4920421" y="1143000"/>
                </a:lnTo>
                <a:lnTo>
                  <a:pt x="4945888" y="1181100"/>
                </a:lnTo>
                <a:lnTo>
                  <a:pt x="4970757" y="1219200"/>
                </a:lnTo>
                <a:lnTo>
                  <a:pt x="4995021" y="1257300"/>
                </a:lnTo>
                <a:lnTo>
                  <a:pt x="5018674" y="1295400"/>
                </a:lnTo>
                <a:lnTo>
                  <a:pt x="5041707" y="1333500"/>
                </a:lnTo>
                <a:lnTo>
                  <a:pt x="5064116" y="1371600"/>
                </a:lnTo>
                <a:lnTo>
                  <a:pt x="5085891" y="1409700"/>
                </a:lnTo>
                <a:lnTo>
                  <a:pt x="5107027" y="1447800"/>
                </a:lnTo>
                <a:lnTo>
                  <a:pt x="5127517" y="1485900"/>
                </a:lnTo>
                <a:lnTo>
                  <a:pt x="5147353" y="1536700"/>
                </a:lnTo>
                <a:lnTo>
                  <a:pt x="5166529" y="1574800"/>
                </a:lnTo>
                <a:lnTo>
                  <a:pt x="5185038" y="1612900"/>
                </a:lnTo>
                <a:lnTo>
                  <a:pt x="5202873" y="1651000"/>
                </a:lnTo>
                <a:lnTo>
                  <a:pt x="5220027" y="1701800"/>
                </a:lnTo>
                <a:lnTo>
                  <a:pt x="5236493" y="1739900"/>
                </a:lnTo>
                <a:lnTo>
                  <a:pt x="5252264" y="1778000"/>
                </a:lnTo>
                <a:lnTo>
                  <a:pt x="5267333" y="1828800"/>
                </a:lnTo>
                <a:lnTo>
                  <a:pt x="5281693" y="1866900"/>
                </a:lnTo>
                <a:lnTo>
                  <a:pt x="5295338" y="1917700"/>
                </a:lnTo>
                <a:lnTo>
                  <a:pt x="5308260" y="1955800"/>
                </a:lnTo>
                <a:lnTo>
                  <a:pt x="5320453" y="2006600"/>
                </a:lnTo>
                <a:lnTo>
                  <a:pt x="5331909" y="2044700"/>
                </a:lnTo>
                <a:lnTo>
                  <a:pt x="5342622" y="2095500"/>
                </a:lnTo>
                <a:lnTo>
                  <a:pt x="5352584" y="2133600"/>
                </a:lnTo>
                <a:lnTo>
                  <a:pt x="5361790" y="2184400"/>
                </a:lnTo>
                <a:lnTo>
                  <a:pt x="5370231" y="2222500"/>
                </a:lnTo>
                <a:lnTo>
                  <a:pt x="5377901" y="2273300"/>
                </a:lnTo>
                <a:lnTo>
                  <a:pt x="5384793" y="2324100"/>
                </a:lnTo>
                <a:lnTo>
                  <a:pt x="5390901" y="2362200"/>
                </a:lnTo>
                <a:lnTo>
                  <a:pt x="5396216" y="2413000"/>
                </a:lnTo>
                <a:lnTo>
                  <a:pt x="5400733" y="2463800"/>
                </a:lnTo>
                <a:lnTo>
                  <a:pt x="5404444" y="2501900"/>
                </a:lnTo>
                <a:lnTo>
                  <a:pt x="5407342" y="2552700"/>
                </a:lnTo>
                <a:lnTo>
                  <a:pt x="5409421" y="2603500"/>
                </a:lnTo>
                <a:lnTo>
                  <a:pt x="5410673" y="2654300"/>
                </a:lnTo>
                <a:lnTo>
                  <a:pt x="5411083" y="2692400"/>
                </a:lnTo>
                <a:lnTo>
                  <a:pt x="5411083" y="2705100"/>
                </a:lnTo>
                <a:lnTo>
                  <a:pt x="5410673" y="2743200"/>
                </a:lnTo>
                <a:lnTo>
                  <a:pt x="5409421" y="2794000"/>
                </a:lnTo>
                <a:lnTo>
                  <a:pt x="5407342" y="2844800"/>
                </a:lnTo>
                <a:lnTo>
                  <a:pt x="5404444" y="2895600"/>
                </a:lnTo>
                <a:lnTo>
                  <a:pt x="5400733" y="2933700"/>
                </a:lnTo>
                <a:lnTo>
                  <a:pt x="5396216" y="2984500"/>
                </a:lnTo>
                <a:lnTo>
                  <a:pt x="5390901" y="3035300"/>
                </a:lnTo>
                <a:lnTo>
                  <a:pt x="5384793" y="3073400"/>
                </a:lnTo>
                <a:lnTo>
                  <a:pt x="5377901" y="3124200"/>
                </a:lnTo>
                <a:lnTo>
                  <a:pt x="5370231" y="3175000"/>
                </a:lnTo>
                <a:lnTo>
                  <a:pt x="5361790" y="3213100"/>
                </a:lnTo>
                <a:lnTo>
                  <a:pt x="5352584" y="3263900"/>
                </a:lnTo>
                <a:lnTo>
                  <a:pt x="5342622" y="3302000"/>
                </a:lnTo>
                <a:lnTo>
                  <a:pt x="5331909" y="3352800"/>
                </a:lnTo>
                <a:lnTo>
                  <a:pt x="5320453" y="3390900"/>
                </a:lnTo>
                <a:lnTo>
                  <a:pt x="5308260" y="3441700"/>
                </a:lnTo>
                <a:lnTo>
                  <a:pt x="5295338" y="3479800"/>
                </a:lnTo>
                <a:lnTo>
                  <a:pt x="5281693" y="3530600"/>
                </a:lnTo>
                <a:lnTo>
                  <a:pt x="5267333" y="3568700"/>
                </a:lnTo>
                <a:lnTo>
                  <a:pt x="5252264" y="3619500"/>
                </a:lnTo>
                <a:lnTo>
                  <a:pt x="5236493" y="3657600"/>
                </a:lnTo>
                <a:lnTo>
                  <a:pt x="5220027" y="3695700"/>
                </a:lnTo>
                <a:lnTo>
                  <a:pt x="5202873" y="3746500"/>
                </a:lnTo>
                <a:lnTo>
                  <a:pt x="5185038" y="3784600"/>
                </a:lnTo>
                <a:lnTo>
                  <a:pt x="5166529" y="3822700"/>
                </a:lnTo>
                <a:lnTo>
                  <a:pt x="5147353" y="3860800"/>
                </a:lnTo>
                <a:lnTo>
                  <a:pt x="5127517" y="3911600"/>
                </a:lnTo>
                <a:lnTo>
                  <a:pt x="5107027" y="3949700"/>
                </a:lnTo>
                <a:lnTo>
                  <a:pt x="5085891" y="3987800"/>
                </a:lnTo>
                <a:lnTo>
                  <a:pt x="5064116" y="4025900"/>
                </a:lnTo>
                <a:lnTo>
                  <a:pt x="5041707" y="4064000"/>
                </a:lnTo>
                <a:lnTo>
                  <a:pt x="5018674" y="4102100"/>
                </a:lnTo>
                <a:lnTo>
                  <a:pt x="4995021" y="4140200"/>
                </a:lnTo>
                <a:lnTo>
                  <a:pt x="4970757" y="4178300"/>
                </a:lnTo>
                <a:lnTo>
                  <a:pt x="4945888" y="4216400"/>
                </a:lnTo>
                <a:lnTo>
                  <a:pt x="4920421" y="4254500"/>
                </a:lnTo>
                <a:lnTo>
                  <a:pt x="4894363" y="4292600"/>
                </a:lnTo>
                <a:lnTo>
                  <a:pt x="4867720" y="4330700"/>
                </a:lnTo>
                <a:lnTo>
                  <a:pt x="4840501" y="4356100"/>
                </a:lnTo>
                <a:lnTo>
                  <a:pt x="4812711" y="4394200"/>
                </a:lnTo>
                <a:lnTo>
                  <a:pt x="4784359" y="4432300"/>
                </a:lnTo>
                <a:lnTo>
                  <a:pt x="4755449" y="4470400"/>
                </a:lnTo>
                <a:lnTo>
                  <a:pt x="4725991" y="4495800"/>
                </a:lnTo>
                <a:lnTo>
                  <a:pt x="4695989" y="4533900"/>
                </a:lnTo>
                <a:lnTo>
                  <a:pt x="4665452" y="4559300"/>
                </a:lnTo>
                <a:lnTo>
                  <a:pt x="4634387" y="4597400"/>
                </a:lnTo>
                <a:lnTo>
                  <a:pt x="4602800" y="4622800"/>
                </a:lnTo>
                <a:lnTo>
                  <a:pt x="4570697" y="4660900"/>
                </a:lnTo>
                <a:lnTo>
                  <a:pt x="4538087" y="4686300"/>
                </a:lnTo>
                <a:lnTo>
                  <a:pt x="4504976" y="4724400"/>
                </a:lnTo>
                <a:lnTo>
                  <a:pt x="4471371" y="4749800"/>
                </a:lnTo>
                <a:lnTo>
                  <a:pt x="4437279" y="4775200"/>
                </a:lnTo>
                <a:lnTo>
                  <a:pt x="4402707" y="4800600"/>
                </a:lnTo>
                <a:lnTo>
                  <a:pt x="4367661" y="4838700"/>
                </a:lnTo>
                <a:lnTo>
                  <a:pt x="4332149" y="4864100"/>
                </a:lnTo>
                <a:lnTo>
                  <a:pt x="4259753" y="4914900"/>
                </a:lnTo>
                <a:lnTo>
                  <a:pt x="4185575" y="4965700"/>
                </a:lnTo>
                <a:lnTo>
                  <a:pt x="4109670" y="5016500"/>
                </a:lnTo>
                <a:lnTo>
                  <a:pt x="4071088" y="5029200"/>
                </a:lnTo>
                <a:lnTo>
                  <a:pt x="3952901" y="5105400"/>
                </a:lnTo>
                <a:lnTo>
                  <a:pt x="3912716" y="5118100"/>
                </a:lnTo>
                <a:lnTo>
                  <a:pt x="3872148" y="5143500"/>
                </a:lnTo>
                <a:lnTo>
                  <a:pt x="3831204" y="5156200"/>
                </a:lnTo>
                <a:lnTo>
                  <a:pt x="3789890" y="5181600"/>
                </a:lnTo>
                <a:lnTo>
                  <a:pt x="3706181" y="5207000"/>
                </a:lnTo>
                <a:lnTo>
                  <a:pt x="3663800" y="5232400"/>
                </a:lnTo>
                <a:lnTo>
                  <a:pt x="3621078" y="5245100"/>
                </a:lnTo>
                <a:lnTo>
                  <a:pt x="3222342" y="5359400"/>
                </a:lnTo>
                <a:close/>
              </a:path>
              <a:path w="5411470" h="5397500">
                <a:moveTo>
                  <a:pt x="3130559" y="5372100"/>
                </a:moveTo>
                <a:lnTo>
                  <a:pt x="2280519" y="5372100"/>
                </a:lnTo>
                <a:lnTo>
                  <a:pt x="2234496" y="5359400"/>
                </a:lnTo>
                <a:lnTo>
                  <a:pt x="3176583" y="5359400"/>
                </a:lnTo>
                <a:lnTo>
                  <a:pt x="3130559" y="5372100"/>
                </a:lnTo>
                <a:close/>
              </a:path>
              <a:path w="5411470" h="5397500">
                <a:moveTo>
                  <a:pt x="3037742" y="5384800"/>
                </a:moveTo>
                <a:lnTo>
                  <a:pt x="2373335" y="5384800"/>
                </a:lnTo>
                <a:lnTo>
                  <a:pt x="2326801" y="5372100"/>
                </a:lnTo>
                <a:lnTo>
                  <a:pt x="3084276" y="5372100"/>
                </a:lnTo>
                <a:lnTo>
                  <a:pt x="3037742" y="5384800"/>
                </a:lnTo>
                <a:close/>
              </a:path>
              <a:path w="5411470" h="5397500">
                <a:moveTo>
                  <a:pt x="2943946" y="5397500"/>
                </a:moveTo>
                <a:lnTo>
                  <a:pt x="2467129" y="5397500"/>
                </a:lnTo>
                <a:lnTo>
                  <a:pt x="2420113" y="5384800"/>
                </a:lnTo>
                <a:lnTo>
                  <a:pt x="2990963" y="5384800"/>
                </a:lnTo>
                <a:lnTo>
                  <a:pt x="2943946" y="5397500"/>
                </a:lnTo>
                <a:close/>
              </a:path>
            </a:pathLst>
          </a:custGeom>
          <a:solidFill>
            <a:srgbClr val="259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020817" y="2806476"/>
            <a:ext cx="5411470" cy="5397500"/>
          </a:xfrm>
          <a:custGeom>
            <a:avLst/>
            <a:gdLst/>
            <a:ahLst/>
            <a:cxnLst/>
            <a:rect l="l" t="t" r="r" b="b"/>
            <a:pathLst>
              <a:path w="5411469" h="5397500">
                <a:moveTo>
                  <a:pt x="2990978" y="12700"/>
                </a:moveTo>
                <a:lnTo>
                  <a:pt x="2420129" y="12700"/>
                </a:lnTo>
                <a:lnTo>
                  <a:pt x="2467146" y="0"/>
                </a:lnTo>
                <a:lnTo>
                  <a:pt x="2943962" y="0"/>
                </a:lnTo>
                <a:lnTo>
                  <a:pt x="2990978" y="12700"/>
                </a:lnTo>
                <a:close/>
              </a:path>
              <a:path w="5411469" h="5397500">
                <a:moveTo>
                  <a:pt x="3084290" y="25400"/>
                </a:moveTo>
                <a:lnTo>
                  <a:pt x="2326815" y="25400"/>
                </a:lnTo>
                <a:lnTo>
                  <a:pt x="2373350" y="12700"/>
                </a:lnTo>
                <a:lnTo>
                  <a:pt x="3037757" y="12700"/>
                </a:lnTo>
                <a:lnTo>
                  <a:pt x="3084290" y="25400"/>
                </a:lnTo>
                <a:close/>
              </a:path>
              <a:path w="5411469" h="5397500">
                <a:moveTo>
                  <a:pt x="3176596" y="38100"/>
                </a:moveTo>
                <a:lnTo>
                  <a:pt x="2234508" y="38100"/>
                </a:lnTo>
                <a:lnTo>
                  <a:pt x="2280532" y="25400"/>
                </a:lnTo>
                <a:lnTo>
                  <a:pt x="3130572" y="25400"/>
                </a:lnTo>
                <a:lnTo>
                  <a:pt x="3176596" y="38100"/>
                </a:lnTo>
                <a:close/>
              </a:path>
              <a:path w="5411469" h="5397500">
                <a:moveTo>
                  <a:pt x="3222354" y="5359400"/>
                </a:moveTo>
                <a:lnTo>
                  <a:pt x="2188750" y="5359400"/>
                </a:lnTo>
                <a:lnTo>
                  <a:pt x="1790014" y="5245100"/>
                </a:lnTo>
                <a:lnTo>
                  <a:pt x="1747291" y="5232400"/>
                </a:lnTo>
                <a:lnTo>
                  <a:pt x="1704911" y="5207000"/>
                </a:lnTo>
                <a:lnTo>
                  <a:pt x="1621202" y="5181600"/>
                </a:lnTo>
                <a:lnTo>
                  <a:pt x="1579888" y="5156200"/>
                </a:lnTo>
                <a:lnTo>
                  <a:pt x="1538943" y="5143500"/>
                </a:lnTo>
                <a:lnTo>
                  <a:pt x="1498375" y="5118100"/>
                </a:lnTo>
                <a:lnTo>
                  <a:pt x="1458190" y="5105400"/>
                </a:lnTo>
                <a:lnTo>
                  <a:pt x="1340004" y="5029200"/>
                </a:lnTo>
                <a:lnTo>
                  <a:pt x="1301421" y="5016500"/>
                </a:lnTo>
                <a:lnTo>
                  <a:pt x="1225516" y="4965700"/>
                </a:lnTo>
                <a:lnTo>
                  <a:pt x="1151338" y="4914900"/>
                </a:lnTo>
                <a:lnTo>
                  <a:pt x="1078943" y="4864100"/>
                </a:lnTo>
                <a:lnTo>
                  <a:pt x="1043431" y="4838700"/>
                </a:lnTo>
                <a:lnTo>
                  <a:pt x="1008385" y="4800600"/>
                </a:lnTo>
                <a:lnTo>
                  <a:pt x="973813" y="4775200"/>
                </a:lnTo>
                <a:lnTo>
                  <a:pt x="939720" y="4749800"/>
                </a:lnTo>
                <a:lnTo>
                  <a:pt x="906115" y="4724400"/>
                </a:lnTo>
                <a:lnTo>
                  <a:pt x="873004" y="4686300"/>
                </a:lnTo>
                <a:lnTo>
                  <a:pt x="840394" y="4660900"/>
                </a:lnTo>
                <a:lnTo>
                  <a:pt x="808292" y="4622800"/>
                </a:lnTo>
                <a:lnTo>
                  <a:pt x="776705" y="4597400"/>
                </a:lnTo>
                <a:lnTo>
                  <a:pt x="745639" y="4559300"/>
                </a:lnTo>
                <a:lnTo>
                  <a:pt x="715102" y="4533900"/>
                </a:lnTo>
                <a:lnTo>
                  <a:pt x="685101" y="4495800"/>
                </a:lnTo>
                <a:lnTo>
                  <a:pt x="655642" y="4470400"/>
                </a:lnTo>
                <a:lnTo>
                  <a:pt x="626733" y="4432300"/>
                </a:lnTo>
                <a:lnTo>
                  <a:pt x="598380" y="4394200"/>
                </a:lnTo>
                <a:lnTo>
                  <a:pt x="570591" y="4356100"/>
                </a:lnTo>
                <a:lnTo>
                  <a:pt x="543371" y="4330700"/>
                </a:lnTo>
                <a:lnTo>
                  <a:pt x="516729" y="4292600"/>
                </a:lnTo>
                <a:lnTo>
                  <a:pt x="490671" y="4254500"/>
                </a:lnTo>
                <a:lnTo>
                  <a:pt x="465204" y="4216400"/>
                </a:lnTo>
                <a:lnTo>
                  <a:pt x="440335" y="4178300"/>
                </a:lnTo>
                <a:lnTo>
                  <a:pt x="416070" y="4140200"/>
                </a:lnTo>
                <a:lnTo>
                  <a:pt x="392418" y="4102100"/>
                </a:lnTo>
                <a:lnTo>
                  <a:pt x="369384" y="4064000"/>
                </a:lnTo>
                <a:lnTo>
                  <a:pt x="346976" y="4025900"/>
                </a:lnTo>
                <a:lnTo>
                  <a:pt x="325200" y="3987800"/>
                </a:lnTo>
                <a:lnTo>
                  <a:pt x="304064" y="3949700"/>
                </a:lnTo>
                <a:lnTo>
                  <a:pt x="283575" y="3911600"/>
                </a:lnTo>
                <a:lnTo>
                  <a:pt x="263738" y="3860800"/>
                </a:lnTo>
                <a:lnTo>
                  <a:pt x="244562" y="3822700"/>
                </a:lnTo>
                <a:lnTo>
                  <a:pt x="226053" y="3784600"/>
                </a:lnTo>
                <a:lnTo>
                  <a:pt x="208218" y="3746500"/>
                </a:lnTo>
                <a:lnTo>
                  <a:pt x="191065" y="3695700"/>
                </a:lnTo>
                <a:lnTo>
                  <a:pt x="174599" y="3657600"/>
                </a:lnTo>
                <a:lnTo>
                  <a:pt x="158828" y="3619500"/>
                </a:lnTo>
                <a:lnTo>
                  <a:pt x="143759" y="3568700"/>
                </a:lnTo>
                <a:lnTo>
                  <a:pt x="129398" y="3530600"/>
                </a:lnTo>
                <a:lnTo>
                  <a:pt x="115754" y="3479800"/>
                </a:lnTo>
                <a:lnTo>
                  <a:pt x="102831" y="3441700"/>
                </a:lnTo>
                <a:lnTo>
                  <a:pt x="90639" y="3390900"/>
                </a:lnTo>
                <a:lnTo>
                  <a:pt x="79183" y="3352800"/>
                </a:lnTo>
                <a:lnTo>
                  <a:pt x="68470" y="3302000"/>
                </a:lnTo>
                <a:lnTo>
                  <a:pt x="58507" y="3263900"/>
                </a:lnTo>
                <a:lnTo>
                  <a:pt x="49302" y="3213100"/>
                </a:lnTo>
                <a:lnTo>
                  <a:pt x="40861" y="3175000"/>
                </a:lnTo>
                <a:lnTo>
                  <a:pt x="33190" y="3124200"/>
                </a:lnTo>
                <a:lnTo>
                  <a:pt x="26298" y="3073400"/>
                </a:lnTo>
                <a:lnTo>
                  <a:pt x="20191" y="3035300"/>
                </a:lnTo>
                <a:lnTo>
                  <a:pt x="14876" y="2984500"/>
                </a:lnTo>
                <a:lnTo>
                  <a:pt x="10359" y="2933700"/>
                </a:lnTo>
                <a:lnTo>
                  <a:pt x="6648" y="2895600"/>
                </a:lnTo>
                <a:lnTo>
                  <a:pt x="3750" y="2844800"/>
                </a:lnTo>
                <a:lnTo>
                  <a:pt x="1671" y="2794000"/>
                </a:lnTo>
                <a:lnTo>
                  <a:pt x="418" y="2743200"/>
                </a:lnTo>
                <a:lnTo>
                  <a:pt x="0" y="2705100"/>
                </a:lnTo>
                <a:lnTo>
                  <a:pt x="418" y="2654300"/>
                </a:lnTo>
                <a:lnTo>
                  <a:pt x="1671" y="2603500"/>
                </a:lnTo>
                <a:lnTo>
                  <a:pt x="3750" y="2552700"/>
                </a:lnTo>
                <a:lnTo>
                  <a:pt x="6648" y="2501900"/>
                </a:lnTo>
                <a:lnTo>
                  <a:pt x="10359" y="2463800"/>
                </a:lnTo>
                <a:lnTo>
                  <a:pt x="14876" y="2413000"/>
                </a:lnTo>
                <a:lnTo>
                  <a:pt x="20191" y="2362200"/>
                </a:lnTo>
                <a:lnTo>
                  <a:pt x="26298" y="2324100"/>
                </a:lnTo>
                <a:lnTo>
                  <a:pt x="33190" y="2273300"/>
                </a:lnTo>
                <a:lnTo>
                  <a:pt x="40861" y="2222500"/>
                </a:lnTo>
                <a:lnTo>
                  <a:pt x="49302" y="2184400"/>
                </a:lnTo>
                <a:lnTo>
                  <a:pt x="58507" y="2133600"/>
                </a:lnTo>
                <a:lnTo>
                  <a:pt x="68470" y="2095500"/>
                </a:lnTo>
                <a:lnTo>
                  <a:pt x="79183" y="2044700"/>
                </a:lnTo>
                <a:lnTo>
                  <a:pt x="90639" y="2006600"/>
                </a:lnTo>
                <a:lnTo>
                  <a:pt x="102831" y="1955800"/>
                </a:lnTo>
                <a:lnTo>
                  <a:pt x="115754" y="1917700"/>
                </a:lnTo>
                <a:lnTo>
                  <a:pt x="129398" y="1866900"/>
                </a:lnTo>
                <a:lnTo>
                  <a:pt x="143759" y="1828800"/>
                </a:lnTo>
                <a:lnTo>
                  <a:pt x="158828" y="1778000"/>
                </a:lnTo>
                <a:lnTo>
                  <a:pt x="174599" y="1739900"/>
                </a:lnTo>
                <a:lnTo>
                  <a:pt x="191065" y="1701800"/>
                </a:lnTo>
                <a:lnTo>
                  <a:pt x="208218" y="1651000"/>
                </a:lnTo>
                <a:lnTo>
                  <a:pt x="226053" y="1612900"/>
                </a:lnTo>
                <a:lnTo>
                  <a:pt x="244562" y="1574800"/>
                </a:lnTo>
                <a:lnTo>
                  <a:pt x="263738" y="1536700"/>
                </a:lnTo>
                <a:lnTo>
                  <a:pt x="283575" y="1485900"/>
                </a:lnTo>
                <a:lnTo>
                  <a:pt x="304064" y="1447800"/>
                </a:lnTo>
                <a:lnTo>
                  <a:pt x="325200" y="1409700"/>
                </a:lnTo>
                <a:lnTo>
                  <a:pt x="346976" y="1371600"/>
                </a:lnTo>
                <a:lnTo>
                  <a:pt x="369384" y="1333500"/>
                </a:lnTo>
                <a:lnTo>
                  <a:pt x="392418" y="1295400"/>
                </a:lnTo>
                <a:lnTo>
                  <a:pt x="416070" y="1257300"/>
                </a:lnTo>
                <a:lnTo>
                  <a:pt x="440335" y="1219200"/>
                </a:lnTo>
                <a:lnTo>
                  <a:pt x="465204" y="1181100"/>
                </a:lnTo>
                <a:lnTo>
                  <a:pt x="490671" y="1143000"/>
                </a:lnTo>
                <a:lnTo>
                  <a:pt x="516729" y="1104900"/>
                </a:lnTo>
                <a:lnTo>
                  <a:pt x="543371" y="1066800"/>
                </a:lnTo>
                <a:lnTo>
                  <a:pt x="570591" y="1041400"/>
                </a:lnTo>
                <a:lnTo>
                  <a:pt x="598380" y="1003300"/>
                </a:lnTo>
                <a:lnTo>
                  <a:pt x="626733" y="965200"/>
                </a:lnTo>
                <a:lnTo>
                  <a:pt x="655642" y="927100"/>
                </a:lnTo>
                <a:lnTo>
                  <a:pt x="685101" y="901700"/>
                </a:lnTo>
                <a:lnTo>
                  <a:pt x="715102" y="863600"/>
                </a:lnTo>
                <a:lnTo>
                  <a:pt x="745639" y="838200"/>
                </a:lnTo>
                <a:lnTo>
                  <a:pt x="776705" y="800100"/>
                </a:lnTo>
                <a:lnTo>
                  <a:pt x="808292" y="774700"/>
                </a:lnTo>
                <a:lnTo>
                  <a:pt x="840394" y="736600"/>
                </a:lnTo>
                <a:lnTo>
                  <a:pt x="873004" y="711200"/>
                </a:lnTo>
                <a:lnTo>
                  <a:pt x="906115" y="673100"/>
                </a:lnTo>
                <a:lnTo>
                  <a:pt x="939720" y="647700"/>
                </a:lnTo>
                <a:lnTo>
                  <a:pt x="973813" y="622300"/>
                </a:lnTo>
                <a:lnTo>
                  <a:pt x="1008385" y="596900"/>
                </a:lnTo>
                <a:lnTo>
                  <a:pt x="1043431" y="558800"/>
                </a:lnTo>
                <a:lnTo>
                  <a:pt x="1114914" y="508000"/>
                </a:lnTo>
                <a:lnTo>
                  <a:pt x="1188208" y="457200"/>
                </a:lnTo>
                <a:lnTo>
                  <a:pt x="1263256" y="406400"/>
                </a:lnTo>
                <a:lnTo>
                  <a:pt x="1301421" y="381000"/>
                </a:lnTo>
                <a:lnTo>
                  <a:pt x="1340004" y="368300"/>
                </a:lnTo>
                <a:lnTo>
                  <a:pt x="1458190" y="292100"/>
                </a:lnTo>
                <a:lnTo>
                  <a:pt x="1498375" y="279400"/>
                </a:lnTo>
                <a:lnTo>
                  <a:pt x="1538943" y="254000"/>
                </a:lnTo>
                <a:lnTo>
                  <a:pt x="1579888" y="241300"/>
                </a:lnTo>
                <a:lnTo>
                  <a:pt x="1621202" y="215900"/>
                </a:lnTo>
                <a:lnTo>
                  <a:pt x="1662878" y="203200"/>
                </a:lnTo>
                <a:lnTo>
                  <a:pt x="1704911" y="177800"/>
                </a:lnTo>
                <a:lnTo>
                  <a:pt x="2143263" y="50800"/>
                </a:lnTo>
                <a:lnTo>
                  <a:pt x="2188750" y="38100"/>
                </a:lnTo>
                <a:lnTo>
                  <a:pt x="3222354" y="38100"/>
                </a:lnTo>
                <a:lnTo>
                  <a:pt x="3267839" y="50800"/>
                </a:lnTo>
                <a:lnTo>
                  <a:pt x="3706185" y="177800"/>
                </a:lnTo>
                <a:lnTo>
                  <a:pt x="3748217" y="203200"/>
                </a:lnTo>
                <a:lnTo>
                  <a:pt x="3789893" y="215900"/>
                </a:lnTo>
                <a:lnTo>
                  <a:pt x="3831206" y="241300"/>
                </a:lnTo>
                <a:lnTo>
                  <a:pt x="3872150" y="254000"/>
                </a:lnTo>
                <a:lnTo>
                  <a:pt x="3912718" y="279400"/>
                </a:lnTo>
                <a:lnTo>
                  <a:pt x="3952903" y="292100"/>
                </a:lnTo>
                <a:lnTo>
                  <a:pt x="4071087" y="368300"/>
                </a:lnTo>
                <a:lnTo>
                  <a:pt x="4109670" y="381000"/>
                </a:lnTo>
                <a:lnTo>
                  <a:pt x="4147834" y="406400"/>
                </a:lnTo>
                <a:lnTo>
                  <a:pt x="4222882" y="457200"/>
                </a:lnTo>
                <a:lnTo>
                  <a:pt x="4296175" y="508000"/>
                </a:lnTo>
                <a:lnTo>
                  <a:pt x="4367657" y="558800"/>
                </a:lnTo>
                <a:lnTo>
                  <a:pt x="4402703" y="596900"/>
                </a:lnTo>
                <a:lnTo>
                  <a:pt x="4437275" y="622300"/>
                </a:lnTo>
                <a:lnTo>
                  <a:pt x="4471367" y="647700"/>
                </a:lnTo>
                <a:lnTo>
                  <a:pt x="4504972" y="673100"/>
                </a:lnTo>
                <a:lnTo>
                  <a:pt x="4538083" y="711200"/>
                </a:lnTo>
                <a:lnTo>
                  <a:pt x="4570692" y="736600"/>
                </a:lnTo>
                <a:lnTo>
                  <a:pt x="4602794" y="774700"/>
                </a:lnTo>
                <a:lnTo>
                  <a:pt x="4634381" y="800100"/>
                </a:lnTo>
                <a:lnTo>
                  <a:pt x="4665447" y="838200"/>
                </a:lnTo>
                <a:lnTo>
                  <a:pt x="4695983" y="863600"/>
                </a:lnTo>
                <a:lnTo>
                  <a:pt x="4725984" y="901700"/>
                </a:lnTo>
                <a:lnTo>
                  <a:pt x="4755443" y="927100"/>
                </a:lnTo>
                <a:lnTo>
                  <a:pt x="4784352" y="965200"/>
                </a:lnTo>
                <a:lnTo>
                  <a:pt x="4812705" y="1003300"/>
                </a:lnTo>
                <a:lnTo>
                  <a:pt x="4840494" y="1041400"/>
                </a:lnTo>
                <a:lnTo>
                  <a:pt x="4867713" y="1066800"/>
                </a:lnTo>
                <a:lnTo>
                  <a:pt x="4894355" y="1104900"/>
                </a:lnTo>
                <a:lnTo>
                  <a:pt x="4920413" y="1143000"/>
                </a:lnTo>
                <a:lnTo>
                  <a:pt x="4945880" y="1181100"/>
                </a:lnTo>
                <a:lnTo>
                  <a:pt x="4970749" y="1219200"/>
                </a:lnTo>
                <a:lnTo>
                  <a:pt x="4995013" y="1257300"/>
                </a:lnTo>
                <a:lnTo>
                  <a:pt x="5018666" y="1295400"/>
                </a:lnTo>
                <a:lnTo>
                  <a:pt x="5041699" y="1333500"/>
                </a:lnTo>
                <a:lnTo>
                  <a:pt x="5064107" y="1371600"/>
                </a:lnTo>
                <a:lnTo>
                  <a:pt x="5085883" y="1409700"/>
                </a:lnTo>
                <a:lnTo>
                  <a:pt x="5107019" y="1447800"/>
                </a:lnTo>
                <a:lnTo>
                  <a:pt x="5127508" y="1485900"/>
                </a:lnTo>
                <a:lnTo>
                  <a:pt x="5147345" y="1536700"/>
                </a:lnTo>
                <a:lnTo>
                  <a:pt x="5166521" y="1574800"/>
                </a:lnTo>
                <a:lnTo>
                  <a:pt x="5185030" y="1612900"/>
                </a:lnTo>
                <a:lnTo>
                  <a:pt x="5202864" y="1651000"/>
                </a:lnTo>
                <a:lnTo>
                  <a:pt x="5220018" y="1701800"/>
                </a:lnTo>
                <a:lnTo>
                  <a:pt x="5236484" y="1739900"/>
                </a:lnTo>
                <a:lnTo>
                  <a:pt x="5252255" y="1778000"/>
                </a:lnTo>
                <a:lnTo>
                  <a:pt x="5267324" y="1828800"/>
                </a:lnTo>
                <a:lnTo>
                  <a:pt x="5281684" y="1866900"/>
                </a:lnTo>
                <a:lnTo>
                  <a:pt x="5295329" y="1917700"/>
                </a:lnTo>
                <a:lnTo>
                  <a:pt x="5308251" y="1955800"/>
                </a:lnTo>
                <a:lnTo>
                  <a:pt x="5320444" y="2006600"/>
                </a:lnTo>
                <a:lnTo>
                  <a:pt x="5331900" y="2044700"/>
                </a:lnTo>
                <a:lnTo>
                  <a:pt x="5342613" y="2095500"/>
                </a:lnTo>
                <a:lnTo>
                  <a:pt x="5352575" y="2133600"/>
                </a:lnTo>
                <a:lnTo>
                  <a:pt x="5361781" y="2184400"/>
                </a:lnTo>
                <a:lnTo>
                  <a:pt x="5370222" y="2222500"/>
                </a:lnTo>
                <a:lnTo>
                  <a:pt x="5377892" y="2273300"/>
                </a:lnTo>
                <a:lnTo>
                  <a:pt x="5384784" y="2324100"/>
                </a:lnTo>
                <a:lnTo>
                  <a:pt x="5390891" y="2362200"/>
                </a:lnTo>
                <a:lnTo>
                  <a:pt x="5396207" y="2413000"/>
                </a:lnTo>
                <a:lnTo>
                  <a:pt x="5400723" y="2463800"/>
                </a:lnTo>
                <a:lnTo>
                  <a:pt x="5404434" y="2501900"/>
                </a:lnTo>
                <a:lnTo>
                  <a:pt x="5407333" y="2552700"/>
                </a:lnTo>
                <a:lnTo>
                  <a:pt x="5409412" y="2603500"/>
                </a:lnTo>
                <a:lnTo>
                  <a:pt x="5410664" y="2654300"/>
                </a:lnTo>
                <a:lnTo>
                  <a:pt x="5411083" y="2692400"/>
                </a:lnTo>
                <a:lnTo>
                  <a:pt x="5410664" y="2743200"/>
                </a:lnTo>
                <a:lnTo>
                  <a:pt x="5409412" y="2794000"/>
                </a:lnTo>
                <a:lnTo>
                  <a:pt x="5407333" y="2844800"/>
                </a:lnTo>
                <a:lnTo>
                  <a:pt x="5404434" y="2895600"/>
                </a:lnTo>
                <a:lnTo>
                  <a:pt x="5400723" y="2933700"/>
                </a:lnTo>
                <a:lnTo>
                  <a:pt x="5396207" y="2984500"/>
                </a:lnTo>
                <a:lnTo>
                  <a:pt x="5390891" y="3035300"/>
                </a:lnTo>
                <a:lnTo>
                  <a:pt x="5384784" y="3073400"/>
                </a:lnTo>
                <a:lnTo>
                  <a:pt x="5377892" y="3124200"/>
                </a:lnTo>
                <a:lnTo>
                  <a:pt x="5370222" y="3175000"/>
                </a:lnTo>
                <a:lnTo>
                  <a:pt x="5361781" y="3213100"/>
                </a:lnTo>
                <a:lnTo>
                  <a:pt x="5352575" y="3263900"/>
                </a:lnTo>
                <a:lnTo>
                  <a:pt x="5342613" y="3302000"/>
                </a:lnTo>
                <a:lnTo>
                  <a:pt x="5331900" y="3352800"/>
                </a:lnTo>
                <a:lnTo>
                  <a:pt x="5320444" y="3390900"/>
                </a:lnTo>
                <a:lnTo>
                  <a:pt x="5308251" y="3441700"/>
                </a:lnTo>
                <a:lnTo>
                  <a:pt x="5295329" y="3479800"/>
                </a:lnTo>
                <a:lnTo>
                  <a:pt x="5281684" y="3530600"/>
                </a:lnTo>
                <a:lnTo>
                  <a:pt x="5267324" y="3568700"/>
                </a:lnTo>
                <a:lnTo>
                  <a:pt x="5252255" y="3619500"/>
                </a:lnTo>
                <a:lnTo>
                  <a:pt x="5236484" y="3657600"/>
                </a:lnTo>
                <a:lnTo>
                  <a:pt x="5220018" y="3695700"/>
                </a:lnTo>
                <a:lnTo>
                  <a:pt x="5202864" y="3746500"/>
                </a:lnTo>
                <a:lnTo>
                  <a:pt x="5185030" y="3784600"/>
                </a:lnTo>
                <a:lnTo>
                  <a:pt x="5166521" y="3822700"/>
                </a:lnTo>
                <a:lnTo>
                  <a:pt x="5147345" y="3860800"/>
                </a:lnTo>
                <a:lnTo>
                  <a:pt x="5127508" y="3911600"/>
                </a:lnTo>
                <a:lnTo>
                  <a:pt x="5107019" y="3949700"/>
                </a:lnTo>
                <a:lnTo>
                  <a:pt x="5085883" y="3987800"/>
                </a:lnTo>
                <a:lnTo>
                  <a:pt x="5064107" y="4025900"/>
                </a:lnTo>
                <a:lnTo>
                  <a:pt x="5041699" y="4064000"/>
                </a:lnTo>
                <a:lnTo>
                  <a:pt x="5018666" y="4102100"/>
                </a:lnTo>
                <a:lnTo>
                  <a:pt x="4995013" y="4140200"/>
                </a:lnTo>
                <a:lnTo>
                  <a:pt x="4970749" y="4178300"/>
                </a:lnTo>
                <a:lnTo>
                  <a:pt x="4945880" y="4216400"/>
                </a:lnTo>
                <a:lnTo>
                  <a:pt x="4920413" y="4254500"/>
                </a:lnTo>
                <a:lnTo>
                  <a:pt x="4894355" y="4292600"/>
                </a:lnTo>
                <a:lnTo>
                  <a:pt x="4867713" y="4330700"/>
                </a:lnTo>
                <a:lnTo>
                  <a:pt x="4840494" y="4356100"/>
                </a:lnTo>
                <a:lnTo>
                  <a:pt x="4812705" y="4394200"/>
                </a:lnTo>
                <a:lnTo>
                  <a:pt x="4784352" y="4432300"/>
                </a:lnTo>
                <a:lnTo>
                  <a:pt x="4755443" y="4470400"/>
                </a:lnTo>
                <a:lnTo>
                  <a:pt x="4725984" y="4495800"/>
                </a:lnTo>
                <a:lnTo>
                  <a:pt x="4695983" y="4533900"/>
                </a:lnTo>
                <a:lnTo>
                  <a:pt x="4665447" y="4559300"/>
                </a:lnTo>
                <a:lnTo>
                  <a:pt x="4634381" y="4597400"/>
                </a:lnTo>
                <a:lnTo>
                  <a:pt x="4602794" y="4622800"/>
                </a:lnTo>
                <a:lnTo>
                  <a:pt x="4570692" y="4660900"/>
                </a:lnTo>
                <a:lnTo>
                  <a:pt x="4538083" y="4686300"/>
                </a:lnTo>
                <a:lnTo>
                  <a:pt x="4504972" y="4724400"/>
                </a:lnTo>
                <a:lnTo>
                  <a:pt x="4471367" y="4749800"/>
                </a:lnTo>
                <a:lnTo>
                  <a:pt x="4437275" y="4775200"/>
                </a:lnTo>
                <a:lnTo>
                  <a:pt x="4402703" y="4800600"/>
                </a:lnTo>
                <a:lnTo>
                  <a:pt x="4367657" y="4838700"/>
                </a:lnTo>
                <a:lnTo>
                  <a:pt x="4332146" y="4864100"/>
                </a:lnTo>
                <a:lnTo>
                  <a:pt x="4259751" y="4914900"/>
                </a:lnTo>
                <a:lnTo>
                  <a:pt x="4185574" y="4965700"/>
                </a:lnTo>
                <a:lnTo>
                  <a:pt x="4109670" y="5016500"/>
                </a:lnTo>
                <a:lnTo>
                  <a:pt x="4071087" y="5029200"/>
                </a:lnTo>
                <a:lnTo>
                  <a:pt x="3952903" y="5105400"/>
                </a:lnTo>
                <a:lnTo>
                  <a:pt x="3912718" y="5118100"/>
                </a:lnTo>
                <a:lnTo>
                  <a:pt x="3872150" y="5143500"/>
                </a:lnTo>
                <a:lnTo>
                  <a:pt x="3831206" y="5156200"/>
                </a:lnTo>
                <a:lnTo>
                  <a:pt x="3789893" y="5181600"/>
                </a:lnTo>
                <a:lnTo>
                  <a:pt x="3706185" y="5207000"/>
                </a:lnTo>
                <a:lnTo>
                  <a:pt x="3663805" y="5232400"/>
                </a:lnTo>
                <a:lnTo>
                  <a:pt x="3621083" y="5245100"/>
                </a:lnTo>
                <a:lnTo>
                  <a:pt x="3222354" y="5359400"/>
                </a:lnTo>
                <a:close/>
              </a:path>
              <a:path w="5411469" h="5397500">
                <a:moveTo>
                  <a:pt x="3130572" y="5372100"/>
                </a:moveTo>
                <a:lnTo>
                  <a:pt x="2280532" y="5372100"/>
                </a:lnTo>
                <a:lnTo>
                  <a:pt x="2234508" y="5359400"/>
                </a:lnTo>
                <a:lnTo>
                  <a:pt x="3176596" y="5359400"/>
                </a:lnTo>
                <a:lnTo>
                  <a:pt x="3130572" y="5372100"/>
                </a:lnTo>
                <a:close/>
              </a:path>
              <a:path w="5411469" h="5397500">
                <a:moveTo>
                  <a:pt x="3037757" y="5384800"/>
                </a:moveTo>
                <a:lnTo>
                  <a:pt x="2373350" y="5384800"/>
                </a:lnTo>
                <a:lnTo>
                  <a:pt x="2326815" y="5372100"/>
                </a:lnTo>
                <a:lnTo>
                  <a:pt x="3084290" y="5372100"/>
                </a:lnTo>
                <a:lnTo>
                  <a:pt x="3037757" y="5384800"/>
                </a:lnTo>
                <a:close/>
              </a:path>
              <a:path w="5411469" h="5397500">
                <a:moveTo>
                  <a:pt x="2943962" y="5397500"/>
                </a:moveTo>
                <a:lnTo>
                  <a:pt x="2467146" y="5397500"/>
                </a:lnTo>
                <a:lnTo>
                  <a:pt x="2420129" y="5384800"/>
                </a:lnTo>
                <a:lnTo>
                  <a:pt x="2990978" y="5384800"/>
                </a:lnTo>
                <a:lnTo>
                  <a:pt x="2943962" y="5397500"/>
                </a:lnTo>
                <a:close/>
              </a:path>
            </a:pathLst>
          </a:custGeom>
          <a:solidFill>
            <a:srgbClr val="259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993272" y="3437037"/>
            <a:ext cx="2905760" cy="1965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360" b="1">
                <a:solidFill>
                  <a:srgbClr val="FFFFFF"/>
                </a:solidFill>
                <a:latin typeface="Liberation Sans Narrow"/>
                <a:cs typeface="Liberation Sans Narrow"/>
              </a:rPr>
              <a:t>01</a:t>
            </a:r>
            <a:endParaRPr sz="28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800">
              <a:latin typeface="Liberation Sans Narrow"/>
              <a:cs typeface="Liberation Sans Narrow"/>
            </a:endParaRPr>
          </a:p>
          <a:p>
            <a:pPr algn="ctr" marL="12700" marR="5080">
              <a:lnSpc>
                <a:spcPts val="3979"/>
              </a:lnSpc>
            </a:pPr>
            <a:r>
              <a:rPr dirty="0" sz="3600" spc="305" b="1">
                <a:solidFill>
                  <a:srgbClr val="FFFFFF"/>
                </a:solidFill>
                <a:latin typeface="Liberation Sans Narrow"/>
                <a:cs typeface="Liberation Sans Narrow"/>
              </a:rPr>
              <a:t>Emotion </a:t>
            </a:r>
            <a:r>
              <a:rPr dirty="0" sz="3600" spc="229" b="1">
                <a:solidFill>
                  <a:srgbClr val="FFFFFF"/>
                </a:solidFill>
                <a:latin typeface="Liberation Sans Narrow"/>
                <a:cs typeface="Liberation Sans Narrow"/>
              </a:rPr>
              <a:t>Classification</a:t>
            </a:r>
            <a:endParaRPr sz="3600">
              <a:latin typeface="Liberation Sans Narrow"/>
              <a:cs typeface="Liberation Sans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864415" y="3512871"/>
            <a:ext cx="3726815" cy="146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750" b="1">
                <a:solidFill>
                  <a:srgbClr val="FFFFFF"/>
                </a:solidFill>
                <a:latin typeface="Liberation Sans Narrow"/>
                <a:cs typeface="Liberation Sans Narrow"/>
              </a:rPr>
              <a:t>02</a:t>
            </a:r>
            <a:endParaRPr sz="28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8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</a:pPr>
            <a:r>
              <a:rPr dirty="0" sz="3600" spc="300" b="1">
                <a:solidFill>
                  <a:srgbClr val="FFFFFF"/>
                </a:solidFill>
                <a:latin typeface="Liberation Sans Narrow"/>
                <a:cs typeface="Liberation Sans Narrow"/>
              </a:rPr>
              <a:t>Cause</a:t>
            </a:r>
            <a:r>
              <a:rPr dirty="0" sz="3600" spc="310" b="1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600" spc="300" b="1">
                <a:solidFill>
                  <a:srgbClr val="FFFFFF"/>
                </a:solidFill>
                <a:latin typeface="Liberation Sans Narrow"/>
                <a:cs typeface="Liberation Sans Narrow"/>
              </a:rPr>
              <a:t>Extraction</a:t>
            </a:r>
            <a:endParaRPr sz="3600">
              <a:latin typeface="Liberation Sans Narrow"/>
              <a:cs typeface="Liberation Sans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77375" y="1398432"/>
            <a:ext cx="7404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60" b="1">
                <a:latin typeface="Liberation Sans Narrow"/>
                <a:cs typeface="Liberation Sans Narrow"/>
              </a:rPr>
              <a:t>on</a:t>
            </a:r>
            <a:r>
              <a:rPr dirty="0" sz="3600" spc="300" b="1">
                <a:latin typeface="Liberation Sans Narrow"/>
                <a:cs typeface="Liberation Sans Narrow"/>
              </a:rPr>
              <a:t> </a:t>
            </a:r>
            <a:r>
              <a:rPr dirty="0" sz="3600" spc="315" b="1">
                <a:latin typeface="Liberation Sans Narrow"/>
                <a:cs typeface="Liberation Sans Narrow"/>
              </a:rPr>
              <a:t>Emotion</a:t>
            </a:r>
            <a:r>
              <a:rPr dirty="0" sz="3600" spc="310" b="1">
                <a:latin typeface="Liberation Sans Narrow"/>
                <a:cs typeface="Liberation Sans Narrow"/>
              </a:rPr>
              <a:t> </a:t>
            </a:r>
            <a:r>
              <a:rPr dirty="0" sz="3600" spc="300" b="1">
                <a:latin typeface="Liberation Sans Narrow"/>
                <a:cs typeface="Liberation Sans Narrow"/>
              </a:rPr>
              <a:t>Cause</a:t>
            </a:r>
            <a:r>
              <a:rPr dirty="0" sz="3600" spc="310" b="1">
                <a:latin typeface="Liberation Sans Narrow"/>
                <a:cs typeface="Liberation Sans Narrow"/>
              </a:rPr>
              <a:t> </a:t>
            </a:r>
            <a:r>
              <a:rPr dirty="0" sz="3600" spc="380" b="1">
                <a:latin typeface="Liberation Sans Narrow"/>
                <a:cs typeface="Liberation Sans Narrow"/>
              </a:rPr>
              <a:t>Pair</a:t>
            </a:r>
            <a:r>
              <a:rPr dirty="0" sz="3600" spc="315" b="1">
                <a:latin typeface="Liberation Sans Narrow"/>
                <a:cs typeface="Liberation Sans Narrow"/>
              </a:rPr>
              <a:t> </a:t>
            </a:r>
            <a:r>
              <a:rPr dirty="0" sz="3600" spc="300" b="1">
                <a:latin typeface="Liberation Sans Narrow"/>
                <a:cs typeface="Liberation Sans Narrow"/>
              </a:rPr>
              <a:t>Extraction</a:t>
            </a:r>
            <a:endParaRPr sz="3600">
              <a:latin typeface="Liberation Sans Narrow"/>
              <a:cs typeface="Liberation Sans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095584" y="5759514"/>
            <a:ext cx="133667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435" marR="5080" indent="-39370">
              <a:lnSpc>
                <a:spcPct val="116500"/>
              </a:lnSpc>
              <a:spcBef>
                <a:spcPts val="100"/>
              </a:spcBef>
            </a:pP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DistilBERT </a:t>
            </a:r>
            <a:r>
              <a:rPr dirty="0" sz="2200" spc="60">
                <a:solidFill>
                  <a:srgbClr val="FFFFFF"/>
                </a:solidFill>
                <a:latin typeface="Trebuchet MS"/>
                <a:cs typeface="Trebuchet MS"/>
              </a:rPr>
              <a:t>RoBERTa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57837" y="5876032"/>
            <a:ext cx="3531235" cy="91313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12700" marR="5080">
              <a:lnSpc>
                <a:spcPts val="2180"/>
              </a:lnSpc>
              <a:spcBef>
                <a:spcPts val="55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Logistic</a:t>
            </a:r>
            <a:r>
              <a:rPr dirty="0" sz="2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dirty="0" sz="2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2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TFIDF </a:t>
            </a:r>
            <a:r>
              <a:rPr dirty="0" sz="2200" spc="30">
                <a:solidFill>
                  <a:srgbClr val="FFFFFF"/>
                </a:solidFill>
                <a:latin typeface="Trebuchet MS"/>
                <a:cs typeface="Trebuchet MS"/>
              </a:rPr>
              <a:t>BERT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ts val="2175"/>
              </a:lnSpc>
            </a:pPr>
            <a:r>
              <a:rPr dirty="0" sz="2200" spc="60">
                <a:solidFill>
                  <a:srgbClr val="FFFFFF"/>
                </a:solidFill>
                <a:latin typeface="Trebuchet MS"/>
                <a:cs typeface="Trebuchet MS"/>
              </a:rPr>
              <a:t>RoBERTa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Shruti Mandaokar</dc:creator>
  <cp:keywords>DAElwaKlYWE,BACinTZnk8Y</cp:keywords>
  <dc:title>NLP FInal Group PPT</dc:title>
  <dcterms:created xsi:type="dcterms:W3CDTF">2024-04-24T15:25:22Z</dcterms:created>
  <dcterms:modified xsi:type="dcterms:W3CDTF">2024-04-24T15:25:22Z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2024-04-24T00:00:00Z</vt:filetime>
  </property>
  <property fmtid="{D5CDD505-2E9C-101B-9397-08002B2CF9AE}" pid="5" name="Producer">
    <vt:lpwstr>3-Heights(TM) PDF Security Shell 4.8.25.2 (http://www.pdf-tools.com)</vt:lpwstr>
  </property>
</Properties>
</file>