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1"/>
    <p:sldMasterId id="2147483733" r:id="rId2"/>
  </p:sldMasterIdLst>
  <p:notesMasterIdLst>
    <p:notesMasterId r:id="rId21"/>
  </p:notesMasterIdLst>
  <p:sldIdLst>
    <p:sldId id="257" r:id="rId3"/>
    <p:sldId id="258" r:id="rId4"/>
    <p:sldId id="430" r:id="rId5"/>
    <p:sldId id="259" r:id="rId6"/>
    <p:sldId id="432" r:id="rId7"/>
    <p:sldId id="433" r:id="rId8"/>
    <p:sldId id="435" r:id="rId9"/>
    <p:sldId id="429" r:id="rId10"/>
    <p:sldId id="415" r:id="rId11"/>
    <p:sldId id="436" r:id="rId12"/>
    <p:sldId id="437" r:id="rId13"/>
    <p:sldId id="438" r:id="rId14"/>
    <p:sldId id="421" r:id="rId15"/>
    <p:sldId id="422" r:id="rId16"/>
    <p:sldId id="425" r:id="rId17"/>
    <p:sldId id="269" r:id="rId18"/>
    <p:sldId id="446" r:id="rId19"/>
    <p:sldId id="427"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9B8E47-C0D3-4F0F-AA41-1669BA8757C2}">
          <p14:sldIdLst>
            <p14:sldId id="257"/>
            <p14:sldId id="258"/>
            <p14:sldId id="430"/>
            <p14:sldId id="259"/>
            <p14:sldId id="432"/>
            <p14:sldId id="433"/>
            <p14:sldId id="435"/>
            <p14:sldId id="429"/>
            <p14:sldId id="415"/>
            <p14:sldId id="436"/>
            <p14:sldId id="437"/>
            <p14:sldId id="438"/>
            <p14:sldId id="421"/>
            <p14:sldId id="422"/>
            <p14:sldId id="425"/>
            <p14:sldId id="269"/>
            <p14:sldId id="446"/>
            <p14:sldId id="42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145221259575746E-2"/>
          <c:y val="0.15308884179172871"/>
          <c:w val="0.38074410903726202"/>
          <c:h val="0.58617332600432004"/>
        </c:manualLayout>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t"/>
      <c:layout>
        <c:manualLayout>
          <c:xMode val="edge"/>
          <c:yMode val="edge"/>
          <c:x val="4.9810198074134324E-2"/>
          <c:y val="0.75165531203459734"/>
          <c:w val="0.48318089044415347"/>
          <c:h val="0.2312948397582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r>
              <a:rPr lang="en-IN" sz="1800" b="1" kern="1200" dirty="0">
                <a:solidFill>
                  <a:schemeClr val="tx2">
                    <a:lumMod val="50000"/>
                  </a:schemeClr>
                </a:solidFill>
                <a:effectLst>
                  <a:outerShdw blurRad="38100" dist="38100" dir="2700000" algn="tl">
                    <a:srgbClr val="000000">
                      <a:alpha val="43137"/>
                    </a:srgbClr>
                  </a:outerShdw>
                </a:effectLst>
                <a:latin typeface="Futura BdCn BT"/>
                <a:ea typeface="+mn-ea"/>
                <a:cs typeface="+mn-cs"/>
              </a:rPr>
              <a:t>Model Comparison</a:t>
            </a:r>
          </a:p>
        </c:rich>
      </c:tx>
      <c:layout>
        <c:manualLayout>
          <c:xMode val="edge"/>
          <c:yMode val="edge"/>
          <c:x val="0.31312964474579014"/>
          <c:y val="0"/>
        </c:manualLayout>
      </c:layout>
      <c:overlay val="0"/>
      <c:spPr>
        <a:noFill/>
        <a:ln>
          <a:noFill/>
        </a:ln>
        <a:effectLst/>
      </c:spPr>
      <c:txPr>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endParaRPr lang="en-US"/>
        </a:p>
      </c:txPr>
    </c:title>
    <c:autoTitleDeleted val="0"/>
    <c:plotArea>
      <c:layout>
        <c:manualLayout>
          <c:layoutTarget val="inner"/>
          <c:xMode val="edge"/>
          <c:yMode val="edge"/>
          <c:x val="8.3253639437357196E-2"/>
          <c:y val="0.15436827966211394"/>
          <c:w val="0.92687733759842517"/>
          <c:h val="0.73324417241362128"/>
        </c:manualLayout>
      </c:layout>
      <c:barChart>
        <c:barDir val="col"/>
        <c:grouping val="clustered"/>
        <c:varyColors val="0"/>
        <c:dLbls>
          <c:showLegendKey val="0"/>
          <c:showVal val="0"/>
          <c:showCatName val="0"/>
          <c:showSerName val="0"/>
          <c:showPercent val="0"/>
          <c:showBubbleSize val="0"/>
        </c:dLbls>
        <c:gapWidth val="219"/>
        <c:overlap val="-27"/>
        <c:axId val="1201677312"/>
        <c:axId val="1262977648"/>
      </c:barChart>
      <c:catAx>
        <c:axId val="12016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62977648"/>
        <c:crosses val="autoZero"/>
        <c:auto val="1"/>
        <c:lblAlgn val="ctr"/>
        <c:lblOffset val="100"/>
        <c:noMultiLvlLbl val="0"/>
      </c:catAx>
      <c:valAx>
        <c:axId val="126297764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0167731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r>
              <a:rPr lang="en-IN" sz="1800" b="1" kern="1200" dirty="0">
                <a:solidFill>
                  <a:schemeClr val="tx2">
                    <a:lumMod val="50000"/>
                  </a:schemeClr>
                </a:solidFill>
                <a:effectLst>
                  <a:outerShdw blurRad="38100" dist="38100" dir="2700000" algn="tl">
                    <a:srgbClr val="000000">
                      <a:alpha val="43137"/>
                    </a:srgbClr>
                  </a:outerShdw>
                </a:effectLst>
                <a:latin typeface="Futura BdCn BT"/>
                <a:ea typeface="+mn-ea"/>
                <a:cs typeface="+mn-cs"/>
              </a:rPr>
              <a:t>Model Comparison</a:t>
            </a:r>
          </a:p>
        </c:rich>
      </c:tx>
      <c:layout>
        <c:manualLayout>
          <c:xMode val="edge"/>
          <c:yMode val="edge"/>
          <c:x val="0.31312964474579014"/>
          <c:y val="0"/>
        </c:manualLayout>
      </c:layout>
      <c:overlay val="0"/>
      <c:spPr>
        <a:noFill/>
        <a:ln>
          <a:noFill/>
        </a:ln>
        <a:effectLst/>
      </c:spPr>
      <c:txPr>
        <a:bodyPr rot="0" spcFirstLastPara="1" vertOverflow="ellipsis" vert="horz" wrap="square" anchor="ctr" anchorCtr="1"/>
        <a:lstStyle/>
        <a:p>
          <a:pPr>
            <a:defRPr lang="en-IN" sz="1800" b="1" i="0" u="none" strike="noStrike" kern="1200" spc="0" baseline="0" dirty="0" smtClean="0">
              <a:solidFill>
                <a:schemeClr val="tx2">
                  <a:lumMod val="50000"/>
                </a:schemeClr>
              </a:solidFill>
              <a:effectLst>
                <a:outerShdw blurRad="38100" dist="38100" dir="2700000" algn="tl">
                  <a:srgbClr val="000000">
                    <a:alpha val="43137"/>
                  </a:srgbClr>
                </a:outerShdw>
              </a:effectLst>
              <a:latin typeface="Futura BdCn BT"/>
              <a:ea typeface="+mn-ea"/>
              <a:cs typeface="+mn-cs"/>
            </a:defRPr>
          </a:pPr>
          <a:endParaRPr lang="en-US"/>
        </a:p>
      </c:txPr>
    </c:title>
    <c:autoTitleDeleted val="0"/>
    <c:plotArea>
      <c:layout>
        <c:manualLayout>
          <c:layoutTarget val="inner"/>
          <c:xMode val="edge"/>
          <c:yMode val="edge"/>
          <c:x val="6.6858797599498532E-2"/>
          <c:y val="9.0466891808134831E-2"/>
          <c:w val="0.92687733759842517"/>
          <c:h val="0.73324417241362128"/>
        </c:manualLayout>
      </c:layout>
      <c:barChart>
        <c:barDir val="col"/>
        <c:grouping val="clustered"/>
        <c:varyColors val="0"/>
        <c:dLbls>
          <c:showLegendKey val="0"/>
          <c:showVal val="0"/>
          <c:showCatName val="0"/>
          <c:showSerName val="0"/>
          <c:showPercent val="0"/>
          <c:showBubbleSize val="0"/>
        </c:dLbls>
        <c:gapWidth val="219"/>
        <c:overlap val="-27"/>
        <c:axId val="1201677312"/>
        <c:axId val="1262977648"/>
      </c:barChart>
      <c:catAx>
        <c:axId val="1201677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62977648"/>
        <c:crosses val="autoZero"/>
        <c:auto val="1"/>
        <c:lblAlgn val="ctr"/>
        <c:lblOffset val="100"/>
        <c:noMultiLvlLbl val="0"/>
      </c:catAx>
      <c:valAx>
        <c:axId val="12629776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201677312"/>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30.png"/></Relationships>
</file>

<file path=ppt/drawings/drawing1.xml><?xml version="1.0" encoding="utf-8"?>
<c:userShapes xmlns:c="http://schemas.openxmlformats.org/drawingml/2006/chart">
  <cdr:relSizeAnchor xmlns:cdr="http://schemas.openxmlformats.org/drawingml/2006/chartDrawing">
    <cdr:from>
      <cdr:x>3.81639E-17</cdr:x>
      <cdr:y>6.59195E-17</cdr:y>
    </cdr:from>
    <cdr:to>
      <cdr:x>1</cdr:x>
      <cdr:y>1</cdr:y>
    </cdr:to>
    <cdr:pic>
      <cdr:nvPicPr>
        <cdr:cNvPr id="2" name="chart">
          <a:extLst xmlns:a="http://schemas.openxmlformats.org/drawingml/2006/main">
            <a:ext uri="{FF2B5EF4-FFF2-40B4-BE49-F238E27FC236}">
              <a16:creationId xmlns:a16="http://schemas.microsoft.com/office/drawing/2014/main" id="{3B6023EC-F4D8-59A4-3720-E6D0E8E33132}"/>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00" y="50800"/>
          <a:ext cx="4697730" cy="4371975"/>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5C36-AE8D-4DA0-B3A4-B84766BD1052}"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9C4A7-E4EF-4571-9029-E2D9AC0E3C90}" type="slidenum">
              <a:rPr lang="en-IN" smtClean="0"/>
              <a:t>‹#›</a:t>
            </a:fld>
            <a:endParaRPr lang="en-IN"/>
          </a:p>
        </p:txBody>
      </p:sp>
    </p:spTree>
    <p:extLst>
      <p:ext uri="{BB962C8B-B14F-4D97-AF65-F5344CB8AC3E}">
        <p14:creationId xmlns:p14="http://schemas.microsoft.com/office/powerpoint/2010/main" val="3652042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2502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071502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9063-4A63-6F44-27ED-8FE1CC9D29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BCF5BCE-6C57-BC3D-50EA-657B2526C3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4C45F4-8ED1-B2DD-6CFF-C52A3BBD18BC}"/>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0D49192F-CDF8-52D0-43BF-4E430ECF2F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EDE585-EC5D-D97A-FB6E-7A545CD4F9D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10057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9EF4-A292-5138-3441-467D5690D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E1A4D4-E905-759B-FEFB-A87EF9E24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21040-20B1-4367-2DA7-51E02783CB7C}"/>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85EF5039-8924-B109-DA60-4AD8D6606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240303-DD3B-CCE5-BA62-4002A9AB6804}"/>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643754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0ABBD-835A-2586-D307-AEA95A19C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45253E-0478-F94A-B8E5-A2639244E8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B373C-BE73-9F72-F5C8-D87694C2DF44}"/>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E7067C5C-58D8-97E1-9A5F-37CA782807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11C0CD-F12F-9546-5CB6-15843B1766AC}"/>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851637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2B633-DA4B-EE52-6AA5-A8F3143D6D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77C96C-4172-6200-6B9A-474045D8AE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8FDB1B-E707-7CC1-2E7B-71DCECA186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30D07A-13A0-49D1-F1C1-0ED70D1D1229}"/>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6" name="Footer Placeholder 5">
            <a:extLst>
              <a:ext uri="{FF2B5EF4-FFF2-40B4-BE49-F238E27FC236}">
                <a16:creationId xmlns:a16="http://schemas.microsoft.com/office/drawing/2014/main" id="{6D6DE288-660F-DE51-77E7-AA92C1AF4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041FE9-2BA2-3C8D-B2A0-9291A09875C9}"/>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168599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88ED-FE02-D1CE-B39D-A102A412CC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2DC0AC-DA0E-48FC-372D-AA351E6C3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1BE8D-BDD1-4D79-5CD1-9FE26F701A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9404F1-D954-F4F3-FF14-D293C6A337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AE9EB-400A-615A-F93B-AE952352D3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48E9C8-7313-B8E7-E90C-8986260E2A3B}"/>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8" name="Footer Placeholder 7">
            <a:extLst>
              <a:ext uri="{FF2B5EF4-FFF2-40B4-BE49-F238E27FC236}">
                <a16:creationId xmlns:a16="http://schemas.microsoft.com/office/drawing/2014/main" id="{B3FE9A50-AB5C-651E-7702-6A2F257B4F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E6BE93-0766-EF3A-A9EF-BBA6E1C27AC3}"/>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448424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C06B8-0F09-1D59-5AC7-B4281C429B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2141115-BBE3-4827-33C2-636B3C1093EB}"/>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4" name="Footer Placeholder 3">
            <a:extLst>
              <a:ext uri="{FF2B5EF4-FFF2-40B4-BE49-F238E27FC236}">
                <a16:creationId xmlns:a16="http://schemas.microsoft.com/office/drawing/2014/main" id="{8962575C-2F97-8E3C-A07F-998227034DE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45B593-C4FA-E4E7-1862-84C20A3BA23E}"/>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2185941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9CB3F5-CC36-118F-126B-C8060B6918A7}"/>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3" name="Footer Placeholder 2">
            <a:extLst>
              <a:ext uri="{FF2B5EF4-FFF2-40B4-BE49-F238E27FC236}">
                <a16:creationId xmlns:a16="http://schemas.microsoft.com/office/drawing/2014/main" id="{648901DB-F355-37A9-72B8-A6FF333B7A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44FFE6-6CF7-CE86-206D-4054DA03CD93}"/>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599353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E27B-8EB3-8E91-31E8-0CE053FA6A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54B43A-6CDC-EE97-D6BD-DBCBD02D30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3DFB28-5ACA-1FAE-70EA-3416DDD20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5FD7A8-080E-D559-B6EC-694E85E9682C}"/>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6" name="Footer Placeholder 5">
            <a:extLst>
              <a:ext uri="{FF2B5EF4-FFF2-40B4-BE49-F238E27FC236}">
                <a16:creationId xmlns:a16="http://schemas.microsoft.com/office/drawing/2014/main" id="{2ABF4B3D-634F-7DBE-1C86-E674B43B25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928AA7-EE23-3C1E-1A18-D827A7EE22C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55640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7706B-61CA-783B-53D9-EA990E625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8F05E1-F7B6-768B-1067-19985889F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92B605-D430-0502-0F0B-8C5D1BC1B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A3925-D360-9AB9-3AA0-0D6A69CEC16A}"/>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6" name="Footer Placeholder 5">
            <a:extLst>
              <a:ext uri="{FF2B5EF4-FFF2-40B4-BE49-F238E27FC236}">
                <a16:creationId xmlns:a16="http://schemas.microsoft.com/office/drawing/2014/main" id="{D30DD997-37C4-C991-4A1D-DB612AB12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D69262-7D78-50C2-B844-D2324CFB6F06}"/>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4392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2209800" y="3262768"/>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2209800" y="3874315"/>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884397"/>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495944"/>
            <a:ext cx="5157786" cy="70295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3/30/2025</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9691855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EC8CA-CF8D-BE0A-F8D3-96A1875FE8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FCD42B9-5384-8F6B-F269-6AA32C907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362F54-F24A-7C2F-644A-50E16C0858B6}"/>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01633507-94A3-9455-61AF-AFEEB6FA12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F5B6AC-D338-05E6-A0DA-AB4CD9518372}"/>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1795072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BF86C7-A27B-53F2-D8F1-FE6542DC2B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CB270-33F3-A6D1-0691-B3F230C946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DE793E-3273-CD56-77D1-BA1ACF02BC49}"/>
              </a:ext>
            </a:extLst>
          </p:cNvPr>
          <p:cNvSpPr>
            <a:spLocks noGrp="1"/>
          </p:cNvSpPr>
          <p:nvPr>
            <p:ph type="dt" sz="half" idx="10"/>
          </p:nvPr>
        </p:nvSpPr>
        <p:spPr/>
        <p:txBody>
          <a:body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9FA87FCC-F386-2FB8-748E-2865B1BC2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212442-EC9E-C768-C730-C93A3070AF3B}"/>
              </a:ext>
            </a:extLst>
          </p:cNvPr>
          <p:cNvSpPr>
            <a:spLocks noGrp="1"/>
          </p:cNvSpPr>
          <p:nvPr>
            <p:ph type="sldNum" sz="quarter" idx="12"/>
          </p:nvPr>
        </p:nvSpPr>
        <p:spPr/>
        <p:txBody>
          <a:bodyPr/>
          <a:lstStyle/>
          <a:p>
            <a:fld id="{FEFB1823-63EE-423F-9C0B-A09E9E56188F}" type="slidenum">
              <a:rPr lang="en-IN" smtClean="0"/>
              <a:t>‹#›</a:t>
            </a:fld>
            <a:endParaRPr lang="en-IN"/>
          </a:p>
        </p:txBody>
      </p:sp>
    </p:spTree>
    <p:extLst>
      <p:ext uri="{BB962C8B-B14F-4D97-AF65-F5344CB8AC3E}">
        <p14:creationId xmlns:p14="http://schemas.microsoft.com/office/powerpoint/2010/main" val="332098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4722823" y="2004053"/>
            <a:ext cx="2746354" cy="2746354"/>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4768114"/>
            <a:ext cx="3452196" cy="593840"/>
          </a:xfrm>
        </p:spPr>
        <p:txBody>
          <a:bodyPr anchor="b">
            <a:normAutofit/>
          </a:bodyPr>
          <a:lstStyle>
            <a:lvl1pPr marL="0" indent="0" algn="ctr">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1" name="Picture Placeholder 23">
            <a:extLst>
              <a:ext uri="{FF2B5EF4-FFF2-40B4-BE49-F238E27FC236}">
                <a16:creationId xmlns:a16="http://schemas.microsoft.com/office/drawing/2014/main" id="{DF95759B-DFBD-52FF-4B1E-1EFF531D300E}"/>
              </a:ext>
            </a:extLst>
          </p:cNvPr>
          <p:cNvSpPr>
            <a:spLocks noGrp="1"/>
          </p:cNvSpPr>
          <p:nvPr>
            <p:ph type="pic" sz="quarter" idx="20"/>
          </p:nvPr>
        </p:nvSpPr>
        <p:spPr>
          <a:xfrm>
            <a:off x="8340666" y="2004053"/>
            <a:ext cx="2746354" cy="2746354"/>
          </a:xfrm>
          <a:prstGeom prst="ellipse">
            <a:avLst/>
          </a:prstGeom>
        </p:spPr>
        <p:txBody>
          <a:bodyPr/>
          <a:lstStyle/>
          <a:p>
            <a:r>
              <a:rPr lang="en-US" dirty="0"/>
              <a:t>Click icon to add picture</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4768114"/>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5379661"/>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6" name="Picture Placeholder 23">
            <a:extLst>
              <a:ext uri="{FF2B5EF4-FFF2-40B4-BE49-F238E27FC236}">
                <a16:creationId xmlns:a16="http://schemas.microsoft.com/office/drawing/2014/main" id="{17E0D596-964B-B199-1020-9CA46C3669D9}"/>
              </a:ext>
            </a:extLst>
          </p:cNvPr>
          <p:cNvSpPr>
            <a:spLocks noGrp="1"/>
          </p:cNvSpPr>
          <p:nvPr>
            <p:ph type="pic" sz="quarter" idx="23"/>
          </p:nvPr>
        </p:nvSpPr>
        <p:spPr>
          <a:xfrm>
            <a:off x="1114918" y="2004052"/>
            <a:ext cx="2746354" cy="2746354"/>
          </a:xfrm>
          <a:prstGeom prst="ellipse">
            <a:avLst/>
          </a:prstGeom>
        </p:spPr>
        <p:txBody>
          <a:bodyPr/>
          <a:lstStyle/>
          <a:p>
            <a:r>
              <a:rPr lang="en-US" dirty="0"/>
              <a:t>Click icon to add picture</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4768113"/>
            <a:ext cx="3452196" cy="593840"/>
          </a:xfrm>
        </p:spPr>
        <p:txBody>
          <a:bodyPr anchor="b">
            <a:normAutofit/>
          </a:bodyPr>
          <a:lstStyle>
            <a:lvl1pPr marL="0" indent="0" algn="ctr">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5379660"/>
            <a:ext cx="3452194" cy="83063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Tree>
    <p:extLst>
      <p:ext uri="{BB962C8B-B14F-4D97-AF65-F5344CB8AC3E}">
        <p14:creationId xmlns:p14="http://schemas.microsoft.com/office/powerpoint/2010/main" val="5463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660252"/>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3271799"/>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660251"/>
            <a:ext cx="3452196"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3271798"/>
            <a:ext cx="3452194" cy="83063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733103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222065"/>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517256" y="3121266"/>
            <a:ext cx="5157787" cy="593840"/>
          </a:xfrm>
        </p:spPr>
        <p:txBody>
          <a:bodyPr anchor="b">
            <a:norm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517256" y="3732813"/>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2073847" y="4638571"/>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2073847" y="5250118"/>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402030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2500690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rm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1925638"/>
            <a:ext cx="3097212" cy="4284662"/>
          </a:xfrm>
        </p:spPr>
        <p:txBody>
          <a:bodyPr/>
          <a:lstStyle/>
          <a:p>
            <a:endParaRPr lang="en-US"/>
          </a:p>
        </p:txBody>
      </p:sp>
    </p:spTree>
    <p:extLst>
      <p:ext uri="{BB962C8B-B14F-4D97-AF65-F5344CB8AC3E}">
        <p14:creationId xmlns:p14="http://schemas.microsoft.com/office/powerpoint/2010/main" val="150007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52459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3/30/2025</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46645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3/30/2025</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TextBox 13">
            <a:extLst>
              <a:ext uri="{FF2B5EF4-FFF2-40B4-BE49-F238E27FC236}">
                <a16:creationId xmlns:a16="http://schemas.microsoft.com/office/drawing/2014/main" id="{7269396F-CFCA-FDCB-4DCE-DD40BD52D5F3}"/>
              </a:ext>
            </a:extLst>
          </p:cNvPr>
          <p:cNvSpPr txBox="1"/>
          <p:nvPr userDrawn="1"/>
        </p:nvSpPr>
        <p:spPr>
          <a:xfrm>
            <a:off x="8444753" y="6505221"/>
            <a:ext cx="3137647" cy="246221"/>
          </a:xfrm>
          <a:prstGeom prst="rect">
            <a:avLst/>
          </a:prstGeom>
          <a:noFill/>
        </p:spPr>
        <p:txBody>
          <a:bodyPr wrap="square" rtlCol="0">
            <a:spAutoFit/>
          </a:bodyPr>
          <a:lstStyle/>
          <a:p>
            <a:pPr algn="r"/>
            <a:r>
              <a:rPr lang="en-US" sz="1000" dirty="0">
                <a:solidFill>
                  <a:schemeClr val="bg1">
                    <a:lumMod val="65000"/>
                  </a:schemeClr>
                </a:solidFill>
              </a:rPr>
              <a:t>Photos provided by </a:t>
            </a:r>
            <a:r>
              <a:rPr lang="en-US" sz="1000" dirty="0" err="1">
                <a:solidFill>
                  <a:schemeClr val="bg1">
                    <a:lumMod val="65000"/>
                  </a:schemeClr>
                </a:solidFill>
              </a:rPr>
              <a:t>Pexels</a:t>
            </a:r>
            <a:endParaRPr lang="en-US" sz="1000" dirty="0">
              <a:solidFill>
                <a:schemeClr val="bg1">
                  <a:lumMod val="65000"/>
                </a:schemeClr>
              </a:solidFill>
            </a:endParaRPr>
          </a:p>
        </p:txBody>
      </p:sp>
    </p:spTree>
    <p:extLst>
      <p:ext uri="{BB962C8B-B14F-4D97-AF65-F5344CB8AC3E}">
        <p14:creationId xmlns:p14="http://schemas.microsoft.com/office/powerpoint/2010/main" val="369555179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20" r:id="rId10"/>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5A6E33-64C2-45DB-72B3-DFFC17D437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CDEE8C-9F82-201D-C213-80E1839124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B0849-C9F9-688C-A997-84F2C92B03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t>30-03-2025</a:t>
            </a:fld>
            <a:endParaRPr lang="en-IN"/>
          </a:p>
        </p:txBody>
      </p:sp>
      <p:sp>
        <p:nvSpPr>
          <p:cNvPr id="5" name="Footer Placeholder 4">
            <a:extLst>
              <a:ext uri="{FF2B5EF4-FFF2-40B4-BE49-F238E27FC236}">
                <a16:creationId xmlns:a16="http://schemas.microsoft.com/office/drawing/2014/main" id="{7C31513D-6AA7-BAB8-CE82-7462FC7A69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AF2E93-6787-3FDD-5C4C-79E182C213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t>‹#›</a:t>
            </a:fld>
            <a:endParaRPr lang="en-IN"/>
          </a:p>
        </p:txBody>
      </p:sp>
    </p:spTree>
    <p:extLst>
      <p:ext uri="{BB962C8B-B14F-4D97-AF65-F5344CB8AC3E}">
        <p14:creationId xmlns:p14="http://schemas.microsoft.com/office/powerpoint/2010/main" val="414171695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hart" Target="../charts/chart2.xml"/><Relationship Id="rId1" Type="http://schemas.openxmlformats.org/officeDocument/2006/relationships/slideLayout" Target="../slideLayouts/slideLayout17.xml"/><Relationship Id="rId5" Type="http://schemas.openxmlformats.org/officeDocument/2006/relationships/chart" Target="../charts/chart3.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svg"/><Relationship Id="rId2" Type="http://schemas.openxmlformats.org/officeDocument/2006/relationships/image" Target="../media/image31.png"/><Relationship Id="rId1" Type="http://schemas.openxmlformats.org/officeDocument/2006/relationships/slideLayout" Target="../slideLayouts/slideLayout1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37.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slide" Target="slide5.xml"/><Relationship Id="rId4" Type="http://schemas.openxmlformats.org/officeDocument/2006/relationships/slide" Target="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7.xml"/><Relationship Id="rId4" Type="http://schemas.openxmlformats.org/officeDocument/2006/relationships/image" Target="../media/image7.webp"/></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image" Target="../media/image15.png"/><Relationship Id="rId4" Type="http://schemas.microsoft.com/office/2007/relationships/hdphoto" Target="../media/hdphoto4.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5" Type="http://schemas.openxmlformats.org/officeDocument/2006/relationships/chart" Target="../charts/char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F61CB4-EFD8-4FB2-AC1D-5731103B6470}"/>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
        <p:nvSpPr>
          <p:cNvPr id="2" name="TextBox 1">
            <a:extLst>
              <a:ext uri="{FF2B5EF4-FFF2-40B4-BE49-F238E27FC236}">
                <a16:creationId xmlns:a16="http://schemas.microsoft.com/office/drawing/2014/main" id="{C85AB3DA-940A-D577-FA37-54817ADD156C}"/>
              </a:ext>
            </a:extLst>
          </p:cNvPr>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4400">
              <a:solidFill>
                <a:srgbClr val="ED7D31"/>
              </a:solidFill>
              <a:latin typeface="Calibri"/>
              <a:ea typeface="Calibri"/>
              <a:cs typeface="Calibri"/>
            </a:endParaRPr>
          </a:p>
        </p:txBody>
      </p:sp>
    </p:spTree>
    <p:extLst>
      <p:ext uri="{BB962C8B-B14F-4D97-AF65-F5344CB8AC3E}">
        <p14:creationId xmlns:p14="http://schemas.microsoft.com/office/powerpoint/2010/main" val="503324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30B5B-041B-BE7E-6868-0352D5CB0FCD}"/>
            </a:ext>
          </a:extLst>
        </p:cNvPr>
        <p:cNvGrpSpPr/>
        <p:nvPr/>
      </p:nvGrpSpPr>
      <p:grpSpPr>
        <a:xfrm>
          <a:off x="0" y="0"/>
          <a:ext cx="0" cy="0"/>
          <a:chOff x="0" y="0"/>
          <a:chExt cx="0" cy="0"/>
        </a:xfrm>
      </p:grpSpPr>
      <p:pic>
        <p:nvPicPr>
          <p:cNvPr id="16" name="Picture 15" descr="A close up of a device&#10;&#10;Description automatically generated">
            <a:extLst>
              <a:ext uri="{FF2B5EF4-FFF2-40B4-BE49-F238E27FC236}">
                <a16:creationId xmlns:a16="http://schemas.microsoft.com/office/drawing/2014/main" id="{4DFF82D2-7BFF-8208-4C33-F3F5CEC4BB09}"/>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624785" y="0"/>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8" name="TextBox 17">
            <a:extLst>
              <a:ext uri="{FF2B5EF4-FFF2-40B4-BE49-F238E27FC236}">
                <a16:creationId xmlns:a16="http://schemas.microsoft.com/office/drawing/2014/main" id="{E802D024-9557-818F-3AD2-493C35C7DB23}"/>
              </a:ext>
            </a:extLst>
          </p:cNvPr>
          <p:cNvSpPr txBox="1"/>
          <p:nvPr/>
        </p:nvSpPr>
        <p:spPr>
          <a:xfrm>
            <a:off x="7117475" y="1428419"/>
            <a:ext cx="4876191" cy="4630738"/>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600" dirty="0"/>
              <a:t>The plot illustrates </a:t>
            </a:r>
            <a:r>
              <a:rPr lang="en-US" sz="1600" b="1" dirty="0"/>
              <a:t>survival probabilities across different tumor stages</a:t>
            </a:r>
            <a:r>
              <a:rPr lang="en-US" sz="1600" dirty="0"/>
              <a:t>.</a:t>
            </a:r>
          </a:p>
          <a:p>
            <a:pPr marL="285750" indent="-228600">
              <a:lnSpc>
                <a:spcPct val="90000"/>
              </a:lnSpc>
              <a:spcAft>
                <a:spcPts val="600"/>
              </a:spcAft>
              <a:buFont typeface="Arial" panose="020B0604020202020204" pitchFamily="34" charset="0"/>
              <a:buChar char="•"/>
            </a:pPr>
            <a:endParaRPr lang="en-US" sz="1600" dirty="0"/>
          </a:p>
          <a:p>
            <a:pPr marL="285750" indent="-228600">
              <a:lnSpc>
                <a:spcPct val="90000"/>
              </a:lnSpc>
              <a:spcAft>
                <a:spcPts val="600"/>
              </a:spcAft>
              <a:buFont typeface="Arial" panose="020B0604020202020204" pitchFamily="34" charset="0"/>
              <a:buChar char="•"/>
            </a:pPr>
            <a:r>
              <a:rPr lang="en-US" sz="1600" dirty="0"/>
              <a:t>As expected, </a:t>
            </a:r>
            <a:r>
              <a:rPr lang="en-US" sz="1600" b="1" dirty="0"/>
              <a:t>patients with earlier stages (e.g., Stage I)</a:t>
            </a:r>
            <a:r>
              <a:rPr lang="en-US" sz="1600" dirty="0"/>
              <a:t> show </a:t>
            </a:r>
            <a:r>
              <a:rPr lang="en-US" sz="1600" b="1" dirty="0"/>
              <a:t>higher survival probabilities over time</a:t>
            </a:r>
            <a:r>
              <a:rPr lang="en-US" sz="1600" dirty="0"/>
              <a:t>.</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r>
              <a:rPr lang="en-US" sz="1600" b="1" dirty="0"/>
              <a:t>Advanced stages (e.g., Stage III or IV)</a:t>
            </a:r>
            <a:r>
              <a:rPr lang="en-US" sz="1600" dirty="0"/>
              <a:t> are associated with </a:t>
            </a:r>
            <a:r>
              <a:rPr lang="en-US" sz="1600" b="1" dirty="0"/>
              <a:t>significantly lower survival rates</a:t>
            </a:r>
            <a:r>
              <a:rPr lang="en-US" sz="1600" dirty="0"/>
              <a:t> and </a:t>
            </a:r>
            <a:r>
              <a:rPr lang="en-US" sz="1600" b="1" dirty="0"/>
              <a:t>steeper declines in the survival curve</a:t>
            </a:r>
            <a:r>
              <a:rPr lang="en-US" sz="1600" dirty="0"/>
              <a:t>.</a:t>
            </a:r>
          </a:p>
          <a:p>
            <a:pPr marL="285750" indent="-228600">
              <a:lnSpc>
                <a:spcPct val="90000"/>
              </a:lnSpc>
              <a:spcAft>
                <a:spcPts val="600"/>
              </a:spcAft>
              <a:buFont typeface="Arial" panose="020B0604020202020204" pitchFamily="34" charset="0"/>
              <a:buChar char="•"/>
            </a:pPr>
            <a:endParaRPr lang="en-US" sz="1600" b="1" dirty="0"/>
          </a:p>
          <a:p>
            <a:pPr marL="285750" indent="-228600">
              <a:lnSpc>
                <a:spcPct val="90000"/>
              </a:lnSpc>
              <a:spcAft>
                <a:spcPts val="600"/>
              </a:spcAft>
              <a:buFont typeface="Arial" panose="020B0604020202020204" pitchFamily="34" charset="0"/>
              <a:buChar char="•"/>
            </a:pPr>
            <a:r>
              <a:rPr lang="en-US" sz="1600" dirty="0"/>
              <a:t>Highlights the </a:t>
            </a:r>
            <a:r>
              <a:rPr lang="en-US" sz="1600" b="1" dirty="0"/>
              <a:t>critical impact of tumor stage on long-term survival</a:t>
            </a:r>
            <a:r>
              <a:rPr lang="en-US" sz="1600" dirty="0"/>
              <a:t>, emphasizing the importance of early detection and diagnosis.</a:t>
            </a:r>
          </a:p>
          <a:p>
            <a:pPr marL="57150">
              <a:lnSpc>
                <a:spcPct val="90000"/>
              </a:lnSpc>
              <a:spcAft>
                <a:spcPts val="600"/>
              </a:spcAft>
            </a:pPr>
            <a:r>
              <a:rPr lang="en-US" sz="1600" dirty="0"/>
              <a:t>.</a:t>
            </a:r>
          </a:p>
          <a:p>
            <a:pPr marL="285750" indent="-228600">
              <a:lnSpc>
                <a:spcPct val="90000"/>
              </a:lnSpc>
              <a:spcAft>
                <a:spcPts val="600"/>
              </a:spcAft>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0FD63D55-FEFD-1454-0A3B-9C645912BB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E733B29A-5857-A0E8-30C1-99C9125A074A}"/>
              </a:ext>
            </a:extLst>
          </p:cNvPr>
          <p:cNvSpPr txBox="1"/>
          <p:nvPr/>
        </p:nvSpPr>
        <p:spPr>
          <a:xfrm>
            <a:off x="284480" y="714494"/>
            <a:ext cx="6096000" cy="830997"/>
          </a:xfrm>
          <a:prstGeom prst="rect">
            <a:avLst/>
          </a:prstGeom>
          <a:noFill/>
        </p:spPr>
        <p:txBody>
          <a:bodyPr wrap="square">
            <a:spAutoFit/>
          </a:bodyPr>
          <a:lstStyle/>
          <a:p>
            <a:r>
              <a:rPr lang="en-US" sz="2400" b="1" dirty="0"/>
              <a:t>Survival Analysis by Tumor Stage (Kaplan-Meier Curves)</a:t>
            </a:r>
            <a:endParaRPr lang="en-IN" sz="2400" b="1" dirty="0"/>
          </a:p>
        </p:txBody>
      </p:sp>
      <p:pic>
        <p:nvPicPr>
          <p:cNvPr id="2050" name="Picture 2">
            <a:extLst>
              <a:ext uri="{FF2B5EF4-FFF2-40B4-BE49-F238E27FC236}">
                <a16:creationId xmlns:a16="http://schemas.microsoft.com/office/drawing/2014/main" id="{B300AD4D-5A15-FE59-17E7-5053198127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475" y="1545490"/>
            <a:ext cx="6470852" cy="4598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7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C5D34-B163-13E4-421D-8024F90682B9}"/>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24449B71-A503-B1A7-D27B-1F3700F885BA}"/>
              </a:ext>
            </a:extLst>
          </p:cNvPr>
          <p:cNvSpPr txBox="1"/>
          <p:nvPr/>
        </p:nvSpPr>
        <p:spPr>
          <a:xfrm>
            <a:off x="6693098" y="716359"/>
            <a:ext cx="5629531" cy="797227"/>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400" dirty="0">
                <a:latin typeface="Rockwell" panose="02060603020205020403" pitchFamily="18" charset="0"/>
                <a:ea typeface="+mj-ea"/>
                <a:cs typeface="+mj-cs"/>
              </a:rPr>
              <a:t>IMPORTANT FEATURES vs TARGET</a:t>
            </a:r>
            <a:endParaRPr kumimoji="0" lang="en-US" sz="2400" i="0" strike="noStrike" cap="none" spc="0" normalizeH="0" baseline="0" noProof="0" dirty="0">
              <a:ln>
                <a:noFill/>
              </a:ln>
              <a:effectLst/>
              <a:uLnTx/>
              <a:uFillTx/>
              <a:latin typeface="Rockwell" panose="02060603020205020403" pitchFamily="18" charset="0"/>
              <a:ea typeface="+mj-ea"/>
              <a:cs typeface="+mj-cs"/>
            </a:endParaRPr>
          </a:p>
        </p:txBody>
      </p:sp>
      <p:sp>
        <p:nvSpPr>
          <p:cNvPr id="18" name="TextBox 17">
            <a:extLst>
              <a:ext uri="{FF2B5EF4-FFF2-40B4-BE49-F238E27FC236}">
                <a16:creationId xmlns:a16="http://schemas.microsoft.com/office/drawing/2014/main" id="{B623A886-0DA5-8F0D-23B3-A4B2C5B51E6B}"/>
              </a:ext>
            </a:extLst>
          </p:cNvPr>
          <p:cNvSpPr txBox="1"/>
          <p:nvPr/>
        </p:nvSpPr>
        <p:spPr>
          <a:xfrm>
            <a:off x="6768935" y="1513586"/>
            <a:ext cx="4990134" cy="494498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400" b="1" dirty="0"/>
              <a:t>Tumor Size Distribution by Survival Status:</a:t>
            </a:r>
          </a:p>
          <a:p>
            <a:pPr marL="285750" indent="-228600">
              <a:lnSpc>
                <a:spcPct val="90000"/>
              </a:lnSpc>
              <a:spcAft>
                <a:spcPts val="600"/>
              </a:spcAft>
              <a:buFont typeface="Arial" panose="020B0604020202020204" pitchFamily="34" charset="0"/>
              <a:buChar char="•"/>
            </a:pPr>
            <a:r>
              <a:rPr kumimoji="0" lang="en-US" altLang="en-US" sz="1400" b="0" i="0" u="none" strike="noStrike" cap="none" normalizeH="0" baseline="0" dirty="0">
                <a:ln>
                  <a:noFill/>
                </a:ln>
                <a:solidFill>
                  <a:schemeClr val="tx1"/>
                </a:solidFill>
                <a:effectLst/>
                <a:latin typeface="Arial" panose="020B0604020202020204" pitchFamily="34" charset="0"/>
              </a:rPr>
              <a:t>The boxplot compares </a:t>
            </a:r>
            <a:r>
              <a:rPr kumimoji="0" lang="en-US" altLang="en-US" sz="1400" b="1" i="0" u="none" strike="noStrike" cap="none" normalizeH="0" baseline="0" dirty="0">
                <a:ln>
                  <a:noFill/>
                </a:ln>
                <a:solidFill>
                  <a:schemeClr val="tx1"/>
                </a:solidFill>
                <a:effectLst/>
                <a:latin typeface="Arial" panose="020B0604020202020204" pitchFamily="34" charset="0"/>
              </a:rPr>
              <a:t>tumor sizes</a:t>
            </a:r>
            <a:r>
              <a:rPr kumimoji="0" lang="en-US" altLang="en-US" sz="1400" b="0" i="0" u="none" strike="noStrike" cap="none" normalizeH="0" baseline="0" dirty="0">
                <a:ln>
                  <a:noFill/>
                </a:ln>
                <a:solidFill>
                  <a:schemeClr val="tx1"/>
                </a:solidFill>
                <a:effectLst/>
                <a:latin typeface="Arial" panose="020B0604020202020204" pitchFamily="34" charset="0"/>
              </a:rPr>
              <a:t> between patients who are </a:t>
            </a:r>
            <a:r>
              <a:rPr kumimoji="0" lang="en-US" altLang="en-US" sz="1400" b="1" i="0" u="none" strike="noStrike" cap="none" normalizeH="0" baseline="0" dirty="0">
                <a:ln>
                  <a:noFill/>
                </a:ln>
                <a:solidFill>
                  <a:schemeClr val="tx1"/>
                </a:solidFill>
                <a:effectLst/>
                <a:latin typeface="Arial" panose="020B0604020202020204" pitchFamily="34" charset="0"/>
              </a:rPr>
              <a:t>living vs. deceased</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285750" indent="-228600">
              <a:lnSpc>
                <a:spcPct val="90000"/>
              </a:lnSpc>
              <a:spcAft>
                <a:spcPts val="600"/>
              </a:spcAft>
              <a:buFont typeface="Arial" panose="020B0604020202020204" pitchFamily="34" charset="0"/>
              <a:buChar char="•"/>
            </a:pPr>
            <a:r>
              <a:rPr lang="en-US" sz="1400" dirty="0"/>
              <a:t>Patients who are </a:t>
            </a:r>
            <a:r>
              <a:rPr lang="en-US" sz="1400" b="1" dirty="0"/>
              <a:t>deceased</a:t>
            </a:r>
            <a:r>
              <a:rPr lang="en-US" sz="1400" dirty="0"/>
              <a:t> generally have </a:t>
            </a:r>
            <a:r>
              <a:rPr lang="en-US" sz="1400" b="1" dirty="0"/>
              <a:t>larger tumor sizes</a:t>
            </a:r>
            <a:r>
              <a:rPr lang="en-US" sz="1400" dirty="0"/>
              <a:t>, with a higher median and greater spread.</a:t>
            </a:r>
          </a:p>
          <a:p>
            <a:pPr marL="285750" indent="-228600">
              <a:lnSpc>
                <a:spcPct val="90000"/>
              </a:lnSpc>
              <a:spcAft>
                <a:spcPts val="600"/>
              </a:spcAft>
              <a:buFont typeface="Arial" panose="020B0604020202020204" pitchFamily="34" charset="0"/>
              <a:buChar char="•"/>
            </a:pPr>
            <a:r>
              <a:rPr lang="en-US" sz="1400" dirty="0"/>
              <a:t>This suggests that </a:t>
            </a:r>
            <a:r>
              <a:rPr lang="en-US" sz="1400" b="1" dirty="0"/>
              <a:t>larger tumor size may be associated with poorer prognosis</a:t>
            </a:r>
            <a:r>
              <a:rPr lang="en-US" sz="1400" dirty="0"/>
              <a:t> and increased mortality.</a:t>
            </a:r>
          </a:p>
          <a:p>
            <a:pPr marL="285750" indent="-228600">
              <a:lnSpc>
                <a:spcPct val="90000"/>
              </a:lnSpc>
              <a:spcAft>
                <a:spcPts val="600"/>
              </a:spcAft>
              <a:buFont typeface="Arial" panose="020B0604020202020204" pitchFamily="34" charset="0"/>
              <a:buChar char="•"/>
            </a:pPr>
            <a:r>
              <a:rPr lang="en-US" sz="1400" dirty="0"/>
              <a:t>Supports the clinical relevance of tumor size as a </a:t>
            </a:r>
            <a:r>
              <a:rPr lang="en-US" sz="1400" b="1" dirty="0"/>
              <a:t>key prognostic indicator</a:t>
            </a:r>
            <a:r>
              <a:rPr lang="en-US" sz="1400" dirty="0"/>
              <a:t> in breast cancer outcomes.</a:t>
            </a:r>
          </a:p>
          <a:p>
            <a:pPr marL="285750" indent="-228600">
              <a:lnSpc>
                <a:spcPct val="90000"/>
              </a:lnSpc>
              <a:spcAft>
                <a:spcPts val="600"/>
              </a:spcAft>
              <a:buFont typeface="Arial" panose="020B0604020202020204" pitchFamily="34" charset="0"/>
              <a:buChar char="•"/>
            </a:pPr>
            <a:endParaRPr lang="en-US" sz="1400" dirty="0">
              <a:solidFill>
                <a:srgbClr val="000000"/>
              </a:solidFill>
              <a:latin typeface="Helvetica Neue"/>
            </a:endParaRPr>
          </a:p>
          <a:p>
            <a:pPr marL="285750" indent="-228600">
              <a:lnSpc>
                <a:spcPct val="90000"/>
              </a:lnSpc>
              <a:spcAft>
                <a:spcPts val="600"/>
              </a:spcAft>
              <a:buFont typeface="Arial" panose="020B0604020202020204" pitchFamily="34" charset="0"/>
              <a:buChar char="•"/>
            </a:pPr>
            <a:r>
              <a:rPr lang="en-US" sz="1600" b="1" dirty="0"/>
              <a:t>Age at Diagnosis vs. Survival Status : </a:t>
            </a:r>
          </a:p>
          <a:p>
            <a:pPr marL="285750" indent="-228600">
              <a:lnSpc>
                <a:spcPct val="90000"/>
              </a:lnSpc>
              <a:spcAft>
                <a:spcPts val="600"/>
              </a:spcAft>
              <a:buFont typeface="Arial" panose="020B0604020202020204" pitchFamily="34" charset="0"/>
              <a:buChar char="•"/>
            </a:pPr>
            <a:r>
              <a:rPr lang="en-US" sz="1400" dirty="0"/>
              <a:t>A </a:t>
            </a:r>
            <a:r>
              <a:rPr lang="en-US" sz="1400" b="1" dirty="0"/>
              <a:t>higher number of deceased patients</a:t>
            </a:r>
            <a:r>
              <a:rPr lang="en-US" sz="1400" dirty="0"/>
              <a:t> is observed in the </a:t>
            </a:r>
            <a:r>
              <a:rPr lang="en-US" sz="1400" b="1" dirty="0"/>
              <a:t>older age groups</a:t>
            </a:r>
            <a:r>
              <a:rPr lang="en-US" sz="1400" dirty="0"/>
              <a:t>, particularly above 70 years.</a:t>
            </a:r>
          </a:p>
          <a:p>
            <a:pPr marL="285750" indent="-228600">
              <a:lnSpc>
                <a:spcPct val="90000"/>
              </a:lnSpc>
              <a:spcAft>
                <a:spcPts val="600"/>
              </a:spcAft>
              <a:buFont typeface="Arial" panose="020B0604020202020204" pitchFamily="34" charset="0"/>
              <a:buChar char="•"/>
            </a:pPr>
            <a:r>
              <a:rPr lang="en-US" sz="1400" dirty="0"/>
              <a:t>In contrast, </a:t>
            </a:r>
            <a:r>
              <a:rPr lang="en-US" sz="1400" b="1" dirty="0"/>
              <a:t>younger patients</a:t>
            </a:r>
            <a:r>
              <a:rPr lang="en-US" sz="1400" dirty="0"/>
              <a:t> (especially those below 50) show a </a:t>
            </a:r>
            <a:r>
              <a:rPr lang="en-US" sz="1400" b="1" dirty="0"/>
              <a:t>higher survival rate</a:t>
            </a:r>
            <a:r>
              <a:rPr lang="en-US" sz="1400" dirty="0"/>
              <a:t>.</a:t>
            </a:r>
          </a:p>
          <a:p>
            <a:pPr marL="285750" indent="-228600">
              <a:lnSpc>
                <a:spcPct val="90000"/>
              </a:lnSpc>
              <a:spcAft>
                <a:spcPts val="600"/>
              </a:spcAft>
              <a:buFont typeface="Arial" panose="020B0604020202020204" pitchFamily="34" charset="0"/>
              <a:buChar char="•"/>
            </a:pPr>
            <a:r>
              <a:rPr lang="en-US" sz="1400" dirty="0"/>
              <a:t>This indicates that </a:t>
            </a:r>
            <a:r>
              <a:rPr lang="en-US" sz="1400" b="1" dirty="0"/>
              <a:t>age at diagnosis is an important factor</a:t>
            </a:r>
            <a:r>
              <a:rPr lang="en-US" sz="1400" dirty="0"/>
              <a:t>, with </a:t>
            </a:r>
            <a:r>
              <a:rPr lang="en-US" sz="1400" b="1" dirty="0"/>
              <a:t>older age potentially linked to poorer survival outcomes</a:t>
            </a:r>
            <a:r>
              <a:rPr lang="en-US" sz="1400" dirty="0"/>
              <a:t> in breast cancer.</a:t>
            </a:r>
            <a:endParaRPr lang="en-US" sz="1400" dirty="0">
              <a:latin typeface="Rockwell" panose="02060603020205020403" pitchFamily="18" charset="0"/>
            </a:endParaRPr>
          </a:p>
        </p:txBody>
      </p:sp>
      <p:pic>
        <p:nvPicPr>
          <p:cNvPr id="5" name="Picture 4">
            <a:extLst>
              <a:ext uri="{FF2B5EF4-FFF2-40B4-BE49-F238E27FC236}">
                <a16:creationId xmlns:a16="http://schemas.microsoft.com/office/drawing/2014/main" id="{F735819A-1769-1124-79A3-9D23648EB8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4" name="Picture 3">
            <a:extLst>
              <a:ext uri="{FF2B5EF4-FFF2-40B4-BE49-F238E27FC236}">
                <a16:creationId xmlns:a16="http://schemas.microsoft.com/office/drawing/2014/main" id="{30FE5D02-B840-4F66-DC2A-534B4DD0C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610" y="345440"/>
            <a:ext cx="5414765" cy="2627312"/>
          </a:xfrm>
          <a:prstGeom prst="rect">
            <a:avLst/>
          </a:prstGeom>
        </p:spPr>
      </p:pic>
      <p:pic>
        <p:nvPicPr>
          <p:cNvPr id="3080" name="Picture 8">
            <a:extLst>
              <a:ext uri="{FF2B5EF4-FFF2-40B4-BE49-F238E27FC236}">
                <a16:creationId xmlns:a16="http://schemas.microsoft.com/office/drawing/2014/main" id="{C8DE085A-0090-8E75-F9D8-579DA923B6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618" y="3170929"/>
            <a:ext cx="3594266" cy="2447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4972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9C82-C0EA-56BF-4058-8F08BADEA890}"/>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1650E3E-58A9-87CA-6629-F516F12E7461}"/>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0" y="10"/>
            <a:ext cx="9669642" cy="6857990"/>
          </a:xfrm>
          <a:prstGeom prst="rect">
            <a:avLst/>
          </a:prstGeom>
        </p:spPr>
      </p:pic>
      <p:sp>
        <p:nvSpPr>
          <p:cNvPr id="17" name="TextBox 16">
            <a:extLst>
              <a:ext uri="{FF2B5EF4-FFF2-40B4-BE49-F238E27FC236}">
                <a16:creationId xmlns:a16="http://schemas.microsoft.com/office/drawing/2014/main" id="{45B15AD0-C727-A208-0BAE-C3601C170123}"/>
              </a:ext>
            </a:extLst>
          </p:cNvPr>
          <p:cNvSpPr txBox="1"/>
          <p:nvPr/>
        </p:nvSpPr>
        <p:spPr>
          <a:xfrm>
            <a:off x="92365" y="568394"/>
            <a:ext cx="7170125" cy="662712"/>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dirty="0">
                <a:latin typeface="Rockwell" panose="02060603020205020403" pitchFamily="18" charset="0"/>
                <a:ea typeface="+mj-ea"/>
                <a:cs typeface="+mj-cs"/>
              </a:rPr>
              <a:t>CATEGORICAL FEATURE vs TARGET</a:t>
            </a:r>
            <a:endParaRPr kumimoji="0" lang="en-US" sz="2800" i="0" strike="noStrike" cap="none" spc="0" normalizeH="0" baseline="0" noProof="0" dirty="0">
              <a:ln>
                <a:noFill/>
              </a:ln>
              <a:effectLst/>
              <a:uLnTx/>
              <a:uFillTx/>
              <a:latin typeface="Rockwell" panose="02060603020205020403" pitchFamily="18" charset="0"/>
              <a:ea typeface="+mj-ea"/>
              <a:cs typeface="+mj-cs"/>
            </a:endParaRPr>
          </a:p>
        </p:txBody>
      </p:sp>
      <p:sp>
        <p:nvSpPr>
          <p:cNvPr id="18" name="TextBox 17">
            <a:extLst>
              <a:ext uri="{FF2B5EF4-FFF2-40B4-BE49-F238E27FC236}">
                <a16:creationId xmlns:a16="http://schemas.microsoft.com/office/drawing/2014/main" id="{CF8CC125-3323-3A60-ACA0-4F1D27143BC8}"/>
              </a:ext>
            </a:extLst>
          </p:cNvPr>
          <p:cNvSpPr txBox="1"/>
          <p:nvPr/>
        </p:nvSpPr>
        <p:spPr>
          <a:xfrm>
            <a:off x="6888452" y="832218"/>
            <a:ext cx="4937049" cy="5626355"/>
          </a:xfrm>
          <a:prstGeom prst="rect">
            <a:avLst/>
          </a:prstGeom>
        </p:spPr>
        <p:txBody>
          <a:bodyPr vert="horz" lIns="91440" tIns="45720" rIns="91440" bIns="45720" rtlCol="0">
            <a:normAutofit/>
          </a:bodyPr>
          <a:lstStyle/>
          <a:p>
            <a:pPr marL="228600" indent="-171450" algn="just">
              <a:lnSpc>
                <a:spcPct val="90000"/>
              </a:lnSpc>
              <a:spcAft>
                <a:spcPts val="600"/>
              </a:spcAft>
              <a:buFont typeface="Wingdings" panose="05000000000000000000" pitchFamily="2" charset="2"/>
              <a:buChar char="à"/>
            </a:pPr>
            <a:endParaRPr lang="en-US" sz="1400" dirty="0">
              <a:latin typeface="Rockwell" panose="02060603020205020403" pitchFamily="18" charset="0"/>
              <a:sym typeface="Wingdings" panose="05000000000000000000" pitchFamily="2" charset="2"/>
            </a:endParaRPr>
          </a:p>
          <a:p>
            <a:pPr marL="285750" indent="-228600" algn="just">
              <a:lnSpc>
                <a:spcPct val="90000"/>
              </a:lnSpc>
              <a:spcAft>
                <a:spcPts val="600"/>
              </a:spcAft>
              <a:buFont typeface="Arial" panose="020B0604020202020204" pitchFamily="34" charset="0"/>
              <a:buChar char="•"/>
            </a:pPr>
            <a:endParaRPr lang="en-US" sz="1200" dirty="0">
              <a:latin typeface="Rockwell" panose="02060603020205020403" pitchFamily="18" charset="0"/>
            </a:endParaRPr>
          </a:p>
        </p:txBody>
      </p:sp>
      <p:pic>
        <p:nvPicPr>
          <p:cNvPr id="5" name="Picture 4">
            <a:extLst>
              <a:ext uri="{FF2B5EF4-FFF2-40B4-BE49-F238E27FC236}">
                <a16:creationId xmlns:a16="http://schemas.microsoft.com/office/drawing/2014/main" id="{2723522E-666F-054A-FF0A-A91C043BC4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10" name="Rectangle 1">
            <a:extLst>
              <a:ext uri="{FF2B5EF4-FFF2-40B4-BE49-F238E27FC236}">
                <a16:creationId xmlns:a16="http://schemas.microsoft.com/office/drawing/2014/main" id="{FA059ECC-B2D9-EFF9-F471-4C82F3C62E50}"/>
              </a:ext>
            </a:extLst>
          </p:cNvPr>
          <p:cNvSpPr>
            <a:spLocks noChangeArrowheads="1"/>
          </p:cNvSpPr>
          <p:nvPr/>
        </p:nvSpPr>
        <p:spPr bwMode="auto">
          <a:xfrm>
            <a:off x="0" y="-247469"/>
            <a:ext cx="184731" cy="494939"/>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8700" rIns="9144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34B2086-1511-D82F-CB74-F53A841B1F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731" y="1132163"/>
            <a:ext cx="6002295" cy="2912389"/>
          </a:xfrm>
          <a:prstGeom prst="rect">
            <a:avLst/>
          </a:prstGeom>
        </p:spPr>
      </p:pic>
      <p:pic>
        <p:nvPicPr>
          <p:cNvPr id="9" name="Picture 8">
            <a:extLst>
              <a:ext uri="{FF2B5EF4-FFF2-40B4-BE49-F238E27FC236}">
                <a16:creationId xmlns:a16="http://schemas.microsoft.com/office/drawing/2014/main" id="{0F22602F-8CD9-310A-C927-8BE2596051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731" y="4142039"/>
            <a:ext cx="6002295" cy="2548009"/>
          </a:xfrm>
          <a:prstGeom prst="rect">
            <a:avLst/>
          </a:prstGeom>
        </p:spPr>
      </p:pic>
      <p:pic>
        <p:nvPicPr>
          <p:cNvPr id="12" name="Picture 11">
            <a:extLst>
              <a:ext uri="{FF2B5EF4-FFF2-40B4-BE49-F238E27FC236}">
                <a16:creationId xmlns:a16="http://schemas.microsoft.com/office/drawing/2014/main" id="{8D32C211-6DBC-394D-34D6-101F7948E50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32879" y="1036321"/>
            <a:ext cx="5151121" cy="3008232"/>
          </a:xfrm>
          <a:prstGeom prst="rect">
            <a:avLst/>
          </a:prstGeom>
        </p:spPr>
      </p:pic>
    </p:spTree>
    <p:extLst>
      <p:ext uri="{BB962C8B-B14F-4D97-AF65-F5344CB8AC3E}">
        <p14:creationId xmlns:p14="http://schemas.microsoft.com/office/powerpoint/2010/main" val="226931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0688"/>
          <a:stretch/>
        </p:blipFill>
        <p:spPr>
          <a:xfrm>
            <a:off x="2522358" y="10"/>
            <a:ext cx="9669642" cy="6857990"/>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9" name="TextBox 8">
            <a:extLst>
              <a:ext uri="{FF2B5EF4-FFF2-40B4-BE49-F238E27FC236}">
                <a16:creationId xmlns:a16="http://schemas.microsoft.com/office/drawing/2014/main" id="{F77E559D-25DD-7691-812B-7E0FDA457E98}"/>
              </a:ext>
            </a:extLst>
          </p:cNvPr>
          <p:cNvSpPr txBox="1"/>
          <p:nvPr/>
        </p:nvSpPr>
        <p:spPr>
          <a:xfrm>
            <a:off x="125170" y="1357261"/>
            <a:ext cx="8210938" cy="5970865"/>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1" i="0" dirty="0">
                <a:effectLst/>
                <a:latin typeface="Rockwell" panose="02060603020205020403" pitchFamily="18" charset="0"/>
              </a:rPr>
              <a:t>Irrelevant Feature Removal:</a:t>
            </a:r>
            <a:r>
              <a:rPr lang="en-US" sz="1400" i="0" dirty="0">
                <a:effectLst/>
                <a:latin typeface="Rockwell" panose="02060603020205020403" pitchFamily="18" charset="0"/>
              </a:rPr>
              <a:t> All features in the dataset appears to be relevant based on </a:t>
            </a:r>
            <a:r>
              <a:rPr lang="en-US" sz="1400" b="1" i="0" dirty="0">
                <a:effectLst/>
                <a:latin typeface="Rockwell" panose="02060603020205020403" pitchFamily="18" charset="0"/>
              </a:rPr>
              <a:t>EDA</a:t>
            </a:r>
            <a:r>
              <a:rPr lang="en-US" sz="1400" b="1" dirty="0">
                <a:latin typeface="Rockwell" panose="02060603020205020403" pitchFamily="18" charset="0"/>
              </a:rPr>
              <a:t>. </a:t>
            </a:r>
            <a:r>
              <a:rPr lang="en-US" sz="1400" dirty="0">
                <a:latin typeface="Rockwell" panose="02060603020205020403" pitchFamily="18" charset="0"/>
              </a:rPr>
              <a:t>We will retain all the columns, ensuring no valuable information is lost, especially given the dataset’s small size but Removed the following features as they do not contribute meaningfully to the prediction:</a:t>
            </a:r>
          </a:p>
          <a:p>
            <a:pPr marL="285750" indent="-285750" algn="just">
              <a:buFont typeface="Wingdings" panose="05000000000000000000" pitchFamily="2" charset="2"/>
              <a:buChar char="q"/>
            </a:pPr>
            <a:r>
              <a:rPr lang="en-US" sz="1400" dirty="0">
                <a:latin typeface="Rockwell" panose="02060603020205020403" pitchFamily="18" charset="0"/>
              </a:rPr>
              <a:t>Sex: All patients are female, so it provides no variance.</a:t>
            </a:r>
          </a:p>
          <a:p>
            <a:pPr marL="285750" indent="-285750" algn="just">
              <a:buFont typeface="Wingdings" panose="05000000000000000000" pitchFamily="2" charset="2"/>
              <a:buChar char="q"/>
            </a:pPr>
            <a:r>
              <a:rPr lang="en-US" sz="1400" dirty="0">
                <a:latin typeface="Rockwell" panose="02060603020205020403" pitchFamily="18" charset="0"/>
              </a:rPr>
              <a:t>Patient ID: A unique identifier with no predictive power.</a:t>
            </a:r>
          </a:p>
          <a:p>
            <a:pPr marL="285750" indent="-285750" algn="just">
              <a:buFont typeface="Wingdings" panose="05000000000000000000" pitchFamily="2" charset="2"/>
              <a:buChar char="q"/>
            </a:pPr>
            <a:r>
              <a:rPr lang="en-US" sz="1400" dirty="0">
                <a:latin typeface="Rockwell" panose="02060603020205020403" pitchFamily="18" charset="0"/>
              </a:rPr>
              <a:t>Overall Survival Status: Directly related to the target variable, so including it could lead to data leakage.</a:t>
            </a:r>
            <a:endParaRPr lang="en-US" sz="1400" b="1" i="0" dirty="0">
              <a:effectLst/>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Missing Value Treatment:</a:t>
            </a:r>
            <a:r>
              <a:rPr lang="en-US" sz="1400" dirty="0">
                <a:latin typeface="Rockwell" panose="02060603020205020403" pitchFamily="18" charset="0"/>
              </a:rPr>
              <a:t> Dropped missing values in ‘Overall Survival (Months)’ and ‘Overall Survival Status’ using </a:t>
            </a:r>
            <a:r>
              <a:rPr lang="en-US" sz="1400" dirty="0" err="1">
                <a:latin typeface="Rockwell" panose="02060603020205020403" pitchFamily="18" charset="0"/>
              </a:rPr>
              <a:t>dropna</a:t>
            </a:r>
            <a:r>
              <a:rPr lang="en-US" sz="1400" dirty="0">
                <a:latin typeface="Rockwell" panose="02060603020205020403" pitchFamily="18" charset="0"/>
              </a:rPr>
              <a: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Outliers Treatment: </a:t>
            </a:r>
            <a:r>
              <a:rPr lang="en-US" sz="1400" dirty="0">
                <a:latin typeface="Rockwell" panose="02060603020205020403" pitchFamily="18" charset="0"/>
              </a:rPr>
              <a:t>Outliers were not removed because:</a:t>
            </a:r>
          </a:p>
          <a:p>
            <a:pPr marL="285750" indent="-285750" algn="just">
              <a:buFont typeface="Wingdings" panose="05000000000000000000" pitchFamily="2" charset="2"/>
              <a:buChar char="q"/>
            </a:pPr>
            <a:r>
              <a:rPr lang="en-US" sz="1400" dirty="0">
                <a:latin typeface="Rockwell" panose="02060603020205020403" pitchFamily="18" charset="0"/>
              </a:rPr>
              <a:t>Some extreme values might be clinically relevant in breast cancer data.</a:t>
            </a:r>
          </a:p>
          <a:p>
            <a:pPr marL="285750" indent="-285750" algn="just">
              <a:buFont typeface="Wingdings" panose="05000000000000000000" pitchFamily="2" charset="2"/>
              <a:buChar char="q"/>
            </a:pPr>
            <a:r>
              <a:rPr lang="en-US" sz="1400" dirty="0">
                <a:latin typeface="Rockwell" panose="02060603020205020403" pitchFamily="18" charset="0"/>
              </a:rPr>
              <a:t>Tree-based models (like Random Forest) are robust to outliers.</a:t>
            </a:r>
          </a:p>
          <a:p>
            <a:pPr marL="285750" indent="-285750" algn="just">
              <a:buFont typeface="Wingdings" panose="05000000000000000000" pitchFamily="2" charset="2"/>
              <a:buChar char="q"/>
            </a:pPr>
            <a:r>
              <a:rPr lang="en-US" sz="1400" dirty="0">
                <a:latin typeface="Rockwell" panose="02060603020205020403" pitchFamily="18" charset="0"/>
              </a:rPr>
              <a:t>The dataset size is small, and removing outliers could reduce model performance.</a:t>
            </a:r>
          </a:p>
          <a:p>
            <a:pPr marL="285750" indent="-285750" algn="just">
              <a:buFont typeface="Wingdings" panose="05000000000000000000" pitchFamily="2" charset="2"/>
              <a:buChar char="q"/>
            </a:pPr>
            <a:r>
              <a:rPr lang="en-US" sz="1400" dirty="0">
                <a:latin typeface="Rockwell" panose="02060603020205020403" pitchFamily="18" charset="0"/>
              </a:rPr>
              <a:t>Transformations like scaling can help mitigate outlier effects.</a:t>
            </a:r>
          </a:p>
          <a:p>
            <a:pPr marL="285750" indent="-285750" algn="just">
              <a:buFont typeface="Wingdings" panose="05000000000000000000" pitchFamily="2" charset="2"/>
              <a:buChar char="q"/>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Categorical Feature Encoding:</a:t>
            </a:r>
            <a:r>
              <a:rPr lang="en-US" sz="1400" dirty="0">
                <a:latin typeface="Rockwell" panose="02060603020205020403" pitchFamily="18" charset="0"/>
              </a:rPr>
              <a:t> Applied one-hot encoding to categorical variables such as Cancer Type, HER2 status, and Hormone Receptor status to convert them into numerical format</a:t>
            </a:r>
            <a:r>
              <a:rPr lang="en-US" sz="1400" dirty="0"/>
              <a:t>.</a:t>
            </a:r>
            <a:r>
              <a:rPr lang="en-US" sz="1400" dirty="0">
                <a:latin typeface="Rockwell" panose="02060603020205020403" pitchFamily="18" charset="0"/>
              </a:rPr>
              <a:t>.</a:t>
            </a:r>
          </a:p>
          <a:p>
            <a:pPr marL="285750" indent="-285750" algn="just">
              <a:buFont typeface="Wingdings" panose="05000000000000000000" pitchFamily="2" charset="2"/>
              <a:buChar char="q"/>
            </a:pPr>
            <a:endParaRPr lang="en-US" sz="1400" b="1" dirty="0">
              <a:latin typeface="Rockwell" panose="02060603020205020403" pitchFamily="18" charset="0"/>
            </a:endParaRPr>
          </a:p>
          <a:p>
            <a:pPr>
              <a:buFont typeface="Arial" panose="020B0604020202020204" pitchFamily="34" charset="0"/>
              <a:buChar char="•"/>
            </a:pPr>
            <a:r>
              <a:rPr lang="en-US" sz="1400" b="1" dirty="0">
                <a:latin typeface="Rockwell" panose="02060603020205020403" pitchFamily="18" charset="0"/>
              </a:rPr>
              <a:t>Feature Scaling:</a:t>
            </a:r>
            <a:r>
              <a:rPr lang="en-US" sz="1400" dirty="0">
                <a:latin typeface="Rockwell" panose="02060603020205020403" pitchFamily="18" charset="0"/>
              </a:rPr>
              <a:t> Scaling was deferred since some models (like Decision Trees) do not require it.</a:t>
            </a:r>
          </a:p>
          <a:p>
            <a:pPr>
              <a:buFont typeface="Arial" panose="020B0604020202020204" pitchFamily="34" charset="0"/>
              <a:buChar char="•"/>
            </a:pPr>
            <a:r>
              <a:rPr lang="en-US" sz="1400" dirty="0">
                <a:latin typeface="Rockwell" panose="02060603020205020403" pitchFamily="18" charset="0"/>
              </a:rPr>
              <a:t>If needed, scaling will be handled using pipelines during model training</a:t>
            </a:r>
            <a:r>
              <a:rPr lang="en-US" sz="1400" dirty="0"/>
              <a:t>.</a:t>
            </a:r>
          </a:p>
          <a:p>
            <a:pPr algn="just"/>
            <a:endParaRPr lang="en-US" sz="1600" b="1" dirty="0">
              <a:latin typeface="Rockwell" panose="02060603020205020403" pitchFamily="18" charset="0"/>
            </a:endParaRPr>
          </a:p>
          <a:p>
            <a:pPr algn="just"/>
            <a:r>
              <a:rPr lang="en-US" sz="1600" dirty="0">
                <a:latin typeface="Rockwell" panose="02060603020205020403" pitchFamily="18" charset="0"/>
              </a:rPr>
              <a:t>   </a:t>
            </a:r>
          </a:p>
        </p:txBody>
      </p:sp>
      <p:sp>
        <p:nvSpPr>
          <p:cNvPr id="11" name="TextBox 10">
            <a:extLst>
              <a:ext uri="{FF2B5EF4-FFF2-40B4-BE49-F238E27FC236}">
                <a16:creationId xmlns:a16="http://schemas.microsoft.com/office/drawing/2014/main" id="{649B6FBC-6B00-19F8-CB15-00471022FEAB}"/>
              </a:ext>
            </a:extLst>
          </p:cNvPr>
          <p:cNvSpPr txBox="1"/>
          <p:nvPr/>
        </p:nvSpPr>
        <p:spPr>
          <a:xfrm>
            <a:off x="383869" y="630083"/>
            <a:ext cx="4627983" cy="584775"/>
          </a:xfrm>
          <a:prstGeom prst="rect">
            <a:avLst/>
          </a:prstGeom>
          <a:noFill/>
        </p:spPr>
        <p:txBody>
          <a:bodyPr wrap="square" rtlCol="0">
            <a:spAutoFit/>
          </a:bodyPr>
          <a:lstStyle/>
          <a:p>
            <a:r>
              <a:rPr lang="en-US" sz="3200" dirty="0">
                <a:latin typeface="Rockwell" panose="02060603020205020403" pitchFamily="18" charset="0"/>
              </a:rPr>
              <a:t>PREPROCESSSING</a:t>
            </a:r>
            <a:endParaRPr lang="en-IN" sz="3200" dirty="0">
              <a:latin typeface="Rockwell" panose="02060603020205020403" pitchFamily="18" charset="0"/>
            </a:endParaRPr>
          </a:p>
        </p:txBody>
      </p:sp>
      <p:pic>
        <p:nvPicPr>
          <p:cNvPr id="22" name="Picture 21" descr="A hand pointing at a group of people&#10;&#10;Description automatically generated">
            <a:extLst>
              <a:ext uri="{FF2B5EF4-FFF2-40B4-BE49-F238E27FC236}">
                <a16:creationId xmlns:a16="http://schemas.microsoft.com/office/drawing/2014/main" id="{40A84B47-4A6A-0687-0FCB-DD218228D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9272" y="2109101"/>
            <a:ext cx="3657558" cy="3461411"/>
          </a:xfrm>
          <a:prstGeom prst="rect">
            <a:avLst/>
          </a:prstGeom>
        </p:spPr>
      </p:pic>
    </p:spTree>
    <p:extLst>
      <p:ext uri="{BB962C8B-B14F-4D97-AF65-F5344CB8AC3E}">
        <p14:creationId xmlns:p14="http://schemas.microsoft.com/office/powerpoint/2010/main" val="69466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2509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1CEA2B29-CB5C-DC70-5A77-16871489F668}"/>
              </a:ext>
            </a:extLst>
          </p:cNvPr>
          <p:cNvSpPr txBox="1"/>
          <p:nvPr/>
        </p:nvSpPr>
        <p:spPr>
          <a:xfrm>
            <a:off x="472363" y="675804"/>
            <a:ext cx="4646645" cy="523220"/>
          </a:xfrm>
          <a:prstGeom prst="rect">
            <a:avLst/>
          </a:prstGeom>
          <a:noFill/>
        </p:spPr>
        <p:txBody>
          <a:bodyPr wrap="square" rtlCol="0">
            <a:spAutoFit/>
          </a:bodyPr>
          <a:lstStyle/>
          <a:p>
            <a:r>
              <a:rPr lang="en-US" sz="2800" dirty="0">
                <a:latin typeface="Rockwell" panose="02060603020205020403" pitchFamily="18" charset="0"/>
              </a:rPr>
              <a:t>TRAIN TEST SPLIT</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4E00191F-63B8-A092-89E4-D4238B119007}"/>
              </a:ext>
            </a:extLst>
          </p:cNvPr>
          <p:cNvSpPr txBox="1"/>
          <p:nvPr/>
        </p:nvSpPr>
        <p:spPr>
          <a:xfrm>
            <a:off x="285750" y="1292669"/>
            <a:ext cx="9356090" cy="2800767"/>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Training, Validation and Test Sets</a:t>
            </a:r>
          </a:p>
          <a:p>
            <a:pPr marL="285750" indent="-285750">
              <a:buFont typeface="Arial" panose="020B0604020202020204" pitchFamily="34" charset="0"/>
              <a:buChar char="•"/>
            </a:pPr>
            <a:r>
              <a:rPr lang="en-US" sz="1600" b="0" i="0" dirty="0">
                <a:effectLst/>
                <a:latin typeface="Rockwell" panose="02060603020205020403" pitchFamily="18" charset="0"/>
              </a:rPr>
              <a:t>While building real-world machine learning models, it is quite common to split the dataset into three parts:</a:t>
            </a:r>
          </a:p>
          <a:p>
            <a:pPr marL="285750" indent="-285750">
              <a:buFont typeface="Arial" panose="020B0604020202020204" pitchFamily="34" charset="0"/>
              <a:buChar char="•"/>
            </a:pPr>
            <a:r>
              <a:rPr lang="en-US" sz="1600" b="1" i="0" dirty="0">
                <a:effectLst/>
                <a:latin typeface="Rockwell" panose="02060603020205020403" pitchFamily="18" charset="0"/>
              </a:rPr>
              <a:t>Training set </a:t>
            </a:r>
            <a:r>
              <a:rPr lang="en-US" sz="1600" b="0" i="0" dirty="0">
                <a:effectLst/>
                <a:latin typeface="Rockwell" panose="02060603020205020403" pitchFamily="18" charset="0"/>
              </a:rPr>
              <a:t>- used to train the model, i.e., compute the loss and adjust the model's weights using an optimization technique.</a:t>
            </a:r>
          </a:p>
          <a:p>
            <a:pPr marL="285750" indent="-285750">
              <a:buFont typeface="Arial" panose="020B0604020202020204" pitchFamily="34" charset="0"/>
              <a:buChar char="•"/>
            </a:pPr>
            <a:r>
              <a:rPr lang="en-US" sz="1600" b="1" i="0" dirty="0">
                <a:effectLst/>
                <a:latin typeface="Rockwell" panose="02060603020205020403" pitchFamily="18" charset="0"/>
              </a:rPr>
              <a:t>Validation set </a:t>
            </a:r>
            <a:r>
              <a:rPr lang="en-US" sz="1600" b="0" i="0" dirty="0">
                <a:effectLst/>
                <a:latin typeface="Rockwell" panose="02060603020205020403" pitchFamily="18" charset="0"/>
              </a:rPr>
              <a:t>- used to evaluate the model during training, tune model hyperparameters (optimization technique, regularization etc.), and pick the best version of the model. Picking a good validation set is essential for training models that generalize well.</a:t>
            </a:r>
          </a:p>
          <a:p>
            <a:pPr marL="285750" indent="-285750">
              <a:buFont typeface="Arial" panose="020B0604020202020204" pitchFamily="34" charset="0"/>
              <a:buChar char="•"/>
            </a:pPr>
            <a:r>
              <a:rPr lang="en-US" sz="1600" b="1" dirty="0">
                <a:latin typeface="Rockwell" panose="02060603020205020403" pitchFamily="18" charset="0"/>
              </a:rPr>
              <a:t>Test set </a:t>
            </a:r>
            <a:r>
              <a:rPr lang="en-US" sz="1600" dirty="0">
                <a:latin typeface="Rockwell" panose="02060603020205020403" pitchFamily="18" charset="0"/>
              </a:rPr>
              <a:t>- used to compare different models or approaches and report the model's final accuracy. For many datasets, test sets are provided separately. The test set should reflect the kind of data the model will encounter in the real-world, as closely as feasible</a:t>
            </a:r>
            <a:r>
              <a:rPr lang="en-US" sz="1600" b="1" i="0" dirty="0">
                <a:effectLst/>
                <a:latin typeface="Rockwell" panose="02060603020205020403" pitchFamily="18" charset="0"/>
              </a:rPr>
              <a:t>.</a:t>
            </a:r>
          </a:p>
        </p:txBody>
      </p:sp>
      <p:sp>
        <p:nvSpPr>
          <p:cNvPr id="2" name="TextBox 1">
            <a:extLst>
              <a:ext uri="{FF2B5EF4-FFF2-40B4-BE49-F238E27FC236}">
                <a16:creationId xmlns:a16="http://schemas.microsoft.com/office/drawing/2014/main" id="{3F732A14-69C6-71DE-FA9D-1CB38EA3B64B}"/>
              </a:ext>
            </a:extLst>
          </p:cNvPr>
          <p:cNvSpPr txBox="1"/>
          <p:nvPr/>
        </p:nvSpPr>
        <p:spPr>
          <a:xfrm>
            <a:off x="385470" y="4961380"/>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9" name="TextBox 8">
            <a:extLst>
              <a:ext uri="{FF2B5EF4-FFF2-40B4-BE49-F238E27FC236}">
                <a16:creationId xmlns:a16="http://schemas.microsoft.com/office/drawing/2014/main" id="{D21AB351-E3B3-1E54-48BE-8FC8C80200F0}"/>
              </a:ext>
            </a:extLst>
          </p:cNvPr>
          <p:cNvSpPr txBox="1"/>
          <p:nvPr/>
        </p:nvSpPr>
        <p:spPr>
          <a:xfrm>
            <a:off x="285750" y="4265798"/>
            <a:ext cx="6424125" cy="523220"/>
          </a:xfrm>
          <a:prstGeom prst="rect">
            <a:avLst/>
          </a:prstGeom>
          <a:noFill/>
        </p:spPr>
        <p:txBody>
          <a:bodyPr wrap="square" rtlCol="0">
            <a:spAutoFit/>
          </a:bodyPr>
          <a:lstStyle/>
          <a:p>
            <a:r>
              <a:rPr lang="en-US" sz="2800" dirty="0">
                <a:latin typeface="Rockwell" panose="02060603020205020403" pitchFamily="18" charset="0"/>
              </a:rPr>
              <a:t>SPLITING THE DATA INTO X &amp; Y</a:t>
            </a:r>
            <a:endParaRPr lang="en-IN" sz="2800" dirty="0">
              <a:latin typeface="Rockwell" panose="02060603020205020403" pitchFamily="18" charset="0"/>
            </a:endParaRPr>
          </a:p>
        </p:txBody>
      </p:sp>
    </p:spTree>
    <p:extLst>
      <p:ext uri="{BB962C8B-B14F-4D97-AF65-F5344CB8AC3E}">
        <p14:creationId xmlns:p14="http://schemas.microsoft.com/office/powerpoint/2010/main" val="670927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121298" y="-16688"/>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2" name="TextBox 1">
            <a:extLst>
              <a:ext uri="{FF2B5EF4-FFF2-40B4-BE49-F238E27FC236}">
                <a16:creationId xmlns:a16="http://schemas.microsoft.com/office/drawing/2014/main" id="{052E2FA6-E90D-0FA7-03B2-ECEA30EDCDF0}"/>
              </a:ext>
            </a:extLst>
          </p:cNvPr>
          <p:cNvSpPr txBox="1"/>
          <p:nvPr/>
        </p:nvSpPr>
        <p:spPr>
          <a:xfrm>
            <a:off x="363894" y="324598"/>
            <a:ext cx="4805266" cy="523220"/>
          </a:xfrm>
          <a:prstGeom prst="rect">
            <a:avLst/>
          </a:prstGeom>
          <a:noFill/>
        </p:spPr>
        <p:txBody>
          <a:bodyPr wrap="square" rtlCol="0">
            <a:spAutoFit/>
          </a:bodyPr>
          <a:lstStyle/>
          <a:p>
            <a:r>
              <a:rPr lang="en-US" sz="2800" dirty="0">
                <a:latin typeface="Rockwell" panose="02060603020205020403" pitchFamily="18" charset="0"/>
              </a:rPr>
              <a:t>MODEL SELECTION</a:t>
            </a:r>
            <a:endParaRPr lang="en-IN" sz="2800" dirty="0">
              <a:latin typeface="Rockwell" panose="02060603020205020403" pitchFamily="18" charset="0"/>
            </a:endParaRPr>
          </a:p>
        </p:txBody>
      </p:sp>
      <p:sp>
        <p:nvSpPr>
          <p:cNvPr id="6" name="TextBox 5">
            <a:extLst>
              <a:ext uri="{FF2B5EF4-FFF2-40B4-BE49-F238E27FC236}">
                <a16:creationId xmlns:a16="http://schemas.microsoft.com/office/drawing/2014/main" id="{65CE26E7-A1D5-1AC8-11BF-F4D4FBCDD193}"/>
              </a:ext>
            </a:extLst>
          </p:cNvPr>
          <p:cNvSpPr txBox="1"/>
          <p:nvPr/>
        </p:nvSpPr>
        <p:spPr>
          <a:xfrm>
            <a:off x="363894" y="961498"/>
            <a:ext cx="2248677"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Rockwell" panose="02060603020205020403" pitchFamily="18" charset="0"/>
              </a:rPr>
              <a:t> Models used:</a:t>
            </a:r>
            <a:endParaRPr lang="en-IN" dirty="0">
              <a:latin typeface="Rockwell" panose="02060603020205020403" pitchFamily="18" charset="0"/>
            </a:endParaRPr>
          </a:p>
        </p:txBody>
      </p:sp>
      <p:sp>
        <p:nvSpPr>
          <p:cNvPr id="10" name="TextBox 9">
            <a:extLst>
              <a:ext uri="{FF2B5EF4-FFF2-40B4-BE49-F238E27FC236}">
                <a16:creationId xmlns:a16="http://schemas.microsoft.com/office/drawing/2014/main" id="{A0EED9CC-3135-FE10-E34D-6F609066E8D5}"/>
              </a:ext>
            </a:extLst>
          </p:cNvPr>
          <p:cNvSpPr txBox="1"/>
          <p:nvPr/>
        </p:nvSpPr>
        <p:spPr>
          <a:xfrm>
            <a:off x="363894" y="1444510"/>
            <a:ext cx="8714792" cy="3539430"/>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latin typeface="Rockwell" panose="02060603020205020403" pitchFamily="18" charset="0"/>
              </a:rPr>
              <a:t>Logistic Regression</a:t>
            </a:r>
            <a:r>
              <a:rPr lang="en-US" sz="1600" b="1" dirty="0">
                <a:latin typeface="Rockwell" panose="02060603020205020403" pitchFamily="18" charset="0"/>
              </a:rPr>
              <a:t>: </a:t>
            </a:r>
            <a:r>
              <a:rPr lang="en-US" sz="1600" dirty="0">
                <a:latin typeface="Rockwell" panose="02060603020205020403" pitchFamily="18" charset="0"/>
              </a:rPr>
              <a:t>logistic Regression is commonly used for </a:t>
            </a:r>
            <a:r>
              <a:rPr lang="en-US" sz="1600" b="1" dirty="0">
                <a:latin typeface="Rockwell" panose="02060603020205020403" pitchFamily="18" charset="0"/>
              </a:rPr>
              <a:t>binary</a:t>
            </a:r>
            <a:r>
              <a:rPr lang="en-US" sz="1600" dirty="0">
                <a:latin typeface="Rockwell" panose="02060603020205020403" pitchFamily="18" charset="0"/>
              </a:rPr>
              <a:t> </a:t>
            </a:r>
            <a:r>
              <a:rPr lang="en-US" sz="1600" b="1" dirty="0">
                <a:latin typeface="Rockwell" panose="02060603020205020403" pitchFamily="18" charset="0"/>
              </a:rPr>
              <a:t>classification</a:t>
            </a:r>
            <a:r>
              <a:rPr lang="en-US" sz="1600" dirty="0">
                <a:latin typeface="Rockwell" panose="02060603020205020403" pitchFamily="18" charset="0"/>
              </a:rPr>
              <a:t> </a:t>
            </a:r>
            <a:r>
              <a:rPr lang="en-US" sz="1600" b="1" dirty="0">
                <a:latin typeface="Rockwell" panose="02060603020205020403" pitchFamily="18" charset="0"/>
              </a:rPr>
              <a:t>problems</a:t>
            </a:r>
            <a:r>
              <a:rPr lang="en-US" sz="1600" dirty="0">
                <a:latin typeface="Rockwell" panose="02060603020205020403" pitchFamily="18" charset="0"/>
              </a:rPr>
              <a:t>. it's preferred because it provides a </a:t>
            </a:r>
            <a:r>
              <a:rPr lang="en-US" sz="1600" b="1" dirty="0">
                <a:latin typeface="Rockwell" panose="02060603020205020403" pitchFamily="18" charset="0"/>
              </a:rPr>
              <a:t>simple</a:t>
            </a:r>
            <a:r>
              <a:rPr lang="en-US" sz="1600" dirty="0">
                <a:latin typeface="Rockwell" panose="02060603020205020403" pitchFamily="18" charset="0"/>
              </a:rPr>
              <a:t> an </a:t>
            </a:r>
            <a:r>
              <a:rPr lang="en-US" sz="1600" b="1" dirty="0">
                <a:latin typeface="Rockwell" panose="02060603020205020403" pitchFamily="18" charset="0"/>
              </a:rPr>
              <a:t>efficient</a:t>
            </a:r>
            <a:r>
              <a:rPr lang="en-US" sz="1600" dirty="0">
                <a:latin typeface="Rockwell" panose="02060603020205020403" pitchFamily="18" charset="0"/>
              </a:rPr>
              <a:t> way to </a:t>
            </a:r>
            <a:r>
              <a:rPr lang="en-US" sz="1600" b="1" dirty="0">
                <a:latin typeface="Rockwell" panose="02060603020205020403" pitchFamily="18" charset="0"/>
              </a:rPr>
              <a:t>model</a:t>
            </a:r>
            <a:r>
              <a:rPr lang="en-US" sz="1600" dirty="0">
                <a:latin typeface="Rockwell" panose="02060603020205020403" pitchFamily="18" charset="0"/>
              </a:rPr>
              <a:t> the </a:t>
            </a:r>
            <a:r>
              <a:rPr lang="en-US" sz="1600" b="1" dirty="0">
                <a:latin typeface="Rockwell" panose="02060603020205020403" pitchFamily="18" charset="0"/>
              </a:rPr>
              <a:t>relationship</a:t>
            </a:r>
            <a:r>
              <a:rPr lang="en-US" sz="1600" dirty="0">
                <a:latin typeface="Rockwell" panose="02060603020205020403" pitchFamily="18" charset="0"/>
              </a:rPr>
              <a:t> between the </a:t>
            </a:r>
            <a:r>
              <a:rPr lang="en-US" sz="1600" b="1" dirty="0">
                <a:latin typeface="Rockwell" panose="02060603020205020403" pitchFamily="18" charset="0"/>
              </a:rPr>
              <a:t>independent</a:t>
            </a:r>
            <a:r>
              <a:rPr lang="en-US" sz="1600" dirty="0">
                <a:latin typeface="Rockwell" panose="02060603020205020403" pitchFamily="18" charset="0"/>
              </a:rPr>
              <a:t> </a:t>
            </a:r>
            <a:r>
              <a:rPr lang="en-US" sz="1600" b="1" dirty="0">
                <a:latin typeface="Rockwell" panose="02060603020205020403" pitchFamily="18" charset="0"/>
              </a:rPr>
              <a:t>variables</a:t>
            </a:r>
            <a:r>
              <a:rPr lang="en-US" sz="1600" dirty="0">
                <a:latin typeface="Rockwell" panose="02060603020205020403" pitchFamily="18" charset="0"/>
              </a:rPr>
              <a:t> and the </a:t>
            </a:r>
            <a:r>
              <a:rPr lang="en-US" sz="1600" b="1" dirty="0">
                <a:latin typeface="Rockwell" panose="02060603020205020403" pitchFamily="18" charset="0"/>
              </a:rPr>
              <a:t>probability</a:t>
            </a:r>
            <a:r>
              <a:rPr lang="en-US" sz="1600" dirty="0">
                <a:latin typeface="Rockwell" panose="02060603020205020403" pitchFamily="18" charset="0"/>
              </a:rPr>
              <a:t> of a certain </a:t>
            </a:r>
            <a:r>
              <a:rPr lang="en-US" sz="1600" b="1" dirty="0">
                <a:latin typeface="Rockwell" panose="02060603020205020403" pitchFamily="18" charset="0"/>
              </a:rPr>
              <a:t>outcome</a:t>
            </a:r>
            <a:r>
              <a:rPr lang="en-US" sz="1600" dirty="0">
                <a:latin typeface="Rockwell" panose="02060603020205020403" pitchFamily="18" charset="0"/>
              </a:rPr>
              <a:t>.</a:t>
            </a:r>
          </a:p>
          <a:p>
            <a:pPr marL="285750" indent="-285750" algn="just">
              <a:buFont typeface="Arial" panose="020B0604020202020204" pitchFamily="34" charset="0"/>
              <a:buChar char="•"/>
            </a:pPr>
            <a:endParaRPr lang="en-US" sz="1600" dirty="0">
              <a:latin typeface="Rockwell" panose="02060603020205020403" pitchFamily="18" charset="0"/>
            </a:endParaRPr>
          </a:p>
          <a:p>
            <a:pPr marL="285750" indent="-285750" algn="just">
              <a:buFont typeface="Arial" panose="020B0604020202020204" pitchFamily="34" charset="0"/>
              <a:buChar char="•"/>
            </a:pPr>
            <a:endParaRPr lang="en-US" sz="1600" b="1" dirty="0">
              <a:latin typeface="Rockwell" panose="02060603020205020403" pitchFamily="18" charset="0"/>
            </a:endParaRPr>
          </a:p>
          <a:p>
            <a:pPr marL="285750" indent="-285750">
              <a:buFont typeface="Arial" panose="020B0604020202020204" pitchFamily="34" charset="0"/>
              <a:buChar char="•"/>
            </a:pPr>
            <a:r>
              <a:rPr lang="en-IN" sz="1600" b="1" u="sng" dirty="0">
                <a:latin typeface="Rockwell" panose="02060603020205020403" pitchFamily="18" charset="0"/>
              </a:rPr>
              <a:t>Decision Tree</a:t>
            </a:r>
            <a:r>
              <a:rPr lang="en-IN" sz="1600" b="1" dirty="0">
                <a:latin typeface="Rockwell" panose="02060603020205020403" pitchFamily="18" charset="0"/>
              </a:rPr>
              <a:t>: </a:t>
            </a:r>
            <a:r>
              <a:rPr lang="en-US" sz="1600" b="0" i="0" dirty="0">
                <a:effectLst/>
                <a:latin typeface="Rockwell" panose="02060603020205020403" pitchFamily="18" charset="0"/>
              </a:rPr>
              <a:t>Decision Tree algorithms are used for </a:t>
            </a:r>
            <a:r>
              <a:rPr lang="en-US" sz="1600" b="1" i="0" dirty="0">
                <a:effectLst/>
                <a:latin typeface="Rockwell" panose="02060603020205020403" pitchFamily="18" charset="0"/>
              </a:rPr>
              <a:t>classification</a:t>
            </a:r>
            <a:r>
              <a:rPr lang="en-US" sz="1600" b="0" i="0" dirty="0">
                <a:effectLst/>
                <a:latin typeface="Rockwell" panose="02060603020205020403" pitchFamily="18" charset="0"/>
              </a:rPr>
              <a:t> because they are </a:t>
            </a:r>
            <a:r>
              <a:rPr lang="en-US" sz="1600" b="1" i="0" dirty="0">
                <a:effectLst/>
                <a:latin typeface="Rockwell" panose="02060603020205020403" pitchFamily="18" charset="0"/>
              </a:rPr>
              <a:t>simple</a:t>
            </a:r>
            <a:r>
              <a:rPr lang="en-US" sz="1600" b="0" i="0" dirty="0">
                <a:effectLst/>
                <a:latin typeface="Rockwell" panose="02060603020205020403" pitchFamily="18" charset="0"/>
              </a:rPr>
              <a:t>, </a:t>
            </a:r>
            <a:r>
              <a:rPr lang="en-US" sz="1600" b="1" i="0" dirty="0">
                <a:effectLst/>
                <a:latin typeface="Rockwell" panose="02060603020205020403" pitchFamily="18" charset="0"/>
              </a:rPr>
              <a:t>computationally</a:t>
            </a:r>
            <a:r>
              <a:rPr lang="en-US" sz="1600" b="0" i="0" dirty="0">
                <a:effectLst/>
                <a:latin typeface="Rockwell" panose="02060603020205020403" pitchFamily="18" charset="0"/>
              </a:rPr>
              <a:t> </a:t>
            </a:r>
            <a:r>
              <a:rPr lang="en-US" sz="1600" b="1" i="0" dirty="0">
                <a:effectLst/>
                <a:latin typeface="Rockwell" panose="02060603020205020403" pitchFamily="18" charset="0"/>
              </a:rPr>
              <a:t>efficient</a:t>
            </a:r>
            <a:r>
              <a:rPr lang="en-US" sz="1600" b="0" i="0" dirty="0">
                <a:effectLst/>
                <a:latin typeface="Rockwell" panose="02060603020205020403" pitchFamily="18" charset="0"/>
              </a:rPr>
              <a:t>, and </a:t>
            </a:r>
            <a:r>
              <a:rPr lang="en-US" sz="1600" b="1" i="0" dirty="0">
                <a:effectLst/>
                <a:latin typeface="Rockwell" panose="02060603020205020403" pitchFamily="18" charset="0"/>
              </a:rPr>
              <a:t>effective</a:t>
            </a:r>
            <a:r>
              <a:rPr lang="en-US" sz="1600" b="0" i="0" dirty="0">
                <a:effectLst/>
                <a:latin typeface="Rockwell" panose="02060603020205020403" pitchFamily="18" charset="0"/>
              </a:rPr>
              <a:t> in handling </a:t>
            </a:r>
            <a:r>
              <a:rPr lang="en-US" sz="1600" b="1" i="0" dirty="0">
                <a:effectLst/>
                <a:latin typeface="Rockwell" panose="02060603020205020403" pitchFamily="18" charset="0"/>
              </a:rPr>
              <a:t>high-dimensional</a:t>
            </a:r>
            <a:r>
              <a:rPr lang="en-US" sz="1600" b="0" i="0" dirty="0">
                <a:effectLst/>
                <a:latin typeface="Rockwell" panose="02060603020205020403" pitchFamily="18" charset="0"/>
              </a:rPr>
              <a:t> </a:t>
            </a:r>
            <a:r>
              <a:rPr lang="en-US" sz="1600" b="1" i="0" dirty="0">
                <a:effectLst/>
                <a:latin typeface="Rockwell" panose="02060603020205020403" pitchFamily="18" charset="0"/>
              </a:rPr>
              <a:t>data</a:t>
            </a:r>
            <a:r>
              <a:rPr lang="en-US" sz="1600" b="0" i="0" dirty="0">
                <a:effectLst/>
                <a:latin typeface="Rockwell" panose="02060603020205020403" pitchFamily="18" charset="0"/>
              </a:rPr>
              <a:t>.</a:t>
            </a:r>
          </a:p>
          <a:p>
            <a:r>
              <a:rPr lang="en-US" sz="1600" dirty="0">
                <a:latin typeface="Rockwell" panose="02060603020205020403" pitchFamily="18" charset="0"/>
              </a:rPr>
              <a:t>      Works best for categorical independent columns</a:t>
            </a:r>
            <a:r>
              <a:rPr lang="en-US" sz="1600" b="0" i="0" dirty="0">
                <a:effectLst/>
                <a:latin typeface="Rockwell" panose="02060603020205020403" pitchFamily="18" charset="0"/>
              </a:rPr>
              <a:t>.</a:t>
            </a:r>
          </a:p>
          <a:p>
            <a:endParaRPr lang="en-US" sz="1600" b="1" dirty="0">
              <a:latin typeface="Rockwell" panose="02060603020205020403" pitchFamily="18" charset="0"/>
            </a:endParaRPr>
          </a:p>
          <a:p>
            <a:pPr marL="285750" indent="-285750">
              <a:buFont typeface="Arial" panose="020B0604020202020204" pitchFamily="34" charset="0"/>
              <a:buChar char="•"/>
            </a:pPr>
            <a:r>
              <a:rPr lang="en-US" sz="1600" b="1" u="sng" dirty="0">
                <a:latin typeface="Rockwell" panose="02060603020205020403" pitchFamily="18" charset="0"/>
              </a:rPr>
              <a:t>Random Forest Algorithm</a:t>
            </a:r>
            <a:r>
              <a:rPr lang="en-US" sz="1600" b="1" dirty="0">
                <a:latin typeface="Rockwell" panose="02060603020205020403" pitchFamily="18" charset="0"/>
              </a:rPr>
              <a:t>: </a:t>
            </a:r>
            <a:r>
              <a:rPr lang="en-US" sz="1600" dirty="0">
                <a:latin typeface="Rockwell" panose="02060603020205020403" pitchFamily="18" charset="0"/>
              </a:rPr>
              <a:t>Random Forest: Random Forest is a robust supervised algorithm suitable for both regression and classification tasks. It helps predict outcomes by combining the results of multiple decision trees. It's commonly used in applications like predicting house prices, classifying images and analyzing customer behavior</a:t>
            </a:r>
            <a:endParaRPr lang="en-IN" sz="1600" dirty="0">
              <a:latin typeface="Rockwell" panose="02060603020205020403" pitchFamily="18" charset="0"/>
            </a:endParaRPr>
          </a:p>
        </p:txBody>
      </p:sp>
    </p:spTree>
    <p:extLst>
      <p:ext uri="{BB962C8B-B14F-4D97-AF65-F5344CB8AC3E}">
        <p14:creationId xmlns:p14="http://schemas.microsoft.com/office/powerpoint/2010/main" val="89196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Single Corner Rounded 45">
            <a:extLst>
              <a:ext uri="{FF2B5EF4-FFF2-40B4-BE49-F238E27FC236}">
                <a16:creationId xmlns:a16="http://schemas.microsoft.com/office/drawing/2014/main" id="{A30664B2-8809-B4E3-D215-B8F578B56C7B}"/>
              </a:ext>
            </a:extLst>
          </p:cNvPr>
          <p:cNvSpPr/>
          <p:nvPr/>
        </p:nvSpPr>
        <p:spPr>
          <a:xfrm>
            <a:off x="7608851" y="665257"/>
            <a:ext cx="4471172" cy="1584176"/>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05564988-FA95-C1C3-4958-C4546E003DCA}"/>
              </a:ext>
            </a:extLst>
          </p:cNvPr>
          <p:cNvSpPr/>
          <p:nvPr/>
        </p:nvSpPr>
        <p:spPr>
          <a:xfrm>
            <a:off x="2321188" y="209938"/>
            <a:ext cx="1780601"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76E3963-A93A-06E1-3123-75EE80C9177D}"/>
              </a:ext>
            </a:extLst>
          </p:cNvPr>
          <p:cNvSpPr/>
          <p:nvPr/>
        </p:nvSpPr>
        <p:spPr>
          <a:xfrm>
            <a:off x="5694327" y="236205"/>
            <a:ext cx="1907165"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3FF50C-602C-0405-83A2-F79F639EE925}"/>
              </a:ext>
            </a:extLst>
          </p:cNvPr>
          <p:cNvSpPr/>
          <p:nvPr/>
        </p:nvSpPr>
        <p:spPr>
          <a:xfrm>
            <a:off x="4532542" y="209937"/>
            <a:ext cx="1907165"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100B884-D022-2C78-D330-A52A4F39E834}"/>
              </a:ext>
            </a:extLst>
          </p:cNvPr>
          <p:cNvSpPr/>
          <p:nvPr/>
        </p:nvSpPr>
        <p:spPr>
          <a:xfrm>
            <a:off x="3447690" y="209938"/>
            <a:ext cx="1780601"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3725ED14-B345-D995-0224-777E3457DEBC}"/>
              </a:ext>
            </a:extLst>
          </p:cNvPr>
          <p:cNvSpPr/>
          <p:nvPr/>
        </p:nvSpPr>
        <p:spPr>
          <a:xfrm>
            <a:off x="170136" y="610619"/>
            <a:ext cx="7118029" cy="2880319"/>
          </a:xfrm>
          <a:prstGeom prst="roundRect">
            <a:avLst>
              <a:gd name="adj" fmla="val 2863"/>
            </a:avLst>
          </a:prstGeom>
          <a:solidFill>
            <a:schemeClr val="bg1">
              <a:alpha val="24000"/>
            </a:schemeClr>
          </a:solidFill>
          <a:ln>
            <a:gradFill flip="none" rotWithShape="1">
              <a:gsLst>
                <a:gs pos="54000">
                  <a:schemeClr val="bg1">
                    <a:alpha val="65000"/>
                  </a:schemeClr>
                </a:gs>
                <a:gs pos="100000">
                  <a:srgbClr val="00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 name="Table 17">
            <a:extLst>
              <a:ext uri="{FF2B5EF4-FFF2-40B4-BE49-F238E27FC236}">
                <a16:creationId xmlns:a16="http://schemas.microsoft.com/office/drawing/2014/main" id="{4034EF68-6670-A72D-E22E-E1E87135626C}"/>
              </a:ext>
            </a:extLst>
          </p:cNvPr>
          <p:cNvGraphicFramePr>
            <a:graphicFrameLocks noGrp="1"/>
          </p:cNvGraphicFramePr>
          <p:nvPr>
            <p:extLst>
              <p:ext uri="{D42A27DB-BD31-4B8C-83A1-F6EECF244321}">
                <p14:modId xmlns:p14="http://schemas.microsoft.com/office/powerpoint/2010/main" val="2586199860"/>
              </p:ext>
            </p:extLst>
          </p:nvPr>
        </p:nvGraphicFramePr>
        <p:xfrm>
          <a:off x="314959" y="585470"/>
          <a:ext cx="6939450" cy="1924050"/>
        </p:xfrm>
        <a:graphic>
          <a:graphicData uri="http://schemas.openxmlformats.org/drawingml/2006/table">
            <a:tbl>
              <a:tblPr lastCol="1">
                <a:tableStyleId>{5C22544A-7EE6-4342-B048-85BDC9FD1C3A}</a:tableStyleId>
              </a:tblPr>
              <a:tblGrid>
                <a:gridCol w="2366191">
                  <a:extLst>
                    <a:ext uri="{9D8B030D-6E8A-4147-A177-3AD203B41FA5}">
                      <a16:colId xmlns:a16="http://schemas.microsoft.com/office/drawing/2014/main" val="2604262945"/>
                    </a:ext>
                  </a:extLst>
                </a:gridCol>
                <a:gridCol w="1210845">
                  <a:extLst>
                    <a:ext uri="{9D8B030D-6E8A-4147-A177-3AD203B41FA5}">
                      <a16:colId xmlns:a16="http://schemas.microsoft.com/office/drawing/2014/main" val="3394960299"/>
                    </a:ext>
                  </a:extLst>
                </a:gridCol>
                <a:gridCol w="1216192">
                  <a:extLst>
                    <a:ext uri="{9D8B030D-6E8A-4147-A177-3AD203B41FA5}">
                      <a16:colId xmlns:a16="http://schemas.microsoft.com/office/drawing/2014/main" val="2560417514"/>
                    </a:ext>
                  </a:extLst>
                </a:gridCol>
                <a:gridCol w="1001570">
                  <a:extLst>
                    <a:ext uri="{9D8B030D-6E8A-4147-A177-3AD203B41FA5}">
                      <a16:colId xmlns:a16="http://schemas.microsoft.com/office/drawing/2014/main" val="3189041119"/>
                    </a:ext>
                  </a:extLst>
                </a:gridCol>
                <a:gridCol w="1144652">
                  <a:extLst>
                    <a:ext uri="{9D8B030D-6E8A-4147-A177-3AD203B41FA5}">
                      <a16:colId xmlns:a16="http://schemas.microsoft.com/office/drawing/2014/main" val="2684318755"/>
                    </a:ext>
                  </a:extLst>
                </a:gridCol>
              </a:tblGrid>
              <a:tr h="504825">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Logistic Regression</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79</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cs typeface="+mn-cs"/>
                        </a:rPr>
                        <a:t>79</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79</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7492696"/>
                  </a:ext>
                </a:extLst>
              </a:tr>
              <a:tr h="504825">
                <a:tc>
                  <a:txBody>
                    <a:bodyPr/>
                    <a:lstStyle/>
                    <a:p>
                      <a:pPr lvl="0" algn="l">
                        <a:buNone/>
                      </a:pPr>
                      <a:r>
                        <a:rPr lang="en-US" sz="1800" b="1" i="0" u="none" strike="noStrike" noProof="0" dirty="0">
                          <a:solidFill>
                            <a:schemeClr val="accent1">
                              <a:lumMod val="50000"/>
                            </a:schemeClr>
                          </a:solidFill>
                          <a:latin typeface="High Tower Text" panose="02040502050506030303" pitchFamily="18" charset="0"/>
                        </a:rPr>
                        <a:t>Decision Tree</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83</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80</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82</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96287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latin typeface="High Tower Text" panose="02040502050506030303" pitchFamily="18" charset="0"/>
                        </a:rPr>
                        <a:t>Random Forest Classifier</a:t>
                      </a:r>
                    </a:p>
                    <a:p>
                      <a:pPr lvl="0" algn="l">
                        <a:buNone/>
                      </a:pPr>
                      <a:endParaRPr lang="en-US" sz="1800" b="1" i="0" u="none" strike="noStrike" noProof="0" dirty="0">
                        <a:solidFill>
                          <a:schemeClr val="accent1">
                            <a:lumMod val="50000"/>
                          </a:schemeClr>
                        </a:solidFill>
                        <a:latin typeface="High Tower Text" panose="02040502050506030303" pitchFamily="18" charset="0"/>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86</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85</a:t>
                      </a:r>
                      <a:endParaRPr lang="en-US" sz="1800" b="0" kern="1200" dirty="0">
                        <a:solidFill>
                          <a:schemeClr val="tx2">
                            <a:lumMod val="50000"/>
                          </a:schemeClr>
                        </a:solidFill>
                        <a:latin typeface="Futura BdCn BT"/>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800" b="0" kern="1200" dirty="0">
                          <a:solidFill>
                            <a:schemeClr val="tx2">
                              <a:lumMod val="50000"/>
                            </a:schemeClr>
                          </a:solidFill>
                          <a:latin typeface="Futura BdCn BT"/>
                          <a:ea typeface="+mn-ea"/>
                          <a:cs typeface="+mn-cs"/>
                        </a:rPr>
                        <a:t>88</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IN" sz="1800" b="0" kern="1200" dirty="0">
                          <a:solidFill>
                            <a:schemeClr val="tx2">
                              <a:lumMod val="50000"/>
                            </a:schemeClr>
                          </a:solidFill>
                          <a:latin typeface="Futura BdCn BT"/>
                          <a:ea typeface="+mn-ea"/>
                          <a:cs typeface="+mn-cs"/>
                        </a:rPr>
                        <a:t>86</a:t>
                      </a:r>
                      <a:endParaRPr lang="en-US" sz="1800" b="0" kern="1200" dirty="0">
                        <a:solidFill>
                          <a:schemeClr val="tx2">
                            <a:lumMod val="50000"/>
                          </a:schemeClr>
                        </a:solidFill>
                        <a:latin typeface="Futura BdCn BT"/>
                        <a:ea typeface="WC Rhesus B Bta" panose="02000000000000000000" pitchFamily="50" charset="0"/>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9019"/>
                  </a:ext>
                </a:extLst>
              </a:tr>
            </a:tbl>
          </a:graphicData>
        </a:graphic>
      </p:graphicFrame>
      <p:sp>
        <p:nvSpPr>
          <p:cNvPr id="6" name="Rectangle: Top Corners Rounded 5">
            <a:extLst>
              <a:ext uri="{FF2B5EF4-FFF2-40B4-BE49-F238E27FC236}">
                <a16:creationId xmlns:a16="http://schemas.microsoft.com/office/drawing/2014/main" id="{4917F727-D307-6100-A5F4-2714960A9ADC}"/>
              </a:ext>
            </a:extLst>
          </p:cNvPr>
          <p:cNvSpPr/>
          <p:nvPr/>
        </p:nvSpPr>
        <p:spPr>
          <a:xfrm>
            <a:off x="2558348" y="-63339"/>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Top Corners Rounded 14">
            <a:extLst>
              <a:ext uri="{FF2B5EF4-FFF2-40B4-BE49-F238E27FC236}">
                <a16:creationId xmlns:a16="http://schemas.microsoft.com/office/drawing/2014/main" id="{9764C107-9A05-5347-EA6A-0ADA9D257350}"/>
              </a:ext>
            </a:extLst>
          </p:cNvPr>
          <p:cNvSpPr/>
          <p:nvPr/>
        </p:nvSpPr>
        <p:spPr>
          <a:xfrm>
            <a:off x="3709651" y="-28542"/>
            <a:ext cx="1180826" cy="63137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Top Corners Rounded 15">
            <a:extLst>
              <a:ext uri="{FF2B5EF4-FFF2-40B4-BE49-F238E27FC236}">
                <a16:creationId xmlns:a16="http://schemas.microsoft.com/office/drawing/2014/main" id="{A3570E86-FC25-130E-AEF5-F7BDF92905C0}"/>
              </a:ext>
            </a:extLst>
          </p:cNvPr>
          <p:cNvSpPr/>
          <p:nvPr/>
        </p:nvSpPr>
        <p:spPr>
          <a:xfrm>
            <a:off x="4888538" y="-63340"/>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6EDD6147-42C0-A932-1488-5C150C79F664}"/>
              </a:ext>
            </a:extLst>
          </p:cNvPr>
          <p:cNvSpPr/>
          <p:nvPr/>
        </p:nvSpPr>
        <p:spPr>
          <a:xfrm>
            <a:off x="6056370" y="-53463"/>
            <a:ext cx="1164608" cy="67415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9EC5AB5-7F39-661B-ED9B-AF061C84CC9A}"/>
              </a:ext>
            </a:extLst>
          </p:cNvPr>
          <p:cNvSpPr txBox="1"/>
          <p:nvPr/>
        </p:nvSpPr>
        <p:spPr>
          <a:xfrm rot="20622025">
            <a:off x="2408948" y="63264"/>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9" name="TextBox 18">
            <a:extLst>
              <a:ext uri="{FF2B5EF4-FFF2-40B4-BE49-F238E27FC236}">
                <a16:creationId xmlns:a16="http://schemas.microsoft.com/office/drawing/2014/main" id="{D518D8BA-1058-59B7-96B8-E0486B037606}"/>
              </a:ext>
            </a:extLst>
          </p:cNvPr>
          <p:cNvSpPr txBox="1"/>
          <p:nvPr/>
        </p:nvSpPr>
        <p:spPr>
          <a:xfrm rot="20622025">
            <a:off x="4724038" y="66929"/>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20" name="TextBox 19">
            <a:extLst>
              <a:ext uri="{FF2B5EF4-FFF2-40B4-BE49-F238E27FC236}">
                <a16:creationId xmlns:a16="http://schemas.microsoft.com/office/drawing/2014/main" id="{707726DD-63FE-C39B-EFEC-16B5ED370EA4}"/>
              </a:ext>
            </a:extLst>
          </p:cNvPr>
          <p:cNvSpPr txBox="1"/>
          <p:nvPr/>
        </p:nvSpPr>
        <p:spPr>
          <a:xfrm rot="20622025">
            <a:off x="3523725" y="119488"/>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Precision</a:t>
            </a:r>
            <a:endParaRPr lang="en-US" sz="1600" dirty="0">
              <a:solidFill>
                <a:schemeClr val="accent1">
                  <a:lumMod val="50000"/>
                </a:schemeClr>
              </a:solidFill>
              <a:latin typeface="Futura BdCn BT" panose="020B0706020204020204" pitchFamily="34" charset="0"/>
            </a:endParaRPr>
          </a:p>
        </p:txBody>
      </p:sp>
      <p:sp>
        <p:nvSpPr>
          <p:cNvPr id="21" name="TextBox 20">
            <a:extLst>
              <a:ext uri="{FF2B5EF4-FFF2-40B4-BE49-F238E27FC236}">
                <a16:creationId xmlns:a16="http://schemas.microsoft.com/office/drawing/2014/main" id="{7DBAE8E2-C116-1036-DFA4-456FA11C2240}"/>
              </a:ext>
            </a:extLst>
          </p:cNvPr>
          <p:cNvSpPr txBox="1"/>
          <p:nvPr/>
        </p:nvSpPr>
        <p:spPr>
          <a:xfrm rot="20622025">
            <a:off x="5901422" y="108951"/>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F1-Score</a:t>
            </a:r>
            <a:endParaRPr lang="en-US" sz="1600" dirty="0">
              <a:solidFill>
                <a:schemeClr val="accent1">
                  <a:lumMod val="50000"/>
                </a:schemeClr>
              </a:solidFill>
              <a:latin typeface="Futura BdCn BT" panose="020B0706020204020204" pitchFamily="34" charset="0"/>
            </a:endParaRPr>
          </a:p>
        </p:txBody>
      </p:sp>
      <p:graphicFrame>
        <p:nvGraphicFramePr>
          <p:cNvPr id="27" name="Chart 26">
            <a:extLst>
              <a:ext uri="{FF2B5EF4-FFF2-40B4-BE49-F238E27FC236}">
                <a16:creationId xmlns:a16="http://schemas.microsoft.com/office/drawing/2014/main" id="{73E55952-EA2A-EC53-87DA-9E3B57F87324}"/>
              </a:ext>
            </a:extLst>
          </p:cNvPr>
          <p:cNvGraphicFramePr/>
          <p:nvPr>
            <p:extLst>
              <p:ext uri="{D42A27DB-BD31-4B8C-83A1-F6EECF244321}">
                <p14:modId xmlns:p14="http://schemas.microsoft.com/office/powerpoint/2010/main" val="3658990227"/>
              </p:ext>
            </p:extLst>
          </p:nvPr>
        </p:nvGraphicFramePr>
        <p:xfrm>
          <a:off x="7463487" y="2249433"/>
          <a:ext cx="4728513" cy="4372363"/>
        </p:xfrm>
        <a:graphic>
          <a:graphicData uri="http://schemas.openxmlformats.org/drawingml/2006/chart">
            <c:chart xmlns:c="http://schemas.openxmlformats.org/drawingml/2006/chart" xmlns:r="http://schemas.openxmlformats.org/officeDocument/2006/relationships" r:id="rId2"/>
          </a:graphicData>
        </a:graphic>
      </p:graphicFrame>
      <p:sp>
        <p:nvSpPr>
          <p:cNvPr id="30" name="TextBox 29">
            <a:extLst>
              <a:ext uri="{FF2B5EF4-FFF2-40B4-BE49-F238E27FC236}">
                <a16:creationId xmlns:a16="http://schemas.microsoft.com/office/drawing/2014/main" id="{D8274D48-0314-FBF5-3AA7-61409BEFF908}"/>
              </a:ext>
            </a:extLst>
          </p:cNvPr>
          <p:cNvSpPr txBox="1"/>
          <p:nvPr/>
        </p:nvSpPr>
        <p:spPr>
          <a:xfrm>
            <a:off x="3176696" y="248675"/>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1" name="TextBox 30">
            <a:extLst>
              <a:ext uri="{FF2B5EF4-FFF2-40B4-BE49-F238E27FC236}">
                <a16:creationId xmlns:a16="http://schemas.microsoft.com/office/drawing/2014/main" id="{FF92EF8C-BE93-3337-D4B1-DAED12AC68CE}"/>
              </a:ext>
            </a:extLst>
          </p:cNvPr>
          <p:cNvSpPr txBox="1"/>
          <p:nvPr/>
        </p:nvSpPr>
        <p:spPr>
          <a:xfrm>
            <a:off x="4300064" y="288782"/>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2" name="TextBox 31">
            <a:extLst>
              <a:ext uri="{FF2B5EF4-FFF2-40B4-BE49-F238E27FC236}">
                <a16:creationId xmlns:a16="http://schemas.microsoft.com/office/drawing/2014/main" id="{8880AF09-C685-21A6-30E8-804C63DE644C}"/>
              </a:ext>
            </a:extLst>
          </p:cNvPr>
          <p:cNvSpPr txBox="1"/>
          <p:nvPr/>
        </p:nvSpPr>
        <p:spPr>
          <a:xfrm>
            <a:off x="6694550" y="328017"/>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33" name="TextBox 32">
            <a:extLst>
              <a:ext uri="{FF2B5EF4-FFF2-40B4-BE49-F238E27FC236}">
                <a16:creationId xmlns:a16="http://schemas.microsoft.com/office/drawing/2014/main" id="{E9A36FFA-7A48-CC5F-97D5-ED8E58695AE5}"/>
              </a:ext>
            </a:extLst>
          </p:cNvPr>
          <p:cNvSpPr txBox="1"/>
          <p:nvPr/>
        </p:nvSpPr>
        <p:spPr>
          <a:xfrm>
            <a:off x="5503600" y="258964"/>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34" name="Rectangle: Diagonal Corners Rounded 33">
            <a:extLst>
              <a:ext uri="{FF2B5EF4-FFF2-40B4-BE49-F238E27FC236}">
                <a16:creationId xmlns:a16="http://schemas.microsoft.com/office/drawing/2014/main" id="{5691FC68-B2FF-9E33-F474-76B4344240CD}"/>
              </a:ext>
            </a:extLst>
          </p:cNvPr>
          <p:cNvSpPr/>
          <p:nvPr/>
        </p:nvSpPr>
        <p:spPr>
          <a:xfrm>
            <a:off x="269232" y="2900392"/>
            <a:ext cx="7082650" cy="3629591"/>
          </a:xfrm>
          <a:prstGeom prst="round2DiagRect">
            <a:avLst/>
          </a:prstGeom>
          <a:solidFill>
            <a:schemeClr val="bg1">
              <a:lumMod val="85000"/>
            </a:schemeClr>
          </a:solidFill>
          <a:ln>
            <a:noFill/>
          </a:ln>
          <a:effectLst>
            <a:softEdge rad="1016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77033F4C-609B-8AAA-4ACC-BD25DFDBBF8E}"/>
              </a:ext>
            </a:extLst>
          </p:cNvPr>
          <p:cNvSpPr txBox="1"/>
          <p:nvPr/>
        </p:nvSpPr>
        <p:spPr>
          <a:xfrm rot="16200000" flipH="1">
            <a:off x="6683951" y="4218218"/>
            <a:ext cx="1350606" cy="276551"/>
          </a:xfrm>
          <a:prstGeom prst="rect">
            <a:avLst/>
          </a:prstGeom>
          <a:noFill/>
        </p:spPr>
        <p:txBody>
          <a:bodyPr wrap="square" rtlCol="0">
            <a:spAutoFit/>
          </a:bodyPr>
          <a:lstStyle/>
          <a:p>
            <a:pPr algn="ctr"/>
            <a:r>
              <a:rPr lang="en-IN" sz="1197" b="1" dirty="0">
                <a:solidFill>
                  <a:schemeClr val="tx1">
                    <a:lumMod val="65000"/>
                    <a:lumOff val="35000"/>
                  </a:schemeClr>
                </a:solidFill>
              </a:rPr>
              <a:t>Percentage (%)</a:t>
            </a:r>
          </a:p>
        </p:txBody>
      </p:sp>
      <p:sp>
        <p:nvSpPr>
          <p:cNvPr id="7" name="TextBox 6">
            <a:extLst>
              <a:ext uri="{FF2B5EF4-FFF2-40B4-BE49-F238E27FC236}">
                <a16:creationId xmlns:a16="http://schemas.microsoft.com/office/drawing/2014/main" id="{0605A9D0-515F-6AEF-AD95-15417A722477}"/>
              </a:ext>
            </a:extLst>
          </p:cNvPr>
          <p:cNvSpPr txBox="1"/>
          <p:nvPr/>
        </p:nvSpPr>
        <p:spPr>
          <a:xfrm>
            <a:off x="492305" y="3747568"/>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Random Forest  Dominates: Random Forest Classifier excels with 86% accuracy, balanced precision (185%) and recall (88%), showcasing superior overall classification performance.</a:t>
            </a:r>
            <a:endParaRPr lang="en-IN" sz="1200" b="1" dirty="0">
              <a:solidFill>
                <a:schemeClr val="accent1">
                  <a:lumMod val="7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F8AEE508-49A3-9D7D-FFF2-C02083F7D0E6}"/>
              </a:ext>
            </a:extLst>
          </p:cNvPr>
          <p:cNvSpPr txBox="1"/>
          <p:nvPr/>
        </p:nvSpPr>
        <p:spPr>
          <a:xfrm>
            <a:off x="-371896" y="2597793"/>
            <a:ext cx="2930244" cy="338554"/>
          </a:xfrm>
          <a:prstGeom prst="rect">
            <a:avLst/>
          </a:prstGeom>
          <a:noFill/>
        </p:spPr>
        <p:txBody>
          <a:bodyPr wrap="square" rtlCol="0">
            <a:spAutoFit/>
          </a:bodyPr>
          <a:lstStyle/>
          <a:p>
            <a:pPr algn="ctr"/>
            <a:r>
              <a:rPr lang="en-IN" sz="1600" b="1" dirty="0">
                <a:solidFill>
                  <a:schemeClr val="accent1">
                    <a:lumMod val="75000"/>
                  </a:schemeClr>
                </a:solidFill>
                <a:latin typeface="Century Gothic" panose="020B0502020202020204" pitchFamily="34" charset="0"/>
              </a:rPr>
              <a:t>Experimental Results :</a:t>
            </a:r>
          </a:p>
        </p:txBody>
      </p:sp>
      <p:sp>
        <p:nvSpPr>
          <p:cNvPr id="22" name="Rectangle: Rounded Corners 21">
            <a:extLst>
              <a:ext uri="{FF2B5EF4-FFF2-40B4-BE49-F238E27FC236}">
                <a16:creationId xmlns:a16="http://schemas.microsoft.com/office/drawing/2014/main" id="{F4136AEE-70F8-8045-91FD-C77D506C35A2}"/>
              </a:ext>
            </a:extLst>
          </p:cNvPr>
          <p:cNvSpPr/>
          <p:nvPr/>
        </p:nvSpPr>
        <p:spPr>
          <a:xfrm>
            <a:off x="492305" y="3816795"/>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4E7DFE1-5E4D-8555-A2F4-7C6636DB4CF6}"/>
              </a:ext>
            </a:extLst>
          </p:cNvPr>
          <p:cNvSpPr/>
          <p:nvPr/>
        </p:nvSpPr>
        <p:spPr>
          <a:xfrm>
            <a:off x="462566" y="5414736"/>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DAF9CBA7-9AA0-AD20-5E53-2299BAC6EFC9}"/>
              </a:ext>
            </a:extLst>
          </p:cNvPr>
          <p:cNvSpPr/>
          <p:nvPr/>
        </p:nvSpPr>
        <p:spPr>
          <a:xfrm>
            <a:off x="492305" y="4534608"/>
            <a:ext cx="6202245" cy="671248"/>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7D573016-597B-CBE7-EC1C-4E25491DA11A}"/>
              </a:ext>
            </a:extLst>
          </p:cNvPr>
          <p:cNvSpPr txBox="1"/>
          <p:nvPr/>
        </p:nvSpPr>
        <p:spPr>
          <a:xfrm>
            <a:off x="462566" y="4576316"/>
            <a:ext cx="6294574" cy="646331"/>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Logistic Regression &amp; Decision Tree Consistency: Both algorithms maintain 79%  and 83% accuracy, with Decision Tree having higher precision (80%) and Random Forest  higher recall (80%).</a:t>
            </a:r>
            <a:endParaRPr lang="en-IN" sz="1200" b="1" dirty="0">
              <a:solidFill>
                <a:schemeClr val="accent1">
                  <a:lumMod val="75000"/>
                </a:schemeClr>
              </a:solidFill>
              <a:latin typeface="Century Gothic" panose="020B0502020202020204" pitchFamily="34" charset="0"/>
            </a:endParaRPr>
          </a:p>
        </p:txBody>
      </p:sp>
      <p:sp>
        <p:nvSpPr>
          <p:cNvPr id="26" name="TextBox 25">
            <a:extLst>
              <a:ext uri="{FF2B5EF4-FFF2-40B4-BE49-F238E27FC236}">
                <a16:creationId xmlns:a16="http://schemas.microsoft.com/office/drawing/2014/main" id="{516C48C9-89FD-B240-65CA-1EAECE504EF1}"/>
              </a:ext>
            </a:extLst>
          </p:cNvPr>
          <p:cNvSpPr txBox="1"/>
          <p:nvPr/>
        </p:nvSpPr>
        <p:spPr>
          <a:xfrm>
            <a:off x="462566" y="5431527"/>
            <a:ext cx="6294574" cy="461665"/>
          </a:xfrm>
          <a:prstGeom prst="rect">
            <a:avLst/>
          </a:prstGeom>
          <a:noFill/>
        </p:spPr>
        <p:txBody>
          <a:bodyPr wrap="square">
            <a:spAutoFit/>
          </a:bodyPr>
          <a:lstStyle/>
          <a:p>
            <a:r>
              <a:rPr lang="en-US" sz="1200" b="1" dirty="0">
                <a:solidFill>
                  <a:schemeClr val="accent1">
                    <a:lumMod val="75000"/>
                  </a:schemeClr>
                </a:solidFill>
                <a:latin typeface="Century Gothic" panose="020B0502020202020204" pitchFamily="34" charset="0"/>
              </a:rPr>
              <a:t>Logistic Regression: LR achieves 79% accuracy and high precision (79%) but higher recall (80%).</a:t>
            </a:r>
          </a:p>
        </p:txBody>
      </p:sp>
      <p:sp>
        <p:nvSpPr>
          <p:cNvPr id="28" name="TextBox 27">
            <a:extLst>
              <a:ext uri="{FF2B5EF4-FFF2-40B4-BE49-F238E27FC236}">
                <a16:creationId xmlns:a16="http://schemas.microsoft.com/office/drawing/2014/main" id="{2EB1AD50-F1C5-4D35-A79A-8AB52C829E3B}"/>
              </a:ext>
            </a:extLst>
          </p:cNvPr>
          <p:cNvSpPr txBox="1"/>
          <p:nvPr/>
        </p:nvSpPr>
        <p:spPr>
          <a:xfrm>
            <a:off x="8951870" y="272427"/>
            <a:ext cx="1752641" cy="307777"/>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1400" dirty="0">
                <a:solidFill>
                  <a:schemeClr val="accent1">
                    <a:lumMod val="75000"/>
                  </a:schemeClr>
                </a:solidFill>
                <a:latin typeface="Century Gothic" panose="020B0502020202020204" pitchFamily="34" charset="0"/>
              </a:rPr>
              <a:t>Understanding</a:t>
            </a:r>
          </a:p>
        </p:txBody>
      </p:sp>
      <p:sp>
        <p:nvSpPr>
          <p:cNvPr id="43" name="TextBox 42">
            <a:extLst>
              <a:ext uri="{FF2B5EF4-FFF2-40B4-BE49-F238E27FC236}">
                <a16:creationId xmlns:a16="http://schemas.microsoft.com/office/drawing/2014/main" id="{53BC8DA9-C267-8857-248F-F3DA9CAF2417}"/>
              </a:ext>
            </a:extLst>
          </p:cNvPr>
          <p:cNvSpPr txBox="1"/>
          <p:nvPr/>
        </p:nvSpPr>
        <p:spPr>
          <a:xfrm>
            <a:off x="7703401" y="1146411"/>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Recall: </a:t>
            </a:r>
            <a:r>
              <a:rPr lang="en-US" sz="1100" dirty="0">
                <a:solidFill>
                  <a:schemeClr val="accent1">
                    <a:lumMod val="75000"/>
                  </a:schemeClr>
                </a:solidFill>
                <a:latin typeface="Century Gothic" panose="020B0502020202020204" pitchFamily="34" charset="0"/>
              </a:rPr>
              <a:t>Recall: The ability of a model to find all the relevant cases</a:t>
            </a:r>
          </a:p>
        </p:txBody>
      </p:sp>
      <p:sp>
        <p:nvSpPr>
          <p:cNvPr id="44" name="TextBox 43">
            <a:extLst>
              <a:ext uri="{FF2B5EF4-FFF2-40B4-BE49-F238E27FC236}">
                <a16:creationId xmlns:a16="http://schemas.microsoft.com/office/drawing/2014/main" id="{458EAD4D-CD6C-DD88-7FE9-6B9659F8A6FD}"/>
              </a:ext>
            </a:extLst>
          </p:cNvPr>
          <p:cNvSpPr txBox="1"/>
          <p:nvPr/>
        </p:nvSpPr>
        <p:spPr>
          <a:xfrm>
            <a:off x="7682477" y="709728"/>
            <a:ext cx="4399980" cy="430887"/>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Precision: </a:t>
            </a:r>
            <a:r>
              <a:rPr lang="en-US" sz="1100" dirty="0">
                <a:solidFill>
                  <a:schemeClr val="accent1">
                    <a:lumMod val="75000"/>
                  </a:schemeClr>
                </a:solidFill>
                <a:latin typeface="Century Gothic" panose="020B0502020202020204" pitchFamily="34" charset="0"/>
              </a:rPr>
              <a:t>The accuracy of the model when it claims to have found something.</a:t>
            </a:r>
            <a:endParaRPr lang="en-IN" dirty="0"/>
          </a:p>
        </p:txBody>
      </p:sp>
      <p:sp>
        <p:nvSpPr>
          <p:cNvPr id="45" name="TextBox 44">
            <a:extLst>
              <a:ext uri="{FF2B5EF4-FFF2-40B4-BE49-F238E27FC236}">
                <a16:creationId xmlns:a16="http://schemas.microsoft.com/office/drawing/2014/main" id="{EF52BF4E-A450-7E67-8692-0F7D7F70500B}"/>
              </a:ext>
            </a:extLst>
          </p:cNvPr>
          <p:cNvSpPr txBox="1"/>
          <p:nvPr/>
        </p:nvSpPr>
        <p:spPr>
          <a:xfrm>
            <a:off x="7724325" y="1577298"/>
            <a:ext cx="4399980" cy="600164"/>
          </a:xfrm>
          <a:prstGeom prst="rect">
            <a:avLst/>
          </a:prstGeom>
          <a:noFill/>
        </p:spPr>
        <p:txBody>
          <a:bodyPr wrap="square" rtlCol="0">
            <a:spAutoFit/>
          </a:bodyPr>
          <a:lstStyle/>
          <a:p>
            <a:r>
              <a:rPr lang="en-US" sz="1100" b="1" dirty="0">
                <a:solidFill>
                  <a:schemeClr val="accent1">
                    <a:lumMod val="75000"/>
                  </a:schemeClr>
                </a:solidFill>
                <a:latin typeface="Century Gothic" panose="020B0502020202020204" pitchFamily="34" charset="0"/>
              </a:rPr>
              <a:t>F1 Score: </a:t>
            </a:r>
            <a:r>
              <a:rPr lang="en-US" sz="1100" dirty="0">
                <a:solidFill>
                  <a:schemeClr val="accent1">
                    <a:lumMod val="75000"/>
                  </a:schemeClr>
                </a:solidFill>
                <a:latin typeface="Century Gothic" panose="020B0502020202020204" pitchFamily="34" charset="0"/>
              </a:rPr>
              <a:t>A balance between recall and precision, useful when both false positives and false negatives need to be minimized.</a:t>
            </a:r>
            <a:endParaRPr lang="en-IN" dirty="0"/>
          </a:p>
        </p:txBody>
      </p:sp>
      <p:pic>
        <p:nvPicPr>
          <p:cNvPr id="42" name="Picture 41">
            <a:extLst>
              <a:ext uri="{FF2B5EF4-FFF2-40B4-BE49-F238E27FC236}">
                <a16:creationId xmlns:a16="http://schemas.microsoft.com/office/drawing/2014/main" id="{298881E9-7B48-4330-BBD2-DAC7949806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22516" y="244788"/>
            <a:ext cx="424980" cy="424980"/>
          </a:xfrm>
          <a:prstGeom prst="rect">
            <a:avLst/>
          </a:prstGeom>
        </p:spPr>
      </p:pic>
      <p:pic>
        <p:nvPicPr>
          <p:cNvPr id="48" name="Picture 47">
            <a:extLst>
              <a:ext uri="{FF2B5EF4-FFF2-40B4-BE49-F238E27FC236}">
                <a16:creationId xmlns:a16="http://schemas.microsoft.com/office/drawing/2014/main" id="{87F32703-B780-F9C2-0B13-4EF65FFA8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9179" y="3113078"/>
            <a:ext cx="424800" cy="424800"/>
          </a:xfrm>
          <a:prstGeom prst="rect">
            <a:avLst/>
          </a:prstGeom>
        </p:spPr>
      </p:pic>
      <p:graphicFrame>
        <p:nvGraphicFramePr>
          <p:cNvPr id="5" name="Chart 4">
            <a:extLst>
              <a:ext uri="{FF2B5EF4-FFF2-40B4-BE49-F238E27FC236}">
                <a16:creationId xmlns:a16="http://schemas.microsoft.com/office/drawing/2014/main" id="{73E55952-EA2A-EC53-87DA-9E3B57F87324}"/>
              </a:ext>
            </a:extLst>
          </p:cNvPr>
          <p:cNvGraphicFramePr/>
          <p:nvPr>
            <p:extLst>
              <p:ext uri="{D42A27DB-BD31-4B8C-83A1-F6EECF244321}">
                <p14:modId xmlns:p14="http://schemas.microsoft.com/office/powerpoint/2010/main" val="2407215234"/>
              </p:ext>
            </p:extLst>
          </p:nvPr>
        </p:nvGraphicFramePr>
        <p:xfrm>
          <a:off x="7382293" y="2289393"/>
          <a:ext cx="4697730" cy="437197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89692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71DEFB-47F1-1A0E-9BF3-79F42A76C806}"/>
              </a:ext>
            </a:extLst>
          </p:cNvPr>
          <p:cNvSpPr txBox="1"/>
          <p:nvPr/>
        </p:nvSpPr>
        <p:spPr>
          <a:xfrm>
            <a:off x="-1126078" y="-30000"/>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Conclusion</a:t>
            </a:r>
          </a:p>
        </p:txBody>
      </p:sp>
      <p:pic>
        <p:nvPicPr>
          <p:cNvPr id="3" name="Picture 2">
            <a:extLst>
              <a:ext uri="{FF2B5EF4-FFF2-40B4-BE49-F238E27FC236}">
                <a16:creationId xmlns:a16="http://schemas.microsoft.com/office/drawing/2014/main" id="{5FD3747E-987A-BB39-9390-0914DEE4818C}"/>
              </a:ext>
            </a:extLst>
          </p:cNvPr>
          <p:cNvPicPr>
            <a:picLocks noChangeAspect="1"/>
          </p:cNvPicPr>
          <p:nvPr/>
        </p:nvPicPr>
        <p:blipFill>
          <a:blip r:embed="rId2"/>
          <a:stretch>
            <a:fillRect/>
          </a:stretch>
        </p:blipFill>
        <p:spPr>
          <a:xfrm flipH="1">
            <a:off x="59924" y="2545104"/>
            <a:ext cx="1859611" cy="4360828"/>
          </a:xfrm>
          <a:prstGeom prst="rect">
            <a:avLst/>
          </a:prstGeom>
        </p:spPr>
      </p:pic>
      <p:sp>
        <p:nvSpPr>
          <p:cNvPr id="4" name="TextBox 3">
            <a:extLst>
              <a:ext uri="{FF2B5EF4-FFF2-40B4-BE49-F238E27FC236}">
                <a16:creationId xmlns:a16="http://schemas.microsoft.com/office/drawing/2014/main" id="{BC6C97B8-9238-71D2-5C46-D7E2744F748D}"/>
              </a:ext>
            </a:extLst>
          </p:cNvPr>
          <p:cNvSpPr txBox="1"/>
          <p:nvPr/>
        </p:nvSpPr>
        <p:spPr>
          <a:xfrm>
            <a:off x="-1126078" y="-91323"/>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latin typeface="Goudy Old Style" panose="02020502050305020303" pitchFamily="18" charset="0"/>
                <a:ea typeface="+mj-ea"/>
                <a:cs typeface="+mj-cs"/>
              </a:rPr>
              <a:t>Conclusion</a:t>
            </a:r>
          </a:p>
        </p:txBody>
      </p:sp>
      <p:sp>
        <p:nvSpPr>
          <p:cNvPr id="9" name="TextBox 8">
            <a:extLst>
              <a:ext uri="{FF2B5EF4-FFF2-40B4-BE49-F238E27FC236}">
                <a16:creationId xmlns:a16="http://schemas.microsoft.com/office/drawing/2014/main" id="{CA52768D-AB0D-A548-F8F5-C26A9B166449}"/>
              </a:ext>
            </a:extLst>
          </p:cNvPr>
          <p:cNvSpPr txBox="1"/>
          <p:nvPr/>
        </p:nvSpPr>
        <p:spPr>
          <a:xfrm>
            <a:off x="2063472" y="3187984"/>
            <a:ext cx="2808312"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t>Limitations</a:t>
            </a:r>
          </a:p>
        </p:txBody>
      </p:sp>
      <p:sp>
        <p:nvSpPr>
          <p:cNvPr id="11" name="TextBox 10">
            <a:extLst>
              <a:ext uri="{FF2B5EF4-FFF2-40B4-BE49-F238E27FC236}">
                <a16:creationId xmlns:a16="http://schemas.microsoft.com/office/drawing/2014/main" id="{28C9ADE7-87BA-E101-3EFD-50EA7FD1009C}"/>
              </a:ext>
            </a:extLst>
          </p:cNvPr>
          <p:cNvSpPr txBox="1"/>
          <p:nvPr/>
        </p:nvSpPr>
        <p:spPr>
          <a:xfrm>
            <a:off x="2063552" y="5496940"/>
            <a:ext cx="4032448"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research</a:t>
            </a:r>
          </a:p>
        </p:txBody>
      </p:sp>
      <p:sp>
        <p:nvSpPr>
          <p:cNvPr id="12" name="TextBox 11">
            <a:extLst>
              <a:ext uri="{FF2B5EF4-FFF2-40B4-BE49-F238E27FC236}">
                <a16:creationId xmlns:a16="http://schemas.microsoft.com/office/drawing/2014/main" id="{08B95447-3331-FA24-5BD8-697BB95D9556}"/>
              </a:ext>
            </a:extLst>
          </p:cNvPr>
          <p:cNvSpPr txBox="1"/>
          <p:nvPr/>
        </p:nvSpPr>
        <p:spPr>
          <a:xfrm>
            <a:off x="2220164" y="1294498"/>
            <a:ext cx="2881516"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Key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rPr>
              <a:t>Findings</a:t>
            </a:r>
            <a:endPar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endParaRPr>
          </a:p>
        </p:txBody>
      </p:sp>
      <p:sp>
        <p:nvSpPr>
          <p:cNvPr id="14" name="TextBox 13">
            <a:extLst>
              <a:ext uri="{FF2B5EF4-FFF2-40B4-BE49-F238E27FC236}">
                <a16:creationId xmlns:a16="http://schemas.microsoft.com/office/drawing/2014/main" id="{DC40A6D1-65E7-1286-F884-CD253FBB6B3A}"/>
              </a:ext>
            </a:extLst>
          </p:cNvPr>
          <p:cNvSpPr txBox="1"/>
          <p:nvPr/>
        </p:nvSpPr>
        <p:spPr>
          <a:xfrm>
            <a:off x="2201272" y="4997214"/>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Lack of Test Dataset Evaluation</a:t>
            </a:r>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model's performance on new, unseen data is not evaluated, raising concerns about its real-world applicability.</a:t>
            </a:r>
            <a:endParaRPr lang="en-IN"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endParaRPr>
          </a:p>
        </p:txBody>
      </p:sp>
      <p:sp>
        <p:nvSpPr>
          <p:cNvPr id="16" name="TextBox 15">
            <a:extLst>
              <a:ext uri="{FF2B5EF4-FFF2-40B4-BE49-F238E27FC236}">
                <a16:creationId xmlns:a16="http://schemas.microsoft.com/office/drawing/2014/main" id="{5C453660-5978-FC6B-024A-9F040FF41B7F}"/>
              </a:ext>
            </a:extLst>
          </p:cNvPr>
          <p:cNvSpPr txBox="1"/>
          <p:nvPr/>
        </p:nvSpPr>
        <p:spPr>
          <a:xfrm>
            <a:off x="2194976" y="3717601"/>
            <a:ext cx="9650268" cy="523220"/>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Single and Small Size Dataset Limitation:</a:t>
            </a:r>
          </a:p>
          <a:p>
            <a:r>
              <a:rPr lang="en-US"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study relies on a single dataset, potentially limiting its generalizability to diverse populations.</a:t>
            </a:r>
          </a:p>
        </p:txBody>
      </p:sp>
      <p:sp>
        <p:nvSpPr>
          <p:cNvPr id="18" name="TextBox 17">
            <a:extLst>
              <a:ext uri="{FF2B5EF4-FFF2-40B4-BE49-F238E27FC236}">
                <a16:creationId xmlns:a16="http://schemas.microsoft.com/office/drawing/2014/main" id="{F190352A-52ED-4CA2-9D6D-632FACBB2599}"/>
              </a:ext>
            </a:extLst>
          </p:cNvPr>
          <p:cNvSpPr txBox="1"/>
          <p:nvPr/>
        </p:nvSpPr>
        <p:spPr>
          <a:xfrm>
            <a:off x="2201272" y="4258550"/>
            <a:ext cx="9650268" cy="738664"/>
          </a:xfrm>
          <a:prstGeom prst="rect">
            <a:avLst/>
          </a:prstGeom>
          <a:solidFill>
            <a:schemeClr val="tx2">
              <a:lumMod val="20000"/>
              <a:lumOff val="80000"/>
            </a:schemeClr>
          </a:solidFill>
        </p:spPr>
        <p:txBody>
          <a:bodyPr wrap="square">
            <a:spAutoFit/>
          </a:bodyPr>
          <a:lstStyle>
            <a:defPPr>
              <a:defRPr lang="en-US"/>
            </a:defPPr>
            <a:lvl1pPr>
              <a:defRPr i="0">
                <a:effectLst/>
                <a:latin typeface="Söhne"/>
              </a:defRPr>
            </a:lvl1pPr>
          </a:lstStyle>
          <a:p>
            <a:r>
              <a:rPr lang="en-US" sz="1400" b="1"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Limited Variable Consideration</a:t>
            </a:r>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a:t>
            </a:r>
          </a:p>
          <a:p>
            <a:r>
              <a:rPr lang="en-US" sz="1400" dirty="0">
                <a:solidFill>
                  <a:schemeClr val="accent1">
                    <a:lumMod val="50000"/>
                  </a:schemeClr>
                </a:solidFill>
                <a:effectLst>
                  <a:outerShdw blurRad="38100" dist="38100" dir="2700000" algn="tl">
                    <a:srgbClr val="000000">
                      <a:alpha val="43137"/>
                    </a:srgbClr>
                  </a:outerShdw>
                </a:effectLst>
                <a:latin typeface="Tw Cen MT" panose="020B0602020104020603" pitchFamily="34" charset="0"/>
              </a:rPr>
              <a:t>The analysis focuses narrowly on demographic and clinical variables, overlooking lifestyle and genetic factors relevant to heart health.</a:t>
            </a:r>
          </a:p>
        </p:txBody>
      </p:sp>
      <p:sp>
        <p:nvSpPr>
          <p:cNvPr id="20" name="TextBox 19">
            <a:extLst>
              <a:ext uri="{FF2B5EF4-FFF2-40B4-BE49-F238E27FC236}">
                <a16:creationId xmlns:a16="http://schemas.microsoft.com/office/drawing/2014/main" id="{894737B4-3A1F-82F5-6EB9-B488A4D006D7}"/>
              </a:ext>
            </a:extLst>
          </p:cNvPr>
          <p:cNvSpPr txBox="1"/>
          <p:nvPr/>
        </p:nvSpPr>
        <p:spPr>
          <a:xfrm>
            <a:off x="2201272" y="6046387"/>
            <a:ext cx="9650268" cy="738664"/>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b="0" dirty="0"/>
          </a:p>
        </p:txBody>
      </p:sp>
      <p:pic>
        <p:nvPicPr>
          <p:cNvPr id="23" name="Picture 22">
            <a:extLst>
              <a:ext uri="{FF2B5EF4-FFF2-40B4-BE49-F238E27FC236}">
                <a16:creationId xmlns:a16="http://schemas.microsoft.com/office/drawing/2014/main" id="{8543B75B-7229-675E-15FD-FA75A5CF6842}"/>
              </a:ext>
            </a:extLst>
          </p:cNvPr>
          <p:cNvPicPr>
            <a:picLocks noChangeAspect="1"/>
          </p:cNvPicPr>
          <p:nvPr/>
        </p:nvPicPr>
        <p:blipFill>
          <a:blip r:embed="rId3">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1762923" y="1240216"/>
            <a:ext cx="540000" cy="540000"/>
          </a:xfrm>
          <a:prstGeom prst="rect">
            <a:avLst/>
          </a:prstGeom>
        </p:spPr>
      </p:pic>
      <p:pic>
        <p:nvPicPr>
          <p:cNvPr id="27" name="Picture 26">
            <a:extLst>
              <a:ext uri="{FF2B5EF4-FFF2-40B4-BE49-F238E27FC236}">
                <a16:creationId xmlns:a16="http://schemas.microsoft.com/office/drawing/2014/main" id="{A6A6962B-9EAE-3FED-870D-5E946F20972A}"/>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18907" y="5435617"/>
            <a:ext cx="601257" cy="601257"/>
          </a:xfrm>
          <a:prstGeom prst="rect">
            <a:avLst/>
          </a:prstGeom>
        </p:spPr>
      </p:pic>
      <p:sp>
        <p:nvSpPr>
          <p:cNvPr id="29" name="TextBox 28">
            <a:extLst>
              <a:ext uri="{FF2B5EF4-FFF2-40B4-BE49-F238E27FC236}">
                <a16:creationId xmlns:a16="http://schemas.microsoft.com/office/drawing/2014/main" id="{D641FFE2-56B9-43B3-2AE5-3DEA6416494D}"/>
              </a:ext>
            </a:extLst>
          </p:cNvPr>
          <p:cNvSpPr txBox="1"/>
          <p:nvPr/>
        </p:nvSpPr>
        <p:spPr>
          <a:xfrm>
            <a:off x="2201272" y="1841539"/>
            <a:ext cx="9650268" cy="307777"/>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b="0" dirty="0"/>
              <a:t>The results indicated that the Random Forest Classifier model had the highest accuracy of 86%</a:t>
            </a:r>
            <a:endParaRPr lang="en-IN" b="0" dirty="0"/>
          </a:p>
        </p:txBody>
      </p:sp>
      <p:sp>
        <p:nvSpPr>
          <p:cNvPr id="31" name="TextBox 30">
            <a:extLst>
              <a:ext uri="{FF2B5EF4-FFF2-40B4-BE49-F238E27FC236}">
                <a16:creationId xmlns:a16="http://schemas.microsoft.com/office/drawing/2014/main" id="{128CE21F-7660-4104-5FB3-36ED3758F8D9}"/>
              </a:ext>
            </a:extLst>
          </p:cNvPr>
          <p:cNvSpPr txBox="1"/>
          <p:nvPr/>
        </p:nvSpPr>
        <p:spPr>
          <a:xfrm>
            <a:off x="2187174" y="2160154"/>
            <a:ext cx="9664366"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study utilized the Kaggle Heart Failure Prediction dataset with 2509 instances, and all algorithms were implemented on </a:t>
            </a:r>
            <a:r>
              <a:rPr lang="en-US" dirty="0" err="1"/>
              <a:t>Jupyter</a:t>
            </a:r>
            <a:r>
              <a:rPr lang="en-US" dirty="0"/>
              <a:t> Notebook</a:t>
            </a:r>
            <a:endParaRPr lang="en-IN" dirty="0"/>
          </a:p>
        </p:txBody>
      </p:sp>
      <p:sp>
        <p:nvSpPr>
          <p:cNvPr id="33" name="TextBox 32">
            <a:extLst>
              <a:ext uri="{FF2B5EF4-FFF2-40B4-BE49-F238E27FC236}">
                <a16:creationId xmlns:a16="http://schemas.microsoft.com/office/drawing/2014/main" id="{A5E1D5BF-FEBE-E921-CDB3-453AE7859878}"/>
              </a:ext>
            </a:extLst>
          </p:cNvPr>
          <p:cNvSpPr txBox="1"/>
          <p:nvPr/>
        </p:nvSpPr>
        <p:spPr>
          <a:xfrm>
            <a:off x="2201272" y="2646014"/>
            <a:ext cx="9650268" cy="523220"/>
          </a:xfrm>
          <a:prstGeom prst="rect">
            <a:avLst/>
          </a:prstGeom>
          <a:solidFill>
            <a:schemeClr val="tx2">
              <a:lumMod val="20000"/>
              <a:lumOff val="80000"/>
            </a:schemeClr>
          </a:solidFill>
        </p:spPr>
        <p:txBody>
          <a:bodyPr wrap="square">
            <a:spAutoFit/>
          </a:bodyPr>
          <a:lstStyle>
            <a:defPPr>
              <a:defRPr lang="en-US"/>
            </a:defPPr>
            <a:lvl1pPr>
              <a:defRPr sz="1400" b="0"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dirty="0"/>
              <a:t>The accuracies of all algorithms were above 79% with the lowest accuracy of 79% given by Logistic Regression and the highest accuracy given Random forest Classifier</a:t>
            </a:r>
            <a:r>
              <a:rPr lang="en-US" b="0" dirty="0"/>
              <a:t> as previously mentioned.</a:t>
            </a:r>
            <a:endParaRPr lang="en-IN" dirty="0"/>
          </a:p>
        </p:txBody>
      </p:sp>
      <p:pic>
        <p:nvPicPr>
          <p:cNvPr id="25" name="Picture 24">
            <a:extLst>
              <a:ext uri="{FF2B5EF4-FFF2-40B4-BE49-F238E27FC236}">
                <a16:creationId xmlns:a16="http://schemas.microsoft.com/office/drawing/2014/main" id="{768390AD-A337-FD55-BD7D-6A55CEEADCAC}"/>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740279" y="3186963"/>
            <a:ext cx="538609" cy="538609"/>
          </a:xfrm>
          <a:prstGeom prst="rect">
            <a:avLst/>
          </a:prstGeom>
        </p:spPr>
      </p:pic>
      <p:sp>
        <p:nvSpPr>
          <p:cNvPr id="2" name="Freeform 2">
            <a:extLst>
              <a:ext uri="{FF2B5EF4-FFF2-40B4-BE49-F238E27FC236}">
                <a16:creationId xmlns:a16="http://schemas.microsoft.com/office/drawing/2014/main" id="{80BE8565-3DF8-20EB-6631-181FA9DBBCB7}"/>
              </a:ext>
            </a:extLst>
          </p:cNvPr>
          <p:cNvSpPr/>
          <p:nvPr/>
        </p:nvSpPr>
        <p:spPr>
          <a:xfrm rot="5400000">
            <a:off x="7371211" y="-4759803"/>
            <a:ext cx="4991149" cy="7541571"/>
          </a:xfrm>
          <a:custGeom>
            <a:avLst/>
            <a:gdLst/>
            <a:ahLst/>
            <a:cxnLst/>
            <a:rect l="l" t="t" r="r" b="b"/>
            <a:pathLst>
              <a:path w="4991149" h="7541571">
                <a:moveTo>
                  <a:pt x="0" y="0"/>
                </a:moveTo>
                <a:lnTo>
                  <a:pt x="4991149" y="0"/>
                </a:lnTo>
                <a:lnTo>
                  <a:pt x="4991149" y="7541572"/>
                </a:lnTo>
                <a:lnTo>
                  <a:pt x="0" y="7541572"/>
                </a:lnTo>
                <a:lnTo>
                  <a:pt x="0" y="0"/>
                </a:lnTo>
                <a:close/>
              </a:path>
            </a:pathLst>
          </a:custGeom>
          <a:blipFill dpi="0" rotWithShape="1">
            <a:blip r:embed="rId6">
              <a:alphaModFix amt="24000"/>
              <a:extLst>
                <a:ext uri="{96DAC541-7B7A-43D3-8B79-37D633B846F1}">
                  <asvg:svgBlip xmlns:asvg="http://schemas.microsoft.com/office/drawing/2016/SVG/main" r:embed="rId7"/>
                </a:ext>
              </a:extLst>
            </a:blip>
            <a:srcRect/>
            <a:stretch>
              <a:fillRect/>
            </a:stretch>
          </a:blipFill>
        </p:spPr>
        <p:txBody>
          <a:bodyPr/>
          <a:lstStyle/>
          <a:p>
            <a:endParaRPr lang="en-IN"/>
          </a:p>
        </p:txBody>
      </p:sp>
    </p:spTree>
    <p:extLst>
      <p:ext uri="{BB962C8B-B14F-4D97-AF65-F5344CB8AC3E}">
        <p14:creationId xmlns:p14="http://schemas.microsoft.com/office/powerpoint/2010/main" val="2580211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26351" y="6311075"/>
            <a:ext cx="1785976" cy="462949"/>
          </a:xfrm>
          <a:prstGeom prst="rect">
            <a:avLst/>
          </a:prstGeom>
        </p:spPr>
      </p:pic>
      <p:pic>
        <p:nvPicPr>
          <p:cNvPr id="8" name="Picture 7">
            <a:extLst>
              <a:ext uri="{FF2B5EF4-FFF2-40B4-BE49-F238E27FC236}">
                <a16:creationId xmlns:a16="http://schemas.microsoft.com/office/drawing/2014/main" id="{2C390AED-BDA7-1475-74AC-0BCDE8DC52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B2A34678-9AA0-B4BA-AE8C-876DBD47284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15143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D5B65F9C-ED4C-1602-B913-3A2EB097126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a:extLst>
              <a:ext uri="{FF2B5EF4-FFF2-40B4-BE49-F238E27FC236}">
                <a16:creationId xmlns:a16="http://schemas.microsoft.com/office/drawing/2014/main" id="{13C344C5-228E-F045-01B5-63A5ECF788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E6CF5FCF-8DC9-98FB-E48A-4251EA574F9D}"/>
              </a:ext>
            </a:extLst>
          </p:cNvPr>
          <p:cNvSpPr txBox="1"/>
          <p:nvPr/>
        </p:nvSpPr>
        <p:spPr>
          <a:xfrm>
            <a:off x="86367" y="1383474"/>
            <a:ext cx="6946552" cy="1754326"/>
          </a:xfrm>
          <a:prstGeom prst="rect">
            <a:avLst/>
          </a:prstGeom>
          <a:noFill/>
          <a:effectLst>
            <a:innerShdw blurRad="63500" dist="50800" dir="8100000">
              <a:prstClr val="black">
                <a:alpha val="50000"/>
              </a:prstClr>
            </a:innerShdw>
          </a:effectLst>
        </p:spPr>
        <p:txBody>
          <a:bodyPr wrap="square" rtlCol="0">
            <a:spAutoFit/>
          </a:bodyPr>
          <a:lstStyle/>
          <a:p>
            <a:r>
              <a:rPr lang="en-US" sz="5400" b="1" dirty="0">
                <a:solidFill>
                  <a:srgbClr val="1C1A55"/>
                </a:solidFill>
                <a:latin typeface="Rockwell" panose="02060603020205020403" pitchFamily="18" charset="0"/>
              </a:rPr>
              <a:t>Breast Cancer Risk Prediction</a:t>
            </a:r>
            <a:endParaRPr lang="en-IN" sz="5400" b="1" dirty="0">
              <a:solidFill>
                <a:srgbClr val="1C1A55"/>
              </a:solidFill>
              <a:latin typeface="Rockwell" panose="02060603020205020403" pitchFamily="18" charset="0"/>
            </a:endParaRPr>
          </a:p>
        </p:txBody>
      </p:sp>
      <p:sp>
        <p:nvSpPr>
          <p:cNvPr id="6" name="TextBox 5">
            <a:extLst>
              <a:ext uri="{FF2B5EF4-FFF2-40B4-BE49-F238E27FC236}">
                <a16:creationId xmlns:a16="http://schemas.microsoft.com/office/drawing/2014/main" id="{96356D77-F299-2AFA-67C4-C0AC405938F8}"/>
              </a:ext>
            </a:extLst>
          </p:cNvPr>
          <p:cNvSpPr txBox="1"/>
          <p:nvPr/>
        </p:nvSpPr>
        <p:spPr>
          <a:xfrm>
            <a:off x="86367" y="4849412"/>
            <a:ext cx="7070213" cy="1860154"/>
          </a:xfrm>
          <a:prstGeom prst="rect">
            <a:avLst/>
          </a:prstGeom>
          <a:noFill/>
        </p:spPr>
        <p:txBody>
          <a:bodyPr wrap="square" rtlCol="0">
            <a:spAutoFit/>
          </a:bodyPr>
          <a:lstStyle/>
          <a:p>
            <a:r>
              <a:rPr lang="en-US" sz="1600" b="1" i="0" dirty="0">
                <a:solidFill>
                  <a:schemeClr val="accent1">
                    <a:lumMod val="50000"/>
                  </a:schemeClr>
                </a:solidFill>
                <a:effectLst/>
                <a:latin typeface="Rockwell" panose="02060603020205020403" pitchFamily="18" charset="0"/>
              </a:rPr>
              <a:t>“In the realm of healthcare advancement, this project focusses on the strategic refinement of prediction algorithms utilizing machine learning techniques. By sharpening our focus on </a:t>
            </a:r>
            <a:r>
              <a:rPr lang="en-US" sz="1600" b="1" dirty="0">
                <a:solidFill>
                  <a:schemeClr val="accent1">
                    <a:lumMod val="50000"/>
                  </a:schemeClr>
                </a:solidFill>
                <a:latin typeface="Rockwell" panose="02060603020205020403" pitchFamily="18" charset="0"/>
              </a:rPr>
              <a:t>Breast Cancer Risk</a:t>
            </a:r>
            <a:r>
              <a:rPr lang="en-US" sz="1600" b="1" i="0" dirty="0">
                <a:solidFill>
                  <a:schemeClr val="accent1">
                    <a:lumMod val="50000"/>
                  </a:schemeClr>
                </a:solidFill>
                <a:effectLst/>
                <a:latin typeface="Rockwell" panose="02060603020205020403" pitchFamily="18" charset="0"/>
              </a:rPr>
              <a:t>  prediction, we aim to pioneer advancements that will redefine the early intervention strategies and contribute to the overall improvement of the patient health outcomes.”</a:t>
            </a:r>
            <a:br>
              <a:rPr lang="en-US" dirty="0">
                <a:latin typeface="Rockwell" panose="02060603020205020403" pitchFamily="18" charset="0"/>
              </a:rPr>
            </a:br>
            <a:endParaRPr lang="en-IN" dirty="0">
              <a:latin typeface="Rockwell" panose="02060603020205020403" pitchFamily="18" charset="0"/>
            </a:endParaRPr>
          </a:p>
        </p:txBody>
      </p:sp>
      <p:sp>
        <p:nvSpPr>
          <p:cNvPr id="4" name="TextBox 3">
            <a:extLst>
              <a:ext uri="{FF2B5EF4-FFF2-40B4-BE49-F238E27FC236}">
                <a16:creationId xmlns:a16="http://schemas.microsoft.com/office/drawing/2014/main" id="{5F7B1345-C3DD-C953-0A64-8A22840DD589}"/>
              </a:ext>
            </a:extLst>
          </p:cNvPr>
          <p:cNvSpPr txBox="1"/>
          <p:nvPr/>
        </p:nvSpPr>
        <p:spPr>
          <a:xfrm>
            <a:off x="8977994" y="5779489"/>
            <a:ext cx="3487988" cy="338554"/>
          </a:xfrm>
          <a:prstGeom prst="rect">
            <a:avLst/>
          </a:prstGeom>
          <a:noFill/>
        </p:spPr>
        <p:txBody>
          <a:bodyPr wrap="square" rtlCol="0">
            <a:spAutoFit/>
          </a:bodyPr>
          <a:lstStyle/>
          <a:p>
            <a:r>
              <a:rPr lang="en-US" sz="1600" dirty="0">
                <a:latin typeface="Rockwell" panose="02060603020205020403" pitchFamily="18" charset="0"/>
              </a:rPr>
              <a:t>Presented By :Shruti Singh</a:t>
            </a:r>
            <a:endParaRPr lang="en-IN" sz="1600" dirty="0">
              <a:latin typeface="Rockwell" panose="02060603020205020403" pitchFamily="18" charset="0"/>
            </a:endParaRPr>
          </a:p>
        </p:txBody>
      </p:sp>
      <p:pic>
        <p:nvPicPr>
          <p:cNvPr id="7" name="Picture 6">
            <a:extLst>
              <a:ext uri="{FF2B5EF4-FFF2-40B4-BE49-F238E27FC236}">
                <a16:creationId xmlns:a16="http://schemas.microsoft.com/office/drawing/2014/main" id="{D6926422-9935-6BE6-5C7F-0919C515D2A1}"/>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Effect>
                      <a14:brightnessContrast bright="-5000"/>
                    </a14:imgEffect>
                  </a14:imgLayer>
                </a14:imgProps>
              </a:ext>
              <a:ext uri="{28A0092B-C50C-407E-A947-70E740481C1C}">
                <a14:useLocalDpi xmlns:a14="http://schemas.microsoft.com/office/drawing/2010/main" val="0"/>
              </a:ext>
            </a:extLst>
          </a:blip>
          <a:stretch>
            <a:fillRect/>
          </a:stretch>
        </p:blipFill>
        <p:spPr>
          <a:xfrm>
            <a:off x="7892695" y="1072047"/>
            <a:ext cx="3910530" cy="4131505"/>
          </a:xfrm>
          <a:prstGeom prst="rect">
            <a:avLst/>
          </a:prstGeom>
        </p:spPr>
      </p:pic>
      <p:pic>
        <p:nvPicPr>
          <p:cNvPr id="9" name="Picture 8">
            <a:extLst>
              <a:ext uri="{FF2B5EF4-FFF2-40B4-BE49-F238E27FC236}">
                <a16:creationId xmlns:a16="http://schemas.microsoft.com/office/drawing/2014/main" id="{C3498F04-0D3A-6EB3-4F8C-EB6BF3FEF59D}"/>
              </a:ext>
            </a:extLst>
          </p:cNvPr>
          <p:cNvPicPr>
            <a:picLocks noChangeAspect="1"/>
          </p:cNvPicPr>
          <p:nvPr/>
        </p:nvPicPr>
        <p:blipFill>
          <a:blip r:embed="rId6">
            <a:duotone>
              <a:schemeClr val="accent1">
                <a:shade val="45000"/>
                <a:satMod val="135000"/>
              </a:schemeClr>
              <a:prstClr val="white"/>
            </a:duotone>
            <a:alphaModFix amt="35000"/>
            <a:extLst>
              <a:ext uri="{BEBA8EAE-BF5A-486C-A8C5-ECC9F3942E4B}">
                <a14:imgProps xmlns:a14="http://schemas.microsoft.com/office/drawing/2010/main">
                  <a14:imgLayer r:embed="rId7">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888073" y="1072047"/>
            <a:ext cx="1207927" cy="1207927"/>
          </a:xfrm>
          <a:prstGeom prst="rect">
            <a:avLst/>
          </a:prstGeom>
        </p:spPr>
      </p:pic>
    </p:spTree>
    <p:extLst>
      <p:ext uri="{BB962C8B-B14F-4D97-AF65-F5344CB8AC3E}">
        <p14:creationId xmlns:p14="http://schemas.microsoft.com/office/powerpoint/2010/main" val="214605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6DC04-E119-85B1-C625-F0A0AA601B28}"/>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531D6161-303B-E7BA-2E15-0EEF9AD2C2F6}"/>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417837" y="24948"/>
            <a:ext cx="473684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6C593E94-8C3A-D7BB-2825-B7F19B083C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6" name="Picture 5" descr="A close up of a device&#10;&#10;Description automatically generated">
            <a:extLst>
              <a:ext uri="{FF2B5EF4-FFF2-40B4-BE49-F238E27FC236}">
                <a16:creationId xmlns:a16="http://schemas.microsoft.com/office/drawing/2014/main" id="{3CE296FD-137C-D2A2-4996-28F417B50985}"/>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0"/>
            <a:ext cx="12192000" cy="6856718"/>
          </a:xfrm>
          <a:prstGeom prst="rect">
            <a:avLst/>
          </a:prstGeom>
        </p:spPr>
      </p:pic>
      <p:sp>
        <p:nvSpPr>
          <p:cNvPr id="36" name="Rectangle 35">
            <a:extLst>
              <a:ext uri="{FF2B5EF4-FFF2-40B4-BE49-F238E27FC236}">
                <a16:creationId xmlns:a16="http://schemas.microsoft.com/office/drawing/2014/main" id="{4338ACF1-3AE7-AAAF-377A-D04467241B6B}"/>
              </a:ext>
            </a:extLst>
          </p:cNvPr>
          <p:cNvSpPr/>
          <p:nvPr/>
        </p:nvSpPr>
        <p:spPr>
          <a:xfrm rot="246739" flipH="1">
            <a:off x="7015363"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74FF9522-728B-1B71-5A35-C44DCEF535E5}"/>
              </a:ext>
            </a:extLst>
          </p:cNvPr>
          <p:cNvSpPr/>
          <p:nvPr/>
        </p:nvSpPr>
        <p:spPr>
          <a:xfrm rot="246739" flipH="1">
            <a:off x="7003397" y="3008393"/>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2B97E9BE-27CA-BC26-2086-A3EFF7E8B9C3}"/>
              </a:ext>
            </a:extLst>
          </p:cNvPr>
          <p:cNvSpPr/>
          <p:nvPr/>
        </p:nvSpPr>
        <p:spPr>
          <a:xfrm rot="246739" flipH="1">
            <a:off x="7025206" y="444316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CA6E5FD1-661C-0867-DCA9-912FCA499B2D}"/>
              </a:ext>
            </a:extLst>
          </p:cNvPr>
          <p:cNvSpPr/>
          <p:nvPr/>
        </p:nvSpPr>
        <p:spPr>
          <a:xfrm rot="246739" flipH="1">
            <a:off x="6932425"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35F8D7B1-0570-F962-C914-1C665E8B0584}"/>
              </a:ext>
            </a:extLst>
          </p:cNvPr>
          <p:cNvSpPr/>
          <p:nvPr/>
        </p:nvSpPr>
        <p:spPr>
          <a:xfrm rot="21353261">
            <a:off x="1402699"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B77596EB-A5E2-95F3-0EEC-93192626F0DC}"/>
              </a:ext>
            </a:extLst>
          </p:cNvPr>
          <p:cNvSpPr/>
          <p:nvPr/>
        </p:nvSpPr>
        <p:spPr>
          <a:xfrm rot="21353261">
            <a:off x="1474156" y="299526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772D0F0-2E0F-F9C0-5852-D030C5AE3E71}"/>
              </a:ext>
            </a:extLst>
          </p:cNvPr>
          <p:cNvSpPr/>
          <p:nvPr/>
        </p:nvSpPr>
        <p:spPr>
          <a:xfrm rot="21353261">
            <a:off x="1422756" y="4435125"/>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4F2F784-0DF4-03C2-CCB3-DDC65E9304D1}"/>
              </a:ext>
            </a:extLst>
          </p:cNvPr>
          <p:cNvSpPr/>
          <p:nvPr/>
        </p:nvSpPr>
        <p:spPr>
          <a:xfrm rot="21353261">
            <a:off x="1441051"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A6FAB3F-4ED4-AF39-F0FD-4F4B80D44599}"/>
              </a:ext>
            </a:extLst>
          </p:cNvPr>
          <p:cNvGrpSpPr/>
          <p:nvPr/>
        </p:nvGrpSpPr>
        <p:grpSpPr>
          <a:xfrm>
            <a:off x="1133697" y="848147"/>
            <a:ext cx="9924606" cy="5904656"/>
            <a:chOff x="1133697" y="476672"/>
            <a:chExt cx="9924606" cy="5904656"/>
          </a:xfrm>
          <a:solidFill>
            <a:schemeClr val="accent1">
              <a:lumMod val="60000"/>
              <a:lumOff val="40000"/>
            </a:schemeClr>
          </a:solidFill>
        </p:grpSpPr>
        <p:sp>
          <p:nvSpPr>
            <p:cNvPr id="46" name="Rectangle: Rounded Corners 45">
              <a:extLst>
                <a:ext uri="{FF2B5EF4-FFF2-40B4-BE49-F238E27FC236}">
                  <a16:creationId xmlns:a16="http://schemas.microsoft.com/office/drawing/2014/main" id="{3D7D7708-4B77-DC92-BDCD-38A49519E8BB}"/>
                </a:ext>
              </a:extLst>
            </p:cNvPr>
            <p:cNvSpPr/>
            <p:nvPr/>
          </p:nvSpPr>
          <p:spPr>
            <a:xfrm>
              <a:off x="5385566" y="476672"/>
              <a:ext cx="1360800" cy="5904656"/>
            </a:xfrm>
            <a:prstGeom prst="roundRect">
              <a:avLst/>
            </a:prstGeom>
            <a:grpFill/>
            <a:ln w="142875">
              <a:gradFill flip="none" rotWithShape="1">
                <a:gsLst>
                  <a:gs pos="0">
                    <a:schemeClr val="accent1">
                      <a:lumMod val="5000"/>
                      <a:lumOff val="95000"/>
                      <a:alpha val="80000"/>
                    </a:schemeClr>
                  </a:gs>
                  <a:gs pos="100000">
                    <a:schemeClr val="bg1">
                      <a:alpha val="80000"/>
                    </a:schemeClr>
                  </a:gs>
                  <a:gs pos="65000">
                    <a:schemeClr val="bg1">
                      <a:alpha val="8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7" name="Group 46">
              <a:extLst>
                <a:ext uri="{FF2B5EF4-FFF2-40B4-BE49-F238E27FC236}">
                  <a16:creationId xmlns:a16="http://schemas.microsoft.com/office/drawing/2014/main" id="{32FE2586-0C96-90B0-2950-B836349EFE48}"/>
                </a:ext>
              </a:extLst>
            </p:cNvPr>
            <p:cNvGrpSpPr/>
            <p:nvPr/>
          </p:nvGrpSpPr>
          <p:grpSpPr>
            <a:xfrm>
              <a:off x="1133697" y="866706"/>
              <a:ext cx="9924606" cy="4963516"/>
              <a:chOff x="1136064" y="866706"/>
              <a:chExt cx="9924606" cy="4963516"/>
            </a:xfrm>
            <a:grpFill/>
          </p:grpSpPr>
          <p:sp>
            <p:nvSpPr>
              <p:cNvPr id="48" name="Rectangle: Rounded Corners 47">
                <a:extLst>
                  <a:ext uri="{FF2B5EF4-FFF2-40B4-BE49-F238E27FC236}">
                    <a16:creationId xmlns:a16="http://schemas.microsoft.com/office/drawing/2014/main" id="{83F359F3-CBB7-97E5-D81F-15B1CE4AAEA1}"/>
                  </a:ext>
                </a:extLst>
              </p:cNvPr>
              <p:cNvSpPr/>
              <p:nvPr/>
            </p:nvSpPr>
            <p:spPr>
              <a:xfrm>
                <a:off x="1137600" y="2164175"/>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B1E2502F-1055-6F63-3897-77EDE9B7E759}"/>
                  </a:ext>
                </a:extLst>
              </p:cNvPr>
              <p:cNvSpPr/>
              <p:nvPr/>
            </p:nvSpPr>
            <p:spPr>
              <a:xfrm>
                <a:off x="1137600" y="3585041"/>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C56B3920-9CFA-CACF-AEE5-C07CBF67473F}"/>
                  </a:ext>
                </a:extLst>
              </p:cNvPr>
              <p:cNvSpPr/>
              <p:nvPr/>
            </p:nvSpPr>
            <p:spPr>
              <a:xfrm>
                <a:off x="1137600" y="4856400"/>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E49C9426-381B-567F-8F95-3C4815C09777}"/>
                  </a:ext>
                </a:extLst>
              </p:cNvPr>
              <p:cNvSpPr/>
              <p:nvPr/>
            </p:nvSpPr>
            <p:spPr>
              <a:xfrm>
                <a:off x="6444000" y="866706"/>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1B527CEC-E7F5-BA6F-82A4-869005B35A00}"/>
                  </a:ext>
                </a:extLst>
              </p:cNvPr>
              <p:cNvSpPr/>
              <p:nvPr/>
            </p:nvSpPr>
            <p:spPr>
              <a:xfrm>
                <a:off x="6444000" y="2166198"/>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896C9D3E-40D9-315C-E887-C2202973BE04}"/>
                  </a:ext>
                </a:extLst>
              </p:cNvPr>
              <p:cNvSpPr/>
              <p:nvPr/>
            </p:nvSpPr>
            <p:spPr>
              <a:xfrm>
                <a:off x="6444000" y="3585600"/>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67C5D419-EE80-8178-D85F-D8342790F77F}"/>
                  </a:ext>
                </a:extLst>
              </p:cNvPr>
              <p:cNvSpPr/>
              <p:nvPr/>
            </p:nvSpPr>
            <p:spPr>
              <a:xfrm>
                <a:off x="6444000" y="4857201"/>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565E8FE3-52F2-0B50-ACBD-4F8792DEECC8}"/>
                  </a:ext>
                </a:extLst>
              </p:cNvPr>
              <p:cNvSpPr/>
              <p:nvPr/>
            </p:nvSpPr>
            <p:spPr>
              <a:xfrm>
                <a:off x="1136064" y="866706"/>
                <a:ext cx="4616670" cy="973021"/>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DDDC0A49-DB3D-3250-D0A8-6836B54C63BE}"/>
                  </a:ext>
                </a:extLst>
              </p:cNvPr>
              <p:cNvSpPr/>
              <p:nvPr/>
            </p:nvSpPr>
            <p:spPr>
              <a:xfrm>
                <a:off x="1598470" y="937815"/>
                <a:ext cx="4029356" cy="788396"/>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7BD3C6CF-5A9B-D7C8-3A8E-7228E9236719}"/>
                  </a:ext>
                </a:extLst>
              </p:cNvPr>
              <p:cNvSpPr/>
              <p:nvPr/>
            </p:nvSpPr>
            <p:spPr>
              <a:xfrm>
                <a:off x="1558800" y="2225065"/>
                <a:ext cx="4028771" cy="788399"/>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Rounded Corners 57">
                <a:extLst>
                  <a:ext uri="{FF2B5EF4-FFF2-40B4-BE49-F238E27FC236}">
                    <a16:creationId xmlns:a16="http://schemas.microsoft.com/office/drawing/2014/main" id="{BDC2F0BB-5653-7FCA-36E3-7C7004110911}"/>
                  </a:ext>
                </a:extLst>
              </p:cNvPr>
              <p:cNvSpPr/>
              <p:nvPr/>
            </p:nvSpPr>
            <p:spPr>
              <a:xfrm>
                <a:off x="6566400" y="4935600"/>
                <a:ext cx="4028771" cy="788396"/>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Rounded Corners 58">
                <a:extLst>
                  <a:ext uri="{FF2B5EF4-FFF2-40B4-BE49-F238E27FC236}">
                    <a16:creationId xmlns:a16="http://schemas.microsoft.com/office/drawing/2014/main" id="{4A0C7A08-E55E-79B8-2C6E-DEDFB26DB685}"/>
                  </a:ext>
                </a:extLst>
              </p:cNvPr>
              <p:cNvSpPr/>
              <p:nvPr/>
            </p:nvSpPr>
            <p:spPr>
              <a:xfrm>
                <a:off x="6567535" y="3675600"/>
                <a:ext cx="4028771" cy="788396"/>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Rounded Corners 59">
                <a:extLst>
                  <a:ext uri="{FF2B5EF4-FFF2-40B4-BE49-F238E27FC236}">
                    <a16:creationId xmlns:a16="http://schemas.microsoft.com/office/drawing/2014/main" id="{2E0808E0-8DC1-A1F6-52AD-DA0CF7D71D0C}"/>
                  </a:ext>
                </a:extLst>
              </p:cNvPr>
              <p:cNvSpPr/>
              <p:nvPr/>
            </p:nvSpPr>
            <p:spPr>
              <a:xfrm>
                <a:off x="6566400" y="2242800"/>
                <a:ext cx="4028771" cy="788397"/>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93FE85B5-BDC7-332F-9783-521AFD73EBF9}"/>
                  </a:ext>
                </a:extLst>
              </p:cNvPr>
              <p:cNvSpPr/>
              <p:nvPr/>
            </p:nvSpPr>
            <p:spPr>
              <a:xfrm>
                <a:off x="6566400" y="946800"/>
                <a:ext cx="4028771" cy="788398"/>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Rounded Corners 61">
                <a:extLst>
                  <a:ext uri="{FF2B5EF4-FFF2-40B4-BE49-F238E27FC236}">
                    <a16:creationId xmlns:a16="http://schemas.microsoft.com/office/drawing/2014/main" id="{1D7B003A-0B11-A19A-2EF6-C27FD97BE106}"/>
                  </a:ext>
                </a:extLst>
              </p:cNvPr>
              <p:cNvSpPr/>
              <p:nvPr/>
            </p:nvSpPr>
            <p:spPr>
              <a:xfrm>
                <a:off x="1558800" y="4935600"/>
                <a:ext cx="4028771" cy="788397"/>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7AFB43F6-2521-66A1-B5CD-DBEE164EB359}"/>
                  </a:ext>
                </a:extLst>
              </p:cNvPr>
              <p:cNvSpPr/>
              <p:nvPr/>
            </p:nvSpPr>
            <p:spPr>
              <a:xfrm>
                <a:off x="1558800" y="3675266"/>
                <a:ext cx="4028771" cy="788399"/>
              </a:xfrm>
              <a:prstGeom prst="roundRect">
                <a:avLst/>
              </a:prstGeom>
              <a:grp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Top Corners Rounded 63">
                <a:extLst>
                  <a:ext uri="{FF2B5EF4-FFF2-40B4-BE49-F238E27FC236}">
                    <a16:creationId xmlns:a16="http://schemas.microsoft.com/office/drawing/2014/main" id="{0C3FFB5E-A778-8795-920C-2093161CE22C}"/>
                  </a:ext>
                </a:extLst>
              </p:cNvPr>
              <p:cNvSpPr/>
              <p:nvPr/>
            </p:nvSpPr>
            <p:spPr>
              <a:xfrm rot="16200000" flipH="1">
                <a:off x="6305196" y="1168670"/>
                <a:ext cx="812800" cy="348343"/>
              </a:xfrm>
              <a:prstGeom prst="round2SameRect">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Top Corners Rounded 64">
                <a:extLst>
                  <a:ext uri="{FF2B5EF4-FFF2-40B4-BE49-F238E27FC236}">
                    <a16:creationId xmlns:a16="http://schemas.microsoft.com/office/drawing/2014/main" id="{E4E17C6F-CA60-76BE-304E-E8931C30404B}"/>
                  </a:ext>
                </a:extLst>
              </p:cNvPr>
              <p:cNvSpPr/>
              <p:nvPr/>
            </p:nvSpPr>
            <p:spPr>
              <a:xfrm rot="5400000">
                <a:off x="5065727" y="1168670"/>
                <a:ext cx="812800" cy="348343"/>
              </a:xfrm>
              <a:prstGeom prst="round2Same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Top Corners Rounded 65">
                <a:extLst>
                  <a:ext uri="{FF2B5EF4-FFF2-40B4-BE49-F238E27FC236}">
                    <a16:creationId xmlns:a16="http://schemas.microsoft.com/office/drawing/2014/main" id="{18A35562-7DDD-F99A-239E-F0A675F2636A}"/>
                  </a:ext>
                </a:extLst>
              </p:cNvPr>
              <p:cNvSpPr/>
              <p:nvPr/>
            </p:nvSpPr>
            <p:spPr>
              <a:xfrm rot="5400000">
                <a:off x="5030391" y="3895294"/>
                <a:ext cx="812800" cy="348343"/>
              </a:xfrm>
              <a:prstGeom prst="round2Same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Top Corners Rounded 66">
                <a:extLst>
                  <a:ext uri="{FF2B5EF4-FFF2-40B4-BE49-F238E27FC236}">
                    <a16:creationId xmlns:a16="http://schemas.microsoft.com/office/drawing/2014/main" id="{59A679E2-61CB-B38B-8B78-1C0C6DD0DD3D}"/>
                  </a:ext>
                </a:extLst>
              </p:cNvPr>
              <p:cNvSpPr/>
              <p:nvPr/>
            </p:nvSpPr>
            <p:spPr>
              <a:xfrm rot="16200000" flipH="1">
                <a:off x="6319363" y="3895200"/>
                <a:ext cx="812800" cy="348343"/>
              </a:xfrm>
              <a:prstGeom prst="round2SameRect">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Top Corners Rounded 67">
                <a:extLst>
                  <a:ext uri="{FF2B5EF4-FFF2-40B4-BE49-F238E27FC236}">
                    <a16:creationId xmlns:a16="http://schemas.microsoft.com/office/drawing/2014/main" id="{76B30241-7E6E-0633-33B1-D6B234A37F33}"/>
                  </a:ext>
                </a:extLst>
              </p:cNvPr>
              <p:cNvSpPr/>
              <p:nvPr/>
            </p:nvSpPr>
            <p:spPr>
              <a:xfrm rot="5400000">
                <a:off x="5065200" y="2466000"/>
                <a:ext cx="846000" cy="348343"/>
              </a:xfrm>
              <a:prstGeom prst="round2Same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Top Corners Rounded 68">
                <a:extLst>
                  <a:ext uri="{FF2B5EF4-FFF2-40B4-BE49-F238E27FC236}">
                    <a16:creationId xmlns:a16="http://schemas.microsoft.com/office/drawing/2014/main" id="{60787E6F-0AF9-80DE-D46C-AD39363E711C}"/>
                  </a:ext>
                </a:extLst>
              </p:cNvPr>
              <p:cNvSpPr/>
              <p:nvPr/>
            </p:nvSpPr>
            <p:spPr>
              <a:xfrm rot="16200000" flipH="1">
                <a:off x="6305196" y="5148000"/>
                <a:ext cx="812800" cy="348343"/>
              </a:xfrm>
              <a:prstGeom prst="round2SameRect">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Top Corners Rounded 69">
                <a:extLst>
                  <a:ext uri="{FF2B5EF4-FFF2-40B4-BE49-F238E27FC236}">
                    <a16:creationId xmlns:a16="http://schemas.microsoft.com/office/drawing/2014/main" id="{7F881093-171B-7A09-04A8-ADCF4C282710}"/>
                  </a:ext>
                </a:extLst>
              </p:cNvPr>
              <p:cNvSpPr/>
              <p:nvPr/>
            </p:nvSpPr>
            <p:spPr>
              <a:xfrm rot="16200000" flipH="1">
                <a:off x="6308458" y="2470816"/>
                <a:ext cx="812800" cy="348343"/>
              </a:xfrm>
              <a:prstGeom prst="round2SameRect">
                <a:avLst/>
              </a:prstGeom>
              <a:grp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Top Corners Rounded 70">
                <a:extLst>
                  <a:ext uri="{FF2B5EF4-FFF2-40B4-BE49-F238E27FC236}">
                    <a16:creationId xmlns:a16="http://schemas.microsoft.com/office/drawing/2014/main" id="{BD93DCC5-F923-B3D9-1017-93B80111081C}"/>
                  </a:ext>
                </a:extLst>
              </p:cNvPr>
              <p:cNvSpPr/>
              <p:nvPr/>
            </p:nvSpPr>
            <p:spPr>
              <a:xfrm rot="5400000">
                <a:off x="5015812" y="5146439"/>
                <a:ext cx="812800" cy="348343"/>
              </a:xfrm>
              <a:prstGeom prst="round2SameRect">
                <a:avLst/>
              </a:prstGeom>
              <a:grp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TextBox 71">
            <a:extLst>
              <a:ext uri="{FF2B5EF4-FFF2-40B4-BE49-F238E27FC236}">
                <a16:creationId xmlns:a16="http://schemas.microsoft.com/office/drawing/2014/main" id="{2BCE9EF0-769A-6D7C-C01D-EB41A0DC2093}"/>
              </a:ext>
            </a:extLst>
          </p:cNvPr>
          <p:cNvSpPr txBox="1"/>
          <p:nvPr/>
        </p:nvSpPr>
        <p:spPr>
          <a:xfrm>
            <a:off x="1586185" y="1438181"/>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01</a:t>
            </a:r>
          </a:p>
        </p:txBody>
      </p:sp>
      <p:sp>
        <p:nvSpPr>
          <p:cNvPr id="73" name="TextBox 72">
            <a:hlinkClick r:id="rId4" action="ppaction://hlinksldjump"/>
            <a:extLst>
              <a:ext uri="{FF2B5EF4-FFF2-40B4-BE49-F238E27FC236}">
                <a16:creationId xmlns:a16="http://schemas.microsoft.com/office/drawing/2014/main" id="{64FE8923-4EEE-2590-9465-52B7E5BCCE7E}"/>
              </a:ext>
            </a:extLst>
          </p:cNvPr>
          <p:cNvSpPr txBox="1"/>
          <p:nvPr/>
        </p:nvSpPr>
        <p:spPr>
          <a:xfrm>
            <a:off x="2265941" y="1279905"/>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Introduction</a:t>
            </a:r>
          </a:p>
        </p:txBody>
      </p:sp>
      <p:cxnSp>
        <p:nvCxnSpPr>
          <p:cNvPr id="74" name="Straight Connector 73">
            <a:extLst>
              <a:ext uri="{FF2B5EF4-FFF2-40B4-BE49-F238E27FC236}">
                <a16:creationId xmlns:a16="http://schemas.microsoft.com/office/drawing/2014/main" id="{60E18A48-D27C-33EE-2B5E-496583C7187C}"/>
              </a:ext>
            </a:extLst>
          </p:cNvPr>
          <p:cNvCxnSpPr/>
          <p:nvPr/>
        </p:nvCxnSpPr>
        <p:spPr>
          <a:xfrm>
            <a:off x="2266731" y="1343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0ECACA5-4ACC-417B-5F67-8FA94A58C313}"/>
              </a:ext>
            </a:extLst>
          </p:cNvPr>
          <p:cNvCxnSpPr/>
          <p:nvPr/>
        </p:nvCxnSpPr>
        <p:spPr>
          <a:xfrm>
            <a:off x="2266731"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7F1C55B-0B3D-0E87-0C7D-7C4B7BB06D67}"/>
              </a:ext>
            </a:extLst>
          </p:cNvPr>
          <p:cNvCxnSpPr/>
          <p:nvPr/>
        </p:nvCxnSpPr>
        <p:spPr>
          <a:xfrm>
            <a:off x="2266731"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0F70ADE-5C02-521E-EDA7-00E083B8D5BA}"/>
              </a:ext>
            </a:extLst>
          </p:cNvPr>
          <p:cNvCxnSpPr/>
          <p:nvPr/>
        </p:nvCxnSpPr>
        <p:spPr>
          <a:xfrm>
            <a:off x="2266731" y="26430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5F6CF24-553F-C6B1-7774-DABAC36241CF}"/>
              </a:ext>
            </a:extLst>
          </p:cNvPr>
          <p:cNvCxnSpPr/>
          <p:nvPr/>
        </p:nvCxnSpPr>
        <p:spPr>
          <a:xfrm>
            <a:off x="7630603"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C666F24-0C36-EC55-9946-687C207706D1}"/>
              </a:ext>
            </a:extLst>
          </p:cNvPr>
          <p:cNvCxnSpPr/>
          <p:nvPr/>
        </p:nvCxnSpPr>
        <p:spPr>
          <a:xfrm>
            <a:off x="7630603"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8644351-E158-7F83-2E5B-EEF230D4C557}"/>
              </a:ext>
            </a:extLst>
          </p:cNvPr>
          <p:cNvCxnSpPr/>
          <p:nvPr/>
        </p:nvCxnSpPr>
        <p:spPr>
          <a:xfrm>
            <a:off x="7630603" y="26682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E9530AD-76B9-45DC-C770-CCB592979465}"/>
              </a:ext>
            </a:extLst>
          </p:cNvPr>
          <p:cNvCxnSpPr/>
          <p:nvPr/>
        </p:nvCxnSpPr>
        <p:spPr>
          <a:xfrm>
            <a:off x="7628627" y="13686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78A8BF3-92E8-BC89-A60D-FCBAC83E686B}"/>
              </a:ext>
            </a:extLst>
          </p:cNvPr>
          <p:cNvSpPr txBox="1"/>
          <p:nvPr/>
        </p:nvSpPr>
        <p:spPr>
          <a:xfrm>
            <a:off x="1561117" y="2716557"/>
            <a:ext cx="754495"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03</a:t>
            </a:r>
          </a:p>
        </p:txBody>
      </p:sp>
      <p:sp>
        <p:nvSpPr>
          <p:cNvPr id="83" name="TextBox 82">
            <a:extLst>
              <a:ext uri="{FF2B5EF4-FFF2-40B4-BE49-F238E27FC236}">
                <a16:creationId xmlns:a16="http://schemas.microsoft.com/office/drawing/2014/main" id="{6991BE91-390C-254F-D338-E036BE9089F6}"/>
              </a:ext>
            </a:extLst>
          </p:cNvPr>
          <p:cNvSpPr txBox="1"/>
          <p:nvPr/>
        </p:nvSpPr>
        <p:spPr>
          <a:xfrm>
            <a:off x="1562400" y="5450107"/>
            <a:ext cx="759179"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07</a:t>
            </a:r>
          </a:p>
        </p:txBody>
      </p:sp>
      <p:sp>
        <p:nvSpPr>
          <p:cNvPr id="84" name="TextBox 83">
            <a:extLst>
              <a:ext uri="{FF2B5EF4-FFF2-40B4-BE49-F238E27FC236}">
                <a16:creationId xmlns:a16="http://schemas.microsoft.com/office/drawing/2014/main" id="{912AFBCD-2D62-9B6A-8C45-945923C5770A}"/>
              </a:ext>
            </a:extLst>
          </p:cNvPr>
          <p:cNvSpPr txBox="1"/>
          <p:nvPr/>
        </p:nvSpPr>
        <p:spPr>
          <a:xfrm>
            <a:off x="6882230" y="1405142"/>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02</a:t>
            </a:r>
          </a:p>
        </p:txBody>
      </p:sp>
      <p:sp>
        <p:nvSpPr>
          <p:cNvPr id="85" name="TextBox 84">
            <a:extLst>
              <a:ext uri="{FF2B5EF4-FFF2-40B4-BE49-F238E27FC236}">
                <a16:creationId xmlns:a16="http://schemas.microsoft.com/office/drawing/2014/main" id="{26BB0C7C-B96E-1E31-871E-77176389FE7E}"/>
              </a:ext>
            </a:extLst>
          </p:cNvPr>
          <p:cNvSpPr txBox="1"/>
          <p:nvPr/>
        </p:nvSpPr>
        <p:spPr>
          <a:xfrm>
            <a:off x="6886259" y="539996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08</a:t>
            </a:r>
          </a:p>
        </p:txBody>
      </p:sp>
      <p:sp>
        <p:nvSpPr>
          <p:cNvPr id="86" name="TextBox 85">
            <a:extLst>
              <a:ext uri="{FF2B5EF4-FFF2-40B4-BE49-F238E27FC236}">
                <a16:creationId xmlns:a16="http://schemas.microsoft.com/office/drawing/2014/main" id="{1FE73F41-4E6C-FC11-C51E-DDA72C39F045}"/>
              </a:ext>
            </a:extLst>
          </p:cNvPr>
          <p:cNvSpPr txBox="1"/>
          <p:nvPr/>
        </p:nvSpPr>
        <p:spPr>
          <a:xfrm>
            <a:off x="6892775" y="4153369"/>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06</a:t>
            </a:r>
          </a:p>
        </p:txBody>
      </p:sp>
      <p:sp>
        <p:nvSpPr>
          <p:cNvPr id="87" name="TextBox 86">
            <a:extLst>
              <a:ext uri="{FF2B5EF4-FFF2-40B4-BE49-F238E27FC236}">
                <a16:creationId xmlns:a16="http://schemas.microsoft.com/office/drawing/2014/main" id="{DA14C380-2A72-9F12-C5E3-5A3CB2A0E0F8}"/>
              </a:ext>
            </a:extLst>
          </p:cNvPr>
          <p:cNvSpPr txBox="1"/>
          <p:nvPr/>
        </p:nvSpPr>
        <p:spPr>
          <a:xfrm>
            <a:off x="6877512" y="270528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04</a:t>
            </a:r>
          </a:p>
        </p:txBody>
      </p:sp>
      <p:sp>
        <p:nvSpPr>
          <p:cNvPr id="88" name="TextBox 87">
            <a:extLst>
              <a:ext uri="{FF2B5EF4-FFF2-40B4-BE49-F238E27FC236}">
                <a16:creationId xmlns:a16="http://schemas.microsoft.com/office/drawing/2014/main" id="{CDCCD1D1-CB7D-DFAC-A6D2-DC916146EC16}"/>
              </a:ext>
            </a:extLst>
          </p:cNvPr>
          <p:cNvSpPr txBox="1"/>
          <p:nvPr/>
        </p:nvSpPr>
        <p:spPr>
          <a:xfrm>
            <a:off x="1562400" y="4198583"/>
            <a:ext cx="759177"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05</a:t>
            </a:r>
          </a:p>
        </p:txBody>
      </p:sp>
      <p:sp>
        <p:nvSpPr>
          <p:cNvPr id="89" name="TextBox 88">
            <a:extLst>
              <a:ext uri="{FF2B5EF4-FFF2-40B4-BE49-F238E27FC236}">
                <a16:creationId xmlns:a16="http://schemas.microsoft.com/office/drawing/2014/main" id="{37C7E675-BFD4-A805-FDB2-53301894318F}"/>
              </a:ext>
            </a:extLst>
          </p:cNvPr>
          <p:cNvSpPr txBox="1"/>
          <p:nvPr/>
        </p:nvSpPr>
        <p:spPr>
          <a:xfrm>
            <a:off x="2253497" y="1536894"/>
            <a:ext cx="2805640" cy="553998"/>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Reason / Issues causing breast cancer Diseases and early detection bring essential benefits.</a:t>
            </a:r>
          </a:p>
        </p:txBody>
      </p:sp>
      <p:sp>
        <p:nvSpPr>
          <p:cNvPr id="91" name="TextBox 90">
            <a:hlinkClick r:id="rId5" action="ppaction://hlinksldjump"/>
            <a:extLst>
              <a:ext uri="{FF2B5EF4-FFF2-40B4-BE49-F238E27FC236}">
                <a16:creationId xmlns:a16="http://schemas.microsoft.com/office/drawing/2014/main" id="{6A17208E-BFB4-DD86-11C4-D45E32C051F1}"/>
              </a:ext>
            </a:extLst>
          </p:cNvPr>
          <p:cNvSpPr txBox="1"/>
          <p:nvPr/>
        </p:nvSpPr>
        <p:spPr>
          <a:xfrm>
            <a:off x="7622203" y="1264807"/>
            <a:ext cx="2556744"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Data Gathering /Data Refinement</a:t>
            </a:r>
          </a:p>
        </p:txBody>
      </p:sp>
      <p:sp>
        <p:nvSpPr>
          <p:cNvPr id="94" name="TextBox 93">
            <a:extLst>
              <a:ext uri="{FF2B5EF4-FFF2-40B4-BE49-F238E27FC236}">
                <a16:creationId xmlns:a16="http://schemas.microsoft.com/office/drawing/2014/main" id="{9C876997-7CB9-98AA-222C-7763AFF578C7}"/>
              </a:ext>
            </a:extLst>
          </p:cNvPr>
          <p:cNvSpPr txBox="1"/>
          <p:nvPr/>
        </p:nvSpPr>
        <p:spPr>
          <a:xfrm>
            <a:off x="2276566" y="2542016"/>
            <a:ext cx="2931146"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EXPLORATORY DATA ANALYSIS</a:t>
            </a:r>
          </a:p>
        </p:txBody>
      </p:sp>
      <p:sp>
        <p:nvSpPr>
          <p:cNvPr id="95" name="TextBox 94">
            <a:extLst>
              <a:ext uri="{FF2B5EF4-FFF2-40B4-BE49-F238E27FC236}">
                <a16:creationId xmlns:a16="http://schemas.microsoft.com/office/drawing/2014/main" id="{DBA6C66C-F683-F522-FDE3-CB6C300D83C8}"/>
              </a:ext>
            </a:extLst>
          </p:cNvPr>
          <p:cNvSpPr txBox="1"/>
          <p:nvPr/>
        </p:nvSpPr>
        <p:spPr>
          <a:xfrm>
            <a:off x="2262306" y="3000102"/>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Find patterns  and identify trends</a:t>
            </a:r>
          </a:p>
        </p:txBody>
      </p:sp>
      <p:sp>
        <p:nvSpPr>
          <p:cNvPr id="96" name="TextBox 95">
            <a:extLst>
              <a:ext uri="{FF2B5EF4-FFF2-40B4-BE49-F238E27FC236}">
                <a16:creationId xmlns:a16="http://schemas.microsoft.com/office/drawing/2014/main" id="{438D8EEA-6612-6FF5-D7E9-C865CFC62D22}"/>
              </a:ext>
            </a:extLst>
          </p:cNvPr>
          <p:cNvSpPr txBox="1"/>
          <p:nvPr/>
        </p:nvSpPr>
        <p:spPr>
          <a:xfrm>
            <a:off x="2253234" y="3143475"/>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Gain valuable insights from the dataset</a:t>
            </a:r>
          </a:p>
        </p:txBody>
      </p:sp>
      <p:sp>
        <p:nvSpPr>
          <p:cNvPr id="97" name="TextBox 96">
            <a:extLst>
              <a:ext uri="{FF2B5EF4-FFF2-40B4-BE49-F238E27FC236}">
                <a16:creationId xmlns:a16="http://schemas.microsoft.com/office/drawing/2014/main" id="{4A8327F5-139E-3261-7CA0-97F5018769EC}"/>
              </a:ext>
            </a:extLst>
          </p:cNvPr>
          <p:cNvSpPr txBox="1"/>
          <p:nvPr/>
        </p:nvSpPr>
        <p:spPr>
          <a:xfrm>
            <a:off x="7621200" y="2596256"/>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Feature Extraction</a:t>
            </a:r>
          </a:p>
        </p:txBody>
      </p:sp>
      <p:sp>
        <p:nvSpPr>
          <p:cNvPr id="98" name="TextBox 97">
            <a:extLst>
              <a:ext uri="{FF2B5EF4-FFF2-40B4-BE49-F238E27FC236}">
                <a16:creationId xmlns:a16="http://schemas.microsoft.com/office/drawing/2014/main" id="{CB0F77D4-3FF7-AB8C-168E-044284954579}"/>
              </a:ext>
            </a:extLst>
          </p:cNvPr>
          <p:cNvSpPr txBox="1"/>
          <p:nvPr/>
        </p:nvSpPr>
        <p:spPr>
          <a:xfrm>
            <a:off x="7639200" y="286365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Divide Features into X and Y</a:t>
            </a:r>
          </a:p>
        </p:txBody>
      </p:sp>
      <p:sp>
        <p:nvSpPr>
          <p:cNvPr id="99" name="TextBox 98">
            <a:extLst>
              <a:ext uri="{FF2B5EF4-FFF2-40B4-BE49-F238E27FC236}">
                <a16:creationId xmlns:a16="http://schemas.microsoft.com/office/drawing/2014/main" id="{7FB11609-B496-5215-3296-75E66634A44A}"/>
              </a:ext>
            </a:extLst>
          </p:cNvPr>
          <p:cNvSpPr txBox="1"/>
          <p:nvPr/>
        </p:nvSpPr>
        <p:spPr>
          <a:xfrm>
            <a:off x="7640007" y="3065164"/>
            <a:ext cx="3444942"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Machine Learning / Deep learning </a:t>
            </a:r>
          </a:p>
        </p:txBody>
      </p:sp>
      <p:sp>
        <p:nvSpPr>
          <p:cNvPr id="100" name="TextBox 99">
            <a:extLst>
              <a:ext uri="{FF2B5EF4-FFF2-40B4-BE49-F238E27FC236}">
                <a16:creationId xmlns:a16="http://schemas.microsoft.com/office/drawing/2014/main" id="{7425EFE0-B42C-B7A2-827C-D5CE9A06E564}"/>
              </a:ext>
            </a:extLst>
          </p:cNvPr>
          <p:cNvSpPr txBox="1"/>
          <p:nvPr/>
        </p:nvSpPr>
        <p:spPr>
          <a:xfrm>
            <a:off x="2253420" y="4030900"/>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Methodology</a:t>
            </a:r>
          </a:p>
        </p:txBody>
      </p:sp>
      <p:sp>
        <p:nvSpPr>
          <p:cNvPr id="101" name="TextBox 100">
            <a:extLst>
              <a:ext uri="{FF2B5EF4-FFF2-40B4-BE49-F238E27FC236}">
                <a16:creationId xmlns:a16="http://schemas.microsoft.com/office/drawing/2014/main" id="{CBA237D7-4F33-0C00-B57C-4C726E6B40A4}"/>
              </a:ext>
            </a:extLst>
          </p:cNvPr>
          <p:cNvSpPr txBox="1"/>
          <p:nvPr/>
        </p:nvSpPr>
        <p:spPr>
          <a:xfrm>
            <a:off x="2225201" y="431399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Algorithms or Models Used</a:t>
            </a:r>
          </a:p>
        </p:txBody>
      </p:sp>
      <p:sp>
        <p:nvSpPr>
          <p:cNvPr id="102" name="TextBox 101">
            <a:extLst>
              <a:ext uri="{FF2B5EF4-FFF2-40B4-BE49-F238E27FC236}">
                <a16:creationId xmlns:a16="http://schemas.microsoft.com/office/drawing/2014/main" id="{ECFBDAC4-737D-CC9A-DDE2-A1440814DE1F}"/>
              </a:ext>
            </a:extLst>
          </p:cNvPr>
          <p:cNvSpPr txBox="1"/>
          <p:nvPr/>
        </p:nvSpPr>
        <p:spPr>
          <a:xfrm>
            <a:off x="2227324" y="45029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Compare each Evaluate Algorithm</a:t>
            </a:r>
          </a:p>
        </p:txBody>
      </p:sp>
      <p:sp>
        <p:nvSpPr>
          <p:cNvPr id="103" name="TextBox 102">
            <a:extLst>
              <a:ext uri="{FF2B5EF4-FFF2-40B4-BE49-F238E27FC236}">
                <a16:creationId xmlns:a16="http://schemas.microsoft.com/office/drawing/2014/main" id="{EA7273CB-1EEA-095B-BE92-AECF5DE07A80}"/>
              </a:ext>
            </a:extLst>
          </p:cNvPr>
          <p:cNvSpPr txBox="1"/>
          <p:nvPr/>
        </p:nvSpPr>
        <p:spPr>
          <a:xfrm>
            <a:off x="7621200" y="4050241"/>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Experimental results</a:t>
            </a:r>
          </a:p>
        </p:txBody>
      </p:sp>
      <p:sp>
        <p:nvSpPr>
          <p:cNvPr id="104" name="TextBox 103">
            <a:extLst>
              <a:ext uri="{FF2B5EF4-FFF2-40B4-BE49-F238E27FC236}">
                <a16:creationId xmlns:a16="http://schemas.microsoft.com/office/drawing/2014/main" id="{D92E4BD4-94DF-D555-20C6-15419CCD111D}"/>
              </a:ext>
            </a:extLst>
          </p:cNvPr>
          <p:cNvSpPr txBox="1"/>
          <p:nvPr/>
        </p:nvSpPr>
        <p:spPr>
          <a:xfrm>
            <a:off x="7639200" y="4320474"/>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Visuals of Compared models</a:t>
            </a:r>
          </a:p>
        </p:txBody>
      </p:sp>
      <p:sp>
        <p:nvSpPr>
          <p:cNvPr id="105" name="TextBox 104">
            <a:extLst>
              <a:ext uri="{FF2B5EF4-FFF2-40B4-BE49-F238E27FC236}">
                <a16:creationId xmlns:a16="http://schemas.microsoft.com/office/drawing/2014/main" id="{570FD739-B9C9-AC98-F115-3335CAE68016}"/>
              </a:ext>
            </a:extLst>
          </p:cNvPr>
          <p:cNvSpPr txBox="1"/>
          <p:nvPr/>
        </p:nvSpPr>
        <p:spPr>
          <a:xfrm>
            <a:off x="7639200" y="453512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Accuracy, confusion matrix  of models</a:t>
            </a:r>
          </a:p>
        </p:txBody>
      </p:sp>
      <p:sp>
        <p:nvSpPr>
          <p:cNvPr id="106" name="TextBox 105">
            <a:extLst>
              <a:ext uri="{FF2B5EF4-FFF2-40B4-BE49-F238E27FC236}">
                <a16:creationId xmlns:a16="http://schemas.microsoft.com/office/drawing/2014/main" id="{0B3B2A30-70D2-E624-CF20-65F617B16577}"/>
              </a:ext>
            </a:extLst>
          </p:cNvPr>
          <p:cNvSpPr txBox="1"/>
          <p:nvPr/>
        </p:nvSpPr>
        <p:spPr>
          <a:xfrm>
            <a:off x="2253600" y="5320751"/>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Conclusion</a:t>
            </a:r>
          </a:p>
        </p:txBody>
      </p:sp>
      <p:sp>
        <p:nvSpPr>
          <p:cNvPr id="107" name="TextBox 106">
            <a:extLst>
              <a:ext uri="{FF2B5EF4-FFF2-40B4-BE49-F238E27FC236}">
                <a16:creationId xmlns:a16="http://schemas.microsoft.com/office/drawing/2014/main" id="{E79E5173-2B48-C37B-7AFD-A47DE5827DA3}"/>
              </a:ext>
            </a:extLst>
          </p:cNvPr>
          <p:cNvSpPr txBox="1"/>
          <p:nvPr/>
        </p:nvSpPr>
        <p:spPr>
          <a:xfrm>
            <a:off x="2224800" y="557164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Importance of the used approach</a:t>
            </a:r>
          </a:p>
        </p:txBody>
      </p:sp>
      <p:sp>
        <p:nvSpPr>
          <p:cNvPr id="108" name="TextBox 107">
            <a:extLst>
              <a:ext uri="{FF2B5EF4-FFF2-40B4-BE49-F238E27FC236}">
                <a16:creationId xmlns:a16="http://schemas.microsoft.com/office/drawing/2014/main" id="{874B81E5-0328-7ACC-ACBB-447A59D5BFFF}"/>
              </a:ext>
            </a:extLst>
          </p:cNvPr>
          <p:cNvSpPr txBox="1"/>
          <p:nvPr/>
        </p:nvSpPr>
        <p:spPr>
          <a:xfrm>
            <a:off x="2224800" y="5746583"/>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Suggestion for future</a:t>
            </a:r>
          </a:p>
        </p:txBody>
      </p:sp>
      <p:sp>
        <p:nvSpPr>
          <p:cNvPr id="109" name="TextBox 108">
            <a:extLst>
              <a:ext uri="{FF2B5EF4-FFF2-40B4-BE49-F238E27FC236}">
                <a16:creationId xmlns:a16="http://schemas.microsoft.com/office/drawing/2014/main" id="{382EF644-45F2-8F6F-A087-235150AD7158}"/>
              </a:ext>
            </a:extLst>
          </p:cNvPr>
          <p:cNvSpPr txBox="1"/>
          <p:nvPr/>
        </p:nvSpPr>
        <p:spPr>
          <a:xfrm>
            <a:off x="7591745" y="5259841"/>
            <a:ext cx="2894549"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Appendices and references</a:t>
            </a:r>
          </a:p>
        </p:txBody>
      </p:sp>
      <p:sp>
        <p:nvSpPr>
          <p:cNvPr id="110" name="TextBox 109">
            <a:extLst>
              <a:ext uri="{FF2B5EF4-FFF2-40B4-BE49-F238E27FC236}">
                <a16:creationId xmlns:a16="http://schemas.microsoft.com/office/drawing/2014/main" id="{D9A231FA-AC70-EE51-BB93-5D66B000ED04}"/>
              </a:ext>
            </a:extLst>
          </p:cNvPr>
          <p:cNvSpPr txBox="1"/>
          <p:nvPr/>
        </p:nvSpPr>
        <p:spPr>
          <a:xfrm>
            <a:off x="7591739" y="5756196"/>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Links and codes used in the project</a:t>
            </a:r>
          </a:p>
        </p:txBody>
      </p:sp>
      <p:sp>
        <p:nvSpPr>
          <p:cNvPr id="111" name="TextBox 110">
            <a:extLst>
              <a:ext uri="{FF2B5EF4-FFF2-40B4-BE49-F238E27FC236}">
                <a16:creationId xmlns:a16="http://schemas.microsoft.com/office/drawing/2014/main" id="{A08115F2-3431-5623-BF0D-C79CBF993231}"/>
              </a:ext>
            </a:extLst>
          </p:cNvPr>
          <p:cNvSpPr txBox="1"/>
          <p:nvPr/>
        </p:nvSpPr>
        <p:spPr>
          <a:xfrm>
            <a:off x="7615687" y="1751531"/>
            <a:ext cx="2805640" cy="25200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Comprehensive Dataset Overview</a:t>
            </a:r>
          </a:p>
        </p:txBody>
      </p:sp>
      <p:sp>
        <p:nvSpPr>
          <p:cNvPr id="112" name="TextBox 111">
            <a:extLst>
              <a:ext uri="{FF2B5EF4-FFF2-40B4-BE49-F238E27FC236}">
                <a16:creationId xmlns:a16="http://schemas.microsoft.com/office/drawing/2014/main" id="{06B0F222-EA94-1C84-4A5F-A935CFB76F7F}"/>
              </a:ext>
            </a:extLst>
          </p:cNvPr>
          <p:cNvSpPr txBox="1"/>
          <p:nvPr/>
        </p:nvSpPr>
        <p:spPr>
          <a:xfrm>
            <a:off x="7615321" y="19071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Refinement and Data Preparation Steps</a:t>
            </a:r>
          </a:p>
        </p:txBody>
      </p:sp>
    </p:spTree>
    <p:extLst>
      <p:ext uri="{BB962C8B-B14F-4D97-AF65-F5344CB8AC3E}">
        <p14:creationId xmlns:p14="http://schemas.microsoft.com/office/powerpoint/2010/main" val="90679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3"/>
                                        </p:tgtEl>
                                        <p:attrNameLst>
                                          <p:attrName>style.visibility</p:attrName>
                                        </p:attrNameLst>
                                      </p:cBhvr>
                                      <p:to>
                                        <p:strVal val="visible"/>
                                      </p:to>
                                    </p:set>
                                    <p:animEffect transition="in" filter="fade">
                                      <p:cBhvr>
                                        <p:cTn id="15" dur="500"/>
                                        <p:tgtEl>
                                          <p:spTgt spid="4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fade">
                                      <p:cBhvr>
                                        <p:cTn id="27" dur="500"/>
                                        <p:tgtEl>
                                          <p:spTgt spid="3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P spid="40" grpId="0" animBg="1"/>
      <p:bldP spid="41" grpId="0" animBg="1"/>
      <p:bldP spid="42" grpId="0" animBg="1"/>
      <p:bldP spid="43"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CCA5E-C014-D629-122F-1D90FC21CA3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62ACBE5D-3457-0528-93F1-57FF9BAB0324}"/>
              </a:ext>
            </a:extLst>
          </p:cNvPr>
          <p:cNvSpPr txBox="1"/>
          <p:nvPr/>
        </p:nvSpPr>
        <p:spPr>
          <a:xfrm>
            <a:off x="436880" y="702999"/>
            <a:ext cx="4254759" cy="584775"/>
          </a:xfrm>
          <a:prstGeom prst="rect">
            <a:avLst/>
          </a:prstGeom>
          <a:noFill/>
        </p:spPr>
        <p:txBody>
          <a:bodyPr wrap="square" rtlCol="0">
            <a:spAutoFit/>
          </a:bodyPr>
          <a:lstStyle/>
          <a:p>
            <a:r>
              <a:rPr lang="en-US" sz="3200" dirty="0">
                <a:latin typeface="Rockwell" panose="02060603020205020403" pitchFamily="18" charset="0"/>
              </a:rPr>
              <a:t>INTRODUCTION </a:t>
            </a:r>
            <a:endParaRPr lang="en-IN" sz="3200" dirty="0">
              <a:latin typeface="Rockwell" panose="02060603020205020403" pitchFamily="18" charset="0"/>
            </a:endParaRPr>
          </a:p>
        </p:txBody>
      </p:sp>
      <p:sp>
        <p:nvSpPr>
          <p:cNvPr id="5" name="TextBox 4">
            <a:extLst>
              <a:ext uri="{FF2B5EF4-FFF2-40B4-BE49-F238E27FC236}">
                <a16:creationId xmlns:a16="http://schemas.microsoft.com/office/drawing/2014/main" id="{CB66B8B8-50A0-2817-0894-3C6B71BAF4CA}"/>
              </a:ext>
            </a:extLst>
          </p:cNvPr>
          <p:cNvSpPr txBox="1"/>
          <p:nvPr/>
        </p:nvSpPr>
        <p:spPr>
          <a:xfrm>
            <a:off x="102639" y="1711136"/>
            <a:ext cx="7432690" cy="5016758"/>
          </a:xfrm>
          <a:prstGeom prst="rect">
            <a:avLst/>
          </a:prstGeom>
          <a:noFill/>
        </p:spPr>
        <p:txBody>
          <a:bodyPr wrap="square" rtlCol="0">
            <a:spAutoFit/>
          </a:bodyPr>
          <a:lstStyle/>
          <a:p>
            <a:pPr marL="342900" indent="-342900">
              <a:buFont typeface="Arial" panose="020B0604020202020204" pitchFamily="34" charset="0"/>
              <a:buChar char="•"/>
            </a:pPr>
            <a:r>
              <a:rPr lang="en-US" sz="1600" i="0" dirty="0">
                <a:effectLst/>
                <a:latin typeface="Rockwell" panose="02060603020205020403" pitchFamily="18" charset="0"/>
              </a:rPr>
              <a:t>Breast cancer is considered a multifactorial disease and the most common cancer in women worldwide with approximately 30% of all female cancers(i.e. 1.5 million women are diagnosed with breast cancer each year, and 500,000 women die from this disease in the world). Over the past 30 years, this disease has increased, while the death rate has decreased. However, the reduction in mortality due to mammography screening is estimated at 20% and improvement in cancer treatment is estimated at 60</a:t>
            </a:r>
            <a:r>
              <a:rPr lang="en-US" sz="1200" i="0" dirty="0">
                <a:effectLst/>
                <a:latin typeface="Rockwell" panose="02060603020205020403" pitchFamily="18" charset="0"/>
              </a:rPr>
              <a:t>%.</a:t>
            </a:r>
          </a:p>
          <a:p>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This dataset forms a comprehensive exploration of patient </a:t>
            </a:r>
            <a:r>
              <a:rPr lang="en-US" sz="1600" b="1" i="0" dirty="0">
                <a:effectLst/>
                <a:latin typeface="Rockwell" panose="02060603020205020403" pitchFamily="18" charset="0"/>
              </a:rPr>
              <a:t>health indicators </a:t>
            </a:r>
            <a:r>
              <a:rPr lang="en-US" sz="1600" b="0" i="0" dirty="0">
                <a:effectLst/>
                <a:latin typeface="Rockwell" panose="02060603020205020403" pitchFamily="18" charset="0"/>
              </a:rPr>
              <a:t>within a medical context, specifically focusing on factors related to </a:t>
            </a:r>
            <a:r>
              <a:rPr lang="en-US" sz="1600" dirty="0">
                <a:latin typeface="Rockwell" panose="02060603020205020403" pitchFamily="18" charset="0"/>
              </a:rPr>
              <a:t>Breast Cancer</a:t>
            </a:r>
            <a:r>
              <a:rPr lang="en-US" sz="1600" b="0" i="0" dirty="0">
                <a:effectLst/>
                <a:latin typeface="Rockwell" panose="02060603020205020403" pitchFamily="18" charset="0"/>
              </a:rPr>
              <a:t>.</a:t>
            </a:r>
          </a:p>
          <a:p>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The datasets encompass </a:t>
            </a:r>
            <a:r>
              <a:rPr lang="en-US" sz="1600" dirty="0">
                <a:latin typeface="Rockwell" panose="02060603020205020403" pitchFamily="18" charset="0"/>
              </a:rPr>
              <a:t>34</a:t>
            </a:r>
            <a:r>
              <a:rPr lang="en-US" sz="1600" b="0" i="0" dirty="0">
                <a:effectLst/>
                <a:latin typeface="Rockwell" panose="02060603020205020403" pitchFamily="18" charset="0"/>
              </a:rPr>
              <a:t> vital features such as Age at Diagnosis, Chemotherapy: Indicates whether the patient received chemotherapy (Yes/No), tumor size, tumor stage, cellularity and more.</a:t>
            </a:r>
          </a:p>
          <a:p>
            <a:pPr marL="342900" indent="-342900">
              <a:buFont typeface="Arial" panose="020B0604020202020204" pitchFamily="34" charset="0"/>
              <a:buChar char="•"/>
            </a:pPr>
            <a:endParaRPr lang="en-US" sz="1600" b="0" i="0" dirty="0">
              <a:effectLst/>
              <a:latin typeface="Rockwell" panose="02060603020205020403" pitchFamily="18" charset="0"/>
            </a:endParaRPr>
          </a:p>
          <a:p>
            <a:pPr marL="342900" indent="-342900">
              <a:buFont typeface="Arial" panose="020B0604020202020204" pitchFamily="34" charset="0"/>
              <a:buChar char="•"/>
            </a:pPr>
            <a:r>
              <a:rPr lang="en-US" sz="1600" b="0" i="0" dirty="0">
                <a:effectLst/>
                <a:latin typeface="Rockwell" panose="02060603020205020403" pitchFamily="18" charset="0"/>
              </a:rPr>
              <a:t>The target variable, </a:t>
            </a:r>
            <a:r>
              <a:rPr lang="en-US" sz="1600" b="1" i="0" dirty="0">
                <a:effectLst/>
                <a:latin typeface="Rockwell" panose="02060603020205020403" pitchFamily="18" charset="0"/>
              </a:rPr>
              <a:t>‘</a:t>
            </a:r>
            <a:r>
              <a:rPr lang="en-US" sz="1600" dirty="0">
                <a:latin typeface="Rockwell" panose="02060603020205020403" pitchFamily="18" charset="0"/>
              </a:rPr>
              <a:t>10_year_mortality</a:t>
            </a:r>
            <a:r>
              <a:rPr lang="en-US" sz="1600" b="0" i="0" dirty="0">
                <a:effectLst/>
                <a:latin typeface="Rockwell" panose="02060603020205020403" pitchFamily="18" charset="0"/>
              </a:rPr>
              <a:t>' signifies the likelihood of an individual </a:t>
            </a:r>
            <a:r>
              <a:rPr lang="en-US" sz="1600" dirty="0">
                <a:latin typeface="Rockwell" panose="02060603020205020403" pitchFamily="18" charset="0"/>
              </a:rPr>
              <a:t>surviving the cancer for the next 10 years </a:t>
            </a:r>
            <a:r>
              <a:rPr lang="en-US" sz="1600" dirty="0" err="1">
                <a:latin typeface="Rockwell" panose="02060603020205020403" pitchFamily="18" charset="0"/>
              </a:rPr>
              <a:t>i.e</a:t>
            </a:r>
            <a:r>
              <a:rPr lang="en-US" sz="1600" dirty="0">
                <a:latin typeface="Rockwell" panose="02060603020205020403" pitchFamily="18" charset="0"/>
              </a:rPr>
              <a:t> mortality risk</a:t>
            </a:r>
            <a:r>
              <a:rPr lang="en-US" sz="1600" b="0" i="0" dirty="0">
                <a:effectLst/>
                <a:latin typeface="Rockwell" panose="02060603020205020403" pitchFamily="18" charset="0"/>
              </a:rPr>
              <a:t>.</a:t>
            </a:r>
          </a:p>
          <a:p>
            <a:endParaRPr lang="en-US" sz="1600" b="0" i="0" dirty="0">
              <a:effectLst/>
              <a:latin typeface="Rockwell" panose="02060603020205020403" pitchFamily="18" charset="0"/>
            </a:endParaRPr>
          </a:p>
        </p:txBody>
      </p:sp>
      <p:pic>
        <p:nvPicPr>
          <p:cNvPr id="9" name="Picture 2">
            <a:extLst>
              <a:ext uri="{FF2B5EF4-FFF2-40B4-BE49-F238E27FC236}">
                <a16:creationId xmlns:a16="http://schemas.microsoft.com/office/drawing/2014/main" id="{4FB0121F-018C-37C6-AC22-C38157D40D20}"/>
              </a:ext>
            </a:extLst>
          </p:cNvPr>
          <p:cNvPicPr>
            <a:picLocks noChangeAspect="1"/>
          </p:cNvPicPr>
          <p:nvPr/>
        </p:nvPicPr>
        <p:blipFill rotWithShape="1">
          <a:blip r:embed="rId3"/>
          <a:srcRect l="24290" t="19057" r="7506" b="16358"/>
          <a:stretch/>
        </p:blipFill>
        <p:spPr>
          <a:xfrm>
            <a:off x="7785797" y="4901773"/>
            <a:ext cx="4406203" cy="1227748"/>
          </a:xfrm>
          <a:prstGeom prst="rect">
            <a:avLst/>
          </a:prstGeom>
        </p:spPr>
      </p:pic>
      <p:sp>
        <p:nvSpPr>
          <p:cNvPr id="11" name="Freeform 4">
            <a:extLst>
              <a:ext uri="{FF2B5EF4-FFF2-40B4-BE49-F238E27FC236}">
                <a16:creationId xmlns:a16="http://schemas.microsoft.com/office/drawing/2014/main" id="{2C7960A4-4508-3FF7-390D-34374F0A79BE}"/>
              </a:ext>
            </a:extLst>
          </p:cNvPr>
          <p:cNvSpPr/>
          <p:nvPr/>
        </p:nvSpPr>
        <p:spPr>
          <a:xfrm>
            <a:off x="7802525" y="5266638"/>
            <a:ext cx="2740964"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8" name="TextBox 9">
            <a:extLst>
              <a:ext uri="{FF2B5EF4-FFF2-40B4-BE49-F238E27FC236}">
                <a16:creationId xmlns:a16="http://schemas.microsoft.com/office/drawing/2014/main" id="{D5ADF9F5-DD78-D198-2A0C-AB6A9A3B10DB}"/>
              </a:ext>
            </a:extLst>
          </p:cNvPr>
          <p:cNvSpPr txBox="1"/>
          <p:nvPr/>
        </p:nvSpPr>
        <p:spPr>
          <a:xfrm>
            <a:off x="7862692" y="5380963"/>
            <a:ext cx="2697525" cy="694936"/>
          </a:xfrm>
          <a:prstGeom prst="rect">
            <a:avLst/>
          </a:prstGeom>
        </p:spPr>
        <p:txBody>
          <a:bodyPr lIns="50800" tIns="50800" rIns="50800" bIns="50800" rtlCol="0" anchor="ctr"/>
          <a:lstStyle/>
          <a:p>
            <a:pPr algn="ctr"/>
            <a:r>
              <a:rPr lang="en-US" sz="1500" b="1" spc="283" dirty="0">
                <a:solidFill>
                  <a:srgbClr val="1C1A55"/>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Fatalities Caused By CVD (each year)</a:t>
            </a:r>
          </a:p>
          <a:p>
            <a:pPr algn="ctr">
              <a:lnSpc>
                <a:spcPts val="3992"/>
              </a:lnSpc>
            </a:pP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sp>
        <p:nvSpPr>
          <p:cNvPr id="25" name="TextBox 14">
            <a:extLst>
              <a:ext uri="{FF2B5EF4-FFF2-40B4-BE49-F238E27FC236}">
                <a16:creationId xmlns:a16="http://schemas.microsoft.com/office/drawing/2014/main" id="{6B95BA5A-3084-72F1-B35F-750A168E4CD0}"/>
              </a:ext>
            </a:extLst>
          </p:cNvPr>
          <p:cNvSpPr txBox="1"/>
          <p:nvPr/>
        </p:nvSpPr>
        <p:spPr>
          <a:xfrm>
            <a:off x="10817253" y="3473357"/>
            <a:ext cx="1109278" cy="1660070"/>
          </a:xfrm>
          <a:prstGeom prst="rect">
            <a:avLst/>
          </a:prstGeom>
        </p:spPr>
        <p:txBody>
          <a:bodyPr wrap="none" lIns="0" tIns="0" rIns="0" bIns="0" rtlCol="0" anchor="ctr" anchorCtr="0">
            <a:spAutoFit/>
          </a:bodyPr>
          <a:lstStyle/>
          <a:p>
            <a:pPr marL="0" lvl="0" indent="0" algn="ctr">
              <a:lnSpc>
                <a:spcPts val="15505"/>
              </a:lnSpc>
              <a:spcBef>
                <a:spcPct val="0"/>
              </a:spcBef>
            </a:pPr>
            <a:r>
              <a:rPr lang="en-US" sz="5000" dirty="0">
                <a:solidFill>
                  <a:srgbClr val="FF0000"/>
                </a:solidFill>
                <a:effectLst>
                  <a:outerShdw blurRad="38100" dist="38100" dir="2700000" algn="tl">
                    <a:srgbClr val="000000">
                      <a:alpha val="43137"/>
                    </a:srgbClr>
                  </a:outerShdw>
                </a:effectLst>
                <a:latin typeface="Cocomat Pro Heavy" panose="00000A00000000000000" pitchFamily="2" charset="0"/>
              </a:rPr>
              <a:t>33%</a:t>
            </a:r>
          </a:p>
        </p:txBody>
      </p:sp>
      <p:sp>
        <p:nvSpPr>
          <p:cNvPr id="26" name="Freeform 4">
            <a:extLst>
              <a:ext uri="{FF2B5EF4-FFF2-40B4-BE49-F238E27FC236}">
                <a16:creationId xmlns:a16="http://schemas.microsoft.com/office/drawing/2014/main" id="{705CC5D8-3923-A1E4-DFDD-2108D762E9A9}"/>
              </a:ext>
            </a:extLst>
          </p:cNvPr>
          <p:cNvSpPr/>
          <p:nvPr/>
        </p:nvSpPr>
        <p:spPr>
          <a:xfrm>
            <a:off x="10616182" y="5270626"/>
            <a:ext cx="1454517" cy="530581"/>
          </a:xfrm>
          <a:custGeom>
            <a:avLst/>
            <a:gdLst/>
            <a:ahLst/>
            <a:cxnLst/>
            <a:rect l="l" t="t" r="r" b="b"/>
            <a:pathLst>
              <a:path w="856174" h="110203">
                <a:moveTo>
                  <a:pt x="25897" y="0"/>
                </a:moveTo>
                <a:lnTo>
                  <a:pt x="830277" y="0"/>
                </a:lnTo>
                <a:cubicBezTo>
                  <a:pt x="844579" y="0"/>
                  <a:pt x="856174" y="11595"/>
                  <a:pt x="856174" y="25897"/>
                </a:cubicBezTo>
                <a:lnTo>
                  <a:pt x="856174" y="84306"/>
                </a:lnTo>
                <a:cubicBezTo>
                  <a:pt x="856174" y="91174"/>
                  <a:pt x="853446" y="97761"/>
                  <a:pt x="848589" y="102618"/>
                </a:cubicBezTo>
                <a:cubicBezTo>
                  <a:pt x="843732" y="107475"/>
                  <a:pt x="837145" y="110203"/>
                  <a:pt x="830277" y="110203"/>
                </a:cubicBezTo>
                <a:lnTo>
                  <a:pt x="25897" y="110203"/>
                </a:lnTo>
                <a:cubicBezTo>
                  <a:pt x="11595" y="110203"/>
                  <a:pt x="0" y="98609"/>
                  <a:pt x="0" y="84306"/>
                </a:cubicBezTo>
                <a:lnTo>
                  <a:pt x="0" y="25897"/>
                </a:lnTo>
                <a:cubicBezTo>
                  <a:pt x="0" y="19029"/>
                  <a:pt x="2728" y="12442"/>
                  <a:pt x="7585" y="7585"/>
                </a:cubicBezTo>
                <a:cubicBezTo>
                  <a:pt x="12442" y="2728"/>
                  <a:pt x="19029" y="0"/>
                  <a:pt x="25897" y="0"/>
                </a:cubicBezTo>
                <a:close/>
              </a:path>
            </a:pathLst>
          </a:cu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50" name="TextBox 49">
            <a:extLst>
              <a:ext uri="{FF2B5EF4-FFF2-40B4-BE49-F238E27FC236}">
                <a16:creationId xmlns:a16="http://schemas.microsoft.com/office/drawing/2014/main" id="{DC61D6D3-4AD4-7021-96A5-6C78600B89D2}"/>
              </a:ext>
            </a:extLst>
          </p:cNvPr>
          <p:cNvSpPr txBox="1"/>
          <p:nvPr/>
        </p:nvSpPr>
        <p:spPr>
          <a:xfrm>
            <a:off x="10786671" y="1294702"/>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Hypertension</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1" name="TextBox 50">
            <a:extLst>
              <a:ext uri="{FF2B5EF4-FFF2-40B4-BE49-F238E27FC236}">
                <a16:creationId xmlns:a16="http://schemas.microsoft.com/office/drawing/2014/main" id="{9332D374-6469-8D13-8EB4-58CB86FC3142}"/>
              </a:ext>
            </a:extLst>
          </p:cNvPr>
          <p:cNvSpPr txBox="1"/>
          <p:nvPr/>
        </p:nvSpPr>
        <p:spPr>
          <a:xfrm>
            <a:off x="7812577" y="1287774"/>
            <a:ext cx="1423973" cy="307777"/>
          </a:xfrm>
          <a:prstGeom prst="rect">
            <a:avLst/>
          </a:prstGeom>
          <a:noFill/>
        </p:spPr>
        <p:txBody>
          <a:bodyPr wrap="square" rtlCol="0">
            <a:spAutoFit/>
          </a:bodyPr>
          <a:lstStyle/>
          <a:p>
            <a:pPr algn="ctr"/>
            <a:r>
              <a:rPr lang="en-US"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Smoking</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2" name="TextBox 51">
            <a:extLst>
              <a:ext uri="{FF2B5EF4-FFF2-40B4-BE49-F238E27FC236}">
                <a16:creationId xmlns:a16="http://schemas.microsoft.com/office/drawing/2014/main" id="{65DADF22-D8CB-E068-07AC-69286505ABAD}"/>
              </a:ext>
            </a:extLst>
          </p:cNvPr>
          <p:cNvSpPr txBox="1"/>
          <p:nvPr/>
        </p:nvSpPr>
        <p:spPr>
          <a:xfrm>
            <a:off x="7425745" y="2417211"/>
            <a:ext cx="1423973" cy="307777"/>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Obesity</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3" name="TextBox 52">
            <a:extLst>
              <a:ext uri="{FF2B5EF4-FFF2-40B4-BE49-F238E27FC236}">
                <a16:creationId xmlns:a16="http://schemas.microsoft.com/office/drawing/2014/main" id="{21158E35-B9AB-E4E4-2382-7EC3FE6DF044}"/>
              </a:ext>
            </a:extLst>
          </p:cNvPr>
          <p:cNvSpPr txBox="1"/>
          <p:nvPr/>
        </p:nvSpPr>
        <p:spPr>
          <a:xfrm>
            <a:off x="10928777" y="2298973"/>
            <a:ext cx="1423973" cy="523220"/>
          </a:xfrm>
          <a:prstGeom prst="rect">
            <a:avLst/>
          </a:prstGeom>
          <a:noFill/>
        </p:spPr>
        <p:txBody>
          <a:bodyPr wrap="square" rtlCol="0">
            <a:spAutoFit/>
          </a:bodyPr>
          <a:lstStyle/>
          <a:p>
            <a:pPr algn="ct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Sedentary lifestyle</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4" name="TextBox 53">
            <a:extLst>
              <a:ext uri="{FF2B5EF4-FFF2-40B4-BE49-F238E27FC236}">
                <a16:creationId xmlns:a16="http://schemas.microsoft.com/office/drawing/2014/main" id="{1FF764D2-76FD-4F61-DF28-F6E7CD1D6EC7}"/>
              </a:ext>
            </a:extLst>
          </p:cNvPr>
          <p:cNvSpPr txBox="1"/>
          <p:nvPr/>
        </p:nvSpPr>
        <p:spPr>
          <a:xfrm>
            <a:off x="7495165" y="3461366"/>
            <a:ext cx="1746363" cy="307777"/>
          </a:xfrm>
          <a:prstGeom prst="rect">
            <a:avLst/>
          </a:prstGeom>
          <a:noFill/>
        </p:spPr>
        <p:txBody>
          <a:bodyPr wrap="square" rtlCol="0">
            <a:spAutoFit/>
          </a:bodyPr>
          <a:lstStyle/>
          <a:p>
            <a:pPr algn="ctr"/>
            <a:r>
              <a:rPr lang="en-IN" sz="1400" b="0" i="0" dirty="0" err="1">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Hyperlipidaem</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55" name="TextBox 54">
            <a:extLst>
              <a:ext uri="{FF2B5EF4-FFF2-40B4-BE49-F238E27FC236}">
                <a16:creationId xmlns:a16="http://schemas.microsoft.com/office/drawing/2014/main" id="{DAD64DCA-9B46-296C-C0B9-1627EBECDDE0}"/>
              </a:ext>
            </a:extLst>
          </p:cNvPr>
          <p:cNvSpPr txBox="1"/>
          <p:nvPr/>
        </p:nvSpPr>
        <p:spPr>
          <a:xfrm>
            <a:off x="10777569" y="3471269"/>
            <a:ext cx="1746363" cy="307777"/>
          </a:xfrm>
          <a:prstGeom prst="rect">
            <a:avLst/>
          </a:prstGeom>
          <a:noFill/>
        </p:spPr>
        <p:txBody>
          <a:bodyPr wrap="square" rtlCol="0">
            <a:spAutoFit/>
          </a:bodyPr>
          <a:lstStyle/>
          <a:p>
            <a:pPr algn="ctr"/>
            <a:r>
              <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A</a:t>
            </a:r>
            <a:r>
              <a:rPr lang="en-IN" sz="14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lcohol</a:t>
            </a:r>
            <a:endParaRPr lang="en-IN" sz="14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83" name="TextBox 9">
            <a:extLst>
              <a:ext uri="{FF2B5EF4-FFF2-40B4-BE49-F238E27FC236}">
                <a16:creationId xmlns:a16="http://schemas.microsoft.com/office/drawing/2014/main" id="{296508D3-7046-B48C-0854-139BCCB00694}"/>
              </a:ext>
            </a:extLst>
          </p:cNvPr>
          <p:cNvSpPr txBox="1"/>
          <p:nvPr/>
        </p:nvSpPr>
        <p:spPr>
          <a:xfrm>
            <a:off x="10680209" y="5304435"/>
            <a:ext cx="1454517" cy="462949"/>
          </a:xfrm>
          <a:prstGeom prst="rect">
            <a:avLst/>
          </a:prstGeom>
        </p:spPr>
        <p:txBody>
          <a:bodyPr lIns="50800" tIns="50800" rIns="50800" bIns="50800" rtlCol="0" anchor="ctr"/>
          <a:lstStyle/>
          <a:p>
            <a:pPr algn="ctr"/>
            <a:r>
              <a:rPr lang="en-US" sz="1500" b="1" spc="283" dirty="0">
                <a:solidFill>
                  <a:srgbClr val="1C1A55"/>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rPr>
              <a:t>Global Death</a:t>
            </a:r>
            <a:endParaRPr lang="en-US" sz="1500" spc="283" dirty="0">
              <a:solidFill>
                <a:schemeClr val="accent1">
                  <a:lumMod val="75000"/>
                </a:schemeClr>
              </a:solidFill>
              <a:effectLst>
                <a:outerShdw blurRad="38100" dist="38100" dir="2700000" algn="tl">
                  <a:srgbClr val="000000">
                    <a:alpha val="43137"/>
                  </a:srgbClr>
                </a:outerShdw>
              </a:effectLst>
              <a:latin typeface="Montserrat"/>
            </a:endParaRPr>
          </a:p>
        </p:txBody>
      </p:sp>
      <p:cxnSp>
        <p:nvCxnSpPr>
          <p:cNvPr id="171" name="Straight Connector 170">
            <a:extLst>
              <a:ext uri="{FF2B5EF4-FFF2-40B4-BE49-F238E27FC236}">
                <a16:creationId xmlns:a16="http://schemas.microsoft.com/office/drawing/2014/main" id="{8892B334-572F-CD5F-E4ED-4E3297708508}"/>
              </a:ext>
            </a:extLst>
          </p:cNvPr>
          <p:cNvCxnSpPr>
            <a:cxnSpLocks/>
          </p:cNvCxnSpPr>
          <p:nvPr/>
        </p:nvCxnSpPr>
        <p:spPr>
          <a:xfrm flipH="1">
            <a:off x="11109605" y="3759663"/>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28CA9061-6AE4-E254-3CE3-3F8BA6C5802E}"/>
              </a:ext>
            </a:extLst>
          </p:cNvPr>
          <p:cNvCxnSpPr>
            <a:cxnSpLocks/>
          </p:cNvCxnSpPr>
          <p:nvPr/>
        </p:nvCxnSpPr>
        <p:spPr>
          <a:xfrm flipH="1">
            <a:off x="8591810" y="3760137"/>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887ED9BD-7691-4C4C-BB15-16CA244E04D8}"/>
              </a:ext>
            </a:extLst>
          </p:cNvPr>
          <p:cNvCxnSpPr>
            <a:cxnSpLocks/>
          </p:cNvCxnSpPr>
          <p:nvPr/>
        </p:nvCxnSpPr>
        <p:spPr>
          <a:xfrm flipH="1">
            <a:off x="10876308" y="1602479"/>
            <a:ext cx="5311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5C544A-1E78-4574-26FB-B284BEA93E5A}"/>
              </a:ext>
            </a:extLst>
          </p:cNvPr>
          <p:cNvCxnSpPr>
            <a:cxnSpLocks/>
          </p:cNvCxnSpPr>
          <p:nvPr/>
        </p:nvCxnSpPr>
        <p:spPr>
          <a:xfrm flipH="1">
            <a:off x="10384401" y="1602479"/>
            <a:ext cx="491907" cy="323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0EEE5F9C-07EE-9984-EEA9-EA4CC8A4FB1B}"/>
              </a:ext>
            </a:extLst>
          </p:cNvPr>
          <p:cNvCxnSpPr>
            <a:cxnSpLocks/>
          </p:cNvCxnSpPr>
          <p:nvPr/>
        </p:nvCxnSpPr>
        <p:spPr>
          <a:xfrm>
            <a:off x="8974853" y="1595551"/>
            <a:ext cx="438451" cy="325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063C5EC7-018E-5597-179F-DA5E5D34F0E4}"/>
              </a:ext>
            </a:extLst>
          </p:cNvPr>
          <p:cNvCxnSpPr>
            <a:cxnSpLocks/>
          </p:cNvCxnSpPr>
          <p:nvPr/>
        </p:nvCxnSpPr>
        <p:spPr>
          <a:xfrm flipH="1">
            <a:off x="10749464" y="2571100"/>
            <a:ext cx="36014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4045F6D-A7A0-8AA7-BAB5-12B3417C3312}"/>
              </a:ext>
            </a:extLst>
          </p:cNvPr>
          <p:cNvCxnSpPr>
            <a:cxnSpLocks/>
          </p:cNvCxnSpPr>
          <p:nvPr/>
        </p:nvCxnSpPr>
        <p:spPr>
          <a:xfrm flipH="1" flipV="1">
            <a:off x="10540724" y="3172366"/>
            <a:ext cx="568881" cy="587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FBA2E1AA-49FB-CF6A-3976-9300DBB82DBC}"/>
              </a:ext>
            </a:extLst>
          </p:cNvPr>
          <p:cNvCxnSpPr>
            <a:cxnSpLocks/>
          </p:cNvCxnSpPr>
          <p:nvPr/>
        </p:nvCxnSpPr>
        <p:spPr>
          <a:xfrm flipV="1">
            <a:off x="9121707" y="3205239"/>
            <a:ext cx="210594" cy="563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F2E4725C-BF34-0885-E817-A31568753BB6}"/>
              </a:ext>
            </a:extLst>
          </p:cNvPr>
          <p:cNvCxnSpPr>
            <a:cxnSpLocks/>
          </p:cNvCxnSpPr>
          <p:nvPr/>
        </p:nvCxnSpPr>
        <p:spPr>
          <a:xfrm>
            <a:off x="8589371" y="2599772"/>
            <a:ext cx="4762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AA95360-80C1-A86E-0E6E-BFCD473239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54857" y="109538"/>
            <a:ext cx="4329308" cy="5852566"/>
          </a:xfrm>
          <a:prstGeom prst="rect">
            <a:avLst/>
          </a:prstGeom>
        </p:spPr>
      </p:pic>
    </p:spTree>
    <p:extLst>
      <p:ext uri="{BB962C8B-B14F-4D97-AF65-F5344CB8AC3E}">
        <p14:creationId xmlns:p14="http://schemas.microsoft.com/office/powerpoint/2010/main" val="1273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653C-828F-DF30-7E3F-C5C6ECEAC7B6}"/>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7A45C511-9AA0-D4DE-5DE8-C256E0F76ACF}"/>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7" name="Picture 6">
            <a:extLst>
              <a:ext uri="{FF2B5EF4-FFF2-40B4-BE49-F238E27FC236}">
                <a16:creationId xmlns:a16="http://schemas.microsoft.com/office/drawing/2014/main" id="{7213A12C-9178-071A-A045-FD235D9432A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8" name="Freeform 3">
            <a:extLst>
              <a:ext uri="{FF2B5EF4-FFF2-40B4-BE49-F238E27FC236}">
                <a16:creationId xmlns:a16="http://schemas.microsoft.com/office/drawing/2014/main" id="{712A7D39-7FAB-6538-FCDA-D65B013C9328}"/>
              </a:ext>
            </a:extLst>
          </p:cNvPr>
          <p:cNvSpPr>
            <a:spLocks noChangeAspect="1"/>
          </p:cNvSpPr>
          <p:nvPr/>
        </p:nvSpPr>
        <p:spPr>
          <a:xfrm>
            <a:off x="7795694" y="516565"/>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2" name="Freeform 3">
            <a:extLst>
              <a:ext uri="{FF2B5EF4-FFF2-40B4-BE49-F238E27FC236}">
                <a16:creationId xmlns:a16="http://schemas.microsoft.com/office/drawing/2014/main" id="{5273989E-EF62-02C3-EE4B-CC355E6EA05E}"/>
              </a:ext>
            </a:extLst>
          </p:cNvPr>
          <p:cNvSpPr>
            <a:spLocks noChangeAspect="1"/>
          </p:cNvSpPr>
          <p:nvPr/>
        </p:nvSpPr>
        <p:spPr>
          <a:xfrm>
            <a:off x="3099400"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3" name="Arrow: Left 12">
            <a:extLst>
              <a:ext uri="{FF2B5EF4-FFF2-40B4-BE49-F238E27FC236}">
                <a16:creationId xmlns:a16="http://schemas.microsoft.com/office/drawing/2014/main" id="{40AF4CB6-0EC4-39A7-E9E0-906990EA9919}"/>
              </a:ext>
            </a:extLst>
          </p:cNvPr>
          <p:cNvSpPr/>
          <p:nvPr/>
        </p:nvSpPr>
        <p:spPr>
          <a:xfrm flipH="1">
            <a:off x="3724262" y="971082"/>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6164826F-EA90-4E64-BE91-0FF5F813864D}"/>
              </a:ext>
            </a:extLst>
          </p:cNvPr>
          <p:cNvSpPr/>
          <p:nvPr/>
        </p:nvSpPr>
        <p:spPr>
          <a:xfrm>
            <a:off x="0" y="4430805"/>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85ECF007-AF02-EC34-BC05-E75A3996E71C}"/>
              </a:ext>
            </a:extLst>
          </p:cNvPr>
          <p:cNvSpPr/>
          <p:nvPr/>
        </p:nvSpPr>
        <p:spPr>
          <a:xfrm rot="5400000">
            <a:off x="1778154" y="-393485"/>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Rounded Corners 15">
            <a:extLst>
              <a:ext uri="{FF2B5EF4-FFF2-40B4-BE49-F238E27FC236}">
                <a16:creationId xmlns:a16="http://schemas.microsoft.com/office/drawing/2014/main" id="{97B0625A-EF92-8121-B340-A86FFE01128A}"/>
              </a:ext>
            </a:extLst>
          </p:cNvPr>
          <p:cNvSpPr/>
          <p:nvPr/>
        </p:nvSpPr>
        <p:spPr>
          <a:xfrm>
            <a:off x="-784965" y="535856"/>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AA75DAFE-C295-6269-5FD1-825ACE19E826}"/>
              </a:ext>
            </a:extLst>
          </p:cNvPr>
          <p:cNvSpPr/>
          <p:nvPr/>
        </p:nvSpPr>
        <p:spPr>
          <a:xfrm rot="5400000">
            <a:off x="9188963" y="3039386"/>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Rounded Corners 18">
            <a:extLst>
              <a:ext uri="{FF2B5EF4-FFF2-40B4-BE49-F238E27FC236}">
                <a16:creationId xmlns:a16="http://schemas.microsoft.com/office/drawing/2014/main" id="{18A089BC-C6A5-10E3-F932-FC20AE4F61BA}"/>
              </a:ext>
            </a:extLst>
          </p:cNvPr>
          <p:cNvSpPr/>
          <p:nvPr/>
        </p:nvSpPr>
        <p:spPr>
          <a:xfrm flipH="1">
            <a:off x="11736000" y="3968727"/>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Top Corners Rounded 19">
            <a:extLst>
              <a:ext uri="{FF2B5EF4-FFF2-40B4-BE49-F238E27FC236}">
                <a16:creationId xmlns:a16="http://schemas.microsoft.com/office/drawing/2014/main" id="{C2CD9A50-DD26-5F09-F58C-0DAF6652AF17}"/>
              </a:ext>
            </a:extLst>
          </p:cNvPr>
          <p:cNvSpPr/>
          <p:nvPr/>
        </p:nvSpPr>
        <p:spPr>
          <a:xfrm rot="16200000" flipH="1">
            <a:off x="-148014" y="1445065"/>
            <a:ext cx="1143251"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B1011BF6-40CF-74BF-B06F-8FD5918250F4}"/>
              </a:ext>
            </a:extLst>
          </p:cNvPr>
          <p:cNvSpPr txBox="1"/>
          <p:nvPr/>
        </p:nvSpPr>
        <p:spPr>
          <a:xfrm>
            <a:off x="7781802" y="4767334"/>
            <a:ext cx="4038458" cy="984885"/>
          </a:xfrm>
          <a:prstGeom prst="rect">
            <a:avLst/>
          </a:prstGeom>
          <a:noFill/>
        </p:spPr>
        <p:txBody>
          <a:bodyPr wrap="square" rtlCol="0">
            <a:spAutoFit/>
          </a:bodyPr>
          <a:lstStyle>
            <a:defPPr>
              <a:defRPr lang="en-US"/>
            </a:defPPr>
            <a:lvl1pPr algn="ctr">
              <a:defRPr sz="29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a:t>Value Of  The Study</a:t>
            </a:r>
            <a:endParaRPr lang="en-IN" dirty="0"/>
          </a:p>
        </p:txBody>
      </p:sp>
      <p:sp>
        <p:nvSpPr>
          <p:cNvPr id="22" name="TextBox 21">
            <a:extLst>
              <a:ext uri="{FF2B5EF4-FFF2-40B4-BE49-F238E27FC236}">
                <a16:creationId xmlns:a16="http://schemas.microsoft.com/office/drawing/2014/main" id="{B124C59C-DC8C-0A57-C319-9F6737C981AE}"/>
              </a:ext>
            </a:extLst>
          </p:cNvPr>
          <p:cNvSpPr txBox="1"/>
          <p:nvPr/>
        </p:nvSpPr>
        <p:spPr>
          <a:xfrm>
            <a:off x="423612" y="1339426"/>
            <a:ext cx="4115162" cy="984885"/>
          </a:xfrm>
          <a:prstGeom prst="rect">
            <a:avLst/>
          </a:prstGeom>
          <a:noFill/>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2900" dirty="0">
                <a:effectLst>
                  <a:outerShdw blurRad="38100" dist="38100" dir="2700000" algn="tl">
                    <a:srgbClr val="000000">
                      <a:alpha val="43137"/>
                    </a:srgbClr>
                  </a:outerShdw>
                </a:effectLst>
              </a:rPr>
              <a:t>Objective OF The Study</a:t>
            </a:r>
            <a:endParaRPr lang="en-IN" sz="2900" dirty="0">
              <a:effectLst>
                <a:outerShdw blurRad="38100" dist="38100" dir="2700000" algn="tl">
                  <a:srgbClr val="000000">
                    <a:alpha val="43137"/>
                  </a:srgbClr>
                </a:outerShdw>
              </a:effectLst>
            </a:endParaRPr>
          </a:p>
        </p:txBody>
      </p:sp>
      <p:sp>
        <p:nvSpPr>
          <p:cNvPr id="23" name="Rectangle: Top Corners Rounded 22">
            <a:extLst>
              <a:ext uri="{FF2B5EF4-FFF2-40B4-BE49-F238E27FC236}">
                <a16:creationId xmlns:a16="http://schemas.microsoft.com/office/drawing/2014/main" id="{DD772703-EF3D-7A84-C4E2-D7AF2CAF1137}"/>
              </a:ext>
            </a:extLst>
          </p:cNvPr>
          <p:cNvSpPr/>
          <p:nvPr/>
        </p:nvSpPr>
        <p:spPr>
          <a:xfrm rot="5400000">
            <a:off x="11210374" y="5096591"/>
            <a:ext cx="1174160"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3">
            <a:extLst>
              <a:ext uri="{FF2B5EF4-FFF2-40B4-BE49-F238E27FC236}">
                <a16:creationId xmlns:a16="http://schemas.microsoft.com/office/drawing/2014/main" id="{3450B7BA-AC47-E6EF-E175-62754B442887}"/>
              </a:ext>
            </a:extLst>
          </p:cNvPr>
          <p:cNvSpPr>
            <a:spLocks noChangeAspect="1"/>
          </p:cNvSpPr>
          <p:nvPr/>
        </p:nvSpPr>
        <p:spPr>
          <a:xfrm>
            <a:off x="5593484" y="487978"/>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7" name="Freeform 3">
            <a:extLst>
              <a:ext uri="{FF2B5EF4-FFF2-40B4-BE49-F238E27FC236}">
                <a16:creationId xmlns:a16="http://schemas.microsoft.com/office/drawing/2014/main" id="{8200FF56-C9FC-88C6-9106-8FF098100930}"/>
              </a:ext>
            </a:extLst>
          </p:cNvPr>
          <p:cNvSpPr>
            <a:spLocks noChangeAspect="1"/>
          </p:cNvSpPr>
          <p:nvPr/>
        </p:nvSpPr>
        <p:spPr>
          <a:xfrm>
            <a:off x="9995995" y="513932"/>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8" name="Freeform 3">
            <a:extLst>
              <a:ext uri="{FF2B5EF4-FFF2-40B4-BE49-F238E27FC236}">
                <a16:creationId xmlns:a16="http://schemas.microsoft.com/office/drawing/2014/main" id="{827BE51B-890F-D9E1-E285-E14BC938F750}"/>
              </a:ext>
            </a:extLst>
          </p:cNvPr>
          <p:cNvSpPr>
            <a:spLocks noChangeAspect="1"/>
          </p:cNvSpPr>
          <p:nvPr/>
        </p:nvSpPr>
        <p:spPr>
          <a:xfrm>
            <a:off x="834307"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39" name="Freeform 3">
            <a:extLst>
              <a:ext uri="{FF2B5EF4-FFF2-40B4-BE49-F238E27FC236}">
                <a16:creationId xmlns:a16="http://schemas.microsoft.com/office/drawing/2014/main" id="{1EC1B68C-A200-2FDB-E95D-D4D2D8AC6409}"/>
              </a:ext>
            </a:extLst>
          </p:cNvPr>
          <p:cNvSpPr>
            <a:spLocks noChangeAspect="1"/>
          </p:cNvSpPr>
          <p:nvPr/>
        </p:nvSpPr>
        <p:spPr>
          <a:xfrm>
            <a:off x="5364493"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pic>
        <p:nvPicPr>
          <p:cNvPr id="40" name="Picture 39">
            <a:extLst>
              <a:ext uri="{FF2B5EF4-FFF2-40B4-BE49-F238E27FC236}">
                <a16:creationId xmlns:a16="http://schemas.microsoft.com/office/drawing/2014/main" id="{56E5A116-F2B3-F048-E887-F00AA60F331F}"/>
              </a:ext>
            </a:extLst>
          </p:cNvPr>
          <p:cNvPicPr>
            <a:picLocks noChangeAspect="1"/>
          </p:cNvPicPr>
          <p:nvPr/>
        </p:nvPicPr>
        <p:blipFill>
          <a:blip r:embed="rId4">
            <a:grayscl/>
            <a:alphaModFix amt="70000"/>
            <a:extLst>
              <a:ext uri="{28A0092B-C50C-407E-A947-70E740481C1C}">
                <a14:useLocalDpi xmlns:a14="http://schemas.microsoft.com/office/drawing/2010/main" val="0"/>
              </a:ext>
            </a:extLst>
          </a:blip>
          <a:stretch>
            <a:fillRect/>
          </a:stretch>
        </p:blipFill>
        <p:spPr>
          <a:xfrm>
            <a:off x="1186233" y="4337350"/>
            <a:ext cx="735521" cy="735521"/>
          </a:xfrm>
          <a:prstGeom prst="rect">
            <a:avLst/>
          </a:prstGeom>
        </p:spPr>
      </p:pic>
      <p:sp>
        <p:nvSpPr>
          <p:cNvPr id="41" name="TextBox 40">
            <a:extLst>
              <a:ext uri="{FF2B5EF4-FFF2-40B4-BE49-F238E27FC236}">
                <a16:creationId xmlns:a16="http://schemas.microsoft.com/office/drawing/2014/main" id="{9C30310E-FB4F-CEE7-3CDB-D5778B3225DC}"/>
              </a:ext>
            </a:extLst>
          </p:cNvPr>
          <p:cNvSpPr txBox="1"/>
          <p:nvPr/>
        </p:nvSpPr>
        <p:spPr>
          <a:xfrm>
            <a:off x="796238" y="5656491"/>
            <a:ext cx="1638303" cy="553998"/>
          </a:xfrm>
          <a:prstGeom prst="rect">
            <a:avLst/>
          </a:prstGeom>
          <a:noFill/>
        </p:spPr>
        <p:txBody>
          <a:bodyPr wrap="square" rtlCol="0">
            <a:spAutoFit/>
          </a:bodyPr>
          <a:lstStyle>
            <a:defPPr>
              <a:defRPr lang="en-US"/>
            </a:defPPr>
            <a:lvl1pPr>
              <a:defRPr sz="1000">
                <a:solidFill>
                  <a:schemeClr val="accent1">
                    <a:lumMod val="50000"/>
                  </a:schemeClr>
                </a:solidFill>
                <a:latin typeface="Century Gothic" panose="020B0502020202020204" pitchFamily="34" charset="0"/>
              </a:defRPr>
            </a:lvl1pPr>
          </a:lstStyle>
          <a:p>
            <a:pPr algn="ctr"/>
            <a:r>
              <a:rPr lang="en-US" sz="1500"/>
              <a:t>Early detection and Prevention</a:t>
            </a:r>
            <a:endParaRPr lang="en-IN" sz="1500" dirty="0"/>
          </a:p>
        </p:txBody>
      </p:sp>
      <p:pic>
        <p:nvPicPr>
          <p:cNvPr id="42" name="Picture 41" descr="A clock and server with a black background&#10;&#10;Description automatically generated">
            <a:extLst>
              <a:ext uri="{FF2B5EF4-FFF2-40B4-BE49-F238E27FC236}">
                <a16:creationId xmlns:a16="http://schemas.microsoft.com/office/drawing/2014/main" id="{0539DAF9-BD77-90A7-A764-EDE785DAF4E0}"/>
              </a:ext>
            </a:extLst>
          </p:cNvPr>
          <p:cNvPicPr>
            <a:picLocks noChangeAspect="1"/>
          </p:cNvPicPr>
          <p:nvPr/>
        </p:nvPicPr>
        <p:blipFill>
          <a:blip r:embed="rId5">
            <a:grayscl/>
            <a:alphaModFix amt="70000"/>
            <a:extLst>
              <a:ext uri="{28A0092B-C50C-407E-A947-70E740481C1C}">
                <a14:useLocalDpi xmlns:a14="http://schemas.microsoft.com/office/drawing/2010/main" val="0"/>
              </a:ext>
            </a:extLst>
          </a:blip>
          <a:stretch>
            <a:fillRect/>
          </a:stretch>
        </p:blipFill>
        <p:spPr>
          <a:xfrm>
            <a:off x="10243445" y="761382"/>
            <a:ext cx="944473" cy="944473"/>
          </a:xfrm>
          <a:prstGeom prst="rect">
            <a:avLst/>
          </a:prstGeom>
        </p:spPr>
      </p:pic>
      <p:sp>
        <p:nvSpPr>
          <p:cNvPr id="43" name="TextBox 42">
            <a:extLst>
              <a:ext uri="{FF2B5EF4-FFF2-40B4-BE49-F238E27FC236}">
                <a16:creationId xmlns:a16="http://schemas.microsoft.com/office/drawing/2014/main" id="{573E9CE3-204F-E5C4-4F04-4F794699B25F}"/>
              </a:ext>
            </a:extLst>
          </p:cNvPr>
          <p:cNvSpPr txBox="1"/>
          <p:nvPr/>
        </p:nvSpPr>
        <p:spPr>
          <a:xfrm>
            <a:off x="10077275" y="234260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Real -  time Monitoring</a:t>
            </a:r>
            <a:endParaRPr lang="en-IN" dirty="0"/>
          </a:p>
        </p:txBody>
      </p:sp>
      <p:sp>
        <p:nvSpPr>
          <p:cNvPr id="44" name="TextBox 43">
            <a:extLst>
              <a:ext uri="{FF2B5EF4-FFF2-40B4-BE49-F238E27FC236}">
                <a16:creationId xmlns:a16="http://schemas.microsoft.com/office/drawing/2014/main" id="{5AB0E552-9FE1-EBC9-F1DE-08D9C969040A}"/>
              </a:ext>
            </a:extLst>
          </p:cNvPr>
          <p:cNvSpPr txBox="1"/>
          <p:nvPr/>
        </p:nvSpPr>
        <p:spPr>
          <a:xfrm>
            <a:off x="2878280" y="5656491"/>
            <a:ext cx="1882160"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Improved Patient Outcomes</a:t>
            </a:r>
          </a:p>
        </p:txBody>
      </p:sp>
      <p:pic>
        <p:nvPicPr>
          <p:cNvPr id="45" name="Picture 44">
            <a:extLst>
              <a:ext uri="{FF2B5EF4-FFF2-40B4-BE49-F238E27FC236}">
                <a16:creationId xmlns:a16="http://schemas.microsoft.com/office/drawing/2014/main" id="{4E96804F-0923-BEDD-0A3A-F06B6AC945CB}"/>
              </a:ext>
            </a:extLst>
          </p:cNvPr>
          <p:cNvPicPr>
            <a:picLocks noChangeAspect="1"/>
          </p:cNvPicPr>
          <p:nvPr/>
        </p:nvPicPr>
        <p:blipFill>
          <a:blip r:embed="rId6">
            <a:grayscl/>
            <a:alphaModFix/>
            <a:extLst>
              <a:ext uri="{28A0092B-C50C-407E-A947-70E740481C1C}">
                <a14:useLocalDpi xmlns:a14="http://schemas.microsoft.com/office/drawing/2010/main" val="0"/>
              </a:ext>
            </a:extLst>
          </a:blip>
          <a:stretch>
            <a:fillRect/>
          </a:stretch>
        </p:blipFill>
        <p:spPr>
          <a:xfrm>
            <a:off x="3332674" y="4240400"/>
            <a:ext cx="929419" cy="929419"/>
          </a:xfrm>
          <a:prstGeom prst="rect">
            <a:avLst/>
          </a:prstGeom>
        </p:spPr>
      </p:pic>
      <p:pic>
        <p:nvPicPr>
          <p:cNvPr id="46" name="Picture 45">
            <a:extLst>
              <a:ext uri="{FF2B5EF4-FFF2-40B4-BE49-F238E27FC236}">
                <a16:creationId xmlns:a16="http://schemas.microsoft.com/office/drawing/2014/main" id="{418F6CD9-348A-C462-4C63-B0947422FEDF}"/>
              </a:ext>
            </a:extLst>
          </p:cNvPr>
          <p:cNvPicPr>
            <a:picLocks noChangeAspect="1"/>
          </p:cNvPicPr>
          <p:nvPr/>
        </p:nvPicPr>
        <p:blipFill>
          <a:blip r:embed="rId7">
            <a:alphaModFix/>
            <a:grayscl/>
            <a:extLst>
              <a:ext uri="{BEBA8EAE-BF5A-486C-A8C5-ECC9F3942E4B}">
                <a14:imgProps xmlns:a14="http://schemas.microsoft.com/office/drawing/2010/main">
                  <a14:imgLayer r:embed="rId8">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570401" y="4187027"/>
            <a:ext cx="1036163" cy="1036163"/>
          </a:xfrm>
          <a:prstGeom prst="rect">
            <a:avLst/>
          </a:prstGeom>
        </p:spPr>
      </p:pic>
      <p:sp>
        <p:nvSpPr>
          <p:cNvPr id="47" name="TextBox 46">
            <a:extLst>
              <a:ext uri="{FF2B5EF4-FFF2-40B4-BE49-F238E27FC236}">
                <a16:creationId xmlns:a16="http://schemas.microsoft.com/office/drawing/2014/main" id="{FA9867BB-C44A-708A-9F93-3922FA8B4BA3}"/>
              </a:ext>
            </a:extLst>
          </p:cNvPr>
          <p:cNvSpPr txBox="1"/>
          <p:nvPr/>
        </p:nvSpPr>
        <p:spPr>
          <a:xfrm>
            <a:off x="5276849" y="5654527"/>
            <a:ext cx="1638302"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Public Health Advancement</a:t>
            </a:r>
          </a:p>
        </p:txBody>
      </p:sp>
      <p:cxnSp>
        <p:nvCxnSpPr>
          <p:cNvPr id="48" name="Straight Connector 47">
            <a:extLst>
              <a:ext uri="{FF2B5EF4-FFF2-40B4-BE49-F238E27FC236}">
                <a16:creationId xmlns:a16="http://schemas.microsoft.com/office/drawing/2014/main" id="{217841D5-44DD-180A-E62D-4EF9D16D93C2}"/>
              </a:ext>
            </a:extLst>
          </p:cNvPr>
          <p:cNvCxnSpPr>
            <a:cxnSpLocks/>
          </p:cNvCxnSpPr>
          <p:nvPr/>
        </p:nvCxnSpPr>
        <p:spPr>
          <a:xfrm>
            <a:off x="164626" y="3581083"/>
            <a:ext cx="11862001" cy="0"/>
          </a:xfrm>
          <a:prstGeom prst="line">
            <a:avLst/>
          </a:prstGeom>
          <a:ln>
            <a:prstDash val="lgDashDotDot"/>
            <a:headEnd type="diamond"/>
            <a:tailEnd type="diamond"/>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FE3DAAFF-6429-6194-2C86-55A11B19072A}"/>
              </a:ext>
            </a:extLst>
          </p:cNvPr>
          <p:cNvPicPr>
            <a:picLocks noChangeAspect="1"/>
          </p:cNvPicPr>
          <p:nvPr/>
        </p:nvPicPr>
        <p:blipFill>
          <a:blip r:embed="rId9">
            <a:alphaModFix/>
            <a:grayscl/>
            <a:extLst>
              <a:ext uri="{28A0092B-C50C-407E-A947-70E740481C1C}">
                <a14:useLocalDpi xmlns:a14="http://schemas.microsoft.com/office/drawing/2010/main" val="0"/>
              </a:ext>
            </a:extLst>
          </a:blip>
          <a:stretch>
            <a:fillRect/>
          </a:stretch>
        </p:blipFill>
        <p:spPr>
          <a:xfrm>
            <a:off x="8035805" y="718430"/>
            <a:ext cx="977217" cy="977217"/>
          </a:xfrm>
          <a:prstGeom prst="rect">
            <a:avLst/>
          </a:prstGeom>
        </p:spPr>
      </p:pic>
      <p:sp>
        <p:nvSpPr>
          <p:cNvPr id="57" name="TextBox 56">
            <a:extLst>
              <a:ext uri="{FF2B5EF4-FFF2-40B4-BE49-F238E27FC236}">
                <a16:creationId xmlns:a16="http://schemas.microsoft.com/office/drawing/2014/main" id="{7936E99F-CB7B-E740-3D14-888022BE2E76}"/>
              </a:ext>
            </a:extLst>
          </p:cNvPr>
          <p:cNvSpPr txBox="1"/>
          <p:nvPr/>
        </p:nvSpPr>
        <p:spPr>
          <a:xfrm>
            <a:off x="7864588" y="235276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Comparing Algorithms</a:t>
            </a:r>
            <a:endParaRPr lang="en-IN" dirty="0"/>
          </a:p>
        </p:txBody>
      </p:sp>
      <p:sp>
        <p:nvSpPr>
          <p:cNvPr id="58" name="TextBox 57">
            <a:extLst>
              <a:ext uri="{FF2B5EF4-FFF2-40B4-BE49-F238E27FC236}">
                <a16:creationId xmlns:a16="http://schemas.microsoft.com/office/drawing/2014/main" id="{FEF6F578-EE8A-1266-FC50-40F91113E963}"/>
              </a:ext>
            </a:extLst>
          </p:cNvPr>
          <p:cNvSpPr txBox="1"/>
          <p:nvPr/>
        </p:nvSpPr>
        <p:spPr>
          <a:xfrm>
            <a:off x="5617626" y="2304986"/>
            <a:ext cx="1439374"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Risk Stratification</a:t>
            </a:r>
            <a:endParaRPr lang="en-IN" dirty="0"/>
          </a:p>
        </p:txBody>
      </p:sp>
      <p:pic>
        <p:nvPicPr>
          <p:cNvPr id="59" name="Picture 58" descr="A magnifying glass and a paper with graphs and a graph&#10;&#10;Description automatically generated">
            <a:extLst>
              <a:ext uri="{FF2B5EF4-FFF2-40B4-BE49-F238E27FC236}">
                <a16:creationId xmlns:a16="http://schemas.microsoft.com/office/drawing/2014/main" id="{7CA1FE1F-3FC3-0682-D430-A517388CBBBB}"/>
              </a:ext>
            </a:extLst>
          </p:cNvPr>
          <p:cNvPicPr>
            <a:picLocks noChangeAspect="1"/>
          </p:cNvPicPr>
          <p:nvPr/>
        </p:nvPicPr>
        <p:blipFill>
          <a:blip r:embed="rId10">
            <a:alphaModFix/>
            <a:grayscl/>
            <a:extLst>
              <a:ext uri="{28A0092B-C50C-407E-A947-70E740481C1C}">
                <a14:useLocalDpi xmlns:a14="http://schemas.microsoft.com/office/drawing/2010/main" val="0"/>
              </a:ext>
            </a:extLst>
          </a:blip>
          <a:stretch>
            <a:fillRect/>
          </a:stretch>
        </p:blipFill>
        <p:spPr>
          <a:xfrm>
            <a:off x="5877295" y="736331"/>
            <a:ext cx="926572" cy="926572"/>
          </a:xfrm>
          <a:prstGeom prst="rect">
            <a:avLst/>
          </a:prstGeom>
        </p:spPr>
      </p:pic>
    </p:spTree>
    <p:extLst>
      <p:ext uri="{BB962C8B-B14F-4D97-AF65-F5344CB8AC3E}">
        <p14:creationId xmlns:p14="http://schemas.microsoft.com/office/powerpoint/2010/main" val="977532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54D14-0D16-84C6-F96B-6A02ED968D42}"/>
            </a:ext>
          </a:extLst>
        </p:cNvPr>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6F81A561-EE68-3D04-826A-578FF2DB0C78}"/>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a:extLst>
              <a:ext uri="{FF2B5EF4-FFF2-40B4-BE49-F238E27FC236}">
                <a16:creationId xmlns:a16="http://schemas.microsoft.com/office/drawing/2014/main" id="{A499FDD3-7973-707C-38E1-81F4CD7B7DDB}"/>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720163" y="1234837"/>
            <a:ext cx="4388324" cy="4388324"/>
          </a:xfrm>
          <a:prstGeom prst="rect">
            <a:avLst/>
          </a:prstGeom>
        </p:spPr>
      </p:pic>
      <p:pic>
        <p:nvPicPr>
          <p:cNvPr id="4" name="Picture 3">
            <a:extLst>
              <a:ext uri="{FF2B5EF4-FFF2-40B4-BE49-F238E27FC236}">
                <a16:creationId xmlns:a16="http://schemas.microsoft.com/office/drawing/2014/main" id="{165928AF-D01E-5C22-A073-DBF9626BB6D1}"/>
              </a:ext>
            </a:extLst>
          </p:cNvPr>
          <p:cNvPicPr>
            <a:picLocks noChangeAspect="1"/>
          </p:cNvPicPr>
          <p:nvPr/>
        </p:nvPicPr>
        <p:blipFill>
          <a:blip r:embed="rId5">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5" name="Picture 4">
            <a:extLst>
              <a:ext uri="{FF2B5EF4-FFF2-40B4-BE49-F238E27FC236}">
                <a16:creationId xmlns:a16="http://schemas.microsoft.com/office/drawing/2014/main" id="{3C6E5D22-5538-9E87-F5AE-69FF75053DC5}"/>
              </a:ext>
            </a:extLst>
          </p:cNvPr>
          <p:cNvPicPr>
            <a:picLocks noChangeAspect="1"/>
          </p:cNvPicPr>
          <p:nvPr/>
        </p:nvPicPr>
        <p:blipFill>
          <a:blip r:embed="rId5">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6" name="Group 5">
            <a:extLst>
              <a:ext uri="{FF2B5EF4-FFF2-40B4-BE49-F238E27FC236}">
                <a16:creationId xmlns:a16="http://schemas.microsoft.com/office/drawing/2014/main" id="{53AC4716-81B7-9DBB-ED99-40EAA3672B55}"/>
              </a:ext>
            </a:extLst>
          </p:cNvPr>
          <p:cNvGrpSpPr/>
          <p:nvPr/>
        </p:nvGrpSpPr>
        <p:grpSpPr>
          <a:xfrm>
            <a:off x="6442848" y="1610792"/>
            <a:ext cx="1454797" cy="831944"/>
            <a:chOff x="6785257" y="5867269"/>
            <a:chExt cx="1454797" cy="831944"/>
          </a:xfrm>
        </p:grpSpPr>
        <p:sp>
          <p:nvSpPr>
            <p:cNvPr id="9" name="Rectangle 8">
              <a:extLst>
                <a:ext uri="{FF2B5EF4-FFF2-40B4-BE49-F238E27FC236}">
                  <a16:creationId xmlns:a16="http://schemas.microsoft.com/office/drawing/2014/main" id="{3ADBDC69-50BD-551C-7439-62AA8F7F40C2}"/>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4752A558-739A-3668-A265-92E11E0A10F1}"/>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1" name="Right Triangle 10">
                <a:extLst>
                  <a:ext uri="{FF2B5EF4-FFF2-40B4-BE49-F238E27FC236}">
                    <a16:creationId xmlns:a16="http://schemas.microsoft.com/office/drawing/2014/main" id="{A1E3AAC0-6A3A-64D8-229F-2D0B16B7F59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E090D36C-9468-7629-7A85-0EFF0997D74C}"/>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ight Triangle 24">
                <a:extLst>
                  <a:ext uri="{FF2B5EF4-FFF2-40B4-BE49-F238E27FC236}">
                    <a16:creationId xmlns:a16="http://schemas.microsoft.com/office/drawing/2014/main" id="{AEEB70FC-A850-536A-0D22-2D2F10DCE314}"/>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788048C8-79FF-AE1B-DBAF-D175E96DA815}"/>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E037EBB2-4196-4519-1095-F0FDEFF0BAD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8" name="Group 27">
            <a:extLst>
              <a:ext uri="{FF2B5EF4-FFF2-40B4-BE49-F238E27FC236}">
                <a16:creationId xmlns:a16="http://schemas.microsoft.com/office/drawing/2014/main" id="{E91C207C-1AB6-1D10-2D0D-9E41F300A513}"/>
              </a:ext>
            </a:extLst>
          </p:cNvPr>
          <p:cNvGrpSpPr/>
          <p:nvPr/>
        </p:nvGrpSpPr>
        <p:grpSpPr>
          <a:xfrm rot="4246982">
            <a:off x="6451874" y="677596"/>
            <a:ext cx="1454797" cy="831944"/>
            <a:chOff x="6785257" y="5867269"/>
            <a:chExt cx="1454797" cy="831944"/>
          </a:xfrm>
        </p:grpSpPr>
        <p:sp>
          <p:nvSpPr>
            <p:cNvPr id="29" name="Rectangle 28">
              <a:extLst>
                <a:ext uri="{FF2B5EF4-FFF2-40B4-BE49-F238E27FC236}">
                  <a16:creationId xmlns:a16="http://schemas.microsoft.com/office/drawing/2014/main" id="{39A7B007-144C-69B7-EA8C-E6A4F90E5B0C}"/>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FAFEC191-9295-55C6-17A5-B0AF5C940819}"/>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31" name="Right Triangle 30">
                <a:extLst>
                  <a:ext uri="{FF2B5EF4-FFF2-40B4-BE49-F238E27FC236}">
                    <a16:creationId xmlns:a16="http://schemas.microsoft.com/office/drawing/2014/main" id="{EE42A68C-F6E4-EE25-EA60-23D69C1B216E}"/>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Triangle 31">
                <a:extLst>
                  <a:ext uri="{FF2B5EF4-FFF2-40B4-BE49-F238E27FC236}">
                    <a16:creationId xmlns:a16="http://schemas.microsoft.com/office/drawing/2014/main" id="{AB4A8EEB-7F15-60C6-F97C-7B5639F24CD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ight Triangle 32">
                <a:extLst>
                  <a:ext uri="{FF2B5EF4-FFF2-40B4-BE49-F238E27FC236}">
                    <a16:creationId xmlns:a16="http://schemas.microsoft.com/office/drawing/2014/main" id="{C0BC27F2-D3A5-1DA2-45CF-8063E803A4D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7B6718E3-2472-0003-1600-5FB7212A5F0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a:extLst>
                  <a:ext uri="{FF2B5EF4-FFF2-40B4-BE49-F238E27FC236}">
                    <a16:creationId xmlns:a16="http://schemas.microsoft.com/office/drawing/2014/main" id="{6E57B171-D193-6138-4CA4-6C4288167154}"/>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6" name="Group 35">
            <a:extLst>
              <a:ext uri="{FF2B5EF4-FFF2-40B4-BE49-F238E27FC236}">
                <a16:creationId xmlns:a16="http://schemas.microsoft.com/office/drawing/2014/main" id="{09133B76-2211-0A49-B252-6C174A857983}"/>
              </a:ext>
            </a:extLst>
          </p:cNvPr>
          <p:cNvGrpSpPr/>
          <p:nvPr/>
        </p:nvGrpSpPr>
        <p:grpSpPr>
          <a:xfrm rot="3763409">
            <a:off x="6442791" y="2525174"/>
            <a:ext cx="1454797" cy="831944"/>
            <a:chOff x="6785257" y="5867269"/>
            <a:chExt cx="1454797" cy="831944"/>
          </a:xfrm>
        </p:grpSpPr>
        <p:sp>
          <p:nvSpPr>
            <p:cNvPr id="49" name="Rectangle 48">
              <a:extLst>
                <a:ext uri="{FF2B5EF4-FFF2-40B4-BE49-F238E27FC236}">
                  <a16:creationId xmlns:a16="http://schemas.microsoft.com/office/drawing/2014/main" id="{668A7BE2-0C3E-B985-1176-4AD19C747FA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4048631F-C132-4537-0DFC-276D667CE1EE}"/>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51" name="Right Triangle 50">
                <a:extLst>
                  <a:ext uri="{FF2B5EF4-FFF2-40B4-BE49-F238E27FC236}">
                    <a16:creationId xmlns:a16="http://schemas.microsoft.com/office/drawing/2014/main" id="{B2D242C1-3D43-16A5-0CEB-A39FE2BBF19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5C8FE3B3-BD88-82EE-6720-C86C54113F1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a:extLst>
                  <a:ext uri="{FF2B5EF4-FFF2-40B4-BE49-F238E27FC236}">
                    <a16:creationId xmlns:a16="http://schemas.microsoft.com/office/drawing/2014/main" id="{CE57C0BD-A62E-32A4-E659-662012A614A2}"/>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04108CE4-AD48-84B2-91CE-AE6089D5147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ight Triangle 54">
                <a:extLst>
                  <a:ext uri="{FF2B5EF4-FFF2-40B4-BE49-F238E27FC236}">
                    <a16:creationId xmlns:a16="http://schemas.microsoft.com/office/drawing/2014/main" id="{E54D9ECF-329E-BEB3-FF0F-35FEB7FA4D10}"/>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0" name="Group 59">
            <a:extLst>
              <a:ext uri="{FF2B5EF4-FFF2-40B4-BE49-F238E27FC236}">
                <a16:creationId xmlns:a16="http://schemas.microsoft.com/office/drawing/2014/main" id="{D925AE0E-317E-A12D-9038-E2FB4C9C5B88}"/>
              </a:ext>
            </a:extLst>
          </p:cNvPr>
          <p:cNvGrpSpPr/>
          <p:nvPr/>
        </p:nvGrpSpPr>
        <p:grpSpPr>
          <a:xfrm>
            <a:off x="6482552" y="3327525"/>
            <a:ext cx="1454797" cy="831944"/>
            <a:chOff x="6785257" y="5867269"/>
            <a:chExt cx="1454797" cy="831944"/>
          </a:xfrm>
        </p:grpSpPr>
        <p:sp>
          <p:nvSpPr>
            <p:cNvPr id="61" name="Rectangle 60">
              <a:extLst>
                <a:ext uri="{FF2B5EF4-FFF2-40B4-BE49-F238E27FC236}">
                  <a16:creationId xmlns:a16="http://schemas.microsoft.com/office/drawing/2014/main" id="{C70CA20A-7E8A-FA40-467E-7EF582515CB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a:extLst>
                <a:ext uri="{FF2B5EF4-FFF2-40B4-BE49-F238E27FC236}">
                  <a16:creationId xmlns:a16="http://schemas.microsoft.com/office/drawing/2014/main" id="{620B2454-44AC-CF8D-AE27-4BC5216BD64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63" name="Right Triangle 62">
                <a:extLst>
                  <a:ext uri="{FF2B5EF4-FFF2-40B4-BE49-F238E27FC236}">
                    <a16:creationId xmlns:a16="http://schemas.microsoft.com/office/drawing/2014/main" id="{23AE0A52-49BC-A325-3A31-3FCC7BDE38B6}"/>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352B2C72-2726-0522-D115-48E03C607FBF}"/>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Triangle 64">
                <a:extLst>
                  <a:ext uri="{FF2B5EF4-FFF2-40B4-BE49-F238E27FC236}">
                    <a16:creationId xmlns:a16="http://schemas.microsoft.com/office/drawing/2014/main" id="{05719BFF-C793-FB38-0138-96BEF19C700C}"/>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ight Triangle 65">
                <a:extLst>
                  <a:ext uri="{FF2B5EF4-FFF2-40B4-BE49-F238E27FC236}">
                    <a16:creationId xmlns:a16="http://schemas.microsoft.com/office/drawing/2014/main" id="{7677F322-2D01-A376-2869-087C5B5D220E}"/>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Triangle 66">
                <a:extLst>
                  <a:ext uri="{FF2B5EF4-FFF2-40B4-BE49-F238E27FC236}">
                    <a16:creationId xmlns:a16="http://schemas.microsoft.com/office/drawing/2014/main" id="{C8044DE8-F9FC-C3F9-DCFB-FF7EE60F3B2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68" name="Group 67">
            <a:extLst>
              <a:ext uri="{FF2B5EF4-FFF2-40B4-BE49-F238E27FC236}">
                <a16:creationId xmlns:a16="http://schemas.microsoft.com/office/drawing/2014/main" id="{0AAC9B89-5AD8-11A3-65FE-F56D5EE22CB3}"/>
              </a:ext>
            </a:extLst>
          </p:cNvPr>
          <p:cNvGrpSpPr/>
          <p:nvPr/>
        </p:nvGrpSpPr>
        <p:grpSpPr>
          <a:xfrm rot="3965514">
            <a:off x="6401410" y="4331589"/>
            <a:ext cx="1454797" cy="831944"/>
            <a:chOff x="6785257" y="5867269"/>
            <a:chExt cx="1454797" cy="831944"/>
          </a:xfrm>
        </p:grpSpPr>
        <p:sp>
          <p:nvSpPr>
            <p:cNvPr id="69" name="Rectangle 68">
              <a:extLst>
                <a:ext uri="{FF2B5EF4-FFF2-40B4-BE49-F238E27FC236}">
                  <a16:creationId xmlns:a16="http://schemas.microsoft.com/office/drawing/2014/main" id="{CC05DA54-B423-5F7E-38DF-58A64E8BED5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0" name="Group 69">
              <a:extLst>
                <a:ext uri="{FF2B5EF4-FFF2-40B4-BE49-F238E27FC236}">
                  <a16:creationId xmlns:a16="http://schemas.microsoft.com/office/drawing/2014/main" id="{C2BCA040-E9D9-15C1-0B17-6C2D9359A23C}"/>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1" name="Right Triangle 70">
                <a:extLst>
                  <a:ext uri="{FF2B5EF4-FFF2-40B4-BE49-F238E27FC236}">
                    <a16:creationId xmlns:a16="http://schemas.microsoft.com/office/drawing/2014/main" id="{9B915D16-D50C-E46C-6BC6-D8F787F459DD}"/>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ight Triangle 71">
                <a:extLst>
                  <a:ext uri="{FF2B5EF4-FFF2-40B4-BE49-F238E27FC236}">
                    <a16:creationId xmlns:a16="http://schemas.microsoft.com/office/drawing/2014/main" id="{3A4D5C46-4087-E008-E150-CB761CB6A95D}"/>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ight Triangle 72">
                <a:extLst>
                  <a:ext uri="{FF2B5EF4-FFF2-40B4-BE49-F238E27FC236}">
                    <a16:creationId xmlns:a16="http://schemas.microsoft.com/office/drawing/2014/main" id="{A157CECB-E556-236C-2799-C0851E49700D}"/>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Triangle 73">
                <a:extLst>
                  <a:ext uri="{FF2B5EF4-FFF2-40B4-BE49-F238E27FC236}">
                    <a16:creationId xmlns:a16="http://schemas.microsoft.com/office/drawing/2014/main" id="{529101E0-572E-67C0-59E9-9028219702DB}"/>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ight Triangle 74">
                <a:extLst>
                  <a:ext uri="{FF2B5EF4-FFF2-40B4-BE49-F238E27FC236}">
                    <a16:creationId xmlns:a16="http://schemas.microsoft.com/office/drawing/2014/main" id="{59F225AF-B12A-668C-D445-5AEC7AFDEB1C}"/>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76" name="Group 75">
            <a:extLst>
              <a:ext uri="{FF2B5EF4-FFF2-40B4-BE49-F238E27FC236}">
                <a16:creationId xmlns:a16="http://schemas.microsoft.com/office/drawing/2014/main" id="{E10A79ED-547C-C751-045C-A9E4F7435A5A}"/>
              </a:ext>
            </a:extLst>
          </p:cNvPr>
          <p:cNvGrpSpPr/>
          <p:nvPr/>
        </p:nvGrpSpPr>
        <p:grpSpPr>
          <a:xfrm>
            <a:off x="6430239" y="5390225"/>
            <a:ext cx="1454797" cy="831944"/>
            <a:chOff x="6785257" y="5867269"/>
            <a:chExt cx="1454797" cy="831944"/>
          </a:xfrm>
        </p:grpSpPr>
        <p:sp>
          <p:nvSpPr>
            <p:cNvPr id="77" name="Rectangle 76">
              <a:extLst>
                <a:ext uri="{FF2B5EF4-FFF2-40B4-BE49-F238E27FC236}">
                  <a16:creationId xmlns:a16="http://schemas.microsoft.com/office/drawing/2014/main" id="{12868E3A-9E12-3591-E5C9-E51363F607FB}"/>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8" name="Group 77">
              <a:extLst>
                <a:ext uri="{FF2B5EF4-FFF2-40B4-BE49-F238E27FC236}">
                  <a16:creationId xmlns:a16="http://schemas.microsoft.com/office/drawing/2014/main" id="{C0FDA994-D36E-54A5-7916-95CC32D8789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79" name="Right Triangle 78">
                <a:extLst>
                  <a:ext uri="{FF2B5EF4-FFF2-40B4-BE49-F238E27FC236}">
                    <a16:creationId xmlns:a16="http://schemas.microsoft.com/office/drawing/2014/main" id="{84098D0F-BB5D-82F9-7015-0E23201497A2}"/>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ight Triangle 79">
                <a:extLst>
                  <a:ext uri="{FF2B5EF4-FFF2-40B4-BE49-F238E27FC236}">
                    <a16:creationId xmlns:a16="http://schemas.microsoft.com/office/drawing/2014/main" id="{0F5E5082-A2AD-D4C2-B06F-CBA6AD328556}"/>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ight Triangle 80">
                <a:extLst>
                  <a:ext uri="{FF2B5EF4-FFF2-40B4-BE49-F238E27FC236}">
                    <a16:creationId xmlns:a16="http://schemas.microsoft.com/office/drawing/2014/main" id="{354D1115-6F14-98A6-4014-52724D0EB92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Triangle 81">
                <a:extLst>
                  <a:ext uri="{FF2B5EF4-FFF2-40B4-BE49-F238E27FC236}">
                    <a16:creationId xmlns:a16="http://schemas.microsoft.com/office/drawing/2014/main" id="{9B2F2B07-2FDF-623A-F22A-7883E1F0CE64}"/>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ight Triangle 82">
                <a:extLst>
                  <a:ext uri="{FF2B5EF4-FFF2-40B4-BE49-F238E27FC236}">
                    <a16:creationId xmlns:a16="http://schemas.microsoft.com/office/drawing/2014/main" id="{D06F6D2B-DF04-E2E6-7678-52AA9D70311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4" name="Group 83">
            <a:extLst>
              <a:ext uri="{FF2B5EF4-FFF2-40B4-BE49-F238E27FC236}">
                <a16:creationId xmlns:a16="http://schemas.microsoft.com/office/drawing/2014/main" id="{5EB1DEC5-14A1-FCBD-CF58-CB99A479F5A2}"/>
              </a:ext>
            </a:extLst>
          </p:cNvPr>
          <p:cNvGrpSpPr/>
          <p:nvPr/>
        </p:nvGrpSpPr>
        <p:grpSpPr>
          <a:xfrm>
            <a:off x="2783632" y="5229200"/>
            <a:ext cx="3847232" cy="1256880"/>
            <a:chOff x="4963887" y="5221960"/>
            <a:chExt cx="3847232" cy="1256880"/>
          </a:xfrm>
        </p:grpSpPr>
        <p:sp>
          <p:nvSpPr>
            <p:cNvPr id="85" name="Rectangle: Rounded Corners 84">
              <a:extLst>
                <a:ext uri="{FF2B5EF4-FFF2-40B4-BE49-F238E27FC236}">
                  <a16:creationId xmlns:a16="http://schemas.microsoft.com/office/drawing/2014/main" id="{24D8A1A0-BFF7-B5C0-7384-EB0099E40599}"/>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Rounded Corners 85">
              <a:extLst>
                <a:ext uri="{FF2B5EF4-FFF2-40B4-BE49-F238E27FC236}">
                  <a16:creationId xmlns:a16="http://schemas.microsoft.com/office/drawing/2014/main" id="{6FFE68F6-1075-5D11-5BDF-83E6A35C73FA}"/>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Rectangle: Rounded Corners 86">
              <a:extLst>
                <a:ext uri="{FF2B5EF4-FFF2-40B4-BE49-F238E27FC236}">
                  <a16:creationId xmlns:a16="http://schemas.microsoft.com/office/drawing/2014/main" id="{6435885A-173E-2F19-80F8-89B0CAA06E8D}"/>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3DF03E1E-164C-AA06-1BF9-67B76F236F59}"/>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89" name="TextBox 88">
              <a:extLst>
                <a:ext uri="{FF2B5EF4-FFF2-40B4-BE49-F238E27FC236}">
                  <a16:creationId xmlns:a16="http://schemas.microsoft.com/office/drawing/2014/main" id="{ECD07E71-29C7-0470-32BA-5283DC6C2F9D}"/>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90" name="TextBox 89">
              <a:extLst>
                <a:ext uri="{FF2B5EF4-FFF2-40B4-BE49-F238E27FC236}">
                  <a16:creationId xmlns:a16="http://schemas.microsoft.com/office/drawing/2014/main" id="{9D66DE95-286C-B963-5A85-272D900C7817}"/>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91" name="TextBox 90">
              <a:extLst>
                <a:ext uri="{FF2B5EF4-FFF2-40B4-BE49-F238E27FC236}">
                  <a16:creationId xmlns:a16="http://schemas.microsoft.com/office/drawing/2014/main" id="{01D26D7A-3CF8-335E-95D1-4E4B81F83850}"/>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92" name="Group 91">
            <a:extLst>
              <a:ext uri="{FF2B5EF4-FFF2-40B4-BE49-F238E27FC236}">
                <a16:creationId xmlns:a16="http://schemas.microsoft.com/office/drawing/2014/main" id="{3273FE1F-9FD7-24AF-EF67-A307E8ED821D}"/>
              </a:ext>
            </a:extLst>
          </p:cNvPr>
          <p:cNvGrpSpPr/>
          <p:nvPr/>
        </p:nvGrpSpPr>
        <p:grpSpPr>
          <a:xfrm>
            <a:off x="2806088" y="3566976"/>
            <a:ext cx="3847232" cy="1256880"/>
            <a:chOff x="4963887" y="5221960"/>
            <a:chExt cx="3847232" cy="1256880"/>
          </a:xfrm>
        </p:grpSpPr>
        <p:sp>
          <p:nvSpPr>
            <p:cNvPr id="93" name="Rectangle: Rounded Corners 92">
              <a:extLst>
                <a:ext uri="{FF2B5EF4-FFF2-40B4-BE49-F238E27FC236}">
                  <a16:creationId xmlns:a16="http://schemas.microsoft.com/office/drawing/2014/main" id="{ADDBA2D1-0B67-1C05-CB04-453FCF0B9B10}"/>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93">
              <a:extLst>
                <a:ext uri="{FF2B5EF4-FFF2-40B4-BE49-F238E27FC236}">
                  <a16:creationId xmlns:a16="http://schemas.microsoft.com/office/drawing/2014/main" id="{73824728-B3DB-3172-BB11-93B6E84C8BA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56DDB41A-6F09-F7CC-9BBE-E968EF130737}"/>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324BB043-ACBE-AD2B-FD37-F73F1E2DECA6}"/>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7" name="TextBox 96">
              <a:extLst>
                <a:ext uri="{FF2B5EF4-FFF2-40B4-BE49-F238E27FC236}">
                  <a16:creationId xmlns:a16="http://schemas.microsoft.com/office/drawing/2014/main" id="{08971422-811F-B8BE-DB09-F8FFEF7E514B}"/>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98" name="Group 97">
            <a:extLst>
              <a:ext uri="{FF2B5EF4-FFF2-40B4-BE49-F238E27FC236}">
                <a16:creationId xmlns:a16="http://schemas.microsoft.com/office/drawing/2014/main" id="{9EEC728F-A98F-B346-A3F6-427B5A1E2A30}"/>
              </a:ext>
            </a:extLst>
          </p:cNvPr>
          <p:cNvGrpSpPr/>
          <p:nvPr/>
        </p:nvGrpSpPr>
        <p:grpSpPr>
          <a:xfrm>
            <a:off x="2806088" y="1955452"/>
            <a:ext cx="3847232" cy="1256880"/>
            <a:chOff x="4963887" y="5221960"/>
            <a:chExt cx="3847232" cy="1256880"/>
          </a:xfrm>
        </p:grpSpPr>
        <p:sp>
          <p:nvSpPr>
            <p:cNvPr id="99" name="Rectangle: Rounded Corners 98">
              <a:extLst>
                <a:ext uri="{FF2B5EF4-FFF2-40B4-BE49-F238E27FC236}">
                  <a16:creationId xmlns:a16="http://schemas.microsoft.com/office/drawing/2014/main" id="{BAC76DF7-ADE6-2D57-2B39-BE74F1EDAB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Rounded Corners 99">
              <a:extLst>
                <a:ext uri="{FF2B5EF4-FFF2-40B4-BE49-F238E27FC236}">
                  <a16:creationId xmlns:a16="http://schemas.microsoft.com/office/drawing/2014/main" id="{712F94E0-884B-C433-D709-F67B8596752E}"/>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Rounded Corners 100">
              <a:extLst>
                <a:ext uri="{FF2B5EF4-FFF2-40B4-BE49-F238E27FC236}">
                  <a16:creationId xmlns:a16="http://schemas.microsoft.com/office/drawing/2014/main" id="{EFDB844E-DA5B-6AC2-32AC-B3F5CD3150F3}"/>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3635ACC7-EEA8-354E-B3BB-6AC47F4597BE}"/>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3" name="TextBox 102">
              <a:extLst>
                <a:ext uri="{FF2B5EF4-FFF2-40B4-BE49-F238E27FC236}">
                  <a16:creationId xmlns:a16="http://schemas.microsoft.com/office/drawing/2014/main" id="{191E71A8-5227-3001-001F-D02B5F2A6665}"/>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104" name="Group 103">
            <a:extLst>
              <a:ext uri="{FF2B5EF4-FFF2-40B4-BE49-F238E27FC236}">
                <a16:creationId xmlns:a16="http://schemas.microsoft.com/office/drawing/2014/main" id="{368FC104-1901-7B74-4550-81656510931F}"/>
              </a:ext>
            </a:extLst>
          </p:cNvPr>
          <p:cNvGrpSpPr/>
          <p:nvPr/>
        </p:nvGrpSpPr>
        <p:grpSpPr>
          <a:xfrm>
            <a:off x="2828544" y="293228"/>
            <a:ext cx="3847232" cy="1256880"/>
            <a:chOff x="4963887" y="5221960"/>
            <a:chExt cx="3847232" cy="1256880"/>
          </a:xfrm>
        </p:grpSpPr>
        <p:sp>
          <p:nvSpPr>
            <p:cNvPr id="105" name="Rectangle: Rounded Corners 104">
              <a:extLst>
                <a:ext uri="{FF2B5EF4-FFF2-40B4-BE49-F238E27FC236}">
                  <a16:creationId xmlns:a16="http://schemas.microsoft.com/office/drawing/2014/main" id="{BFD5DA4A-059C-A19E-BC17-E5FEC88C7B77}"/>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105">
              <a:extLst>
                <a:ext uri="{FF2B5EF4-FFF2-40B4-BE49-F238E27FC236}">
                  <a16:creationId xmlns:a16="http://schemas.microsoft.com/office/drawing/2014/main" id="{7F5385F2-9BCC-76D4-7DDD-C255D0E3E711}"/>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Rounded Corners 106">
              <a:extLst>
                <a:ext uri="{FF2B5EF4-FFF2-40B4-BE49-F238E27FC236}">
                  <a16:creationId xmlns:a16="http://schemas.microsoft.com/office/drawing/2014/main" id="{E98E53C2-D30A-2551-D3D8-280AB844C74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6A42588D-AB0D-A41B-CFDA-400DFD7CB82C}"/>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09" name="TextBox 108">
              <a:extLst>
                <a:ext uri="{FF2B5EF4-FFF2-40B4-BE49-F238E27FC236}">
                  <a16:creationId xmlns:a16="http://schemas.microsoft.com/office/drawing/2014/main" id="{D6EF0679-3A42-393A-9571-A18D6BF72F71}"/>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110" name="Rectangle: Rounded Corners 109">
            <a:extLst>
              <a:ext uri="{FF2B5EF4-FFF2-40B4-BE49-F238E27FC236}">
                <a16:creationId xmlns:a16="http://schemas.microsoft.com/office/drawing/2014/main" id="{97F4347D-7E0E-3D46-52EC-6587FA4F810A}"/>
              </a:ext>
            </a:extLst>
          </p:cNvPr>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Rounded Corners 110">
            <a:extLst>
              <a:ext uri="{FF2B5EF4-FFF2-40B4-BE49-F238E27FC236}">
                <a16:creationId xmlns:a16="http://schemas.microsoft.com/office/drawing/2014/main" id="{87FBC18E-BABD-F82D-D2C8-3BC9533C7915}"/>
              </a:ext>
            </a:extLst>
          </p:cNvPr>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Rounded Corners 111">
            <a:extLst>
              <a:ext uri="{FF2B5EF4-FFF2-40B4-BE49-F238E27FC236}">
                <a16:creationId xmlns:a16="http://schemas.microsoft.com/office/drawing/2014/main" id="{FA7B4E1B-B658-FF75-9F7F-45E89087D907}"/>
              </a:ext>
            </a:extLst>
          </p:cNvPr>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C99F5224-7294-874F-4952-F6EA8E5A5AE4}"/>
              </a:ext>
            </a:extLst>
          </p:cNvPr>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14" name="TextBox 113">
            <a:extLst>
              <a:ext uri="{FF2B5EF4-FFF2-40B4-BE49-F238E27FC236}">
                <a16:creationId xmlns:a16="http://schemas.microsoft.com/office/drawing/2014/main" id="{8C9B9341-9B0B-C381-1F06-2A7F2591BD25}"/>
              </a:ext>
            </a:extLst>
          </p:cNvPr>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115" name="TextBox 114">
            <a:extLst>
              <a:ext uri="{FF2B5EF4-FFF2-40B4-BE49-F238E27FC236}">
                <a16:creationId xmlns:a16="http://schemas.microsoft.com/office/drawing/2014/main" id="{C778F1C5-BEC7-DE7B-F06F-AFDA6501AC51}"/>
              </a:ext>
            </a:extLst>
          </p:cNvPr>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116" name="TextBox 115">
            <a:extLst>
              <a:ext uri="{FF2B5EF4-FFF2-40B4-BE49-F238E27FC236}">
                <a16:creationId xmlns:a16="http://schemas.microsoft.com/office/drawing/2014/main" id="{906A555A-CB04-19E6-E8CD-4D2306288473}"/>
              </a:ext>
            </a:extLst>
          </p:cNvPr>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117" name="Group 116">
            <a:extLst>
              <a:ext uri="{FF2B5EF4-FFF2-40B4-BE49-F238E27FC236}">
                <a16:creationId xmlns:a16="http://schemas.microsoft.com/office/drawing/2014/main" id="{976A6A59-6306-A864-A1E1-4D8074B24123}"/>
              </a:ext>
            </a:extLst>
          </p:cNvPr>
          <p:cNvGrpSpPr/>
          <p:nvPr/>
        </p:nvGrpSpPr>
        <p:grpSpPr>
          <a:xfrm>
            <a:off x="7622801" y="2667818"/>
            <a:ext cx="3847232" cy="1256880"/>
            <a:chOff x="6204712" y="4509220"/>
            <a:chExt cx="3847232" cy="1256880"/>
          </a:xfrm>
        </p:grpSpPr>
        <p:sp>
          <p:nvSpPr>
            <p:cNvPr id="118" name="Rectangle: Rounded Corners 117">
              <a:extLst>
                <a:ext uri="{FF2B5EF4-FFF2-40B4-BE49-F238E27FC236}">
                  <a16:creationId xmlns:a16="http://schemas.microsoft.com/office/drawing/2014/main" id="{89F159BF-4BA9-8B20-B125-70A3DF6C8F0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Rounded Corners 118">
              <a:extLst>
                <a:ext uri="{FF2B5EF4-FFF2-40B4-BE49-F238E27FC236}">
                  <a16:creationId xmlns:a16="http://schemas.microsoft.com/office/drawing/2014/main" id="{345BC770-8098-91A8-B92A-D2A2F16F3A8B}"/>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Rounded Corners 119">
              <a:extLst>
                <a:ext uri="{FF2B5EF4-FFF2-40B4-BE49-F238E27FC236}">
                  <a16:creationId xmlns:a16="http://schemas.microsoft.com/office/drawing/2014/main" id="{4E1E529C-D770-6FA2-6740-CA17319CC846}"/>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a:extLst>
                <a:ext uri="{FF2B5EF4-FFF2-40B4-BE49-F238E27FC236}">
                  <a16:creationId xmlns:a16="http://schemas.microsoft.com/office/drawing/2014/main" id="{6E4AEB9C-B618-A836-CC52-E33E86B3542A}"/>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2" name="TextBox 121">
              <a:extLst>
                <a:ext uri="{FF2B5EF4-FFF2-40B4-BE49-F238E27FC236}">
                  <a16:creationId xmlns:a16="http://schemas.microsoft.com/office/drawing/2014/main" id="{F4284211-5DD3-5F25-A55D-3AD681F24B2D}"/>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123" name="Group 122">
            <a:extLst>
              <a:ext uri="{FF2B5EF4-FFF2-40B4-BE49-F238E27FC236}">
                <a16:creationId xmlns:a16="http://schemas.microsoft.com/office/drawing/2014/main" id="{1EA180CC-31D9-7383-C7A3-5F782061FC75}"/>
              </a:ext>
            </a:extLst>
          </p:cNvPr>
          <p:cNvGrpSpPr/>
          <p:nvPr/>
        </p:nvGrpSpPr>
        <p:grpSpPr>
          <a:xfrm>
            <a:off x="7622801" y="873414"/>
            <a:ext cx="3847232" cy="1256880"/>
            <a:chOff x="6204712" y="4509220"/>
            <a:chExt cx="3847232" cy="1256880"/>
          </a:xfrm>
        </p:grpSpPr>
        <p:sp>
          <p:nvSpPr>
            <p:cNvPr id="124" name="Rectangle: Rounded Corners 123">
              <a:extLst>
                <a:ext uri="{FF2B5EF4-FFF2-40B4-BE49-F238E27FC236}">
                  <a16:creationId xmlns:a16="http://schemas.microsoft.com/office/drawing/2014/main" id="{3D1CFD03-D198-EC56-AD91-E8A46F09F420}"/>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Rounded Corners 124">
              <a:extLst>
                <a:ext uri="{FF2B5EF4-FFF2-40B4-BE49-F238E27FC236}">
                  <a16:creationId xmlns:a16="http://schemas.microsoft.com/office/drawing/2014/main" id="{0EE6D6CC-CD69-60F7-CEEF-B5F86D16947F}"/>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Rounded Corners 125">
              <a:extLst>
                <a:ext uri="{FF2B5EF4-FFF2-40B4-BE49-F238E27FC236}">
                  <a16:creationId xmlns:a16="http://schemas.microsoft.com/office/drawing/2014/main" id="{56C8BEF3-567A-1C9B-D1B7-8F9AEF603489}"/>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a:extLst>
                <a:ext uri="{FF2B5EF4-FFF2-40B4-BE49-F238E27FC236}">
                  <a16:creationId xmlns:a16="http://schemas.microsoft.com/office/drawing/2014/main" id="{EE544FA2-50D8-3912-2D79-6D1E598F8FD0}"/>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128" name="TextBox 127">
              <a:extLst>
                <a:ext uri="{FF2B5EF4-FFF2-40B4-BE49-F238E27FC236}">
                  <a16:creationId xmlns:a16="http://schemas.microsoft.com/office/drawing/2014/main" id="{D06980C1-5C61-A12E-2530-696BC7396C3B}"/>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129" name="TextBox 128">
            <a:extLst>
              <a:ext uri="{FF2B5EF4-FFF2-40B4-BE49-F238E27FC236}">
                <a16:creationId xmlns:a16="http://schemas.microsoft.com/office/drawing/2014/main" id="{E7C8B8FC-F444-661B-6891-74DCC282FA97}"/>
              </a:ext>
            </a:extLst>
          </p:cNvPr>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0" name="TextBox 129">
            <a:extLst>
              <a:ext uri="{FF2B5EF4-FFF2-40B4-BE49-F238E27FC236}">
                <a16:creationId xmlns:a16="http://schemas.microsoft.com/office/drawing/2014/main" id="{C5F965ED-4EEF-DD08-7209-B23BEB101DDC}"/>
              </a:ext>
            </a:extLst>
          </p:cNvPr>
          <p:cNvSpPr txBox="1"/>
          <p:nvPr/>
        </p:nvSpPr>
        <p:spPr>
          <a:xfrm rot="16200000">
            <a:off x="-2536136" y="2828835"/>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75000"/>
                  </a:schemeClr>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131" name="TextBox 130">
            <a:extLst>
              <a:ext uri="{FF2B5EF4-FFF2-40B4-BE49-F238E27FC236}">
                <a16:creationId xmlns:a16="http://schemas.microsoft.com/office/drawing/2014/main" id="{748AC4A6-DAC4-1F36-4693-77D0E60014A9}"/>
              </a:ext>
            </a:extLst>
          </p:cNvPr>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132" name="TextBox 131">
            <a:extLst>
              <a:ext uri="{FF2B5EF4-FFF2-40B4-BE49-F238E27FC236}">
                <a16:creationId xmlns:a16="http://schemas.microsoft.com/office/drawing/2014/main" id="{FD907DCD-D307-D8AA-C747-C600703FCC37}"/>
              </a:ext>
            </a:extLst>
          </p:cNvPr>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33" name="TextBox 132">
            <a:extLst>
              <a:ext uri="{FF2B5EF4-FFF2-40B4-BE49-F238E27FC236}">
                <a16:creationId xmlns:a16="http://schemas.microsoft.com/office/drawing/2014/main" id="{53D2CF6B-DA64-6052-B490-A61A7B61D87B}"/>
              </a:ext>
            </a:extLst>
          </p:cNvPr>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34" name="TextBox 133">
            <a:extLst>
              <a:ext uri="{FF2B5EF4-FFF2-40B4-BE49-F238E27FC236}">
                <a16:creationId xmlns:a16="http://schemas.microsoft.com/office/drawing/2014/main" id="{A4E2B7EB-3322-6939-4F16-0187AECE9596}"/>
              </a:ext>
            </a:extLst>
          </p:cNvPr>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35" name="TextBox 134">
            <a:extLst>
              <a:ext uri="{FF2B5EF4-FFF2-40B4-BE49-F238E27FC236}">
                <a16:creationId xmlns:a16="http://schemas.microsoft.com/office/drawing/2014/main" id="{1F873878-DF2F-1D41-749B-2A690E71746F}"/>
              </a:ext>
            </a:extLst>
          </p:cNvPr>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36" name="TextBox 135">
            <a:extLst>
              <a:ext uri="{FF2B5EF4-FFF2-40B4-BE49-F238E27FC236}">
                <a16:creationId xmlns:a16="http://schemas.microsoft.com/office/drawing/2014/main" id="{90836DFA-58CE-8C24-5CC7-F2766E26BC7E}"/>
              </a:ext>
            </a:extLst>
          </p:cNvPr>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37" name="TextBox 136">
            <a:extLst>
              <a:ext uri="{FF2B5EF4-FFF2-40B4-BE49-F238E27FC236}">
                <a16:creationId xmlns:a16="http://schemas.microsoft.com/office/drawing/2014/main" id="{A345D7A0-1408-0FE5-DC8B-0F43CF400C6F}"/>
              </a:ext>
            </a:extLst>
          </p:cNvPr>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138" name="TextBox 137">
            <a:extLst>
              <a:ext uri="{FF2B5EF4-FFF2-40B4-BE49-F238E27FC236}">
                <a16:creationId xmlns:a16="http://schemas.microsoft.com/office/drawing/2014/main" id="{0CCC8C7E-28F6-1E18-14D7-2F9F26D89E1B}"/>
              </a:ext>
            </a:extLst>
          </p:cNvPr>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39" name="TextBox 138">
            <a:extLst>
              <a:ext uri="{FF2B5EF4-FFF2-40B4-BE49-F238E27FC236}">
                <a16:creationId xmlns:a16="http://schemas.microsoft.com/office/drawing/2014/main" id="{A09B762B-A20A-9423-0279-1E507BB3FDD6}"/>
              </a:ext>
            </a:extLst>
          </p:cNvPr>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40" name="TextBox 139">
            <a:extLst>
              <a:ext uri="{FF2B5EF4-FFF2-40B4-BE49-F238E27FC236}">
                <a16:creationId xmlns:a16="http://schemas.microsoft.com/office/drawing/2014/main" id="{FB8908B9-BD97-7730-EADB-65E589FF2C42}"/>
              </a:ext>
            </a:extLst>
          </p:cNvPr>
          <p:cNvSpPr txBox="1"/>
          <p:nvPr/>
        </p:nvSpPr>
        <p:spPr>
          <a:xfrm>
            <a:off x="2828543" y="385518"/>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141" name="TextBox 140">
            <a:extLst>
              <a:ext uri="{FF2B5EF4-FFF2-40B4-BE49-F238E27FC236}">
                <a16:creationId xmlns:a16="http://schemas.microsoft.com/office/drawing/2014/main" id="{9FF9DF46-37EA-7140-4AA1-4A309666857C}"/>
              </a:ext>
            </a:extLst>
          </p:cNvPr>
          <p:cNvSpPr txBox="1"/>
          <p:nvPr/>
        </p:nvSpPr>
        <p:spPr>
          <a:xfrm>
            <a:off x="2828203" y="749206"/>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spTree>
    <p:extLst>
      <p:ext uri="{BB962C8B-B14F-4D97-AF65-F5344CB8AC3E}">
        <p14:creationId xmlns:p14="http://schemas.microsoft.com/office/powerpoint/2010/main" val="3139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47A0A-A58C-0B03-F3A6-4358676F002B}"/>
            </a:ext>
          </a:extLst>
        </p:cNvPr>
        <p:cNvGrpSpPr/>
        <p:nvPr/>
      </p:nvGrpSpPr>
      <p:grpSpPr>
        <a:xfrm>
          <a:off x="0" y="0"/>
          <a:ext cx="0" cy="0"/>
          <a:chOff x="0" y="0"/>
          <a:chExt cx="0" cy="0"/>
        </a:xfrm>
      </p:grpSpPr>
      <p:sp>
        <p:nvSpPr>
          <p:cNvPr id="142" name="Rectangle: Rounded Corners 141">
            <a:extLst>
              <a:ext uri="{FF2B5EF4-FFF2-40B4-BE49-F238E27FC236}">
                <a16:creationId xmlns:a16="http://schemas.microsoft.com/office/drawing/2014/main" id="{1AA9DA8C-F1B7-D86D-5520-2C467027035C}"/>
              </a:ext>
            </a:extLst>
          </p:cNvPr>
          <p:cNvSpPr/>
          <p:nvPr/>
        </p:nvSpPr>
        <p:spPr>
          <a:xfrm>
            <a:off x="7955304" y="1983758"/>
            <a:ext cx="4034250" cy="4819649"/>
          </a:xfrm>
          <a:prstGeom prst="roundRect">
            <a:avLst/>
          </a:prstGeom>
          <a:solidFill>
            <a:schemeClr val="accent1">
              <a:lumMod val="60000"/>
              <a:lumOff val="4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descr="A close up of a device&#10;&#10;Description automatically generated">
            <a:extLst>
              <a:ext uri="{FF2B5EF4-FFF2-40B4-BE49-F238E27FC236}">
                <a16:creationId xmlns:a16="http://schemas.microsoft.com/office/drawing/2014/main" id="{E7351EF0-E55F-AE10-64C0-83F96CA80CEB}"/>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587463" y="24948"/>
            <a:ext cx="456721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cxnSp>
        <p:nvCxnSpPr>
          <p:cNvPr id="8" name="Straight Connector 7">
            <a:extLst>
              <a:ext uri="{FF2B5EF4-FFF2-40B4-BE49-F238E27FC236}">
                <a16:creationId xmlns:a16="http://schemas.microsoft.com/office/drawing/2014/main" id="{397D7B63-7DDC-7D3A-873E-9E3A409D5618}"/>
              </a:ext>
            </a:extLst>
          </p:cNvPr>
          <p:cNvCxnSpPr>
            <a:cxnSpLocks/>
          </p:cNvCxnSpPr>
          <p:nvPr/>
        </p:nvCxnSpPr>
        <p:spPr>
          <a:xfrm>
            <a:off x="2752037" y="6173520"/>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65807-EABF-2914-81F4-CA28D854D3FD}"/>
              </a:ext>
            </a:extLst>
          </p:cNvPr>
          <p:cNvCxnSpPr>
            <a:cxnSpLocks/>
          </p:cNvCxnSpPr>
          <p:nvPr/>
        </p:nvCxnSpPr>
        <p:spPr>
          <a:xfrm>
            <a:off x="2963046" y="4554271"/>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9117C69-923E-3961-D3E3-0BCFB1ECD045}"/>
              </a:ext>
            </a:extLst>
          </p:cNvPr>
          <p:cNvCxnSpPr>
            <a:cxnSpLocks/>
          </p:cNvCxnSpPr>
          <p:nvPr/>
        </p:nvCxnSpPr>
        <p:spPr>
          <a:xfrm>
            <a:off x="2783632" y="5298858"/>
            <a:ext cx="1077447" cy="11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29B8519-8E99-D3E5-B506-057FB8EF95D7}"/>
              </a:ext>
            </a:extLst>
          </p:cNvPr>
          <p:cNvCxnSpPr>
            <a:cxnSpLocks/>
          </p:cNvCxnSpPr>
          <p:nvPr/>
        </p:nvCxnSpPr>
        <p:spPr>
          <a:xfrm>
            <a:off x="1971741" y="2975708"/>
            <a:ext cx="0" cy="72875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Freeform 4">
            <a:extLst>
              <a:ext uri="{FF2B5EF4-FFF2-40B4-BE49-F238E27FC236}">
                <a16:creationId xmlns:a16="http://schemas.microsoft.com/office/drawing/2014/main" id="{5F3A01F8-F3C8-CC6B-841E-B0912113BF7C}"/>
              </a:ext>
            </a:extLst>
          </p:cNvPr>
          <p:cNvSpPr/>
          <p:nvPr/>
        </p:nvSpPr>
        <p:spPr>
          <a:xfrm>
            <a:off x="1038233" y="3498949"/>
            <a:ext cx="1840927" cy="575640"/>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9" name="Freeform 4">
            <a:extLst>
              <a:ext uri="{FF2B5EF4-FFF2-40B4-BE49-F238E27FC236}">
                <a16:creationId xmlns:a16="http://schemas.microsoft.com/office/drawing/2014/main" id="{AAE6E3C2-36A7-6F28-0138-D1E220F66419}"/>
              </a:ext>
            </a:extLst>
          </p:cNvPr>
          <p:cNvSpPr/>
          <p:nvPr/>
        </p:nvSpPr>
        <p:spPr>
          <a:xfrm>
            <a:off x="4507842" y="3252926"/>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cxnSp>
        <p:nvCxnSpPr>
          <p:cNvPr id="20" name="Straight Connector 19">
            <a:extLst>
              <a:ext uri="{FF2B5EF4-FFF2-40B4-BE49-F238E27FC236}">
                <a16:creationId xmlns:a16="http://schemas.microsoft.com/office/drawing/2014/main" id="{09015ED5-31C0-612D-07B4-FE310EBDE812}"/>
              </a:ext>
            </a:extLst>
          </p:cNvPr>
          <p:cNvCxnSpPr>
            <a:cxnSpLocks/>
          </p:cNvCxnSpPr>
          <p:nvPr/>
        </p:nvCxnSpPr>
        <p:spPr>
          <a:xfrm>
            <a:off x="2941198" y="2852936"/>
            <a:ext cx="90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D6A8FA-9508-97A9-0687-628E4499C9CA}"/>
              </a:ext>
            </a:extLst>
          </p:cNvPr>
          <p:cNvCxnSpPr>
            <a:cxnSpLocks/>
          </p:cNvCxnSpPr>
          <p:nvPr/>
        </p:nvCxnSpPr>
        <p:spPr>
          <a:xfrm>
            <a:off x="2956691" y="3065257"/>
            <a:ext cx="904388"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69063511-06AA-1B4F-FDD5-FD040BB4DF40}"/>
              </a:ext>
            </a:extLst>
          </p:cNvPr>
          <p:cNvSpPr/>
          <p:nvPr/>
        </p:nvSpPr>
        <p:spPr>
          <a:xfrm>
            <a:off x="9400726" y="3477648"/>
            <a:ext cx="1206481" cy="193036"/>
          </a:xfrm>
          <a:prstGeom prst="ellipse">
            <a:avLst/>
          </a:prstGeom>
          <a:solidFill>
            <a:schemeClr val="tx1">
              <a:lumMod val="65000"/>
              <a:lumOff val="35000"/>
              <a:alpha val="1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52C02C90-26C3-A01E-2C70-80D730F34B0F}"/>
              </a:ext>
            </a:extLst>
          </p:cNvPr>
          <p:cNvSpPr/>
          <p:nvPr/>
        </p:nvSpPr>
        <p:spPr>
          <a:xfrm>
            <a:off x="9185516" y="1813310"/>
            <a:ext cx="858881" cy="174794"/>
          </a:xfrm>
          <a:prstGeom prst="rect">
            <a:avLst/>
          </a:prstGeom>
          <a:solidFill>
            <a:schemeClr val="accent1">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Rectangle 38">
            <a:extLst>
              <a:ext uri="{FF2B5EF4-FFF2-40B4-BE49-F238E27FC236}">
                <a16:creationId xmlns:a16="http://schemas.microsoft.com/office/drawing/2014/main" id="{4C7CEE2B-0BF1-E08C-0229-6B426FC7F0E6}"/>
              </a:ext>
            </a:extLst>
          </p:cNvPr>
          <p:cNvSpPr/>
          <p:nvPr/>
        </p:nvSpPr>
        <p:spPr>
          <a:xfrm>
            <a:off x="10001658" y="1793130"/>
            <a:ext cx="894729" cy="194975"/>
          </a:xfrm>
          <a:prstGeom prst="rect">
            <a:avLst/>
          </a:prstGeom>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9" name="Oval 53">
            <a:extLst>
              <a:ext uri="{FF2B5EF4-FFF2-40B4-BE49-F238E27FC236}">
                <a16:creationId xmlns:a16="http://schemas.microsoft.com/office/drawing/2014/main" id="{D1426DE8-DC57-8215-5E0B-62D39554C7B9}"/>
              </a:ext>
            </a:extLst>
          </p:cNvPr>
          <p:cNvSpPr>
            <a:spLocks noChangeAspect="1"/>
          </p:cNvSpPr>
          <p:nvPr/>
        </p:nvSpPr>
        <p:spPr>
          <a:xfrm>
            <a:off x="11145737" y="780434"/>
            <a:ext cx="45719" cy="73150"/>
          </a:xfrm>
          <a:custGeom>
            <a:avLst/>
            <a:gdLst>
              <a:gd name="connsiteX0" fmla="*/ 0 w 193637"/>
              <a:gd name="connsiteY0" fmla="*/ 158676 h 317351"/>
              <a:gd name="connsiteX1" fmla="*/ 96819 w 193637"/>
              <a:gd name="connsiteY1" fmla="*/ 0 h 317351"/>
              <a:gd name="connsiteX2" fmla="*/ 193638 w 193637"/>
              <a:gd name="connsiteY2" fmla="*/ 158676 h 317351"/>
              <a:gd name="connsiteX3" fmla="*/ 96819 w 193637"/>
              <a:gd name="connsiteY3" fmla="*/ 317352 h 317351"/>
              <a:gd name="connsiteX4" fmla="*/ 0 w 193637"/>
              <a:gd name="connsiteY4" fmla="*/ 158676 h 317351"/>
              <a:gd name="connsiteX0" fmla="*/ 0 w 193638"/>
              <a:gd name="connsiteY0" fmla="*/ 158676 h 317352"/>
              <a:gd name="connsiteX1" fmla="*/ 96819 w 193638"/>
              <a:gd name="connsiteY1" fmla="*/ 0 h 317352"/>
              <a:gd name="connsiteX2" fmla="*/ 193638 w 193638"/>
              <a:gd name="connsiteY2" fmla="*/ 158676 h 317352"/>
              <a:gd name="connsiteX3" fmla="*/ 96819 w 193638"/>
              <a:gd name="connsiteY3" fmla="*/ 317352 h 317352"/>
              <a:gd name="connsiteX4" fmla="*/ 0 w 193638"/>
              <a:gd name="connsiteY4" fmla="*/ 158676 h 3173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638" h="317352">
                <a:moveTo>
                  <a:pt x="0" y="158676"/>
                </a:moveTo>
                <a:cubicBezTo>
                  <a:pt x="0" y="71042"/>
                  <a:pt x="91757" y="0"/>
                  <a:pt x="96819" y="0"/>
                </a:cubicBezTo>
                <a:cubicBezTo>
                  <a:pt x="101881" y="0"/>
                  <a:pt x="193638" y="71042"/>
                  <a:pt x="193638" y="158676"/>
                </a:cubicBezTo>
                <a:cubicBezTo>
                  <a:pt x="193638" y="246310"/>
                  <a:pt x="150291" y="317352"/>
                  <a:pt x="96819" y="317352"/>
                </a:cubicBezTo>
                <a:cubicBezTo>
                  <a:pt x="43347" y="317352"/>
                  <a:pt x="0" y="246310"/>
                  <a:pt x="0" y="158676"/>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Rounded Corners 147">
            <a:extLst>
              <a:ext uri="{FF2B5EF4-FFF2-40B4-BE49-F238E27FC236}">
                <a16:creationId xmlns:a16="http://schemas.microsoft.com/office/drawing/2014/main" id="{63C619F9-728E-8137-7CE8-305ADEB5D07C}"/>
              </a:ext>
            </a:extLst>
          </p:cNvPr>
          <p:cNvSpPr/>
          <p:nvPr/>
        </p:nvSpPr>
        <p:spPr>
          <a:xfrm>
            <a:off x="9942923" y="3260946"/>
            <a:ext cx="216024" cy="67593"/>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9" name="Rectangle: Rounded Corners 148">
            <a:extLst>
              <a:ext uri="{FF2B5EF4-FFF2-40B4-BE49-F238E27FC236}">
                <a16:creationId xmlns:a16="http://schemas.microsoft.com/office/drawing/2014/main" id="{C9B83131-0A89-5376-F880-619BB5E0B65A}"/>
              </a:ext>
            </a:extLst>
          </p:cNvPr>
          <p:cNvSpPr/>
          <p:nvPr/>
        </p:nvSpPr>
        <p:spPr>
          <a:xfrm>
            <a:off x="10905309" y="6198658"/>
            <a:ext cx="1275385" cy="634394"/>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0" name="Rectangle: Rounded Corners 149">
            <a:extLst>
              <a:ext uri="{FF2B5EF4-FFF2-40B4-BE49-F238E27FC236}">
                <a16:creationId xmlns:a16="http://schemas.microsoft.com/office/drawing/2014/main" id="{29C96EE6-A29D-97B3-4CF6-C421CD9E6544}"/>
              </a:ext>
            </a:extLst>
          </p:cNvPr>
          <p:cNvSpPr/>
          <p:nvPr/>
        </p:nvSpPr>
        <p:spPr>
          <a:xfrm>
            <a:off x="9604755" y="2056563"/>
            <a:ext cx="410678" cy="78251"/>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1" name="Rectangle: Rounded Corners 150">
            <a:extLst>
              <a:ext uri="{FF2B5EF4-FFF2-40B4-BE49-F238E27FC236}">
                <a16:creationId xmlns:a16="http://schemas.microsoft.com/office/drawing/2014/main" id="{36073D3E-D4E3-9234-8666-9B760450B7A6}"/>
              </a:ext>
            </a:extLst>
          </p:cNvPr>
          <p:cNvSpPr/>
          <p:nvPr/>
        </p:nvSpPr>
        <p:spPr>
          <a:xfrm>
            <a:off x="10105833" y="2060184"/>
            <a:ext cx="114103" cy="72008"/>
          </a:xfrm>
          <a:prstGeom prst="roundRect">
            <a:avLst>
              <a:gd name="adj" fmla="val 50000"/>
            </a:avLst>
          </a:prstGeom>
          <a:solidFill>
            <a:schemeClr val="bg1">
              <a:lumMod val="75000"/>
              <a:alpha val="39000"/>
            </a:scheme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5" name="Rectangle: Rounded Corners 154">
            <a:extLst>
              <a:ext uri="{FF2B5EF4-FFF2-40B4-BE49-F238E27FC236}">
                <a16:creationId xmlns:a16="http://schemas.microsoft.com/office/drawing/2014/main" id="{F3F0610A-1728-E1C8-A43D-29AED55D4AA2}"/>
              </a:ext>
            </a:extLst>
          </p:cNvPr>
          <p:cNvSpPr/>
          <p:nvPr/>
        </p:nvSpPr>
        <p:spPr>
          <a:xfrm rot="5400000" flipH="1">
            <a:off x="1043475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6" name="Rectangle: Rounded Corners 155">
            <a:extLst>
              <a:ext uri="{FF2B5EF4-FFF2-40B4-BE49-F238E27FC236}">
                <a16:creationId xmlns:a16="http://schemas.microsoft.com/office/drawing/2014/main" id="{ABBCFEA5-99C0-D1A4-B066-52D70EF7E61F}"/>
              </a:ext>
            </a:extLst>
          </p:cNvPr>
          <p:cNvSpPr/>
          <p:nvPr/>
        </p:nvSpPr>
        <p:spPr>
          <a:xfrm rot="5400000" flipH="1" flipV="1">
            <a:off x="10286516" y="2705235"/>
            <a:ext cx="671484" cy="162055"/>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0" name="Freeform: Shape 159">
            <a:extLst>
              <a:ext uri="{FF2B5EF4-FFF2-40B4-BE49-F238E27FC236}">
                <a16:creationId xmlns:a16="http://schemas.microsoft.com/office/drawing/2014/main" id="{40CECB17-1F2E-FE85-A2AE-5C8F8C033941}"/>
              </a:ext>
            </a:extLst>
          </p:cNvPr>
          <p:cNvSpPr/>
          <p:nvPr/>
        </p:nvSpPr>
        <p:spPr>
          <a:xfrm>
            <a:off x="9368560" y="1345374"/>
            <a:ext cx="316339" cy="424670"/>
          </a:xfrm>
          <a:custGeom>
            <a:avLst/>
            <a:gdLst>
              <a:gd name="connsiteX0" fmla="*/ 71080 w 316339"/>
              <a:gd name="connsiteY0" fmla="*/ 0 h 426469"/>
              <a:gd name="connsiteX1" fmla="*/ 316339 w 316339"/>
              <a:gd name="connsiteY1" fmla="*/ 0 h 426469"/>
              <a:gd name="connsiteX2" fmla="*/ 245259 w 316339"/>
              <a:gd name="connsiteY2" fmla="*/ 71080 h 426469"/>
              <a:gd name="connsiteX3" fmla="*/ 245259 w 316339"/>
              <a:gd name="connsiteY3" fmla="*/ 426469 h 426469"/>
              <a:gd name="connsiteX4" fmla="*/ 0 w 316339"/>
              <a:gd name="connsiteY4" fmla="*/ 426469 h 426469"/>
              <a:gd name="connsiteX5" fmla="*/ 0 w 316339"/>
              <a:gd name="connsiteY5" fmla="*/ 71080 h 426469"/>
              <a:gd name="connsiteX6" fmla="*/ 71080 w 316339"/>
              <a:gd name="connsiteY6" fmla="*/ 0 h 42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39" h="426469">
                <a:moveTo>
                  <a:pt x="71080" y="0"/>
                </a:moveTo>
                <a:lnTo>
                  <a:pt x="316339" y="0"/>
                </a:lnTo>
                <a:cubicBezTo>
                  <a:pt x="277083" y="0"/>
                  <a:pt x="245259" y="31824"/>
                  <a:pt x="245259" y="71080"/>
                </a:cubicBezTo>
                <a:lnTo>
                  <a:pt x="245259" y="426469"/>
                </a:lnTo>
                <a:lnTo>
                  <a:pt x="0" y="426469"/>
                </a:lnTo>
                <a:lnTo>
                  <a:pt x="0" y="71080"/>
                </a:lnTo>
                <a:cubicBezTo>
                  <a:pt x="0" y="31824"/>
                  <a:pt x="31824" y="0"/>
                  <a:pt x="71080" y="0"/>
                </a:cubicBezTo>
                <a:close/>
              </a:path>
            </a:pathLst>
          </a:custGeom>
          <a:solidFill>
            <a:schemeClr val="bg1">
              <a:lumMod val="75000"/>
              <a:alpha val="6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3" name="Rectangle: Rounded Corners 162">
            <a:extLst>
              <a:ext uri="{FF2B5EF4-FFF2-40B4-BE49-F238E27FC236}">
                <a16:creationId xmlns:a16="http://schemas.microsoft.com/office/drawing/2014/main" id="{0CFD776D-0315-355C-08C7-7B53103608E3}"/>
              </a:ext>
            </a:extLst>
          </p:cNvPr>
          <p:cNvSpPr/>
          <p:nvPr/>
        </p:nvSpPr>
        <p:spPr>
          <a:xfrm rot="5400000">
            <a:off x="9961247" y="1539518"/>
            <a:ext cx="406966" cy="59554"/>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5" name="Rectangle: Rounded Corners 164">
            <a:extLst>
              <a:ext uri="{FF2B5EF4-FFF2-40B4-BE49-F238E27FC236}">
                <a16:creationId xmlns:a16="http://schemas.microsoft.com/office/drawing/2014/main" id="{2E5D26FD-44CD-B5D0-3DE2-84D45BA35804}"/>
              </a:ext>
            </a:extLst>
          </p:cNvPr>
          <p:cNvSpPr/>
          <p:nvPr/>
        </p:nvSpPr>
        <p:spPr>
          <a:xfrm rot="10800000">
            <a:off x="11266137" y="1475623"/>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6" name="Rectangle: Rounded Corners 165">
            <a:extLst>
              <a:ext uri="{FF2B5EF4-FFF2-40B4-BE49-F238E27FC236}">
                <a16:creationId xmlns:a16="http://schemas.microsoft.com/office/drawing/2014/main" id="{EF8D7968-4361-4D32-3401-58AAAA638A11}"/>
              </a:ext>
            </a:extLst>
          </p:cNvPr>
          <p:cNvSpPr/>
          <p:nvPr/>
        </p:nvSpPr>
        <p:spPr>
          <a:xfrm rot="10800000">
            <a:off x="9586289" y="1599827"/>
            <a:ext cx="197220"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7" name="Rectangle: Rounded Corners 166">
            <a:extLst>
              <a:ext uri="{FF2B5EF4-FFF2-40B4-BE49-F238E27FC236}">
                <a16:creationId xmlns:a16="http://schemas.microsoft.com/office/drawing/2014/main" id="{B4D312A8-7678-C94B-ECB2-E6E30AE2DAD4}"/>
              </a:ext>
            </a:extLst>
          </p:cNvPr>
          <p:cNvSpPr/>
          <p:nvPr/>
        </p:nvSpPr>
        <p:spPr>
          <a:xfrm rot="10800000" flipV="1">
            <a:off x="9563049" y="1420736"/>
            <a:ext cx="440921"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8" name="Rectangle: Rounded Corners 167">
            <a:extLst>
              <a:ext uri="{FF2B5EF4-FFF2-40B4-BE49-F238E27FC236}">
                <a16:creationId xmlns:a16="http://schemas.microsoft.com/office/drawing/2014/main" id="{A2B075BB-968D-C12C-1EEC-D879D54397AB}"/>
              </a:ext>
            </a:extLst>
          </p:cNvPr>
          <p:cNvSpPr/>
          <p:nvPr/>
        </p:nvSpPr>
        <p:spPr>
          <a:xfrm rot="10800000">
            <a:off x="10888322" y="1478514"/>
            <a:ext cx="246044" cy="45719"/>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9" name="Rectangle: Rounded Corners 168">
            <a:extLst>
              <a:ext uri="{FF2B5EF4-FFF2-40B4-BE49-F238E27FC236}">
                <a16:creationId xmlns:a16="http://schemas.microsoft.com/office/drawing/2014/main" id="{2126A6F8-0ABE-74E2-3AA7-144B0819C505}"/>
              </a:ext>
            </a:extLst>
          </p:cNvPr>
          <p:cNvSpPr/>
          <p:nvPr/>
        </p:nvSpPr>
        <p:spPr>
          <a:xfrm rot="5400000" flipV="1">
            <a:off x="10576118" y="1564938"/>
            <a:ext cx="407678" cy="60184"/>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0" name="Rectangle: Rounded Corners 169">
            <a:extLst>
              <a:ext uri="{FF2B5EF4-FFF2-40B4-BE49-F238E27FC236}">
                <a16:creationId xmlns:a16="http://schemas.microsoft.com/office/drawing/2014/main" id="{C339B114-42D3-07C3-51FA-F10AA33A7092}"/>
              </a:ext>
            </a:extLst>
          </p:cNvPr>
          <p:cNvSpPr/>
          <p:nvPr/>
        </p:nvSpPr>
        <p:spPr>
          <a:xfrm rot="5400000" flipH="1">
            <a:off x="10113475" y="2457356"/>
            <a:ext cx="169390" cy="51440"/>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1" name="Freeform 4">
            <a:extLst>
              <a:ext uri="{FF2B5EF4-FFF2-40B4-BE49-F238E27FC236}">
                <a16:creationId xmlns:a16="http://schemas.microsoft.com/office/drawing/2014/main" id="{57D7592E-2CB6-1864-AD77-01DBBEAE67B5}"/>
              </a:ext>
            </a:extLst>
          </p:cNvPr>
          <p:cNvSpPr/>
          <p:nvPr/>
        </p:nvSpPr>
        <p:spPr>
          <a:xfrm>
            <a:off x="4500395" y="2271033"/>
            <a:ext cx="1840927" cy="402734"/>
          </a:xfrm>
          <a:prstGeom prst="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72" name="TextBox 9">
            <a:extLst>
              <a:ext uri="{FF2B5EF4-FFF2-40B4-BE49-F238E27FC236}">
                <a16:creationId xmlns:a16="http://schemas.microsoft.com/office/drawing/2014/main" id="{91BA0B28-AFF9-AC2E-525F-FD8B1ADBA1A2}"/>
              </a:ext>
            </a:extLst>
          </p:cNvPr>
          <p:cNvSpPr txBox="1"/>
          <p:nvPr/>
        </p:nvSpPr>
        <p:spPr>
          <a:xfrm>
            <a:off x="4232686" y="310738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400" dirty="0">
                <a:latin typeface="Eras Medium ITC" panose="020B0602030504020804" pitchFamily="34" charset="0"/>
              </a:rPr>
              <a:t>COLUMNS</a:t>
            </a:r>
          </a:p>
        </p:txBody>
      </p:sp>
      <p:sp>
        <p:nvSpPr>
          <p:cNvPr id="173" name="Freeform 4">
            <a:extLst>
              <a:ext uri="{FF2B5EF4-FFF2-40B4-BE49-F238E27FC236}">
                <a16:creationId xmlns:a16="http://schemas.microsoft.com/office/drawing/2014/main" id="{F0ADD787-F391-CFCB-DF3F-3BE03D9A1AA3}"/>
              </a:ext>
            </a:extLst>
          </p:cNvPr>
          <p:cNvSpPr/>
          <p:nvPr/>
        </p:nvSpPr>
        <p:spPr>
          <a:xfrm>
            <a:off x="703516" y="2750359"/>
            <a:ext cx="2537096" cy="402734"/>
          </a:xfrm>
          <a:prstGeom prst="round2DiagRect">
            <a:avLst/>
          </a:prstGeom>
          <a:solidFill>
            <a:srgbClr val="D2DDF1">
              <a:alpha val="75000"/>
            </a:srgbClr>
          </a:solidFill>
          <a:ln cap="sq">
            <a:noFill/>
            <a:prstDash val="solid"/>
            <a:miter/>
          </a:ln>
          <a:effectLst>
            <a:outerShdw blurRad="50800" dist="38100" dir="5400000" algn="t" rotWithShape="0">
              <a:prstClr val="black">
                <a:alpha val="40000"/>
              </a:prstClr>
            </a:outerShdw>
          </a:effectLst>
        </p:spPr>
        <p:txBody>
          <a:bodyPr/>
          <a:lstStyle/>
          <a:p>
            <a:r>
              <a:rPr lang="en-IN" dirty="0"/>
              <a:t>  </a:t>
            </a:r>
            <a:r>
              <a:rPr lang="en-IN" dirty="0" err="1">
                <a:solidFill>
                  <a:schemeClr val="accent1">
                    <a:lumMod val="75000"/>
                  </a:schemeClr>
                </a:solidFill>
              </a:rPr>
              <a:t>breast_cancer_df</a:t>
            </a:r>
            <a:endParaRPr lang="en-IN" dirty="0">
              <a:solidFill>
                <a:schemeClr val="accent1">
                  <a:lumMod val="75000"/>
                </a:schemeClr>
              </a:solidFill>
            </a:endParaRPr>
          </a:p>
        </p:txBody>
      </p:sp>
      <p:sp>
        <p:nvSpPr>
          <p:cNvPr id="174" name="TextBox 9">
            <a:extLst>
              <a:ext uri="{FF2B5EF4-FFF2-40B4-BE49-F238E27FC236}">
                <a16:creationId xmlns:a16="http://schemas.microsoft.com/office/drawing/2014/main" id="{EB58487A-DA65-D364-7DB6-68C8C7347C3E}"/>
              </a:ext>
            </a:extLst>
          </p:cNvPr>
          <p:cNvSpPr txBox="1"/>
          <p:nvPr/>
        </p:nvSpPr>
        <p:spPr>
          <a:xfrm>
            <a:off x="744174" y="2578358"/>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endParaRPr lang="en-US" dirty="0">
              <a:latin typeface="Eras Medium ITC" panose="020B0602030504020804" pitchFamily="34" charset="0"/>
            </a:endParaRPr>
          </a:p>
        </p:txBody>
      </p:sp>
      <p:sp>
        <p:nvSpPr>
          <p:cNvPr id="175" name="TextBox 174">
            <a:extLst>
              <a:ext uri="{FF2B5EF4-FFF2-40B4-BE49-F238E27FC236}">
                <a16:creationId xmlns:a16="http://schemas.microsoft.com/office/drawing/2014/main" id="{0068E280-92A3-5F84-8AFB-11B37AC887AC}"/>
              </a:ext>
            </a:extLst>
          </p:cNvPr>
          <p:cNvSpPr txBox="1"/>
          <p:nvPr/>
        </p:nvSpPr>
        <p:spPr>
          <a:xfrm>
            <a:off x="538088" y="1677185"/>
            <a:ext cx="2752140" cy="954107"/>
          </a:xfrm>
          <a:prstGeom prst="rect">
            <a:avLst/>
          </a:prstGeom>
          <a:noFill/>
        </p:spPr>
        <p:txBody>
          <a:bodyPr wrap="square" rtlCol="0">
            <a:spAutoFit/>
          </a:bodyPr>
          <a:lstStyle/>
          <a:p>
            <a:pPr algn="ctr"/>
            <a:r>
              <a:rPr lang="en-IN" sz="2800" b="1" i="0" dirty="0">
                <a:ln>
                  <a:solidFill>
                    <a:schemeClr val="bg1">
                      <a:lumMod val="95000"/>
                    </a:schemeClr>
                  </a:solidFill>
                </a:ln>
                <a:solidFill>
                  <a:srgbClr val="FF0000"/>
                </a:solidFill>
                <a:effectLst>
                  <a:outerShdw blurRad="38100" dist="38100" dir="2700000" algn="tl">
                    <a:srgbClr val="000000">
                      <a:alpha val="43137"/>
                    </a:srgbClr>
                  </a:outerShdw>
                </a:effectLst>
                <a:latin typeface="Cocomat Pro Heavy" panose="00000A00000000000000" pitchFamily="2" charset="0"/>
              </a:rPr>
              <a:t>Breast Cancer Risk Prediction</a:t>
            </a:r>
          </a:p>
        </p:txBody>
      </p:sp>
      <p:sp>
        <p:nvSpPr>
          <p:cNvPr id="176" name="TextBox 9">
            <a:extLst>
              <a:ext uri="{FF2B5EF4-FFF2-40B4-BE49-F238E27FC236}">
                <a16:creationId xmlns:a16="http://schemas.microsoft.com/office/drawing/2014/main" id="{F4A613F6-3B41-DD22-0BBF-48B9ED354A25}"/>
              </a:ext>
            </a:extLst>
          </p:cNvPr>
          <p:cNvSpPr txBox="1"/>
          <p:nvPr/>
        </p:nvSpPr>
        <p:spPr>
          <a:xfrm>
            <a:off x="4371791" y="2100497"/>
            <a:ext cx="2113027" cy="694936"/>
          </a:xfrm>
          <a:prstGeom prst="rect">
            <a:avLst/>
          </a:prstGeom>
        </p:spPr>
        <p:txBody>
          <a:bodyPr lIns="50800" tIns="50800" rIns="50800" bIns="50800" rtlCol="0" anchor="ctr"/>
          <a:lstStyle/>
          <a:p>
            <a:pPr algn="ctr"/>
            <a:r>
              <a:rPr lang="en-US" sz="14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a:t>
            </a:r>
          </a:p>
        </p:txBody>
      </p:sp>
      <p:cxnSp>
        <p:nvCxnSpPr>
          <p:cNvPr id="178" name="Straight Connector 177">
            <a:extLst>
              <a:ext uri="{FF2B5EF4-FFF2-40B4-BE49-F238E27FC236}">
                <a16:creationId xmlns:a16="http://schemas.microsoft.com/office/drawing/2014/main" id="{27D76370-2E62-12A1-D5BD-1C000670C307}"/>
              </a:ext>
            </a:extLst>
          </p:cNvPr>
          <p:cNvCxnSpPr>
            <a:cxnSpLocks/>
          </p:cNvCxnSpPr>
          <p:nvPr/>
        </p:nvCxnSpPr>
        <p:spPr>
          <a:xfrm flipV="1">
            <a:off x="3861079" y="3065257"/>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0B4915B5-C0C8-81A0-EFDA-F514B1D64BFB}"/>
              </a:ext>
            </a:extLst>
          </p:cNvPr>
          <p:cNvCxnSpPr>
            <a:cxnSpLocks/>
          </p:cNvCxnSpPr>
          <p:nvPr/>
        </p:nvCxnSpPr>
        <p:spPr>
          <a:xfrm flipV="1">
            <a:off x="3845586" y="2594069"/>
            <a:ext cx="0" cy="258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592C336-BB97-F9B8-92D2-3CBDE29019AD}"/>
              </a:ext>
            </a:extLst>
          </p:cNvPr>
          <p:cNvCxnSpPr>
            <a:cxnSpLocks/>
          </p:cNvCxnSpPr>
          <p:nvPr/>
        </p:nvCxnSpPr>
        <p:spPr>
          <a:xfrm>
            <a:off x="3845586" y="2594069"/>
            <a:ext cx="6358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EFBEBA5-6DEC-565C-A773-D349E1F4E0C1}"/>
              </a:ext>
            </a:extLst>
          </p:cNvPr>
          <p:cNvCxnSpPr>
            <a:cxnSpLocks/>
          </p:cNvCxnSpPr>
          <p:nvPr/>
        </p:nvCxnSpPr>
        <p:spPr>
          <a:xfrm>
            <a:off x="3861079" y="3324124"/>
            <a:ext cx="635868" cy="0"/>
          </a:xfrm>
          <a:prstGeom prst="line">
            <a:avLst/>
          </a:prstGeom>
        </p:spPr>
        <p:style>
          <a:lnRef idx="1">
            <a:schemeClr val="accent1"/>
          </a:lnRef>
          <a:fillRef idx="0">
            <a:schemeClr val="accent1"/>
          </a:fillRef>
          <a:effectRef idx="0">
            <a:schemeClr val="accent1"/>
          </a:effectRef>
          <a:fontRef idx="minor">
            <a:schemeClr val="tx1"/>
          </a:fontRef>
        </p:style>
      </p:cxnSp>
      <p:sp>
        <p:nvSpPr>
          <p:cNvPr id="182" name="TextBox 14">
            <a:extLst>
              <a:ext uri="{FF2B5EF4-FFF2-40B4-BE49-F238E27FC236}">
                <a16:creationId xmlns:a16="http://schemas.microsoft.com/office/drawing/2014/main" id="{201CAC91-2F97-D830-4960-C57F992C76FF}"/>
              </a:ext>
            </a:extLst>
          </p:cNvPr>
          <p:cNvSpPr txBox="1"/>
          <p:nvPr/>
        </p:nvSpPr>
        <p:spPr>
          <a:xfrm>
            <a:off x="4934712" y="1677185"/>
            <a:ext cx="987183" cy="1583126"/>
          </a:xfrm>
          <a:prstGeom prst="rect">
            <a:avLst/>
          </a:prstGeom>
        </p:spPr>
        <p:txBody>
          <a:bodyPr wrap="square" lIns="0" tIns="0" rIns="0" bIns="0" rtlCol="0" anchor="ctr" anchorCtr="0">
            <a:spAutoFit/>
          </a:bodyPr>
          <a:lstStyle>
            <a:defPPr>
              <a:defRPr lang="en-US"/>
            </a:defPPr>
            <a:lvl1pPr lvl="0" indent="0" algn="ctr">
              <a:lnSpc>
                <a:spcPts val="15505"/>
              </a:lnSpc>
              <a:spcBef>
                <a:spcPct val="0"/>
              </a:spcBef>
              <a:defRPr sz="2000">
                <a:solidFill>
                  <a:srgbClr val="FFFFFF"/>
                </a:solidFill>
                <a:effectLst>
                  <a:outerShdw blurRad="38100" dist="38100" dir="2700000" algn="tl">
                    <a:srgbClr val="000000">
                      <a:alpha val="43137"/>
                    </a:srgbClr>
                  </a:outerShdw>
                </a:effectLst>
                <a:latin typeface="Cocomat Pro Heavy" panose="00000A00000000000000" pitchFamily="2" charset="0"/>
              </a:defRPr>
            </a:lvl1pPr>
          </a:lstStyle>
          <a:p>
            <a:r>
              <a:rPr lang="en-US" dirty="0">
                <a:solidFill>
                  <a:srgbClr val="1C1A55"/>
                </a:solidFill>
              </a:rPr>
              <a:t>34</a:t>
            </a:r>
          </a:p>
        </p:txBody>
      </p:sp>
      <p:sp>
        <p:nvSpPr>
          <p:cNvPr id="183" name="TextBox 14">
            <a:extLst>
              <a:ext uri="{FF2B5EF4-FFF2-40B4-BE49-F238E27FC236}">
                <a16:creationId xmlns:a16="http://schemas.microsoft.com/office/drawing/2014/main" id="{810E13D0-E423-C9E8-2A9B-2735FAFCAF2C}"/>
              </a:ext>
            </a:extLst>
          </p:cNvPr>
          <p:cNvSpPr txBox="1"/>
          <p:nvPr/>
        </p:nvSpPr>
        <p:spPr>
          <a:xfrm>
            <a:off x="4973043" y="644822"/>
            <a:ext cx="987183" cy="1583126"/>
          </a:xfrm>
          <a:prstGeom prst="rect">
            <a:avLst/>
          </a:prstGeom>
        </p:spPr>
        <p:txBody>
          <a:bodyPr wrap="square" lIns="0" tIns="0" rIns="0" bIns="0" rtlCol="0" anchor="ctr" anchorCtr="0">
            <a:spAutoFit/>
          </a:bodyPr>
          <a:lstStyle/>
          <a:p>
            <a:pPr marL="0" lvl="0" indent="0" algn="ctr">
              <a:lnSpc>
                <a:spcPts val="15505"/>
              </a:lnSpc>
              <a:spcBef>
                <a:spcPct val="0"/>
              </a:spcBef>
            </a:pPr>
            <a:r>
              <a:rPr lang="en-US" sz="2000" dirty="0">
                <a:solidFill>
                  <a:srgbClr val="1C1A55"/>
                </a:solidFill>
                <a:effectLst>
                  <a:outerShdw blurRad="38100" dist="38100" dir="2700000" algn="tl">
                    <a:srgbClr val="000000">
                      <a:alpha val="43137"/>
                    </a:srgbClr>
                  </a:outerShdw>
                </a:effectLst>
                <a:latin typeface="Cocomat Pro Heavy" panose="00000A00000000000000" pitchFamily="2" charset="0"/>
              </a:rPr>
              <a:t>2509</a:t>
            </a:r>
          </a:p>
        </p:txBody>
      </p:sp>
      <p:sp>
        <p:nvSpPr>
          <p:cNvPr id="186" name="TextBox 185">
            <a:extLst>
              <a:ext uri="{FF2B5EF4-FFF2-40B4-BE49-F238E27FC236}">
                <a16:creationId xmlns:a16="http://schemas.microsoft.com/office/drawing/2014/main" id="{3AFDDA97-73CB-92F8-99F7-38B7EC4BC399}"/>
              </a:ext>
            </a:extLst>
          </p:cNvPr>
          <p:cNvSpPr txBox="1"/>
          <p:nvPr/>
        </p:nvSpPr>
        <p:spPr>
          <a:xfrm>
            <a:off x="-1081547" y="3502831"/>
            <a:ext cx="6172200" cy="523220"/>
          </a:xfrm>
          <a:prstGeom prst="rect">
            <a:avLst/>
          </a:prstGeom>
        </p:spPr>
        <p:txBody>
          <a:bodyPr lIns="50800" tIns="50800" rIns="50800" bIns="50800" rtlCol="0" anchor="ctr"/>
          <a:lstStyle>
            <a:defPPr>
              <a:defRPr lang="en-US"/>
            </a:defPPr>
            <a:lvl1pPr algn="ctr">
              <a:defRPr sz="1400" b="1"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US" dirty="0"/>
              <a:t>Features</a:t>
            </a:r>
          </a:p>
          <a:p>
            <a:r>
              <a:rPr lang="en-US" dirty="0"/>
              <a:t>(Columns)</a:t>
            </a:r>
            <a:endParaRPr lang="en-IN" dirty="0"/>
          </a:p>
        </p:txBody>
      </p:sp>
      <p:cxnSp>
        <p:nvCxnSpPr>
          <p:cNvPr id="187" name="Straight Connector 186">
            <a:extLst>
              <a:ext uri="{FF2B5EF4-FFF2-40B4-BE49-F238E27FC236}">
                <a16:creationId xmlns:a16="http://schemas.microsoft.com/office/drawing/2014/main" id="{20F455A3-387E-E00A-3418-D54BF5D47241}"/>
              </a:ext>
            </a:extLst>
          </p:cNvPr>
          <p:cNvCxnSpPr>
            <a:cxnSpLocks/>
          </p:cNvCxnSpPr>
          <p:nvPr/>
        </p:nvCxnSpPr>
        <p:spPr>
          <a:xfrm>
            <a:off x="1181463" y="3977051"/>
            <a:ext cx="9725" cy="233226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88" name="Oval 187">
            <a:extLst>
              <a:ext uri="{FF2B5EF4-FFF2-40B4-BE49-F238E27FC236}">
                <a16:creationId xmlns:a16="http://schemas.microsoft.com/office/drawing/2014/main" id="{C0282BCE-171D-8105-41E4-7BC11F62980F}"/>
              </a:ext>
            </a:extLst>
          </p:cNvPr>
          <p:cNvSpPr>
            <a:spLocks noChangeAspect="1"/>
          </p:cNvSpPr>
          <p:nvPr/>
        </p:nvSpPr>
        <p:spPr>
          <a:xfrm>
            <a:off x="1127463" y="4500271"/>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9" name="Freeform 4">
            <a:extLst>
              <a:ext uri="{FF2B5EF4-FFF2-40B4-BE49-F238E27FC236}">
                <a16:creationId xmlns:a16="http://schemas.microsoft.com/office/drawing/2014/main" id="{E6EF4BBB-0B6B-A249-DFD4-2B0835DBF5D6}"/>
              </a:ext>
            </a:extLst>
          </p:cNvPr>
          <p:cNvSpPr/>
          <p:nvPr/>
        </p:nvSpPr>
        <p:spPr>
          <a:xfrm>
            <a:off x="1059820" y="3977398"/>
            <a:ext cx="243286" cy="63657"/>
          </a:xfrm>
          <a:prstGeom prst="rect">
            <a:avLst/>
          </a:prstGeom>
          <a:solidFill>
            <a:srgbClr val="D2DDF1">
              <a:alpha val="64000"/>
            </a:srgbClr>
          </a:solidFill>
          <a:ln cap="sq">
            <a:noFill/>
            <a:prstDash val="solid"/>
            <a:miter/>
          </a:ln>
          <a:effectLst>
            <a:outerShdw blurRad="50800" dist="38100" dir="5400000" algn="t" rotWithShape="0">
              <a:prstClr val="black">
                <a:alpha val="40000"/>
              </a:prstClr>
            </a:outerShdw>
          </a:effectLst>
        </p:spPr>
        <p:txBody>
          <a:bodyPr/>
          <a:lstStyle/>
          <a:p>
            <a:endParaRPr lang="en-IN" dirty="0"/>
          </a:p>
        </p:txBody>
      </p:sp>
      <p:sp>
        <p:nvSpPr>
          <p:cNvPr id="190" name="Oval 189">
            <a:extLst>
              <a:ext uri="{FF2B5EF4-FFF2-40B4-BE49-F238E27FC236}">
                <a16:creationId xmlns:a16="http://schemas.microsoft.com/office/drawing/2014/main" id="{6203C350-A59B-7263-2EBA-A5F787AD5998}"/>
              </a:ext>
            </a:extLst>
          </p:cNvPr>
          <p:cNvSpPr>
            <a:spLocks noChangeAspect="1"/>
          </p:cNvSpPr>
          <p:nvPr/>
        </p:nvSpPr>
        <p:spPr>
          <a:xfrm>
            <a:off x="1225739" y="3980717"/>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Oval 190">
            <a:extLst>
              <a:ext uri="{FF2B5EF4-FFF2-40B4-BE49-F238E27FC236}">
                <a16:creationId xmlns:a16="http://schemas.microsoft.com/office/drawing/2014/main" id="{8C73DBF1-B2C8-87F3-67FF-07A3290B21B1}"/>
              </a:ext>
            </a:extLst>
          </p:cNvPr>
          <p:cNvSpPr>
            <a:spLocks noChangeAspect="1"/>
          </p:cNvSpPr>
          <p:nvPr/>
        </p:nvSpPr>
        <p:spPr>
          <a:xfrm>
            <a:off x="1076148" y="3985822"/>
            <a:ext cx="72000" cy="72000"/>
          </a:xfrm>
          <a:prstGeom prst="ellipse">
            <a:avLst/>
          </a:prstGeom>
          <a:gradFill>
            <a:gsLst>
              <a:gs pos="51000">
                <a:schemeClr val="accent1">
                  <a:lumMod val="75000"/>
                  <a:alpha val="61000"/>
                </a:schemeClr>
              </a:gs>
              <a:gs pos="53000">
                <a:schemeClr val="accent1">
                  <a:lumMod val="40000"/>
                  <a:lumOff val="60000"/>
                </a:schemeClr>
              </a:gs>
              <a:gs pos="0">
                <a:schemeClr val="accent1">
                  <a:lumMod val="50000"/>
                  <a:alpha val="82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2" name="Oval 191">
            <a:extLst>
              <a:ext uri="{FF2B5EF4-FFF2-40B4-BE49-F238E27FC236}">
                <a16:creationId xmlns:a16="http://schemas.microsoft.com/office/drawing/2014/main" id="{42AAA967-1976-4123-3009-4A1516B2B12C}"/>
              </a:ext>
            </a:extLst>
          </p:cNvPr>
          <p:cNvSpPr>
            <a:spLocks noChangeAspect="1"/>
          </p:cNvSpPr>
          <p:nvPr/>
        </p:nvSpPr>
        <p:spPr>
          <a:xfrm>
            <a:off x="1112148" y="5262975"/>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3" name="TextBox 192">
            <a:extLst>
              <a:ext uri="{FF2B5EF4-FFF2-40B4-BE49-F238E27FC236}">
                <a16:creationId xmlns:a16="http://schemas.microsoft.com/office/drawing/2014/main" id="{8D188474-8E66-F888-4EE8-B96555853A11}"/>
              </a:ext>
            </a:extLst>
          </p:cNvPr>
          <p:cNvSpPr txBox="1"/>
          <p:nvPr/>
        </p:nvSpPr>
        <p:spPr>
          <a:xfrm>
            <a:off x="1348547" y="4292661"/>
            <a:ext cx="1732926" cy="523220"/>
          </a:xfrm>
          <a:prstGeom prst="rect">
            <a:avLst/>
          </a:prstGeom>
          <a:solidFill>
            <a:schemeClr val="accent1">
              <a:lumMod val="20000"/>
              <a:lumOff val="80000"/>
            </a:schemeClr>
          </a:solidFill>
        </p:spPr>
        <p:txBody>
          <a:bodyPr wrap="square">
            <a:spAutoFit/>
          </a:bodyPr>
          <a:lstStyle/>
          <a:p>
            <a:pPr algn="ctr"/>
            <a:r>
              <a:rPr lang="en-IN" sz="1400" spc="283" dirty="0">
                <a:solidFill>
                  <a:schemeClr val="accent1">
                    <a:lumMod val="75000"/>
                  </a:schemeClr>
                </a:solidFill>
                <a:latin typeface="Eras Medium ITC" panose="020B0602030504020804" pitchFamily="34" charset="0"/>
                <a:ea typeface="MingLiU-ExtB" panose="02020500000000000000" pitchFamily="18" charset="-120"/>
              </a:rPr>
              <a:t>Demographic Information</a:t>
            </a:r>
          </a:p>
        </p:txBody>
      </p:sp>
      <p:sp>
        <p:nvSpPr>
          <p:cNvPr id="194" name="TextBox 193">
            <a:extLst>
              <a:ext uri="{FF2B5EF4-FFF2-40B4-BE49-F238E27FC236}">
                <a16:creationId xmlns:a16="http://schemas.microsoft.com/office/drawing/2014/main" id="{2E23464E-5410-41CA-99CC-12347B376274}"/>
              </a:ext>
            </a:extLst>
          </p:cNvPr>
          <p:cNvSpPr txBox="1"/>
          <p:nvPr/>
        </p:nvSpPr>
        <p:spPr>
          <a:xfrm>
            <a:off x="1376973" y="5055365"/>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Clinical Data</a:t>
            </a:r>
          </a:p>
        </p:txBody>
      </p:sp>
      <p:sp>
        <p:nvSpPr>
          <p:cNvPr id="195" name="Oval 194">
            <a:extLst>
              <a:ext uri="{FF2B5EF4-FFF2-40B4-BE49-F238E27FC236}">
                <a16:creationId xmlns:a16="http://schemas.microsoft.com/office/drawing/2014/main" id="{E4E1996B-245A-27DF-6A4F-9B4D94D67266}"/>
              </a:ext>
            </a:extLst>
          </p:cNvPr>
          <p:cNvSpPr>
            <a:spLocks noChangeAspect="1"/>
          </p:cNvSpPr>
          <p:nvPr/>
        </p:nvSpPr>
        <p:spPr>
          <a:xfrm>
            <a:off x="4089440" y="4303789"/>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6" name="TextBox 9">
            <a:extLst>
              <a:ext uri="{FF2B5EF4-FFF2-40B4-BE49-F238E27FC236}">
                <a16:creationId xmlns:a16="http://schemas.microsoft.com/office/drawing/2014/main" id="{A201C69C-1738-ACC4-81F6-3082A0018737}"/>
              </a:ext>
            </a:extLst>
          </p:cNvPr>
          <p:cNvSpPr txBox="1"/>
          <p:nvPr/>
        </p:nvSpPr>
        <p:spPr>
          <a:xfrm>
            <a:off x="4242411" y="4015638"/>
            <a:ext cx="1476905" cy="628413"/>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Age At Diagnosis              </a:t>
            </a:r>
          </a:p>
        </p:txBody>
      </p:sp>
      <p:sp>
        <p:nvSpPr>
          <p:cNvPr id="197" name="Oval 196">
            <a:extLst>
              <a:ext uri="{FF2B5EF4-FFF2-40B4-BE49-F238E27FC236}">
                <a16:creationId xmlns:a16="http://schemas.microsoft.com/office/drawing/2014/main" id="{7271CC5D-1E88-AF26-B032-F7C5C39E6436}"/>
              </a:ext>
            </a:extLst>
          </p:cNvPr>
          <p:cNvSpPr>
            <a:spLocks noChangeAspect="1"/>
          </p:cNvSpPr>
          <p:nvPr/>
        </p:nvSpPr>
        <p:spPr>
          <a:xfrm>
            <a:off x="6124633" y="6065698"/>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8" name="TextBox 9">
            <a:extLst>
              <a:ext uri="{FF2B5EF4-FFF2-40B4-BE49-F238E27FC236}">
                <a16:creationId xmlns:a16="http://schemas.microsoft.com/office/drawing/2014/main" id="{C71E074D-4905-A42D-5DA7-5A2800EA81EB}"/>
              </a:ext>
            </a:extLst>
          </p:cNvPr>
          <p:cNvSpPr txBox="1"/>
          <p:nvPr/>
        </p:nvSpPr>
        <p:spPr>
          <a:xfrm>
            <a:off x="3301966" y="4430716"/>
            <a:ext cx="2455779"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6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Sex</a:t>
            </a:r>
          </a:p>
        </p:txBody>
      </p:sp>
      <p:sp>
        <p:nvSpPr>
          <p:cNvPr id="199" name="Left Brace 198">
            <a:extLst>
              <a:ext uri="{FF2B5EF4-FFF2-40B4-BE49-F238E27FC236}">
                <a16:creationId xmlns:a16="http://schemas.microsoft.com/office/drawing/2014/main" id="{32084170-A6BD-810D-561E-B3464D8BDAE0}"/>
              </a:ext>
            </a:extLst>
          </p:cNvPr>
          <p:cNvSpPr/>
          <p:nvPr/>
        </p:nvSpPr>
        <p:spPr>
          <a:xfrm>
            <a:off x="3840580" y="4351944"/>
            <a:ext cx="225793" cy="418583"/>
          </a:xfrm>
          <a:prstGeom prst="leftBrace">
            <a:avLst>
              <a:gd name="adj1" fmla="val 34240"/>
              <a:gd name="adj2" fmla="val 46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  </a:t>
            </a:r>
            <a:endParaRPr lang="en-IN" dirty="0"/>
          </a:p>
        </p:txBody>
      </p:sp>
      <p:sp>
        <p:nvSpPr>
          <p:cNvPr id="200" name="Oval 199">
            <a:extLst>
              <a:ext uri="{FF2B5EF4-FFF2-40B4-BE49-F238E27FC236}">
                <a16:creationId xmlns:a16="http://schemas.microsoft.com/office/drawing/2014/main" id="{5DC41234-A36B-E4A4-FA6C-20F6AA59CEF7}"/>
              </a:ext>
            </a:extLst>
          </p:cNvPr>
          <p:cNvSpPr>
            <a:spLocks noChangeAspect="1"/>
          </p:cNvSpPr>
          <p:nvPr/>
        </p:nvSpPr>
        <p:spPr>
          <a:xfrm>
            <a:off x="1137188" y="6227360"/>
            <a:ext cx="108000" cy="108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1" name="TextBox 200">
            <a:extLst>
              <a:ext uri="{FF2B5EF4-FFF2-40B4-BE49-F238E27FC236}">
                <a16:creationId xmlns:a16="http://schemas.microsoft.com/office/drawing/2014/main" id="{15EE9F87-60E8-2ACE-C1F8-679AADA76C70}"/>
              </a:ext>
            </a:extLst>
          </p:cNvPr>
          <p:cNvSpPr txBox="1"/>
          <p:nvPr/>
        </p:nvSpPr>
        <p:spPr>
          <a:xfrm>
            <a:off x="1406587" y="5904956"/>
            <a:ext cx="1534611" cy="523220"/>
          </a:xfrm>
          <a:prstGeom prst="rect">
            <a:avLst/>
          </a:prstGeom>
          <a:solidFill>
            <a:srgbClr val="DAE3F3"/>
          </a:solidFill>
        </p:spPr>
        <p:txBody>
          <a:bodyPr wrap="square">
            <a:spAutoFit/>
          </a:bodyPr>
          <a:lstStyle>
            <a:defPPr>
              <a:defRPr lang="en-US"/>
            </a:defPPr>
            <a:lvl1pPr algn="ctr">
              <a:defRPr sz="1400" spc="283">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defRPr>
            </a:lvl1pPr>
          </a:lstStyle>
          <a:p>
            <a:r>
              <a:rPr lang="en-IN" dirty="0">
                <a:effectLst/>
              </a:rPr>
              <a:t>Outcome Variable</a:t>
            </a:r>
          </a:p>
        </p:txBody>
      </p:sp>
      <p:sp>
        <p:nvSpPr>
          <p:cNvPr id="202" name="TextBox 9">
            <a:extLst>
              <a:ext uri="{FF2B5EF4-FFF2-40B4-BE49-F238E27FC236}">
                <a16:creationId xmlns:a16="http://schemas.microsoft.com/office/drawing/2014/main" id="{0AC54FD3-C396-6793-37E3-9FAE478C3152}"/>
              </a:ext>
            </a:extLst>
          </p:cNvPr>
          <p:cNvSpPr txBox="1"/>
          <p:nvPr/>
        </p:nvSpPr>
        <p:spPr>
          <a:xfrm>
            <a:off x="4232686" y="5262975"/>
            <a:ext cx="3328761" cy="620687"/>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pPr algn="l"/>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Cellularity,</a:t>
            </a:r>
            <a:r>
              <a:rPr lang="en-IN"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Pam50+Claudin-low subtype</a:t>
            </a:r>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 ER Status, Neoplasm Histologic Grade,HER2 </a:t>
            </a:r>
            <a:r>
              <a:rPr lang="en-US" sz="1200" b="0" dirty="0" err="1">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status,Hormone</a:t>
            </a:r>
            <a:r>
              <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 Therapy </a:t>
            </a:r>
          </a:p>
          <a:p>
            <a:pPr algn="l"/>
            <a:endParaRPr lang="en-US" sz="1200"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203" name="Left Brace 202">
            <a:extLst>
              <a:ext uri="{FF2B5EF4-FFF2-40B4-BE49-F238E27FC236}">
                <a16:creationId xmlns:a16="http://schemas.microsoft.com/office/drawing/2014/main" id="{F38EFAC1-4366-6B64-8448-92A088939B04}"/>
              </a:ext>
            </a:extLst>
          </p:cNvPr>
          <p:cNvSpPr/>
          <p:nvPr/>
        </p:nvSpPr>
        <p:spPr>
          <a:xfrm>
            <a:off x="3785318" y="5172272"/>
            <a:ext cx="252007" cy="694936"/>
          </a:xfrm>
          <a:prstGeom prst="leftBrace">
            <a:avLst>
              <a:gd name="adj1" fmla="val 34240"/>
              <a:gd name="adj2" fmla="val 1955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4" name="TextBox 9">
            <a:extLst>
              <a:ext uri="{FF2B5EF4-FFF2-40B4-BE49-F238E27FC236}">
                <a16:creationId xmlns:a16="http://schemas.microsoft.com/office/drawing/2014/main" id="{40E618AF-266B-279D-BD1E-3A20315E5179}"/>
              </a:ext>
            </a:extLst>
          </p:cNvPr>
          <p:cNvSpPr txBox="1"/>
          <p:nvPr/>
        </p:nvSpPr>
        <p:spPr>
          <a:xfrm>
            <a:off x="3565901" y="5826052"/>
            <a:ext cx="2558732"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b="0" dirty="0">
                <a:solidFill>
                  <a:srgbClr val="1C1A55"/>
                </a:solidFill>
                <a:latin typeface="Imprint MT Shadow" panose="04020605060303030202" pitchFamily="82" charset="0"/>
                <a:ea typeface="Cascadia Code ExtraLight" panose="020B0609020000020004" pitchFamily="49" charset="0"/>
                <a:cs typeface="Cascadia Code ExtraLight" panose="020B0609020000020004" pitchFamily="49" charset="0"/>
              </a:rPr>
              <a:t>10 year Mortality</a:t>
            </a:r>
          </a:p>
        </p:txBody>
      </p:sp>
      <p:sp>
        <p:nvSpPr>
          <p:cNvPr id="205" name="Oval 204">
            <a:extLst>
              <a:ext uri="{FF2B5EF4-FFF2-40B4-BE49-F238E27FC236}">
                <a16:creationId xmlns:a16="http://schemas.microsoft.com/office/drawing/2014/main" id="{7746F7BA-4022-6FA7-E9A8-775C803F4CF1}"/>
              </a:ext>
            </a:extLst>
          </p:cNvPr>
          <p:cNvSpPr>
            <a:spLocks noChangeAspect="1"/>
          </p:cNvSpPr>
          <p:nvPr/>
        </p:nvSpPr>
        <p:spPr>
          <a:xfrm>
            <a:off x="3795434" y="6147564"/>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 name="Left Brace 205">
            <a:extLst>
              <a:ext uri="{FF2B5EF4-FFF2-40B4-BE49-F238E27FC236}">
                <a16:creationId xmlns:a16="http://schemas.microsoft.com/office/drawing/2014/main" id="{C0C9EA17-E33D-1FB5-8306-A783ED3C4ED2}"/>
              </a:ext>
            </a:extLst>
          </p:cNvPr>
          <p:cNvSpPr/>
          <p:nvPr/>
        </p:nvSpPr>
        <p:spPr>
          <a:xfrm>
            <a:off x="703516" y="4561235"/>
            <a:ext cx="339921" cy="748786"/>
          </a:xfrm>
          <a:prstGeom prst="leftBrace">
            <a:avLst>
              <a:gd name="adj1" fmla="val 34240"/>
              <a:gd name="adj2" fmla="val 4627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07" name="TextBox 9">
            <a:extLst>
              <a:ext uri="{FF2B5EF4-FFF2-40B4-BE49-F238E27FC236}">
                <a16:creationId xmlns:a16="http://schemas.microsoft.com/office/drawing/2014/main" id="{5784B6FC-EC2C-6797-FF44-70644EAFC4E8}"/>
              </a:ext>
            </a:extLst>
          </p:cNvPr>
          <p:cNvSpPr txBox="1"/>
          <p:nvPr/>
        </p:nvSpPr>
        <p:spPr>
          <a:xfrm>
            <a:off x="-392055" y="4528823"/>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X</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sp>
        <p:nvSpPr>
          <p:cNvPr id="208" name="TextBox 9">
            <a:extLst>
              <a:ext uri="{FF2B5EF4-FFF2-40B4-BE49-F238E27FC236}">
                <a16:creationId xmlns:a16="http://schemas.microsoft.com/office/drawing/2014/main" id="{5C9B94C4-49C8-F2B6-2537-78EB1E913746}"/>
              </a:ext>
            </a:extLst>
          </p:cNvPr>
          <p:cNvSpPr txBox="1"/>
          <p:nvPr/>
        </p:nvSpPr>
        <p:spPr>
          <a:xfrm>
            <a:off x="-361765" y="5904956"/>
            <a:ext cx="1747663" cy="694936"/>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IN"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rPr>
              <a:t>Y</a:t>
            </a:r>
            <a:endParaRPr lang="en-US" sz="1800" dirty="0">
              <a:solidFill>
                <a:srgbClr val="1C1A55"/>
              </a:solidFill>
              <a:effectLst/>
              <a:latin typeface="Imprint MT Shadow" panose="04020605060303030202" pitchFamily="82" charset="0"/>
              <a:ea typeface="Cascadia Code ExtraLight" panose="020B0609020000020004" pitchFamily="49" charset="0"/>
              <a:cs typeface="Cascadia Code ExtraLight" panose="020B0609020000020004" pitchFamily="49" charset="0"/>
            </a:endParaRPr>
          </a:p>
        </p:txBody>
      </p:sp>
      <p:cxnSp>
        <p:nvCxnSpPr>
          <p:cNvPr id="209" name="Straight Connector 208">
            <a:extLst>
              <a:ext uri="{FF2B5EF4-FFF2-40B4-BE49-F238E27FC236}">
                <a16:creationId xmlns:a16="http://schemas.microsoft.com/office/drawing/2014/main" id="{24FE9330-907A-3D32-2958-DF986F02FD01}"/>
              </a:ext>
            </a:extLst>
          </p:cNvPr>
          <p:cNvCxnSpPr>
            <a:cxnSpLocks/>
          </p:cNvCxnSpPr>
          <p:nvPr/>
        </p:nvCxnSpPr>
        <p:spPr>
          <a:xfrm>
            <a:off x="722972" y="628136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3D99F6E3-86A8-CFD7-18FF-104D156A49AF}"/>
              </a:ext>
            </a:extLst>
          </p:cNvPr>
          <p:cNvCxnSpPr>
            <a:cxnSpLocks/>
          </p:cNvCxnSpPr>
          <p:nvPr/>
        </p:nvCxnSpPr>
        <p:spPr>
          <a:xfrm>
            <a:off x="5606268" y="6189200"/>
            <a:ext cx="353176"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14" name="Left Brace 213">
            <a:extLst>
              <a:ext uri="{FF2B5EF4-FFF2-40B4-BE49-F238E27FC236}">
                <a16:creationId xmlns:a16="http://schemas.microsoft.com/office/drawing/2014/main" id="{C2FF6809-D7B9-E964-3959-4F7AED38415A}"/>
              </a:ext>
            </a:extLst>
          </p:cNvPr>
          <p:cNvSpPr/>
          <p:nvPr/>
        </p:nvSpPr>
        <p:spPr>
          <a:xfrm>
            <a:off x="5939576" y="6065698"/>
            <a:ext cx="156424" cy="503324"/>
          </a:xfrm>
          <a:prstGeom prst="leftBrace">
            <a:avLst>
              <a:gd name="adj1" fmla="val 14348"/>
              <a:gd name="adj2" fmla="val 24873"/>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5" name="TextBox 9">
            <a:extLst>
              <a:ext uri="{FF2B5EF4-FFF2-40B4-BE49-F238E27FC236}">
                <a16:creationId xmlns:a16="http://schemas.microsoft.com/office/drawing/2014/main" id="{688EFB58-332B-BD41-F404-943C5924DB66}"/>
              </a:ext>
            </a:extLst>
          </p:cNvPr>
          <p:cNvSpPr txBox="1"/>
          <p:nvPr/>
        </p:nvSpPr>
        <p:spPr>
          <a:xfrm>
            <a:off x="5691282" y="6189723"/>
            <a:ext cx="2585320"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1-Deceased</a:t>
            </a:r>
          </a:p>
        </p:txBody>
      </p:sp>
      <p:sp>
        <p:nvSpPr>
          <p:cNvPr id="216" name="Oval 215">
            <a:extLst>
              <a:ext uri="{FF2B5EF4-FFF2-40B4-BE49-F238E27FC236}">
                <a16:creationId xmlns:a16="http://schemas.microsoft.com/office/drawing/2014/main" id="{6CCFDA08-8B95-ECB5-C30C-B2DCAAE16840}"/>
              </a:ext>
            </a:extLst>
          </p:cNvPr>
          <p:cNvSpPr>
            <a:spLocks noChangeAspect="1"/>
          </p:cNvSpPr>
          <p:nvPr/>
        </p:nvSpPr>
        <p:spPr>
          <a:xfrm>
            <a:off x="6124633" y="6527892"/>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7" name="TextBox 9">
            <a:extLst>
              <a:ext uri="{FF2B5EF4-FFF2-40B4-BE49-F238E27FC236}">
                <a16:creationId xmlns:a16="http://schemas.microsoft.com/office/drawing/2014/main" id="{66D145DA-E300-FD76-1568-8B2914CCC7C6}"/>
              </a:ext>
            </a:extLst>
          </p:cNvPr>
          <p:cNvSpPr txBox="1"/>
          <p:nvPr/>
        </p:nvSpPr>
        <p:spPr>
          <a:xfrm>
            <a:off x="5693609" y="5754230"/>
            <a:ext cx="2401478" cy="694936"/>
          </a:xfrm>
          <a:prstGeom prst="rect">
            <a:avLst/>
          </a:prstGeom>
        </p:spPr>
        <p:txBody>
          <a:bodyPr lIns="50800" tIns="50800" rIns="50800" bIns="50800" rtlCol="0" anchor="ctr"/>
          <a:lstStyle/>
          <a:p>
            <a:pPr algn="ctr"/>
            <a:r>
              <a:rPr lang="en-US" sz="1200"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0:Living</a:t>
            </a:r>
          </a:p>
        </p:txBody>
      </p:sp>
      <p:sp>
        <p:nvSpPr>
          <p:cNvPr id="282" name="Oval 281">
            <a:extLst>
              <a:ext uri="{FF2B5EF4-FFF2-40B4-BE49-F238E27FC236}">
                <a16:creationId xmlns:a16="http://schemas.microsoft.com/office/drawing/2014/main" id="{827E7BC1-7391-7F10-CB21-0F0AA350BEE4}"/>
              </a:ext>
            </a:extLst>
          </p:cNvPr>
          <p:cNvSpPr>
            <a:spLocks noChangeAspect="1"/>
          </p:cNvSpPr>
          <p:nvPr/>
        </p:nvSpPr>
        <p:spPr>
          <a:xfrm>
            <a:off x="4021677" y="4764347"/>
            <a:ext cx="72000" cy="72000"/>
          </a:xfrm>
          <a:prstGeom prst="ellipse">
            <a:avLst/>
          </a:prstGeom>
          <a:gradFill>
            <a:gsLst>
              <a:gs pos="100000">
                <a:schemeClr val="accent1">
                  <a:lumMod val="75000"/>
                </a:schemeClr>
              </a:gs>
              <a:gs pos="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4" name="Rectangle: Rounded Corners 283">
            <a:extLst>
              <a:ext uri="{FF2B5EF4-FFF2-40B4-BE49-F238E27FC236}">
                <a16:creationId xmlns:a16="http://schemas.microsoft.com/office/drawing/2014/main" id="{7574BF75-9FAC-8E4B-747A-96A8C458216A}"/>
              </a:ext>
            </a:extLst>
          </p:cNvPr>
          <p:cNvSpPr/>
          <p:nvPr/>
        </p:nvSpPr>
        <p:spPr>
          <a:xfrm rot="5400000" flipH="1" flipV="1">
            <a:off x="10345946" y="4291928"/>
            <a:ext cx="671484" cy="162055"/>
          </a:xfrm>
          <a:prstGeom prst="roundRect">
            <a:avLst>
              <a:gd name="adj" fmla="val 50000"/>
            </a:avLst>
          </a:prstGeom>
          <a:solidFill>
            <a:schemeClr val="bg1">
              <a:lumMod val="95000"/>
            </a:schemeClr>
          </a:solidFill>
          <a:ln w="28575">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5">
            <a:extLst>
              <a:ext uri="{FF2B5EF4-FFF2-40B4-BE49-F238E27FC236}">
                <a16:creationId xmlns:a16="http://schemas.microsoft.com/office/drawing/2014/main" id="{F711D688-8F0B-4E50-9190-47E5C033F4B2}"/>
              </a:ext>
            </a:extLst>
          </p:cNvPr>
          <p:cNvGraphicFramePr>
            <a:graphicFrameLocks noGrp="1"/>
          </p:cNvGraphicFramePr>
          <p:nvPr>
            <p:extLst>
              <p:ext uri="{D42A27DB-BD31-4B8C-83A1-F6EECF244321}">
                <p14:modId xmlns:p14="http://schemas.microsoft.com/office/powerpoint/2010/main" val="1035009300"/>
              </p:ext>
            </p:extLst>
          </p:nvPr>
        </p:nvGraphicFramePr>
        <p:xfrm>
          <a:off x="7827591" y="1289077"/>
          <a:ext cx="3896471" cy="5020244"/>
        </p:xfrm>
        <a:graphic>
          <a:graphicData uri="http://schemas.openxmlformats.org/drawingml/2006/table">
            <a:tbl>
              <a:tblPr firstRow="1" firstCol="1" bandRow="1">
                <a:tableStyleId>{5C22544A-7EE6-4342-B048-85BDC9FD1C3A}</a:tableStyleId>
              </a:tblPr>
              <a:tblGrid>
                <a:gridCol w="1680635">
                  <a:extLst>
                    <a:ext uri="{9D8B030D-6E8A-4147-A177-3AD203B41FA5}">
                      <a16:colId xmlns:a16="http://schemas.microsoft.com/office/drawing/2014/main" val="930436452"/>
                    </a:ext>
                  </a:extLst>
                </a:gridCol>
                <a:gridCol w="2215836">
                  <a:extLst>
                    <a:ext uri="{9D8B030D-6E8A-4147-A177-3AD203B41FA5}">
                      <a16:colId xmlns:a16="http://schemas.microsoft.com/office/drawing/2014/main" val="396240045"/>
                    </a:ext>
                  </a:extLst>
                </a:gridCol>
              </a:tblGrid>
              <a:tr h="172650">
                <a:tc>
                  <a:txBody>
                    <a:bodyPr/>
                    <a:lstStyle/>
                    <a:p>
                      <a:pPr>
                        <a:lnSpc>
                          <a:spcPct val="107000"/>
                        </a:lnSpc>
                        <a:spcAft>
                          <a:spcPts val="800"/>
                        </a:spcAft>
                        <a:buNone/>
                      </a:pPr>
                      <a:r>
                        <a:rPr lang="en-IN" sz="1000" kern="100">
                          <a:effectLst/>
                        </a:rPr>
                        <a:t>**Variable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Description**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1726061869"/>
                  </a:ext>
                </a:extLst>
              </a:tr>
              <a:tr h="241252">
                <a:tc>
                  <a:txBody>
                    <a:bodyPr/>
                    <a:lstStyle/>
                    <a:p>
                      <a:pPr>
                        <a:lnSpc>
                          <a:spcPct val="107000"/>
                        </a:lnSpc>
                        <a:spcAft>
                          <a:spcPts val="800"/>
                        </a:spcAft>
                        <a:buNone/>
                      </a:pPr>
                      <a:r>
                        <a:rPr lang="en-IN" sz="1000" kern="100">
                          <a:effectLst/>
                        </a:rPr>
                        <a:t>age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Age of the patient in years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2516816218"/>
                  </a:ext>
                </a:extLst>
              </a:tr>
              <a:tr h="353320">
                <a:tc>
                  <a:txBody>
                    <a:bodyPr/>
                    <a:lstStyle/>
                    <a:p>
                      <a:pPr>
                        <a:lnSpc>
                          <a:spcPct val="107000"/>
                        </a:lnSpc>
                        <a:spcAft>
                          <a:spcPts val="800"/>
                        </a:spcAft>
                        <a:buNone/>
                      </a:pPr>
                      <a:r>
                        <a:rPr lang="en-IN" sz="1000" kern="100" dirty="0">
                          <a:effectLst/>
                        </a:rPr>
                        <a:t>sex</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Gender of the patient (0 = male, 1 = female)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2538737661"/>
                  </a:ext>
                </a:extLst>
              </a:tr>
              <a:tr h="241252">
                <a:tc>
                  <a:txBody>
                    <a:bodyPr/>
                    <a:lstStyle/>
                    <a:p>
                      <a:pPr>
                        <a:lnSpc>
                          <a:spcPct val="107000"/>
                        </a:lnSpc>
                        <a:spcAft>
                          <a:spcPts val="800"/>
                        </a:spcAft>
                        <a:buNone/>
                      </a:pPr>
                      <a:r>
                        <a:rPr lang="en-IN" sz="1000" kern="100">
                          <a:effectLst/>
                        </a:rPr>
                        <a:t>tumor_size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err="1">
                          <a:effectLst/>
                        </a:rPr>
                        <a:t>Tumor</a:t>
                      </a:r>
                      <a:r>
                        <a:rPr lang="en-IN" sz="1000" kern="100" dirty="0">
                          <a:effectLst/>
                        </a:rPr>
                        <a:t> size in </a:t>
                      </a:r>
                      <a:r>
                        <a:rPr lang="en-IN" sz="1000" kern="100" dirty="0" err="1">
                          <a:effectLst/>
                        </a:rPr>
                        <a:t>millimeters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814550437"/>
                  </a:ext>
                </a:extLst>
              </a:tr>
              <a:tr h="264393">
                <a:tc>
                  <a:txBody>
                    <a:bodyPr/>
                    <a:lstStyle/>
                    <a:p>
                      <a:pPr>
                        <a:lnSpc>
                          <a:spcPct val="107000"/>
                        </a:lnSpc>
                        <a:spcAft>
                          <a:spcPts val="800"/>
                        </a:spcAft>
                        <a:buNone/>
                      </a:pPr>
                      <a:r>
                        <a:rPr lang="en-IN" sz="1000" kern="100">
                          <a:effectLst/>
                        </a:rPr>
                        <a:t>stage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Cancer stage classification (0-4)</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808747888"/>
                  </a:ext>
                </a:extLst>
              </a:tr>
              <a:tr h="266625">
                <a:tc>
                  <a:txBody>
                    <a:bodyPr/>
                    <a:lstStyle/>
                    <a:p>
                      <a:pPr>
                        <a:lnSpc>
                          <a:spcPct val="107000"/>
                        </a:lnSpc>
                        <a:spcAft>
                          <a:spcPts val="800"/>
                        </a:spcAft>
                        <a:buNone/>
                      </a:pPr>
                      <a:r>
                        <a:rPr lang="en-IN" sz="1000" kern="100">
                          <a:effectLst/>
                        </a:rPr>
                        <a:t>lymph_nodes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Number of positive lymph nodes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49449092"/>
                  </a:ext>
                </a:extLst>
              </a:tr>
              <a:tr h="353320">
                <a:tc>
                  <a:txBody>
                    <a:bodyPr/>
                    <a:lstStyle/>
                    <a:p>
                      <a:pPr>
                        <a:lnSpc>
                          <a:spcPct val="107000"/>
                        </a:lnSpc>
                        <a:spcAft>
                          <a:spcPts val="800"/>
                        </a:spcAft>
                        <a:buNone/>
                      </a:pPr>
                      <a:r>
                        <a:rPr lang="en-IN" sz="1000" kern="100">
                          <a:effectLst/>
                        </a:rPr>
                        <a:t>her2_status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HER2 receptor status (0 = negative, 1 = positive)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676669620"/>
                  </a:ext>
                </a:extLst>
              </a:tr>
              <a:tr h="364616">
                <a:tc>
                  <a:txBody>
                    <a:bodyPr/>
                    <a:lstStyle/>
                    <a:p>
                      <a:pPr>
                        <a:lnSpc>
                          <a:spcPct val="107000"/>
                        </a:lnSpc>
                        <a:spcAft>
                          <a:spcPts val="800"/>
                        </a:spcAft>
                        <a:buNone/>
                      </a:pPr>
                      <a:r>
                        <a:rPr lang="en-IN" sz="1000" kern="100" dirty="0" err="1">
                          <a:effectLst/>
                        </a:rPr>
                        <a:t>ER_status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err="1">
                          <a:effectLst/>
                        </a:rPr>
                        <a:t>Estrogen</a:t>
                      </a:r>
                      <a:r>
                        <a:rPr lang="en-IN" sz="1000" kern="100" dirty="0">
                          <a:effectLst/>
                        </a:rPr>
                        <a:t> receptor status (0 = negative, 1 = positive)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279616191"/>
                  </a:ext>
                </a:extLst>
              </a:tr>
              <a:tr h="364616">
                <a:tc>
                  <a:txBody>
                    <a:bodyPr/>
                    <a:lstStyle/>
                    <a:p>
                      <a:pPr>
                        <a:lnSpc>
                          <a:spcPct val="107000"/>
                        </a:lnSpc>
                        <a:spcAft>
                          <a:spcPts val="800"/>
                        </a:spcAft>
                        <a:buNone/>
                      </a:pPr>
                      <a:r>
                        <a:rPr lang="en-IN" sz="1000" kern="100">
                          <a:effectLst/>
                        </a:rPr>
                        <a:t>PR_status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Progesterone receptor status (0 = negative, 1 = positive)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1950916778"/>
                  </a:ext>
                </a:extLst>
              </a:tr>
              <a:tr h="269200">
                <a:tc>
                  <a:txBody>
                    <a:bodyPr/>
                    <a:lstStyle/>
                    <a:p>
                      <a:pPr>
                        <a:lnSpc>
                          <a:spcPct val="107000"/>
                        </a:lnSpc>
                        <a:spcAft>
                          <a:spcPts val="800"/>
                        </a:spcAft>
                        <a:buNone/>
                      </a:pPr>
                      <a:r>
                        <a:rPr lang="en-IN" sz="1000" kern="100">
                          <a:effectLst/>
                        </a:rPr>
                        <a:t>genetic_mutations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Number of known genetic mutations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1214594719"/>
                  </a:ext>
                </a:extLst>
              </a:tr>
              <a:tr h="534788">
                <a:tc>
                  <a:txBody>
                    <a:bodyPr/>
                    <a:lstStyle/>
                    <a:p>
                      <a:pPr>
                        <a:lnSpc>
                          <a:spcPct val="107000"/>
                        </a:lnSpc>
                        <a:spcAft>
                          <a:spcPts val="800"/>
                        </a:spcAft>
                        <a:buNone/>
                      </a:pPr>
                      <a:r>
                        <a:rPr lang="en-IN" sz="1000" kern="100">
                          <a:effectLst/>
                        </a:rPr>
                        <a:t>treatment_type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Type of treatment (e.g., Chemotherapy, Radiotherapy, Hormone Therapy)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2817292918"/>
                  </a:ext>
                </a:extLst>
              </a:tr>
              <a:tr h="399591">
                <a:tc>
                  <a:txBody>
                    <a:bodyPr/>
                    <a:lstStyle/>
                    <a:p>
                      <a:pPr>
                        <a:lnSpc>
                          <a:spcPct val="107000"/>
                        </a:lnSpc>
                        <a:spcAft>
                          <a:spcPts val="800"/>
                        </a:spcAft>
                        <a:buNone/>
                      </a:pPr>
                      <a:r>
                        <a:rPr lang="en-IN" sz="1000" kern="100">
                          <a:effectLst/>
                        </a:rPr>
                        <a:t>survival_time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Time in months from diagnosis to last follow-up or death</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981359355"/>
                  </a:ext>
                </a:extLst>
              </a:tr>
              <a:tr h="487981">
                <a:tc>
                  <a:txBody>
                    <a:bodyPr/>
                    <a:lstStyle/>
                    <a:p>
                      <a:pPr>
                        <a:lnSpc>
                          <a:spcPct val="107000"/>
                        </a:lnSpc>
                        <a:spcAft>
                          <a:spcPts val="800"/>
                        </a:spcAft>
                        <a:buNone/>
                      </a:pPr>
                      <a:r>
                        <a:rPr lang="en-IN" sz="1000" kern="100" dirty="0">
                          <a:effectLst/>
                        </a:rPr>
                        <a:t>recurrence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Cancer recurrence status (0 = no recurrence, 1 = recurrence)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2752954500"/>
                  </a:ext>
                </a:extLst>
              </a:tr>
              <a:tr h="353320">
                <a:tc>
                  <a:txBody>
                    <a:bodyPr/>
                    <a:lstStyle/>
                    <a:p>
                      <a:pPr>
                        <a:lnSpc>
                          <a:spcPct val="107000"/>
                        </a:lnSpc>
                        <a:spcAft>
                          <a:spcPts val="800"/>
                        </a:spcAft>
                        <a:buNone/>
                      </a:pPr>
                      <a:r>
                        <a:rPr lang="en-IN" sz="1000" kern="100">
                          <a:effectLst/>
                        </a:rPr>
                        <a:t>nottingham_prognostic_index</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a:effectLst/>
                        </a:rPr>
                        <a:t>Prognostic index used for survival prediction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076891887"/>
                  </a:ext>
                </a:extLst>
              </a:tr>
              <a:tr h="353320">
                <a:tc>
                  <a:txBody>
                    <a:bodyPr/>
                    <a:lstStyle/>
                    <a:p>
                      <a:pPr>
                        <a:lnSpc>
                          <a:spcPct val="107000"/>
                        </a:lnSpc>
                        <a:spcAft>
                          <a:spcPts val="800"/>
                        </a:spcAft>
                        <a:buNone/>
                      </a:pPr>
                      <a:r>
                        <a:rPr lang="en-IN" sz="1000" kern="100" dirty="0">
                          <a:effectLst/>
                        </a:rPr>
                        <a:t>target</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tc>
                  <a:txBody>
                    <a:bodyPr/>
                    <a:lstStyle/>
                    <a:p>
                      <a:pPr>
                        <a:lnSpc>
                          <a:spcPct val="107000"/>
                        </a:lnSpc>
                        <a:spcAft>
                          <a:spcPts val="800"/>
                        </a:spcAft>
                        <a:buNone/>
                      </a:pPr>
                      <a:r>
                        <a:rPr lang="en-IN" sz="1000" kern="100" dirty="0">
                          <a:effectLst/>
                        </a:rPr>
                        <a:t>10-year mortality risk (0 = Living, 1 = Deceased)</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9482" marR="69482" marT="0" marB="0"/>
                </a:tc>
                <a:extLst>
                  <a:ext uri="{0D108BD9-81ED-4DB2-BD59-A6C34878D82A}">
                    <a16:rowId xmlns:a16="http://schemas.microsoft.com/office/drawing/2014/main" val="3845544257"/>
                  </a:ext>
                </a:extLst>
              </a:tr>
            </a:tbl>
          </a:graphicData>
        </a:graphic>
      </p:graphicFrame>
      <p:sp>
        <p:nvSpPr>
          <p:cNvPr id="4" name="TextBox 3">
            <a:extLst>
              <a:ext uri="{FF2B5EF4-FFF2-40B4-BE49-F238E27FC236}">
                <a16:creationId xmlns:a16="http://schemas.microsoft.com/office/drawing/2014/main" id="{281E269E-4A73-8129-DBBA-6086B20A63D2}"/>
              </a:ext>
            </a:extLst>
          </p:cNvPr>
          <p:cNvSpPr txBox="1"/>
          <p:nvPr/>
        </p:nvSpPr>
        <p:spPr>
          <a:xfrm>
            <a:off x="1642122" y="556987"/>
            <a:ext cx="6634480" cy="584775"/>
          </a:xfrm>
          <a:prstGeom prst="rect">
            <a:avLst/>
          </a:prstGeom>
          <a:noFill/>
        </p:spPr>
        <p:txBody>
          <a:bodyPr wrap="square">
            <a:spAutoFit/>
          </a:bodyPr>
          <a:lstStyle/>
          <a:p>
            <a:r>
              <a:rPr lang="en-IN" sz="3200" dirty="0"/>
              <a:t>Data Collection &amp; Refinement</a:t>
            </a:r>
          </a:p>
        </p:txBody>
      </p:sp>
    </p:spTree>
    <p:extLst>
      <p:ext uri="{BB962C8B-B14F-4D97-AF65-F5344CB8AC3E}">
        <p14:creationId xmlns:p14="http://schemas.microsoft.com/office/powerpoint/2010/main" val="2536762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3" name="TextBox 2">
            <a:extLst>
              <a:ext uri="{FF2B5EF4-FFF2-40B4-BE49-F238E27FC236}">
                <a16:creationId xmlns:a16="http://schemas.microsoft.com/office/drawing/2014/main" id="{080ED0BD-EA20-E864-EF08-6541AFB59917}"/>
              </a:ext>
            </a:extLst>
          </p:cNvPr>
          <p:cNvSpPr txBox="1"/>
          <p:nvPr/>
        </p:nvSpPr>
        <p:spPr>
          <a:xfrm>
            <a:off x="625078" y="834561"/>
            <a:ext cx="6707545" cy="584775"/>
          </a:xfrm>
          <a:prstGeom prst="rect">
            <a:avLst/>
          </a:prstGeom>
          <a:noFill/>
        </p:spPr>
        <p:txBody>
          <a:bodyPr wrap="square" rtlCol="0">
            <a:spAutoFit/>
          </a:bodyPr>
          <a:lstStyle/>
          <a:p>
            <a:r>
              <a:rPr lang="en-US" sz="3200" dirty="0">
                <a:latin typeface="Rockwell" panose="02060603020205020403" pitchFamily="18" charset="0"/>
              </a:rPr>
              <a:t>EXPLORATORY DATA ANALYSIS</a:t>
            </a:r>
            <a:endParaRPr lang="en-IN" sz="3200" dirty="0">
              <a:latin typeface="Rockwell" panose="02060603020205020403" pitchFamily="18" charset="0"/>
            </a:endParaRPr>
          </a:p>
        </p:txBody>
      </p:sp>
      <p:sp>
        <p:nvSpPr>
          <p:cNvPr id="9" name="TextBox 8">
            <a:extLst>
              <a:ext uri="{FF2B5EF4-FFF2-40B4-BE49-F238E27FC236}">
                <a16:creationId xmlns:a16="http://schemas.microsoft.com/office/drawing/2014/main" id="{3C18ADDB-7C10-C388-0014-21BBA1AA6693}"/>
              </a:ext>
            </a:extLst>
          </p:cNvPr>
          <p:cNvSpPr txBox="1"/>
          <p:nvPr/>
        </p:nvSpPr>
        <p:spPr>
          <a:xfrm>
            <a:off x="358529" y="1707959"/>
            <a:ext cx="7305869"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1400" b="0" i="0" dirty="0">
                <a:effectLst/>
                <a:latin typeface="Rockwell" panose="02060603020205020403" pitchFamily="18" charset="0"/>
              </a:rPr>
              <a:t>Exploratory Data Analysis (EDA) helped us understand the data structure, find patterns, identify trends, and gain valuable insights from the dataset.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From EDA we analyze, the distribution of each features, checking the correlation between the features .</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Using visuals helped us see the data clearly, understand the clinical data relationship with each other, and pinpoint factors that plays vital role in predictions of </a:t>
            </a:r>
            <a:r>
              <a:rPr lang="en-US" sz="1400" dirty="0">
                <a:latin typeface="Rockwell" panose="02060603020205020403" pitchFamily="18" charset="0"/>
              </a:rPr>
              <a:t>10 year mortality </a:t>
            </a:r>
            <a:r>
              <a:rPr lang="en-US" sz="1400" b="0" i="0" dirty="0">
                <a:effectLst/>
                <a:latin typeface="Rockwell" panose="02060603020205020403" pitchFamily="18" charset="0"/>
              </a:rPr>
              <a:t>.</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dirty="0">
                <a:latin typeface="Rockwell" panose="02060603020205020403" pitchFamily="18" charset="0"/>
              </a:rPr>
              <a:t>The datasets is clean ,as there is no </a:t>
            </a:r>
            <a:r>
              <a:rPr lang="en-US" sz="1400" b="1" dirty="0">
                <a:latin typeface="Rockwell" panose="02060603020205020403" pitchFamily="18" charset="0"/>
              </a:rPr>
              <a:t>NULL</a:t>
            </a:r>
            <a:r>
              <a:rPr lang="en-US" sz="1400" dirty="0">
                <a:latin typeface="Rockwell" panose="02060603020205020403" pitchFamily="18" charset="0"/>
              </a:rPr>
              <a:t> VALUE, but we can find some </a:t>
            </a:r>
            <a:r>
              <a:rPr lang="en-US" sz="1400" b="1" dirty="0">
                <a:latin typeface="Rockwell" panose="02060603020205020403" pitchFamily="18" charset="0"/>
              </a:rPr>
              <a:t>DUPLICATE</a:t>
            </a:r>
            <a:r>
              <a:rPr lang="en-US" sz="1400" dirty="0">
                <a:latin typeface="Rockwell" panose="02060603020205020403" pitchFamily="18" charset="0"/>
              </a:rPr>
              <a:t> VALUES and </a:t>
            </a:r>
            <a:r>
              <a:rPr lang="en-US" sz="1400" b="1" dirty="0">
                <a:latin typeface="Rockwell" panose="02060603020205020403" pitchFamily="18" charset="0"/>
              </a:rPr>
              <a:t>OUTLIERS.</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b="0" i="0" dirty="0">
                <a:effectLst/>
                <a:latin typeface="Rockwell" panose="02060603020205020403" pitchFamily="18" charset="0"/>
              </a:rPr>
              <a:t>We looked at our data columns and </a:t>
            </a:r>
            <a:r>
              <a:rPr lang="en-US" sz="1400" dirty="0">
                <a:latin typeface="Rockwell" panose="02060603020205020403" pitchFamily="18" charset="0"/>
              </a:rPr>
              <a:t>found 9 columns to be numerical in terms of data types, but they are categorical in terms of semantic. So, we converted them to object for proper analysis.</a:t>
            </a:r>
            <a:endParaRPr lang="en-US" sz="1400" b="0" i="0" dirty="0">
              <a:effectLst/>
              <a:latin typeface="Rockwell" panose="02060603020205020403" pitchFamily="18" charset="0"/>
            </a:endParaRPr>
          </a:p>
          <a:p>
            <a:pPr algn="just"/>
            <a:endParaRPr lang="en-US" sz="1400" dirty="0">
              <a:latin typeface="Rockwell" panose="02060603020205020403" pitchFamily="18" charset="0"/>
            </a:endParaRPr>
          </a:p>
          <a:p>
            <a:pPr marL="285750" indent="-285750" algn="just">
              <a:buFont typeface="Arial" panose="020B0604020202020204" pitchFamily="34" charset="0"/>
              <a:buChar char="•"/>
            </a:pPr>
            <a:r>
              <a:rPr lang="en-US" sz="1400" i="0" dirty="0">
                <a:effectLst/>
                <a:latin typeface="Rockwell" panose="02060603020205020403" pitchFamily="18" charset="0"/>
              </a:rPr>
              <a:t>We used the univariate and bivariate analysis approach to gain insights </a:t>
            </a:r>
            <a:r>
              <a:rPr lang="en-US" sz="1400" dirty="0">
                <a:latin typeface="Rockwell" panose="02060603020205020403" pitchFamily="18" charset="0"/>
              </a:rPr>
              <a:t>into </a:t>
            </a:r>
            <a:r>
              <a:rPr lang="en-US" sz="1400" i="0" dirty="0">
                <a:effectLst/>
                <a:latin typeface="Rockwell" panose="02060603020205020403" pitchFamily="18" charset="0"/>
              </a:rPr>
              <a:t>individual characteristics of the dat</a:t>
            </a:r>
            <a:r>
              <a:rPr lang="en-US" sz="1400" dirty="0">
                <a:latin typeface="Rockwell" panose="02060603020205020403" pitchFamily="18" charset="0"/>
              </a:rPr>
              <a:t>a and likewise how each feature relates to main goal: </a:t>
            </a:r>
            <a:r>
              <a:rPr lang="en-US" sz="1400" b="1" dirty="0">
                <a:latin typeface="Rockwell" panose="02060603020205020403" pitchFamily="18" charset="0"/>
              </a:rPr>
              <a:t>predicting the target variable.</a:t>
            </a:r>
            <a:endParaRPr lang="en-IN" sz="1400" dirty="0">
              <a:latin typeface="Rockwell" panose="02060603020205020403" pitchFamily="18" charset="0"/>
            </a:endParaRPr>
          </a:p>
        </p:txBody>
      </p:sp>
      <p:pic>
        <p:nvPicPr>
          <p:cNvPr id="8" name="Picture 7" descr="A close-up of a calculator and papers&#10;&#10;Description automatically generated">
            <a:extLst>
              <a:ext uri="{FF2B5EF4-FFF2-40B4-BE49-F238E27FC236}">
                <a16:creationId xmlns:a16="http://schemas.microsoft.com/office/drawing/2014/main" id="{D8DD254A-092D-DCAC-8B3A-80C6F9401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816" y="1419336"/>
            <a:ext cx="3319899" cy="2660280"/>
          </a:xfrm>
          <a:prstGeom prst="rect">
            <a:avLst/>
          </a:prstGeom>
        </p:spPr>
      </p:pic>
      <p:graphicFrame>
        <p:nvGraphicFramePr>
          <p:cNvPr id="10" name="Chart 9">
            <a:extLst>
              <a:ext uri="{FF2B5EF4-FFF2-40B4-BE49-F238E27FC236}">
                <a16:creationId xmlns:a16="http://schemas.microsoft.com/office/drawing/2014/main" id="{C00E07DF-8225-B9DF-1E42-B8260ABC5A41}"/>
              </a:ext>
            </a:extLst>
          </p:cNvPr>
          <p:cNvGraphicFramePr/>
          <p:nvPr>
            <p:extLst>
              <p:ext uri="{D42A27DB-BD31-4B8C-83A1-F6EECF244321}">
                <p14:modId xmlns:p14="http://schemas.microsoft.com/office/powerpoint/2010/main" val="3873617504"/>
              </p:ext>
            </p:extLst>
          </p:nvPr>
        </p:nvGraphicFramePr>
        <p:xfrm>
          <a:off x="7654873" y="3992475"/>
          <a:ext cx="3181738" cy="223462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3440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4986" r="-1" b="-1"/>
          <a:stretch/>
        </p:blipFill>
        <p:spPr>
          <a:xfrm>
            <a:off x="0" y="1282"/>
            <a:ext cx="12192000" cy="6856718"/>
          </a:xfrm>
          <a:prstGeom prst="rect">
            <a:avLst/>
          </a:prstGeom>
        </p:spPr>
      </p:pic>
      <p:pic>
        <p:nvPicPr>
          <p:cNvPr id="5" name="Picture 4">
            <a:extLst>
              <a:ext uri="{FF2B5EF4-FFF2-40B4-BE49-F238E27FC236}">
                <a16:creationId xmlns:a16="http://schemas.microsoft.com/office/drawing/2014/main" id="{D4E6C047-5885-D0BC-273F-A5DD1EE584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2F5CC15C-9840-3F63-0569-899F3C95BAE8}"/>
              </a:ext>
            </a:extLst>
          </p:cNvPr>
          <p:cNvSpPr txBox="1"/>
          <p:nvPr/>
        </p:nvSpPr>
        <p:spPr>
          <a:xfrm>
            <a:off x="866018" y="904103"/>
            <a:ext cx="73822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i="0" strike="noStrike" kern="1200" cap="none" spc="0" normalizeH="0" baseline="0" noProof="0" dirty="0">
                <a:ln>
                  <a:noFill/>
                </a:ln>
                <a:solidFill>
                  <a:prstClr val="black"/>
                </a:solidFill>
                <a:effectLst/>
                <a:uLnTx/>
                <a:uFillTx/>
                <a:latin typeface="Rockwell" panose="02060603020205020403" pitchFamily="18" charset="0"/>
              </a:rPr>
              <a:t>Exploratory Data Analysis</a:t>
            </a:r>
            <a:endParaRPr kumimoji="0" lang="en-IN" sz="2800" i="0" strike="noStrike" kern="1200" cap="none" spc="0" normalizeH="0" baseline="0" noProof="0" dirty="0">
              <a:ln>
                <a:noFill/>
              </a:ln>
              <a:solidFill>
                <a:prstClr val="black"/>
              </a:solidFill>
              <a:effectLst/>
              <a:uLnTx/>
              <a:uFillTx/>
              <a:latin typeface="Rockwell" panose="02060603020205020403" pitchFamily="18" charset="0"/>
            </a:endParaRPr>
          </a:p>
        </p:txBody>
      </p:sp>
      <p:sp>
        <p:nvSpPr>
          <p:cNvPr id="18" name="TextBox 17">
            <a:extLst>
              <a:ext uri="{FF2B5EF4-FFF2-40B4-BE49-F238E27FC236}">
                <a16:creationId xmlns:a16="http://schemas.microsoft.com/office/drawing/2014/main" id="{21DCDED3-E799-D320-DEEB-239B7861F150}"/>
              </a:ext>
            </a:extLst>
          </p:cNvPr>
          <p:cNvSpPr txBox="1"/>
          <p:nvPr/>
        </p:nvSpPr>
        <p:spPr>
          <a:xfrm>
            <a:off x="623421" y="1680449"/>
            <a:ext cx="4578044" cy="3877985"/>
          </a:xfrm>
          <a:prstGeom prst="rect">
            <a:avLst/>
          </a:prstGeom>
          <a:noFill/>
        </p:spPr>
        <p:txBody>
          <a:bodyPr wrap="square" rtlCol="0">
            <a:spAutoFit/>
          </a:bodyPr>
          <a:lstStyle/>
          <a:p>
            <a:pPr marL="285750" indent="-285750" algn="just">
              <a:buFont typeface="Arial" panose="020B0604020202020204" pitchFamily="34" charset="0"/>
              <a:buChar char="•"/>
            </a:pPr>
            <a:r>
              <a:rPr lang="en-IN" sz="1600" b="1" dirty="0"/>
              <a:t>Age at Diagnosis Distribution</a:t>
            </a:r>
            <a:r>
              <a:rPr lang="en-US" sz="1400" dirty="0">
                <a:latin typeface="Rockwell" panose="02060603020205020403" pitchFamily="18" charset="0"/>
              </a:rPr>
              <a:t>: </a:t>
            </a:r>
            <a:r>
              <a:rPr lang="en-US" sz="1400" dirty="0"/>
              <a:t>The majority of patients were diagnosed between ages 50–70.</a:t>
            </a:r>
            <a:r>
              <a:rPr lang="en-US" sz="1400" dirty="0">
                <a:latin typeface="Rockwell" panose="02060603020205020403" pitchFamily="18" charset="0"/>
              </a:rPr>
              <a:t>.</a:t>
            </a:r>
          </a:p>
          <a:p>
            <a:pPr algn="just"/>
            <a:endParaRPr lang="en-US" sz="1400" dirty="0">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IN" sz="1600" b="1" dirty="0" err="1"/>
              <a:t>Tumor</a:t>
            </a:r>
            <a:r>
              <a:rPr lang="en-IN" sz="1600" b="1" dirty="0"/>
              <a:t> Stage Distribution</a:t>
            </a:r>
            <a:r>
              <a:rPr lang="en-US" sz="1400" dirty="0">
                <a:latin typeface="Rockwell" panose="02060603020205020403" pitchFamily="18" charset="0"/>
              </a:rPr>
              <a:t>: </a:t>
            </a:r>
            <a:r>
              <a:rPr lang="en-US" sz="1400" dirty="0"/>
              <a:t>Most cases fall under </a:t>
            </a:r>
            <a:r>
              <a:rPr lang="en-US" sz="1400" b="1" dirty="0"/>
              <a:t>Stage 2</a:t>
            </a:r>
            <a:r>
              <a:rPr lang="en-US" sz="1400" dirty="0"/>
              <a:t>, indicating moderate advancement at diagnosis.</a:t>
            </a:r>
            <a:r>
              <a:rPr lang="en-US" sz="1400" dirty="0">
                <a:latin typeface="Rockwell" panose="02060603020205020403" pitchFamily="18" charset="0"/>
              </a:rPr>
              <a:t>.</a:t>
            </a:r>
            <a:endParaRPr lang="en-US" sz="1400" b="1" dirty="0">
              <a:latin typeface="Rockwell" panose="02060603020205020403" pitchFamily="18" charset="0"/>
            </a:endParaRPr>
          </a:p>
          <a:p>
            <a:pPr marL="285750" indent="-285750" algn="just">
              <a:buFont typeface="Arial" panose="020B0604020202020204" pitchFamily="34" charset="0"/>
              <a:buChar char="•"/>
            </a:pPr>
            <a:endParaRPr lang="en-US" sz="1400" b="1" dirty="0">
              <a:latin typeface="Rockwell" panose="02060603020205020403" pitchFamily="18" charset="0"/>
            </a:endParaRPr>
          </a:p>
          <a:p>
            <a:pPr marL="285750" indent="-285750" algn="just">
              <a:buFont typeface="Arial" panose="020B0604020202020204" pitchFamily="34" charset="0"/>
              <a:buChar char="•"/>
            </a:pPr>
            <a:endParaRPr lang="en-US" sz="1400" b="1" dirty="0">
              <a:latin typeface="Rockwell" panose="02060603020205020403" pitchFamily="18" charset="0"/>
            </a:endParaRPr>
          </a:p>
          <a:p>
            <a:pPr marL="285750" indent="-285750" algn="just">
              <a:buFont typeface="Arial" panose="020B0604020202020204" pitchFamily="34" charset="0"/>
              <a:buChar char="•"/>
            </a:pPr>
            <a:r>
              <a:rPr lang="en-IN" sz="1600" b="1" dirty="0"/>
              <a:t>Breast Surgery Type</a:t>
            </a:r>
            <a:r>
              <a:rPr lang="en-US" sz="1400" dirty="0"/>
              <a:t>:</a:t>
            </a:r>
            <a:r>
              <a:rPr lang="en-US" sz="1400" b="1" dirty="0">
                <a:latin typeface="Rockwell" panose="02060603020205020403" pitchFamily="18" charset="0"/>
              </a:rPr>
              <a:t> </a:t>
            </a:r>
            <a:r>
              <a:rPr lang="en-US" sz="1400" b="1" dirty="0"/>
              <a:t>Mastectomy</a:t>
            </a:r>
            <a:r>
              <a:rPr lang="en-US" sz="1400" dirty="0"/>
              <a:t> was the more common type of breast surgery compared to breast-conserving procedures.</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Arial" panose="020B0604020202020204" pitchFamily="34" charset="0"/>
              <a:buChar char="•"/>
            </a:pPr>
            <a:r>
              <a:rPr lang="en-IN" sz="1600" b="1" dirty="0"/>
              <a:t>Relapse Free Status</a:t>
            </a:r>
            <a:r>
              <a:rPr lang="en-US" sz="1400" b="1" dirty="0">
                <a:latin typeface="Rockwell" panose="02060603020205020403" pitchFamily="18" charset="0"/>
              </a:rPr>
              <a:t>:</a:t>
            </a:r>
            <a:r>
              <a:rPr lang="en-US" sz="1400" dirty="0">
                <a:latin typeface="Rockwell" panose="02060603020205020403" pitchFamily="18" charset="0"/>
              </a:rPr>
              <a:t> </a:t>
            </a:r>
            <a:r>
              <a:rPr lang="en-US" sz="1400" dirty="0"/>
              <a:t>The dataset is slightly imbalanced with more cases of </a:t>
            </a:r>
            <a:r>
              <a:rPr lang="en-US" sz="1400" b="1" dirty="0"/>
              <a:t>non-recurrence</a:t>
            </a:r>
            <a:r>
              <a:rPr lang="en-US" sz="1400" dirty="0">
                <a:latin typeface="Rockwell" panose="02060603020205020403" pitchFamily="18" charset="0"/>
              </a:rPr>
              <a:t>. </a:t>
            </a:r>
          </a:p>
          <a:p>
            <a:pPr marL="285750" indent="-285750" algn="just">
              <a:buFont typeface="Arial" panose="020B0604020202020204" pitchFamily="34" charset="0"/>
              <a:buChar char="•"/>
            </a:pPr>
            <a:endParaRPr lang="en-US" sz="1400" b="1" dirty="0">
              <a:latin typeface="Rockwell" panose="02060603020205020403" pitchFamily="18" charset="0"/>
            </a:endParaRPr>
          </a:p>
          <a:p>
            <a:pPr algn="just"/>
            <a:endParaRPr lang="en-US" sz="1400" b="1" dirty="0">
              <a:latin typeface="Rockwell" panose="02060603020205020403" pitchFamily="18" charset="0"/>
            </a:endParaRPr>
          </a:p>
        </p:txBody>
      </p:sp>
      <p:pic>
        <p:nvPicPr>
          <p:cNvPr id="3" name="Picture 2">
            <a:extLst>
              <a:ext uri="{FF2B5EF4-FFF2-40B4-BE49-F238E27FC236}">
                <a16:creationId xmlns:a16="http://schemas.microsoft.com/office/drawing/2014/main" id="{EA0010D1-1419-2353-E3B9-0753E1D546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7610" y="1567982"/>
            <a:ext cx="3145854" cy="2158844"/>
          </a:xfrm>
          <a:prstGeom prst="rect">
            <a:avLst/>
          </a:prstGeom>
        </p:spPr>
      </p:pic>
      <p:pic>
        <p:nvPicPr>
          <p:cNvPr id="8" name="Picture 7">
            <a:extLst>
              <a:ext uri="{FF2B5EF4-FFF2-40B4-BE49-F238E27FC236}">
                <a16:creationId xmlns:a16="http://schemas.microsoft.com/office/drawing/2014/main" id="{F5CE1B11-FC41-99A1-B50F-9EBE728AC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79385" y="1567982"/>
            <a:ext cx="3314281" cy="2158844"/>
          </a:xfrm>
          <a:prstGeom prst="rect">
            <a:avLst/>
          </a:prstGeom>
        </p:spPr>
      </p:pic>
      <p:pic>
        <p:nvPicPr>
          <p:cNvPr id="10" name="Picture 9">
            <a:extLst>
              <a:ext uri="{FF2B5EF4-FFF2-40B4-BE49-F238E27FC236}">
                <a16:creationId xmlns:a16="http://schemas.microsoft.com/office/drawing/2014/main" id="{023D14FE-5951-C506-CA57-39B03739A3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3221" y="3994009"/>
            <a:ext cx="3202704" cy="2135136"/>
          </a:xfrm>
          <a:prstGeom prst="rect">
            <a:avLst/>
          </a:prstGeom>
        </p:spPr>
      </p:pic>
      <p:pic>
        <p:nvPicPr>
          <p:cNvPr id="12" name="Picture 11">
            <a:extLst>
              <a:ext uri="{FF2B5EF4-FFF2-40B4-BE49-F238E27FC236}">
                <a16:creationId xmlns:a16="http://schemas.microsoft.com/office/drawing/2014/main" id="{4830C2A2-A2BF-A7D8-0C5B-C2D3F5F9DA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9560" y="3947719"/>
            <a:ext cx="3202704" cy="2135136"/>
          </a:xfrm>
          <a:prstGeom prst="rect">
            <a:avLst/>
          </a:prstGeom>
        </p:spPr>
      </p:pic>
    </p:spTree>
    <p:extLst>
      <p:ext uri="{BB962C8B-B14F-4D97-AF65-F5344CB8AC3E}">
        <p14:creationId xmlns:p14="http://schemas.microsoft.com/office/powerpoint/2010/main" val="254053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AI_THEME_MODEL" val="{&quot;showLogo&quot;:true,&quot;logoScale&quot;:1,&quot;logoPosition&quot;:&quot;left&quot;,&quot;logoOffset&quot;:0,&quot;showMessage&quot;:true,&quot;showPageNum&quot;:true,&quot;logo&quot;:null,&quot;logo_dark&quot;:null,&quot;showFooterByDefault&quot;:null,&quot;footerMessage&quot;:&quot;©2024 Proprietary and Confidential. All Rights Reserved.&quot;,&quot;palette_name&quot;:&quot;colorful&quot;,&quot;defaultSlideColor&quot;:&quot;theme&quot;,&quot;defaultBackgroundColor&quot;:&quot;background_light&quot;,&quot;styleFonts&quot;:1,&quot;styleFontWeight&quot;:&quot;heavy&quot;,&quot;styleElementStyle&quot;:&quot;outlined&quot;,&quot;styleEffect&quot;:&quot;none&quot;,&quot;styleDesign&quot;:1,&quot;styleDecoration&quot;:&quot;bar_left&quot;,&quot;styleHeaderAlignment&quot;:&quot;left&quot;,&quot;styleShape&quot;:&quot;rect&quot;,&quot;styleColor&quot;:&quot;slide&quot;,&quot;styleBackground&quot;:&quot;none&quot;,&quot;styleTitleFont&quot;:&quot;sourcesanspro&quot;,&quot;styleBodyFont&quot;:&quot;sourcesanspro&quot;,&quot;styleWeight&quot;:&quot;medium&quot;,&quot;styleTitleSlide&quot;:&quot;bar_left&quot;,&quot;fontScale&quot;:1,&quot;iconStyle&quot;:&quot;chunky&quot;,&quot;cjkFont&quot;:&quot;jp&quot;,&quot;isRTL&quot;:false,&quot;colors&quot;:{&quot;background_light&quot;:&quot;#ffffff&quot;,&quot;background_dark&quot;:&quot;#000000&quot;,&quot;primary_light&quot;:&quot;#ffffff&quot;,&quot;primary_dark&quot;:&quot;#000000&quot;,&quot;secondary_light&quot;:&quot;#e7e6e6&quot;,&quot;secondary_dark&quot;:&quot;#44546a&quot;,&quot;positive&quot;:&quot;#54C351&quot;,&quot;negative&quot;:&quot;#E04C2B&quot;,&quot;hyperlink&quot;:&quot;#11a9e2&quot;,&quot;theme&quot;:&quot;#4472c4&quot;,&quot;background_accent&quot;:&quot;#e7e6e6&quot;,&quot;chart1&quot;:&quot;#4472c4&quot;,&quot;accent1&quot;:&quot;#ed7d31&quot;,&quot;chart2&quot;:&quot;#ed7d31&quot;,&quot;accent2&quot;:&quot;#a5a5a5&quot;,&quot;chart3&quot;:&quot;#a5a5a5&quot;,&quot;accent3&quot;:&quot;#ffc000&quot;,&quot;chart4&quot;:&quot;#ffc000&quot;,&quot;accent4&quot;:&quot;#5b9bd5&quot;,&quot;chart5&quot;:&quot;#5b9bd5&quot;,&quot;accent5&quot;:&quot;#70ad47&quot;,&quot;chart6&quot;:&quot;#70ad47&quot;},&quot;fontHeaderFontId&quot;:&quot;sourcesanspro&quot;,&quot;fontHeaderWeight&quot;:600,&quot;fontHeaderBoldWeight&quot;:600,&quot;fontHeaderLetterSpacing&quot;:0,&quot;fontHeaderLineHeight&quot;:1.6,&quot;fontHeaderScaling&quot;:100,&quot;fontHeaderTextTransform&quot;:&quot;auto&quot;,&quot;fontTitleFontId&quot;:&quot;sourcesanspro&quot;,&quot;fontTitleWeight&quot;:600,&quot;fontTitleBoldWeight&quot;:600,&quot;fontTitleLetterSpacing&quot;:0,&quot;fontTitleLineHeight&quot;:1.6,&quot;fontTitleScaling&quot;:100,&quot;fontTitleTextTransform&quot;:&quot;auto&quot;,&quot;fontBodyFontId&quot;:&quot;sourcesanspro&quot;,&quot;fontBodyWeight&quot;:400,&quot;fontBodyBoldWeight&quot;:600,&quot;fontBodyLetterSpacing&quot;:0,&quot;fontBodyLineHeight&quot;:1.9,&quot;fontBodyScaling&quot;:100,&quot;fontBodyTextTransform&quot;:&quot;auto&quot;}"/>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 dockstate="right" visibility="0" width="438" row="6">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F98E7D50-581B-4293-BF8B-96CE4C9BE07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CE39EDF-E3F7-4696-8F8D-249A55DDEAD5}">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Bank loan analysis (ppt)</Template>
  <TotalTime>10178</TotalTime>
  <Words>2143</Words>
  <Application>Microsoft Office PowerPoint</Application>
  <PresentationFormat>Widescreen</PresentationFormat>
  <Paragraphs>272</Paragraphs>
  <Slides>18</Slides>
  <Notes>0</Notes>
  <HiddenSlides>0</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18</vt:i4>
      </vt:variant>
    </vt:vector>
  </HeadingPairs>
  <TitlesOfParts>
    <vt:vector size="40" baseType="lpstr">
      <vt:lpstr>MingLiU-ExtB</vt:lpstr>
      <vt:lpstr>Arial</vt:lpstr>
      <vt:lpstr>Calibri</vt:lpstr>
      <vt:lpstr>Calibri Light</vt:lpstr>
      <vt:lpstr>Century</vt:lpstr>
      <vt:lpstr>Century Gothic</vt:lpstr>
      <vt:lpstr>Cocomat Pro Heavy</vt:lpstr>
      <vt:lpstr>Copperplate Gothic Bold</vt:lpstr>
      <vt:lpstr>Eras Medium ITC</vt:lpstr>
      <vt:lpstr>Futura BdCn BT</vt:lpstr>
      <vt:lpstr>Goudy Old Style</vt:lpstr>
      <vt:lpstr>Helvetica Neue</vt:lpstr>
      <vt:lpstr>High Tower Text</vt:lpstr>
      <vt:lpstr>Imprint MT Shadow</vt:lpstr>
      <vt:lpstr>Montserrat</vt:lpstr>
      <vt:lpstr>MS Reference Sans Serif</vt:lpstr>
      <vt:lpstr>Roboto</vt:lpstr>
      <vt:lpstr>Rockwell</vt:lpstr>
      <vt:lpstr>Tw Cen MT</vt:lpstr>
      <vt:lpstr>Wingdings</vt:lpstr>
      <vt:lpstr>1_Office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Aftab Khan</dc:creator>
  <cp:lastModifiedBy>shruti singh</cp:lastModifiedBy>
  <cp:revision>51</cp:revision>
  <dcterms:created xsi:type="dcterms:W3CDTF">2023-11-30T07:40:03Z</dcterms:created>
  <dcterms:modified xsi:type="dcterms:W3CDTF">2025-03-30T14:48:18Z</dcterms:modified>
</cp:coreProperties>
</file>