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y="7315200" cx="9753600"/>
  <p:notesSz cx="9753600" cy="73152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106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8" name=""/>
        <p:cNvGrpSpPr/>
        <p:nvPr/>
      </p:nvGrpSpPr>
      <p:grpSpPr>
        <a:xfrm>
          <a:off x="0" y="0"/>
          <a:ext cx="0" cy="0"/>
          <a:chOff x="0" y="0"/>
          <a:chExt cx="0" cy="0"/>
        </a:xfrm>
      </p:grpSpPr>
      <p:sp>
        <p:nvSpPr>
          <p:cNvPr id="1048632" name="Holder 2"/>
          <p:cNvSpPr>
            <a:spLocks noGrp="1"/>
          </p:cNvSpPr>
          <p:nvPr>
            <p:ph type="ctrTitle"/>
          </p:nvPr>
        </p:nvSpPr>
        <p:spPr>
          <a:xfrm>
            <a:off x="731520" y="2267712"/>
            <a:ext cx="8290560" cy="1536192"/>
          </a:xfrm>
          <a:prstGeom prst="rect"/>
        </p:spPr>
        <p:txBody>
          <a:bodyPr bIns="0" lIns="0" rIns="0" tIns="0" wrap="square">
            <a:spAutoFit/>
          </a:bodyPr>
          <a:p/>
        </p:txBody>
      </p:sp>
      <p:sp>
        <p:nvSpPr>
          <p:cNvPr id="1048633" name="Holder 3"/>
          <p:cNvSpPr>
            <a:spLocks noGrp="1"/>
          </p:cNvSpPr>
          <p:nvPr>
            <p:ph type="subTitle" idx="4"/>
          </p:nvPr>
        </p:nvSpPr>
        <p:spPr>
          <a:xfrm>
            <a:off x="1463040" y="4096512"/>
            <a:ext cx="6827520" cy="1828800"/>
          </a:xfrm>
          <a:prstGeom prst="rect"/>
        </p:spPr>
        <p:txBody>
          <a:bodyPr bIns="0" lIns="0" rIns="0" tIns="0" wrap="square">
            <a:spAutoFit/>
          </a:bodyPr>
          <a:p/>
        </p:txBody>
      </p:sp>
      <p:sp>
        <p:nvSpPr>
          <p:cNvPr id="104863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63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2" name="Holder 2"/>
          <p:cNvSpPr>
            <a:spLocks noGrp="1"/>
          </p:cNvSpPr>
          <p:nvPr>
            <p:ph type="title"/>
          </p:nvPr>
        </p:nvSpPr>
        <p:spPr/>
        <p:txBody>
          <a:bodyPr bIns="0" lIns="0" rIns="0" tIns="0"/>
          <a:lstStyle>
            <a:lvl1pPr>
              <a:defRPr b="1" sz="4700" i="0">
                <a:solidFill>
                  <a:schemeClr val="tx1"/>
                </a:solidFill>
                <a:latin typeface="Times New Roman"/>
                <a:cs typeface="Times New Roman"/>
              </a:defRPr>
            </a:lvl1pPr>
          </a:lstStyle>
          <a:p/>
        </p:txBody>
      </p:sp>
      <p:sp>
        <p:nvSpPr>
          <p:cNvPr id="1048583" name="Holder 3"/>
          <p:cNvSpPr>
            <a:spLocks noGrp="1"/>
          </p:cNvSpPr>
          <p:nvPr>
            <p:ph type="body" idx="1"/>
          </p:nvPr>
        </p:nvSpPr>
        <p:spPr/>
        <p:txBody>
          <a:bodyPr bIns="0" lIns="0" rIns="0" tIns="0"/>
          <a:lstStyle>
            <a:lvl1pPr>
              <a:defRPr b="0" i="0">
                <a:solidFill>
                  <a:schemeClr val="tx1"/>
                </a:solidFill>
              </a:defRPr>
            </a:lvl1pPr>
          </a:lstStyle>
          <a:p/>
        </p:txBody>
      </p:sp>
      <p:sp>
        <p:nvSpPr>
          <p:cNvPr id="10485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58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26" name="Holder 2"/>
          <p:cNvSpPr>
            <a:spLocks noGrp="1"/>
          </p:cNvSpPr>
          <p:nvPr>
            <p:ph type="title"/>
          </p:nvPr>
        </p:nvSpPr>
        <p:spPr/>
        <p:txBody>
          <a:bodyPr bIns="0" lIns="0" rIns="0" tIns="0"/>
          <a:lstStyle>
            <a:lvl1pPr>
              <a:defRPr b="1" sz="4700" i="0">
                <a:solidFill>
                  <a:schemeClr val="tx1"/>
                </a:solidFill>
                <a:latin typeface="Times New Roman"/>
                <a:cs typeface="Times New Roman"/>
              </a:defRPr>
            </a:lvl1pPr>
          </a:lstStyle>
          <a:p/>
        </p:txBody>
      </p:sp>
      <p:sp>
        <p:nvSpPr>
          <p:cNvPr id="1048627" name="Holder 3"/>
          <p:cNvSpPr>
            <a:spLocks noGrp="1"/>
          </p:cNvSpPr>
          <p:nvPr>
            <p:ph sz="half" idx="2"/>
          </p:nvPr>
        </p:nvSpPr>
        <p:spPr>
          <a:xfrm>
            <a:off x="487680" y="1682496"/>
            <a:ext cx="4242816" cy="4828032"/>
          </a:xfrm>
          <a:prstGeom prst="rect"/>
        </p:spPr>
        <p:txBody>
          <a:bodyPr bIns="0" lIns="0" rIns="0" tIns="0" wrap="square">
            <a:spAutoFit/>
          </a:bodyPr>
          <a:p/>
        </p:txBody>
      </p:sp>
      <p:sp>
        <p:nvSpPr>
          <p:cNvPr id="1048628" name="Holder 4"/>
          <p:cNvSpPr>
            <a:spLocks noGrp="1"/>
          </p:cNvSpPr>
          <p:nvPr>
            <p:ph sz="half" idx="3"/>
          </p:nvPr>
        </p:nvSpPr>
        <p:spPr>
          <a:xfrm>
            <a:off x="5023104" y="1682496"/>
            <a:ext cx="4242816" cy="4828032"/>
          </a:xfrm>
          <a:prstGeom prst="rect"/>
        </p:spPr>
        <p:txBody>
          <a:bodyPr bIns="0" lIns="0" rIns="0" tIns="0" wrap="square">
            <a:spAutoFit/>
          </a:bodyPr>
          <a:p/>
        </p:txBody>
      </p:sp>
      <p:sp>
        <p:nvSpPr>
          <p:cNvPr id="104862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631"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8" name="Holder 2"/>
          <p:cNvSpPr>
            <a:spLocks noGrp="1"/>
          </p:cNvSpPr>
          <p:nvPr>
            <p:ph type="title"/>
          </p:nvPr>
        </p:nvSpPr>
        <p:spPr/>
        <p:txBody>
          <a:bodyPr bIns="0" lIns="0" rIns="0" tIns="0"/>
          <a:lstStyle>
            <a:lvl1pPr>
              <a:defRPr b="1" sz="4700" i="0">
                <a:solidFill>
                  <a:schemeClr val="tx1"/>
                </a:solidFill>
                <a:latin typeface="Times New Roman"/>
                <a:cs typeface="Times New Roman"/>
              </a:defRPr>
            </a:lvl1pPr>
          </a:lstStyle>
          <a:p/>
        </p:txBody>
      </p:sp>
      <p:sp>
        <p:nvSpPr>
          <p:cNvPr id="104859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601"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2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625"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0" y="0"/>
            <a:ext cx="9753600" cy="7315200"/>
          </a:xfrm>
          <a:custGeom>
            <a:avLst/>
            <a:ahLst/>
            <a:rect l="l" t="t" r="r" b="b"/>
            <a:pathLst>
              <a:path w="9753600" h="7315200">
                <a:moveTo>
                  <a:pt x="9753599" y="7315199"/>
                </a:moveTo>
                <a:lnTo>
                  <a:pt x="0" y="7315199"/>
                </a:lnTo>
                <a:lnTo>
                  <a:pt x="0" y="0"/>
                </a:lnTo>
                <a:lnTo>
                  <a:pt x="9753599" y="0"/>
                </a:lnTo>
                <a:lnTo>
                  <a:pt x="9753599" y="7315199"/>
                </a:lnTo>
                <a:close/>
              </a:path>
            </a:pathLst>
          </a:custGeom>
          <a:solidFill>
            <a:srgbClr val="EDECE1"/>
          </a:solidFill>
        </p:spPr>
        <p:txBody>
          <a:bodyPr bIns="0" lIns="0" rIns="0" rtlCol="0" tIns="0" wrap="square"/>
          <a:p/>
        </p:txBody>
      </p:sp>
      <p:sp>
        <p:nvSpPr>
          <p:cNvPr id="1048577" name="Holder 2"/>
          <p:cNvSpPr>
            <a:spLocks noGrp="1"/>
          </p:cNvSpPr>
          <p:nvPr>
            <p:ph type="title"/>
          </p:nvPr>
        </p:nvSpPr>
        <p:spPr>
          <a:xfrm>
            <a:off x="2998668" y="2045758"/>
            <a:ext cx="3756263" cy="1205864"/>
          </a:xfrm>
          <a:prstGeom prst="rect"/>
        </p:spPr>
        <p:txBody>
          <a:bodyPr bIns="0" lIns="0" rIns="0" tIns="0" wrap="square">
            <a:spAutoFit/>
          </a:bodyPr>
          <a:lstStyle>
            <a:lvl1pPr>
              <a:defRPr b="1" sz="4700" i="0">
                <a:solidFill>
                  <a:schemeClr val="tx1"/>
                </a:solidFill>
                <a:latin typeface="Times New Roman"/>
                <a:cs typeface="Times New Roman"/>
              </a:defRPr>
            </a:lvl1pPr>
          </a:lstStyle>
          <a:p/>
        </p:txBody>
      </p:sp>
      <p:sp>
        <p:nvSpPr>
          <p:cNvPr id="1048578" name="Holder 3"/>
          <p:cNvSpPr>
            <a:spLocks noGrp="1"/>
          </p:cNvSpPr>
          <p:nvPr>
            <p:ph type="body" idx="1"/>
          </p:nvPr>
        </p:nvSpPr>
        <p:spPr>
          <a:xfrm>
            <a:off x="564980" y="1278890"/>
            <a:ext cx="8623639" cy="1569720"/>
          </a:xfrm>
          <a:prstGeom prst="rect"/>
        </p:spPr>
        <p:txBody>
          <a:bodyPr bIns="0" lIns="0" rIns="0" tIns="0" wrap="square">
            <a:spAutoFit/>
          </a:bodyPr>
          <a:lstStyle>
            <a:lvl1pPr>
              <a:defRPr b="0" i="0">
                <a:solidFill>
                  <a:schemeClr val="tx1"/>
                </a:solidFill>
              </a:defRPr>
            </a:lvl1pPr>
          </a:lstStyle>
          <a:p/>
        </p:txBody>
      </p:sp>
      <p:sp>
        <p:nvSpPr>
          <p:cNvPr id="1048579" name="Holder 4"/>
          <p:cNvSpPr>
            <a:spLocks noGrp="1"/>
          </p:cNvSpPr>
          <p:nvPr>
            <p:ph type="ftr" sz="quarter" idx="5"/>
          </p:nvPr>
        </p:nvSpPr>
        <p:spPr>
          <a:xfrm>
            <a:off x="3316224" y="6803136"/>
            <a:ext cx="3121152" cy="365760"/>
          </a:xfrm>
          <a:prstGeom prst="rect"/>
        </p:spPr>
        <p:txBody>
          <a:bodyPr bIns="0" lIns="0" rIns="0" tIns="0" wrap="square">
            <a:spAutoFit/>
          </a:bodyPr>
          <a:lstStyle>
            <a:lvl1pPr algn="ctr">
              <a:defRPr>
                <a:solidFill>
                  <a:schemeClr val="tx1">
                    <a:tint val="75000"/>
                  </a:schemeClr>
                </a:solidFill>
              </a:defRPr>
            </a:lvl1pPr>
          </a:lstStyle>
          <a:p/>
        </p:txBody>
      </p:sp>
      <p:sp>
        <p:nvSpPr>
          <p:cNvPr id="1048580" name="Holder 5"/>
          <p:cNvSpPr>
            <a:spLocks noGrp="1"/>
          </p:cNvSpPr>
          <p:nvPr>
            <p:ph type="dt" sz="half" idx="6"/>
          </p:nvPr>
        </p:nvSpPr>
        <p:spPr>
          <a:xfrm>
            <a:off x="487680" y="6803136"/>
            <a:ext cx="2243328" cy="36576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1048581" name="Holder 6"/>
          <p:cNvSpPr>
            <a:spLocks noGrp="1"/>
          </p:cNvSpPr>
          <p:nvPr>
            <p:ph type="sldNum" sz="quarter" idx="7"/>
          </p:nvPr>
        </p:nvSpPr>
        <p:spPr>
          <a:xfrm>
            <a:off x="7022592" y="6803136"/>
            <a:ext cx="2243328" cy="36576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11.jpe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7" name="object 2"/>
          <p:cNvSpPr/>
          <p:nvPr/>
        </p:nvSpPr>
        <p:spPr>
          <a:xfrm>
            <a:off x="2185518" y="3138525"/>
            <a:ext cx="5400675" cy="2162175"/>
          </a:xfrm>
          <a:custGeom>
            <a:avLst/>
            <a:ahLst/>
            <a:rect l="l" t="t" r="r" b="b"/>
            <a:pathLst>
              <a:path w="5400675" h="2162175">
                <a:moveTo>
                  <a:pt x="5374400" y="2162174"/>
                </a:moveTo>
                <a:lnTo>
                  <a:pt x="30750" y="2162174"/>
                </a:lnTo>
                <a:lnTo>
                  <a:pt x="24833" y="2160981"/>
                </a:lnTo>
                <a:lnTo>
                  <a:pt x="11906" y="2152268"/>
                </a:lnTo>
                <a:lnTo>
                  <a:pt x="3193" y="2139341"/>
                </a:lnTo>
                <a:lnTo>
                  <a:pt x="0" y="2123503"/>
                </a:lnTo>
                <a:lnTo>
                  <a:pt x="0" y="40671"/>
                </a:lnTo>
                <a:lnTo>
                  <a:pt x="24833" y="3193"/>
                </a:lnTo>
                <a:lnTo>
                  <a:pt x="5364479" y="0"/>
                </a:lnTo>
                <a:lnTo>
                  <a:pt x="5380318" y="3193"/>
                </a:lnTo>
                <a:lnTo>
                  <a:pt x="5393245" y="11906"/>
                </a:lnTo>
                <a:lnTo>
                  <a:pt x="5400674" y="22929"/>
                </a:lnTo>
                <a:lnTo>
                  <a:pt x="5400674" y="40671"/>
                </a:lnTo>
                <a:lnTo>
                  <a:pt x="40671" y="40671"/>
                </a:lnTo>
                <a:lnTo>
                  <a:pt x="40671" y="81438"/>
                </a:lnTo>
                <a:lnTo>
                  <a:pt x="81438" y="81438"/>
                </a:lnTo>
                <a:lnTo>
                  <a:pt x="81438" y="2082831"/>
                </a:lnTo>
                <a:lnTo>
                  <a:pt x="40671" y="2082831"/>
                </a:lnTo>
                <a:lnTo>
                  <a:pt x="40671" y="2123503"/>
                </a:lnTo>
                <a:lnTo>
                  <a:pt x="5400674" y="2123503"/>
                </a:lnTo>
                <a:lnTo>
                  <a:pt x="5400674" y="2141245"/>
                </a:lnTo>
                <a:lnTo>
                  <a:pt x="5393245" y="2152268"/>
                </a:lnTo>
                <a:lnTo>
                  <a:pt x="5380318" y="2160981"/>
                </a:lnTo>
                <a:lnTo>
                  <a:pt x="5374400" y="2162174"/>
                </a:lnTo>
                <a:close/>
              </a:path>
              <a:path w="5400675" h="2162175">
                <a:moveTo>
                  <a:pt x="81438" y="81438"/>
                </a:moveTo>
                <a:lnTo>
                  <a:pt x="40671" y="81438"/>
                </a:lnTo>
                <a:lnTo>
                  <a:pt x="40671" y="40671"/>
                </a:lnTo>
                <a:lnTo>
                  <a:pt x="81438" y="40671"/>
                </a:lnTo>
                <a:lnTo>
                  <a:pt x="81438" y="81438"/>
                </a:lnTo>
                <a:close/>
              </a:path>
              <a:path w="5400675" h="2162175">
                <a:moveTo>
                  <a:pt x="5323807" y="81438"/>
                </a:moveTo>
                <a:lnTo>
                  <a:pt x="81438" y="81438"/>
                </a:lnTo>
                <a:lnTo>
                  <a:pt x="81438" y="40671"/>
                </a:lnTo>
                <a:lnTo>
                  <a:pt x="5323807" y="40671"/>
                </a:lnTo>
                <a:lnTo>
                  <a:pt x="5323807" y="81438"/>
                </a:lnTo>
                <a:close/>
              </a:path>
              <a:path w="5400675" h="2162175">
                <a:moveTo>
                  <a:pt x="5364479" y="2123503"/>
                </a:moveTo>
                <a:lnTo>
                  <a:pt x="5323807" y="2123503"/>
                </a:lnTo>
                <a:lnTo>
                  <a:pt x="5323807" y="40671"/>
                </a:lnTo>
                <a:lnTo>
                  <a:pt x="5364479" y="40671"/>
                </a:lnTo>
                <a:lnTo>
                  <a:pt x="5364479" y="81438"/>
                </a:lnTo>
                <a:lnTo>
                  <a:pt x="5400674" y="81438"/>
                </a:lnTo>
                <a:lnTo>
                  <a:pt x="5400674" y="2082831"/>
                </a:lnTo>
                <a:lnTo>
                  <a:pt x="5364479" y="2082831"/>
                </a:lnTo>
                <a:lnTo>
                  <a:pt x="5364479" y="2123503"/>
                </a:lnTo>
                <a:close/>
              </a:path>
              <a:path w="5400675" h="2162175">
                <a:moveTo>
                  <a:pt x="5400674" y="81438"/>
                </a:moveTo>
                <a:lnTo>
                  <a:pt x="5364479" y="81438"/>
                </a:lnTo>
                <a:lnTo>
                  <a:pt x="5364479" y="40671"/>
                </a:lnTo>
                <a:lnTo>
                  <a:pt x="5400674" y="40671"/>
                </a:lnTo>
                <a:lnTo>
                  <a:pt x="5400674" y="81438"/>
                </a:lnTo>
                <a:close/>
              </a:path>
              <a:path w="5400675" h="2162175">
                <a:moveTo>
                  <a:pt x="81438" y="2123503"/>
                </a:moveTo>
                <a:lnTo>
                  <a:pt x="40671" y="2123503"/>
                </a:lnTo>
                <a:lnTo>
                  <a:pt x="40671" y="2082831"/>
                </a:lnTo>
                <a:lnTo>
                  <a:pt x="81438" y="2082831"/>
                </a:lnTo>
                <a:lnTo>
                  <a:pt x="81438" y="2123503"/>
                </a:lnTo>
                <a:close/>
              </a:path>
              <a:path w="5400675" h="2162175">
                <a:moveTo>
                  <a:pt x="5323807" y="2123503"/>
                </a:moveTo>
                <a:lnTo>
                  <a:pt x="81438" y="2123503"/>
                </a:lnTo>
                <a:lnTo>
                  <a:pt x="81438" y="2082831"/>
                </a:lnTo>
                <a:lnTo>
                  <a:pt x="5323807" y="2082831"/>
                </a:lnTo>
                <a:lnTo>
                  <a:pt x="5323807" y="2123503"/>
                </a:lnTo>
                <a:close/>
              </a:path>
              <a:path w="5400675" h="2162175">
                <a:moveTo>
                  <a:pt x="5400674" y="2123503"/>
                </a:moveTo>
                <a:lnTo>
                  <a:pt x="5364479" y="2123503"/>
                </a:lnTo>
                <a:lnTo>
                  <a:pt x="5364479" y="2082831"/>
                </a:lnTo>
                <a:lnTo>
                  <a:pt x="5400674" y="2082831"/>
                </a:lnTo>
                <a:lnTo>
                  <a:pt x="5400674" y="2123503"/>
                </a:lnTo>
                <a:close/>
              </a:path>
            </a:pathLst>
          </a:custGeom>
          <a:solidFill>
            <a:srgbClr val="612423"/>
          </a:solidFill>
        </p:spPr>
        <p:txBody>
          <a:bodyPr bIns="0" lIns="0" rIns="0" rtlCol="0" tIns="0" wrap="square"/>
          <a:p/>
        </p:txBody>
      </p:sp>
      <p:sp>
        <p:nvSpPr>
          <p:cNvPr id="1048588" name="object 3"/>
          <p:cNvSpPr txBox="1"/>
          <p:nvPr/>
        </p:nvSpPr>
        <p:spPr>
          <a:xfrm>
            <a:off x="2227563" y="3653240"/>
            <a:ext cx="5281650" cy="1212342"/>
          </a:xfrm>
          <a:prstGeom prst="rect"/>
        </p:spPr>
        <p:txBody>
          <a:bodyPr bIns="0" lIns="0" rIns="0" rtlCol="0" tIns="26669" vert="horz" wrap="square">
            <a:spAutoFit/>
          </a:bodyPr>
          <a:p>
            <a:pPr algn="ctr" indent="-22225" marL="34290" marR="5080">
              <a:lnSpc>
                <a:spcPts val="1730"/>
              </a:lnSpc>
              <a:spcBef>
                <a:spcPts val="209"/>
              </a:spcBef>
            </a:pPr>
            <a:r>
              <a:rPr b="1" dirty="0" sz="3200" lang="en-US">
                <a:latin typeface="Times New Roman" panose="02020603050405020304" pitchFamily="18" charset="0"/>
                <a:cs typeface="Times New Roman" panose="02020603050405020304" pitchFamily="18" charset="0"/>
              </a:rPr>
              <a:t>VM Institute of Engineering</a:t>
            </a:r>
          </a:p>
          <a:p>
            <a:pPr indent="-22225" marL="34290" marR="5080">
              <a:lnSpc>
                <a:spcPts val="1730"/>
              </a:lnSpc>
              <a:spcBef>
                <a:spcPts val="209"/>
              </a:spcBef>
            </a:pPr>
            <a:endParaRPr b="1" dirty="0" sz="3200" lang="en-US">
              <a:latin typeface="Times New Roman" panose="02020603050405020304" pitchFamily="18" charset="0"/>
              <a:cs typeface="Times New Roman" panose="02020603050405020304" pitchFamily="18" charset="0"/>
            </a:endParaRPr>
          </a:p>
          <a:p>
            <a:pPr algn="ctr" indent="-22225" marL="34290" marR="5080">
              <a:lnSpc>
                <a:spcPts val="1730"/>
              </a:lnSpc>
              <a:spcBef>
                <a:spcPts val="209"/>
              </a:spcBef>
            </a:pPr>
            <a:r>
              <a:rPr b="1" dirty="0" sz="3200" lang="en-US">
                <a:latin typeface="Times New Roman" panose="02020603050405020304" pitchFamily="18" charset="0"/>
                <a:cs typeface="Times New Roman" panose="02020603050405020304" pitchFamily="18" charset="0"/>
              </a:rPr>
              <a:t> and Technology</a:t>
            </a:r>
            <a:r>
              <a:rPr b="1" dirty="0" sz="3200" lang="en-IN">
                <a:latin typeface="Times New Roman" panose="02020603050405020304" pitchFamily="18" charset="0"/>
                <a:cs typeface="Times New Roman" panose="02020603050405020304" pitchFamily="18" charset="0"/>
              </a:rPr>
              <a:t>,</a:t>
            </a:r>
            <a:r>
              <a:rPr b="1" dirty="0" sz="3200" lang="en-US">
                <a:latin typeface="Times New Roman" panose="02020603050405020304" pitchFamily="18" charset="0"/>
                <a:cs typeface="Times New Roman" panose="02020603050405020304" pitchFamily="18" charset="0"/>
              </a:rPr>
              <a:t> Nagpur</a:t>
            </a:r>
          </a:p>
          <a:p>
            <a:pPr indent="-22225" marL="34290" marR="5080">
              <a:lnSpc>
                <a:spcPts val="1730"/>
              </a:lnSpc>
              <a:spcBef>
                <a:spcPts val="209"/>
              </a:spcBef>
            </a:pPr>
            <a:endParaRPr b="1" dirty="0" sz="3200" lang="en-US">
              <a:latin typeface="Times New Roman" panose="02020603050405020304" pitchFamily="18" charset="0"/>
              <a:cs typeface="Times New Roman" panose="02020603050405020304" pitchFamily="18" charset="0"/>
            </a:endParaRPr>
          </a:p>
          <a:p>
            <a:pPr algn="ctr" indent="-22225" marL="34290" marR="5080">
              <a:lnSpc>
                <a:spcPts val="1730"/>
              </a:lnSpc>
              <a:spcBef>
                <a:spcPts val="209"/>
              </a:spcBef>
            </a:pPr>
            <a:r>
              <a:rPr b="1" dirty="0" sz="2400" lang="en-US">
                <a:solidFill>
                  <a:schemeClr val="tx2"/>
                </a:solidFill>
                <a:latin typeface="Times New Roman" panose="02020603050405020304" pitchFamily="18" charset="0"/>
                <a:cs typeface="Times New Roman" panose="02020603050405020304" pitchFamily="18" charset="0"/>
              </a:rPr>
              <a:t>Information Technology Department</a:t>
            </a:r>
          </a:p>
        </p:txBody>
      </p:sp>
      <p:pic>
        <p:nvPicPr>
          <p:cNvPr id="2097152"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53" name="object 6"/>
          <p:cNvPicPr>
            <a:picLocks/>
          </p:cNvPicPr>
          <p:nvPr/>
        </p:nvPicPr>
        <p:blipFill>
          <a:blip xmlns:r="http://schemas.openxmlformats.org/officeDocument/2006/relationships" r:embed="rId2" cstate="print"/>
          <a:stretch>
            <a:fillRect/>
          </a:stretch>
        </p:blipFill>
        <p:spPr>
          <a:xfrm>
            <a:off x="6542907" y="6583679"/>
            <a:ext cx="1933574" cy="438149"/>
          </a:xfrm>
          <a:prstGeom prst="rect"/>
        </p:spPr>
      </p:pic>
      <p:pic>
        <p:nvPicPr>
          <p:cNvPr id="2097154" name="object 7"/>
          <p:cNvPicPr>
            <a:picLocks/>
          </p:cNvPicPr>
          <p:nvPr/>
        </p:nvPicPr>
        <p:blipFill>
          <a:blip xmlns:r="http://schemas.openxmlformats.org/officeDocument/2006/relationships" r:embed="rId3" cstate="print"/>
          <a:stretch>
            <a:fillRect/>
          </a:stretch>
        </p:blipFill>
        <p:spPr>
          <a:xfrm>
            <a:off x="8524443" y="6364318"/>
            <a:ext cx="1085849" cy="828674"/>
          </a:xfrm>
          <a:prstGeom prst="rect"/>
        </p:spPr>
      </p:pic>
      <p:pic>
        <p:nvPicPr>
          <p:cNvPr id="2097155" name="object 8"/>
          <p:cNvPicPr>
            <a:picLocks/>
          </p:cNvPicPr>
          <p:nvPr/>
        </p:nvPicPr>
        <p:blipFill>
          <a:blip xmlns:r="http://schemas.openxmlformats.org/officeDocument/2006/relationships" r:embed="rId4" cstate="print"/>
          <a:stretch>
            <a:fillRect/>
          </a:stretch>
        </p:blipFill>
        <p:spPr>
          <a:xfrm>
            <a:off x="7768838" y="319764"/>
            <a:ext cx="1819274" cy="819149"/>
          </a:xfrm>
          <a:prstGeom prst="rect"/>
        </p:spPr>
      </p:pic>
      <p:pic>
        <p:nvPicPr>
          <p:cNvPr id="2097156" name="object 9"/>
          <p:cNvPicPr>
            <a:picLocks/>
          </p:cNvPicPr>
          <p:nvPr/>
        </p:nvPicPr>
        <p:blipFill>
          <a:blip xmlns:r="http://schemas.openxmlformats.org/officeDocument/2006/relationships" r:embed="rId5" cstate="print"/>
          <a:stretch>
            <a:fillRect/>
          </a:stretch>
        </p:blipFill>
        <p:spPr>
          <a:xfrm>
            <a:off x="5324853" y="6187415"/>
            <a:ext cx="885824" cy="1000124"/>
          </a:xfrm>
          <a:prstGeom prst="rect"/>
        </p:spPr>
      </p:pic>
      <p:grpSp>
        <p:nvGrpSpPr>
          <p:cNvPr id="19" name="object 10"/>
          <p:cNvGrpSpPr/>
          <p:nvPr/>
        </p:nvGrpSpPr>
        <p:grpSpPr>
          <a:xfrm>
            <a:off x="0" y="6417793"/>
            <a:ext cx="5262880" cy="788035"/>
            <a:chOff x="0" y="6417793"/>
            <a:chExt cx="5262880" cy="788035"/>
          </a:xfrm>
        </p:grpSpPr>
        <p:pic>
          <p:nvPicPr>
            <p:cNvPr id="2097157" name="object 11"/>
            <p:cNvPicPr>
              <a:picLocks/>
            </p:cNvPicPr>
            <p:nvPr/>
          </p:nvPicPr>
          <p:blipFill>
            <a:blip xmlns:r="http://schemas.openxmlformats.org/officeDocument/2006/relationships" r:embed="rId6" cstate="print"/>
            <a:stretch>
              <a:fillRect/>
            </a:stretch>
          </p:blipFill>
          <p:spPr>
            <a:xfrm>
              <a:off x="2111414" y="6424252"/>
              <a:ext cx="1095374" cy="781049"/>
            </a:xfrm>
            <a:prstGeom prst="rect"/>
          </p:spPr>
        </p:pic>
        <p:pic>
          <p:nvPicPr>
            <p:cNvPr id="2097158" name="object 12"/>
            <p:cNvPicPr>
              <a:picLocks/>
            </p:cNvPicPr>
            <p:nvPr/>
          </p:nvPicPr>
          <p:blipFill>
            <a:blip xmlns:r="http://schemas.openxmlformats.org/officeDocument/2006/relationships" r:embed="rId7" cstate="print"/>
            <a:stretch>
              <a:fillRect/>
            </a:stretch>
          </p:blipFill>
          <p:spPr>
            <a:xfrm>
              <a:off x="3239972" y="6417793"/>
              <a:ext cx="1104899" cy="781049"/>
            </a:xfrm>
            <a:prstGeom prst="rect"/>
          </p:spPr>
        </p:pic>
        <p:pic>
          <p:nvPicPr>
            <p:cNvPr id="2097159" name="object 13"/>
            <p:cNvPicPr>
              <a:picLocks/>
            </p:cNvPicPr>
            <p:nvPr/>
          </p:nvPicPr>
          <p:blipFill>
            <a:blip xmlns:r="http://schemas.openxmlformats.org/officeDocument/2006/relationships" r:embed="rId8" cstate="print"/>
            <a:stretch>
              <a:fillRect/>
            </a:stretch>
          </p:blipFill>
          <p:spPr>
            <a:xfrm>
              <a:off x="4376733" y="6501294"/>
              <a:ext cx="885824" cy="695324"/>
            </a:xfrm>
            <a:prstGeom prst="rect"/>
          </p:spPr>
        </p:pic>
        <p:pic>
          <p:nvPicPr>
            <p:cNvPr id="2097160" name="object 14"/>
            <p:cNvPicPr>
              <a:picLocks/>
            </p:cNvPicPr>
            <p:nvPr/>
          </p:nvPicPr>
          <p:blipFill>
            <a:blip xmlns:r="http://schemas.openxmlformats.org/officeDocument/2006/relationships" r:embed="rId9" cstate="print"/>
            <a:stretch>
              <a:fillRect/>
            </a:stretch>
          </p:blipFill>
          <p:spPr>
            <a:xfrm>
              <a:off x="0" y="6583679"/>
              <a:ext cx="2257810" cy="561974"/>
            </a:xfrm>
            <a:prstGeom prst="rect"/>
          </p:spPr>
        </p:pic>
      </p:grpSp>
      <p:sp>
        <p:nvSpPr>
          <p:cNvPr id="1048589" name="object 15"/>
          <p:cNvSpPr txBox="1">
            <a:spLocks noGrp="1"/>
          </p:cNvSpPr>
          <p:nvPr>
            <p:ph type="title"/>
          </p:nvPr>
        </p:nvSpPr>
        <p:spPr>
          <a:xfrm>
            <a:off x="2111414" y="1291061"/>
            <a:ext cx="5657424" cy="814966"/>
          </a:xfrm>
          <a:prstGeom prst="rect"/>
        </p:spPr>
        <p:txBody>
          <a:bodyPr bIns="0" lIns="0" rIns="0" rtlCol="0" tIns="32384" vert="horz" wrap="square">
            <a:spAutoFit/>
          </a:bodyPr>
          <a:p>
            <a:pPr algn="ctr" indent="-1201420" marL="1213485" marR="5080">
              <a:lnSpc>
                <a:spcPts val="6080"/>
              </a:lnSpc>
              <a:spcBef>
                <a:spcPts val="254"/>
              </a:spcBef>
            </a:pPr>
            <a:r>
              <a:rPr b="0" dirty="0" sz="5100" spc="-360" err="1">
                <a:latin typeface="Times New Roman" panose="02020603050405020304" pitchFamily="18" charset="0"/>
                <a:cs typeface="Times New Roman" panose="02020603050405020304" pitchFamily="18" charset="0"/>
              </a:rPr>
              <a:t>T</a:t>
            </a:r>
            <a:r>
              <a:rPr b="0" dirty="0" sz="5100" spc="-25" err="1">
                <a:latin typeface="Times New Roman" panose="02020603050405020304" pitchFamily="18" charset="0"/>
                <a:cs typeface="Times New Roman" panose="02020603050405020304" pitchFamily="18" charset="0"/>
              </a:rPr>
              <a:t>e</a:t>
            </a:r>
            <a:r>
              <a:rPr b="0" dirty="0" sz="5100" spc="-130" err="1">
                <a:latin typeface="Times New Roman" panose="02020603050405020304" pitchFamily="18" charset="0"/>
                <a:cs typeface="Times New Roman" panose="02020603050405020304" pitchFamily="18" charset="0"/>
              </a:rPr>
              <a:t>c</a:t>
            </a:r>
            <a:r>
              <a:rPr b="0" dirty="0" sz="5100" spc="85" err="1">
                <a:latin typeface="Times New Roman" panose="02020603050405020304" pitchFamily="18" charset="0"/>
                <a:cs typeface="Times New Roman" panose="02020603050405020304" pitchFamily="18" charset="0"/>
              </a:rPr>
              <a:t>hn</a:t>
            </a:r>
            <a:r>
              <a:rPr b="0" dirty="0" sz="5100" spc="110" err="1">
                <a:latin typeface="Times New Roman" panose="02020603050405020304" pitchFamily="18" charset="0"/>
                <a:cs typeface="Times New Roman" panose="02020603050405020304" pitchFamily="18" charset="0"/>
              </a:rPr>
              <a:t>o</a:t>
            </a:r>
            <a:r>
              <a:rPr b="0" dirty="0" sz="5100" spc="-190" err="1">
                <a:latin typeface="Times New Roman" panose="02020603050405020304" pitchFamily="18" charset="0"/>
                <a:cs typeface="Times New Roman" panose="02020603050405020304" pitchFamily="18" charset="0"/>
              </a:rPr>
              <a:t>v</a:t>
            </a:r>
            <a:r>
              <a:rPr b="0" dirty="0" sz="5100" spc="-40" err="1">
                <a:latin typeface="Times New Roman" panose="02020603050405020304" pitchFamily="18" charset="0"/>
                <a:cs typeface="Times New Roman" panose="02020603050405020304" pitchFamily="18" charset="0"/>
              </a:rPr>
              <a:t>a</a:t>
            </a:r>
            <a:r>
              <a:rPr b="0" dirty="0" sz="5100" spc="-110" err="1">
                <a:latin typeface="Times New Roman" panose="02020603050405020304" pitchFamily="18" charset="0"/>
                <a:cs typeface="Times New Roman" panose="02020603050405020304" pitchFamily="18" charset="0"/>
              </a:rPr>
              <a:t>t</a:t>
            </a:r>
            <a:r>
              <a:rPr b="0" dirty="0" sz="5100" spc="-85" err="1">
                <a:latin typeface="Times New Roman" panose="02020603050405020304" pitchFamily="18" charset="0"/>
                <a:cs typeface="Times New Roman" panose="02020603050405020304" pitchFamily="18" charset="0"/>
              </a:rPr>
              <a:t>i</a:t>
            </a:r>
            <a:r>
              <a:rPr b="0" dirty="0" sz="5100" spc="110" err="1">
                <a:latin typeface="Times New Roman" panose="02020603050405020304" pitchFamily="18" charset="0"/>
                <a:cs typeface="Times New Roman" panose="02020603050405020304" pitchFamily="18" charset="0"/>
              </a:rPr>
              <a:t>o</a:t>
            </a:r>
            <a:r>
              <a:rPr b="0" dirty="0" sz="5100" spc="210" err="1">
                <a:latin typeface="Times New Roman" panose="02020603050405020304" pitchFamily="18" charset="0"/>
                <a:cs typeface="Times New Roman" panose="02020603050405020304" pitchFamily="18" charset="0"/>
              </a:rPr>
              <a:t>n</a:t>
            </a:r>
            <a:r>
              <a:rPr b="0" dirty="0" sz="5100" spc="210">
                <a:latin typeface="Times New Roman" panose="02020603050405020304" pitchFamily="18" charset="0"/>
                <a:cs typeface="Times New Roman" panose="02020603050405020304" pitchFamily="18" charset="0"/>
              </a:rPr>
              <a:t> </a:t>
            </a:r>
            <a:r>
              <a:rPr b="0" dirty="0" sz="5100" spc="-15">
                <a:latin typeface="Times New Roman" panose="02020603050405020304" pitchFamily="18" charset="0"/>
                <a:cs typeface="Times New Roman" panose="02020603050405020304" pitchFamily="18" charset="0"/>
              </a:rPr>
              <a:t>2023</a:t>
            </a:r>
            <a:endParaRPr dirty="0" sz="5100">
              <a:latin typeface="Times New Roman" panose="02020603050405020304" pitchFamily="18" charset="0"/>
              <a:cs typeface="Times New Roman" panose="02020603050405020304" pitchFamily="18" charset="0"/>
            </a:endParaRPr>
          </a:p>
        </p:txBody>
      </p:sp>
      <p:sp>
        <p:nvSpPr>
          <p:cNvPr id="1048590" name="object 16"/>
          <p:cNvSpPr/>
          <p:nvPr/>
        </p:nvSpPr>
        <p:spPr>
          <a:xfrm>
            <a:off x="3614834" y="6282682"/>
            <a:ext cx="665480" cy="19050"/>
          </a:xfrm>
          <a:custGeom>
            <a:avLst/>
            <a:ahLst/>
            <a:rect l="l" t="t" r="r" b="b"/>
            <a:pathLst>
              <a:path w="665479" h="19050">
                <a:moveTo>
                  <a:pt x="665173" y="19049"/>
                </a:moveTo>
                <a:lnTo>
                  <a:pt x="0" y="19049"/>
                </a:lnTo>
                <a:lnTo>
                  <a:pt x="0" y="0"/>
                </a:lnTo>
                <a:lnTo>
                  <a:pt x="665173" y="0"/>
                </a:lnTo>
                <a:lnTo>
                  <a:pt x="665173" y="19049"/>
                </a:lnTo>
                <a:close/>
              </a:path>
            </a:pathLst>
          </a:custGeom>
          <a:solidFill>
            <a:srgbClr val="000000"/>
          </a:solidFill>
        </p:spPr>
        <p:txBody>
          <a:bodyPr bIns="0" lIns="0" rIns="0" rtlCol="0" tIns="0" wrap="square"/>
          <a:p/>
        </p:txBody>
      </p:sp>
      <p:sp>
        <p:nvSpPr>
          <p:cNvPr id="1048591" name="object 17"/>
          <p:cNvSpPr txBox="1"/>
          <p:nvPr/>
        </p:nvSpPr>
        <p:spPr>
          <a:xfrm>
            <a:off x="2666810" y="6022332"/>
            <a:ext cx="1981389" cy="289823"/>
          </a:xfrm>
          <a:prstGeom prst="rect"/>
        </p:spPr>
        <p:txBody>
          <a:bodyPr bIns="0" lIns="0" rIns="0" rtlCol="0" tIns="12700" vert="horz" wrap="square">
            <a:spAutoFit/>
          </a:bodyPr>
          <a:p>
            <a:pPr marL="12700">
              <a:spcBef>
                <a:spcPts val="100"/>
              </a:spcBef>
            </a:pPr>
            <a:r>
              <a:rPr b="1" dirty="0" u="heavy">
                <a:uFill>
                  <a:solidFill>
                    <a:srgbClr val="000000"/>
                  </a:solidFill>
                </a:uFill>
                <a:latin typeface="Times New Roman" panose="02020603050405020304" pitchFamily="18" charset="0"/>
                <a:cs typeface="Times New Roman" panose="02020603050405020304" pitchFamily="18" charset="0"/>
              </a:rPr>
              <a:t>Award Sponsor</a:t>
            </a:r>
          </a:p>
        </p:txBody>
      </p:sp>
      <p:sp>
        <p:nvSpPr>
          <p:cNvPr id="1048592" name="object 18"/>
          <p:cNvSpPr/>
          <p:nvPr/>
        </p:nvSpPr>
        <p:spPr>
          <a:xfrm>
            <a:off x="8026851" y="6282682"/>
            <a:ext cx="665480" cy="19050"/>
          </a:xfrm>
          <a:custGeom>
            <a:avLst/>
            <a:ahLst/>
            <a:rect l="l" t="t" r="r" b="b"/>
            <a:pathLst>
              <a:path w="665479" h="19050">
                <a:moveTo>
                  <a:pt x="665211" y="19049"/>
                </a:moveTo>
                <a:lnTo>
                  <a:pt x="0" y="19049"/>
                </a:lnTo>
                <a:lnTo>
                  <a:pt x="0" y="0"/>
                </a:lnTo>
                <a:lnTo>
                  <a:pt x="665211" y="0"/>
                </a:lnTo>
                <a:lnTo>
                  <a:pt x="665211" y="19049"/>
                </a:lnTo>
                <a:close/>
              </a:path>
            </a:pathLst>
          </a:custGeom>
          <a:solidFill>
            <a:srgbClr val="000000"/>
          </a:solidFill>
        </p:spPr>
        <p:txBody>
          <a:bodyPr bIns="0" lIns="0" rIns="0" rtlCol="0" tIns="0" wrap="square"/>
          <a:p/>
        </p:txBody>
      </p:sp>
      <p:sp>
        <p:nvSpPr>
          <p:cNvPr id="1048593" name="object 19"/>
          <p:cNvSpPr txBox="1"/>
          <p:nvPr/>
        </p:nvSpPr>
        <p:spPr>
          <a:xfrm>
            <a:off x="7096576" y="6022332"/>
            <a:ext cx="1617980" cy="299720"/>
          </a:xfrm>
          <a:prstGeom prst="rect"/>
        </p:spPr>
        <p:txBody>
          <a:bodyPr bIns="0" lIns="0" rIns="0" rtlCol="0" tIns="12700" vert="horz" wrap="square">
            <a:spAutoFit/>
          </a:bodyPr>
          <a:p>
            <a:pPr marL="12700">
              <a:lnSpc>
                <a:spcPct val="100000"/>
              </a:lnSpc>
              <a:spcBef>
                <a:spcPts val="100"/>
              </a:spcBef>
            </a:pPr>
            <a:r>
              <a:rPr b="1" dirty="0" sz="1800" u="heavy">
                <a:uFill>
                  <a:solidFill>
                    <a:srgbClr val="000000"/>
                  </a:solidFill>
                </a:uFill>
                <a:latin typeface="Times New Roman" panose="02020603050405020304" pitchFamily="18" charset="0"/>
                <a:cs typeface="Times New Roman" panose="02020603050405020304" pitchFamily="18" charset="0"/>
              </a:rPr>
              <a:t>Merch S</a:t>
            </a:r>
            <a:r>
              <a:rPr b="1" dirty="0" sz="1800">
                <a:latin typeface="Times New Roman" panose="02020603050405020304" pitchFamily="18" charset="0"/>
                <a:cs typeface="Times New Roman" panose="02020603050405020304" pitchFamily="18" charset="0"/>
              </a:rPr>
              <a:t>ponsor</a:t>
            </a:r>
            <a:endParaRPr dirty="0" sz="1800">
              <a:latin typeface="Times New Roman" panose="02020603050405020304" pitchFamily="18" charset="0"/>
              <a:cs typeface="Times New Roman" panose="02020603050405020304" pitchFamily="18" charset="0"/>
            </a:endParaRPr>
          </a:p>
        </p:txBody>
      </p:sp>
      <p:pic>
        <p:nvPicPr>
          <p:cNvPr id="2097161" name="Picture 2" descr="Priyadarshini College of Engineering | PCE Nagpur"/>
          <p:cNvPicPr>
            <a:picLocks noChangeAspect="1" noChangeArrowheads="1"/>
          </p:cNvPicPr>
          <p:nvPr/>
        </p:nvPicPr>
        <p:blipFill>
          <a:blip xmlns:r="http://schemas.openxmlformats.org/officeDocument/2006/relationships" r:embed="rId10" cstate="print"/>
          <a:srcRect/>
          <a:stretch>
            <a:fillRect/>
          </a:stretch>
        </p:blipFill>
        <p:spPr bwMode="auto">
          <a:xfrm>
            <a:off x="3962400" y="116358"/>
            <a:ext cx="1523995" cy="1063182"/>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5" name="object 6"/>
          <p:cNvSpPr txBox="1"/>
          <p:nvPr/>
        </p:nvSpPr>
        <p:spPr>
          <a:xfrm>
            <a:off x="893940" y="2905013"/>
            <a:ext cx="3169920" cy="1081405"/>
          </a:xfrm>
          <a:prstGeom prst="rect"/>
        </p:spPr>
        <p:txBody>
          <a:bodyPr bIns="0" lIns="0" rIns="0" rtlCol="0" tIns="0" vert="horz" wrap="square">
            <a:spAutoFit/>
          </a:bodyPr>
          <a:p>
            <a:pPr>
              <a:lnSpc>
                <a:spcPct val="100000"/>
              </a:lnSpc>
            </a:pPr>
            <a:endParaRPr dirty="0" sz="2600">
              <a:latin typeface="Times New Roman"/>
              <a:cs typeface="Times New Roman"/>
            </a:endParaRPr>
          </a:p>
          <a:p>
            <a:pPr>
              <a:lnSpc>
                <a:spcPct val="100000"/>
              </a:lnSpc>
              <a:spcBef>
                <a:spcPts val="15"/>
              </a:spcBef>
            </a:pPr>
            <a:endParaRPr dirty="0" sz="2750">
              <a:latin typeface="Times New Roman"/>
              <a:cs typeface="Times New Roman"/>
            </a:endParaRPr>
          </a:p>
          <a:p>
            <a:pPr marL="735965">
              <a:lnSpc>
                <a:spcPct val="100000"/>
              </a:lnSpc>
            </a:pPr>
            <a:r>
              <a:rPr dirty="0" sz="1900" spc="-50">
                <a:solidFill>
                  <a:srgbClr val="FFFFFF"/>
                </a:solidFill>
                <a:latin typeface="Lucida Sans Unicode"/>
                <a:cs typeface="Lucida Sans Unicode"/>
              </a:rPr>
              <a:t>S</a:t>
            </a:r>
            <a:r>
              <a:rPr dirty="0" sz="1900" spc="-180">
                <a:solidFill>
                  <a:srgbClr val="FFFFFF"/>
                </a:solidFill>
                <a:latin typeface="Lucida Sans Unicode"/>
                <a:cs typeface="Lucida Sans Unicode"/>
              </a:rPr>
              <a:t>A</a:t>
            </a:r>
            <a:r>
              <a:rPr dirty="0" sz="1900" spc="15">
                <a:solidFill>
                  <a:srgbClr val="FFFFFF"/>
                </a:solidFill>
                <a:latin typeface="Lucida Sans Unicode"/>
                <a:cs typeface="Lucida Sans Unicode"/>
              </a:rPr>
              <a:t>M</a:t>
            </a:r>
            <a:r>
              <a:rPr dirty="0" sz="1900" spc="25">
                <a:solidFill>
                  <a:srgbClr val="FFFFFF"/>
                </a:solidFill>
                <a:latin typeface="Lucida Sans Unicode"/>
                <a:cs typeface="Lucida Sans Unicode"/>
              </a:rPr>
              <a:t>P</a:t>
            </a:r>
            <a:r>
              <a:rPr dirty="0" sz="1900" spc="-100">
                <a:solidFill>
                  <a:srgbClr val="FFFFFF"/>
                </a:solidFill>
                <a:latin typeface="Lucida Sans Unicode"/>
                <a:cs typeface="Lucida Sans Unicode"/>
              </a:rPr>
              <a:t>L</a:t>
            </a:r>
            <a:r>
              <a:rPr dirty="0" sz="1900" spc="35">
                <a:solidFill>
                  <a:srgbClr val="FFFFFF"/>
                </a:solidFill>
                <a:latin typeface="Lucida Sans Unicode"/>
                <a:cs typeface="Lucida Sans Unicode"/>
              </a:rPr>
              <a:t>E</a:t>
            </a:r>
            <a:r>
              <a:rPr dirty="0" sz="1900" spc="-260">
                <a:solidFill>
                  <a:srgbClr val="FFFFFF"/>
                </a:solidFill>
                <a:latin typeface="Lucida Sans Unicode"/>
                <a:cs typeface="Lucida Sans Unicode"/>
              </a:rPr>
              <a:t> </a:t>
            </a:r>
            <a:r>
              <a:rPr dirty="0" sz="1900" spc="-110">
                <a:solidFill>
                  <a:srgbClr val="FFFFFF"/>
                </a:solidFill>
                <a:latin typeface="Lucida Sans Unicode"/>
                <a:cs typeface="Lucida Sans Unicode"/>
              </a:rPr>
              <a:t>F</a:t>
            </a:r>
            <a:r>
              <a:rPr dirty="0" sz="1900" spc="-95">
                <a:solidFill>
                  <a:srgbClr val="FFFFFF"/>
                </a:solidFill>
                <a:latin typeface="Lucida Sans Unicode"/>
                <a:cs typeface="Lucida Sans Unicode"/>
              </a:rPr>
              <a:t>I</a:t>
            </a:r>
            <a:r>
              <a:rPr dirty="0" sz="1900" spc="-60">
                <a:solidFill>
                  <a:srgbClr val="FFFFFF"/>
                </a:solidFill>
                <a:latin typeface="Lucida Sans Unicode"/>
                <a:cs typeface="Lucida Sans Unicode"/>
              </a:rPr>
              <a:t>G</a:t>
            </a:r>
            <a:r>
              <a:rPr dirty="0" sz="1900">
                <a:solidFill>
                  <a:srgbClr val="FFFFFF"/>
                </a:solidFill>
                <a:latin typeface="Lucida Sans Unicode"/>
                <a:cs typeface="Lucida Sans Unicode"/>
              </a:rPr>
              <a:t>U</a:t>
            </a:r>
            <a:r>
              <a:rPr dirty="0" sz="1900" spc="-95">
                <a:solidFill>
                  <a:srgbClr val="FFFFFF"/>
                </a:solidFill>
                <a:latin typeface="Lucida Sans Unicode"/>
                <a:cs typeface="Lucida Sans Unicode"/>
              </a:rPr>
              <a:t>R</a:t>
            </a:r>
            <a:r>
              <a:rPr dirty="0" sz="1900" spc="35">
                <a:solidFill>
                  <a:srgbClr val="FFFFFF"/>
                </a:solidFill>
                <a:latin typeface="Lucida Sans Unicode"/>
                <a:cs typeface="Lucida Sans Unicode"/>
              </a:rPr>
              <a:t>E</a:t>
            </a:r>
            <a:endParaRPr dirty="0" sz="1900">
              <a:latin typeface="Lucida Sans Unicode"/>
              <a:cs typeface="Lucida Sans Unicode"/>
            </a:endParaRPr>
          </a:p>
        </p:txBody>
      </p:sp>
      <p:sp>
        <p:nvSpPr>
          <p:cNvPr id="1048616" name="object 7"/>
          <p:cNvSpPr txBox="1"/>
          <p:nvPr/>
        </p:nvSpPr>
        <p:spPr>
          <a:xfrm>
            <a:off x="4111942" y="5118077"/>
            <a:ext cx="1529715" cy="562975"/>
          </a:xfrm>
          <a:prstGeom prst="rect"/>
        </p:spPr>
        <p:txBody>
          <a:bodyPr bIns="0" lIns="0" rIns="0" rtlCol="0" tIns="24130" vert="horz" wrap="square">
            <a:spAutoFit/>
          </a:bodyPr>
          <a:p>
            <a:pPr algn="ctr" marL="12700" marR="5080">
              <a:lnSpc>
                <a:spcPts val="2020"/>
              </a:lnSpc>
              <a:spcBef>
                <a:spcPts val="190"/>
              </a:spcBef>
            </a:pPr>
            <a:endParaRPr b="1" dirty="0" sz="1700" lang="en-IN" spc="55">
              <a:latin typeface="Times New Roman"/>
              <a:cs typeface="Times New Roman"/>
            </a:endParaRPr>
          </a:p>
          <a:p>
            <a:pPr algn="ctr" marL="12700" marR="5080">
              <a:lnSpc>
                <a:spcPts val="2020"/>
              </a:lnSpc>
              <a:spcBef>
                <a:spcPts val="190"/>
              </a:spcBef>
            </a:pPr>
            <a:r>
              <a:rPr b="1" dirty="0" sz="1700" spc="55">
                <a:latin typeface="Times New Roman"/>
                <a:cs typeface="Times New Roman"/>
              </a:rPr>
              <a:t>Figure</a:t>
            </a:r>
            <a:r>
              <a:rPr b="1" dirty="0" sz="1700" lang="en-IN" spc="55">
                <a:latin typeface="Times New Roman"/>
                <a:cs typeface="Times New Roman"/>
              </a:rPr>
              <a:t>.</a:t>
            </a:r>
            <a:r>
              <a:rPr b="1" dirty="0" sz="1700" spc="-40">
                <a:latin typeface="Times New Roman"/>
                <a:cs typeface="Times New Roman"/>
              </a:rPr>
              <a:t> </a:t>
            </a:r>
            <a:r>
              <a:rPr b="1" dirty="0" sz="1700" lang="en-IN" spc="-40">
                <a:latin typeface="Times New Roman"/>
                <a:cs typeface="Times New Roman"/>
              </a:rPr>
              <a:t>Pass</a:t>
            </a:r>
            <a:endParaRPr b="1" dirty="0" sz="1900">
              <a:latin typeface="Times New Roman"/>
              <a:cs typeface="Times New Roman"/>
            </a:endParaRPr>
          </a:p>
        </p:txBody>
      </p:sp>
      <p:pic>
        <p:nvPicPr>
          <p:cNvPr id="2097179" name="object 8"/>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80" name="object 9"/>
          <p:cNvPicPr>
            <a:picLocks/>
          </p:cNvPicPr>
          <p:nvPr/>
        </p:nvPicPr>
        <p:blipFill>
          <a:blip xmlns:r="http://schemas.openxmlformats.org/officeDocument/2006/relationships" r:embed="rId2" cstate="print"/>
          <a:stretch>
            <a:fillRect/>
          </a:stretch>
        </p:blipFill>
        <p:spPr>
          <a:xfrm>
            <a:off x="7768838" y="151300"/>
            <a:ext cx="1819274" cy="819149"/>
          </a:xfrm>
          <a:prstGeom prst="rect"/>
        </p:spPr>
      </p:pic>
      <p:sp>
        <p:nvSpPr>
          <p:cNvPr id="1048617" name="Title 10"/>
          <p:cNvSpPr>
            <a:spLocks noGrp="1"/>
          </p:cNvSpPr>
          <p:nvPr>
            <p:ph type="title"/>
          </p:nvPr>
        </p:nvSpPr>
        <p:spPr>
          <a:xfrm>
            <a:off x="893940" y="1582915"/>
            <a:ext cx="8159771" cy="369332"/>
          </a:xfrm>
        </p:spPr>
        <p:txBody>
          <a:bodyPr/>
          <a:p>
            <a:r>
              <a:rPr dirty="0" sz="2400" lang="en-IN"/>
              <a:t>Project Picture :</a:t>
            </a:r>
          </a:p>
        </p:txBody>
      </p:sp>
      <p:pic>
        <p:nvPicPr>
          <p:cNvPr id="2097181" name="Picture 11"/>
          <p:cNvPicPr>
            <a:picLocks noChangeAspect="1"/>
          </p:cNvPicPr>
          <p:nvPr/>
        </p:nvPicPr>
        <p:blipFill>
          <a:blip xmlns:r="http://schemas.openxmlformats.org/officeDocument/2006/relationships" r:embed="rId3"/>
          <a:stretch>
            <a:fillRect/>
          </a:stretch>
        </p:blipFill>
        <p:spPr>
          <a:xfrm>
            <a:off x="1910714" y="2089266"/>
            <a:ext cx="5858124" cy="3273687"/>
          </a:xfrm>
          <a:prstGeom prst="rect"/>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8" name="object 2"/>
          <p:cNvSpPr txBox="1">
            <a:spLocks noGrp="1"/>
          </p:cNvSpPr>
          <p:nvPr>
            <p:ph type="title"/>
          </p:nvPr>
        </p:nvSpPr>
        <p:spPr>
          <a:xfrm>
            <a:off x="2181224" y="345725"/>
            <a:ext cx="5514976" cy="576581"/>
          </a:xfrm>
          <a:prstGeom prst="rect"/>
        </p:spPr>
        <p:txBody>
          <a:bodyPr bIns="0" lIns="0" rIns="0" rtlCol="0" tIns="17780" vert="horz" wrap="square">
            <a:spAutoFit/>
          </a:bodyPr>
          <a:p>
            <a:pPr algn="ctr" marL="12700">
              <a:lnSpc>
                <a:spcPct val="100000"/>
              </a:lnSpc>
              <a:spcBef>
                <a:spcPts val="140"/>
              </a:spcBef>
            </a:pPr>
            <a:r>
              <a:rPr dirty="0" sz="3800" spc="-35" u="sng"/>
              <a:t>Results</a:t>
            </a:r>
            <a:r>
              <a:rPr dirty="0" sz="3800" spc="-15" u="sng"/>
              <a:t> </a:t>
            </a:r>
            <a:r>
              <a:rPr dirty="0" sz="3800" spc="-130" u="sng"/>
              <a:t>and</a:t>
            </a:r>
            <a:r>
              <a:rPr dirty="0" sz="3800" spc="-10" u="sng"/>
              <a:t> </a:t>
            </a:r>
            <a:r>
              <a:rPr dirty="0" sz="3800" spc="-25" u="sng"/>
              <a:t>Discussion</a:t>
            </a:r>
            <a:endParaRPr dirty="0" sz="3800" u="sng"/>
          </a:p>
        </p:txBody>
      </p:sp>
      <p:pic>
        <p:nvPicPr>
          <p:cNvPr id="2097182" name="object 4"/>
          <p:cNvPicPr>
            <a:picLocks/>
          </p:cNvPicPr>
          <p:nvPr/>
        </p:nvPicPr>
        <p:blipFill>
          <a:blip xmlns:r="http://schemas.openxmlformats.org/officeDocument/2006/relationships" r:embed="rId1" cstate="print"/>
          <a:stretch>
            <a:fillRect/>
          </a:stretch>
        </p:blipFill>
        <p:spPr>
          <a:xfrm>
            <a:off x="28575" y="1"/>
            <a:ext cx="2152649" cy="1638776"/>
          </a:xfrm>
          <a:prstGeom prst="rect"/>
        </p:spPr>
      </p:pic>
      <p:pic>
        <p:nvPicPr>
          <p:cNvPr id="2097183" name="object 5"/>
          <p:cNvPicPr>
            <a:picLocks/>
          </p:cNvPicPr>
          <p:nvPr/>
        </p:nvPicPr>
        <p:blipFill>
          <a:blip xmlns:r="http://schemas.openxmlformats.org/officeDocument/2006/relationships" r:embed="rId2" cstate="print"/>
          <a:stretch>
            <a:fillRect/>
          </a:stretch>
        </p:blipFill>
        <p:spPr>
          <a:xfrm>
            <a:off x="7805232" y="151301"/>
            <a:ext cx="1819274" cy="819149"/>
          </a:xfrm>
          <a:prstGeom prst="rect"/>
        </p:spPr>
      </p:pic>
      <p:sp>
        <p:nvSpPr>
          <p:cNvPr id="1048619" name="Rectangle 5"/>
          <p:cNvSpPr/>
          <p:nvPr/>
        </p:nvSpPr>
        <p:spPr>
          <a:xfrm>
            <a:off x="876300" y="1518624"/>
            <a:ext cx="8001000" cy="5298440"/>
          </a:xfrm>
          <a:prstGeom prst="rect"/>
        </p:spPr>
        <p:txBody>
          <a:bodyPr wrap="square">
            <a:spAutoFit/>
          </a:bodyPr>
          <a:p>
            <a:pPr algn="just" indent="-285750" marL="285750">
              <a:lnSpc>
                <a:spcPct val="150000"/>
              </a:lnSpc>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This system can be used in any bus transport undertaking services. </a:t>
            </a:r>
          </a:p>
          <a:p>
            <a:pPr algn="just" indent="-285750" marL="285750">
              <a:lnSpc>
                <a:spcPct val="150000"/>
              </a:lnSpc>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Using the system in government and private sectors can exclude the use of human efforts and saves lot of money and time.</a:t>
            </a:r>
          </a:p>
          <a:p>
            <a:pPr algn="just" indent="-285750" lvl="0" marL="285750">
              <a:lnSpc>
                <a:spcPct val="150000"/>
              </a:lnSpc>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This online bus pass software system will help students and passengers get bus passes online and eliminate the need of standing in queues for passes or collecting a ticket for each journey.</a:t>
            </a:r>
            <a:endParaRPr dirty="0" sz="2400" lang="en-IN">
              <a:latin typeface="Times New Roman" panose="02020603050405020304" pitchFamily="18" charset="0"/>
              <a:cs typeface="Times New Roman" panose="02020603050405020304" pitchFamily="18" charset="0"/>
            </a:endParaRPr>
          </a:p>
          <a:p>
            <a:pPr algn="just">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0" name="object 2"/>
          <p:cNvSpPr txBox="1">
            <a:spLocks noGrp="1"/>
          </p:cNvSpPr>
          <p:nvPr>
            <p:ph type="title"/>
          </p:nvPr>
        </p:nvSpPr>
        <p:spPr>
          <a:xfrm>
            <a:off x="2272673" y="209908"/>
            <a:ext cx="5414316" cy="576580"/>
          </a:xfrm>
          <a:prstGeom prst="rect"/>
        </p:spPr>
        <p:txBody>
          <a:bodyPr bIns="0" lIns="0" rIns="0" rtlCol="0" tIns="17780" vert="horz" wrap="square">
            <a:spAutoFit/>
          </a:bodyPr>
          <a:p>
            <a:pPr algn="ctr" marL="12700">
              <a:lnSpc>
                <a:spcPct val="100000"/>
              </a:lnSpc>
              <a:spcBef>
                <a:spcPts val="140"/>
              </a:spcBef>
            </a:pPr>
            <a:r>
              <a:rPr dirty="0" sz="3800" spc="10" u="sng"/>
              <a:t>R</a:t>
            </a:r>
            <a:r>
              <a:rPr dirty="0" sz="3800" spc="-10" u="sng"/>
              <a:t>e</a:t>
            </a:r>
            <a:r>
              <a:rPr dirty="0" sz="3800" spc="5" u="sng"/>
              <a:t>f</a:t>
            </a:r>
            <a:r>
              <a:rPr dirty="0" sz="3800" spc="-10" u="sng"/>
              <a:t>e</a:t>
            </a:r>
            <a:r>
              <a:rPr dirty="0" sz="3800" spc="-215" u="sng"/>
              <a:t>r</a:t>
            </a:r>
            <a:r>
              <a:rPr dirty="0" sz="3800" spc="-10" u="sng"/>
              <a:t>e</a:t>
            </a:r>
            <a:r>
              <a:rPr dirty="0" sz="3800" spc="-200" u="sng"/>
              <a:t>n</a:t>
            </a:r>
            <a:r>
              <a:rPr dirty="0" sz="3800" spc="-10" u="sng"/>
              <a:t>ce</a:t>
            </a:r>
            <a:r>
              <a:rPr dirty="0" sz="3800" spc="-5" u="sng"/>
              <a:t>s</a:t>
            </a:r>
            <a:endParaRPr dirty="0" sz="3800" u="sng"/>
          </a:p>
        </p:txBody>
      </p:sp>
      <p:pic>
        <p:nvPicPr>
          <p:cNvPr id="2097184"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85" name="object 5"/>
          <p:cNvPicPr>
            <a:picLocks/>
          </p:cNvPicPr>
          <p:nvPr/>
        </p:nvPicPr>
        <p:blipFill>
          <a:blip xmlns:r="http://schemas.openxmlformats.org/officeDocument/2006/relationships" r:embed="rId2" cstate="print"/>
          <a:stretch>
            <a:fillRect/>
          </a:stretch>
        </p:blipFill>
        <p:spPr>
          <a:xfrm>
            <a:off x="7787035" y="151298"/>
            <a:ext cx="1819274" cy="819149"/>
          </a:xfrm>
          <a:prstGeom prst="rect"/>
        </p:spPr>
      </p:pic>
      <p:sp>
        <p:nvSpPr>
          <p:cNvPr id="1048621" name="Content Placeholder 2"/>
          <p:cNvSpPr txBox="1"/>
          <p:nvPr/>
        </p:nvSpPr>
        <p:spPr>
          <a:xfrm>
            <a:off x="533400" y="1181100"/>
            <a:ext cx="8686800" cy="5600700"/>
          </a:xfrm>
          <a:prstGeom prst="rect"/>
        </p:spPr>
        <p:txBody>
          <a:bodyPr bIns="0" lIns="0" rIns="0" tIns="0" wrap="square">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dirty="0" sz="2000" kern="0" lang="en-US">
              <a:latin typeface="Times New Roman" panose="02020603050405020304" pitchFamily="18" charset="0"/>
              <a:cs typeface="Times New Roman" panose="02020603050405020304" pitchFamily="18" charset="0"/>
            </a:endParaRPr>
          </a:p>
          <a:p>
            <a:pPr algn="just"/>
            <a:endParaRPr dirty="0" sz="2000" kern="0" lang="en-US">
              <a:latin typeface="Times New Roman" panose="02020603050405020304" pitchFamily="18" charset="0"/>
              <a:cs typeface="Times New Roman" panose="02020603050405020304" pitchFamily="18" charset="0"/>
            </a:endParaRPr>
          </a:p>
          <a:p>
            <a:pPr algn="just"/>
            <a:r>
              <a:rPr dirty="0" sz="2000" kern="0" lang="en-US">
                <a:latin typeface="Times New Roman" panose="02020603050405020304" pitchFamily="18" charset="0"/>
                <a:cs typeface="Times New Roman" panose="02020603050405020304" pitchFamily="18" charset="0"/>
              </a:rPr>
              <a:t>[1] Swathi Shastry1, Farzana Nadaf2, Sourabh Kulkarni3, "Assessment Performance Analyzer", International Journal of Latest Engineering and Management Research (IJLEMR) ISSN: 2455-4847, www.ijlemr.com || Volume 02 - Issue 02 || February 2017 || PP. 61-72.</a:t>
            </a:r>
          </a:p>
          <a:p>
            <a:pPr algn="just"/>
            <a:endParaRPr dirty="0" sz="2000" kern="0" lang="en-US">
              <a:latin typeface="Times New Roman" panose="02020603050405020304" pitchFamily="18" charset="0"/>
              <a:cs typeface="Times New Roman" panose="02020603050405020304" pitchFamily="18" charset="0"/>
            </a:endParaRPr>
          </a:p>
          <a:p>
            <a:pPr algn="just"/>
            <a:r>
              <a:rPr dirty="0" sz="2000" kern="0" lang="en-US">
                <a:latin typeface="Times New Roman" panose="02020603050405020304" pitchFamily="18" charset="0"/>
                <a:cs typeface="Times New Roman" panose="02020603050405020304" pitchFamily="18" charset="0"/>
              </a:rPr>
              <a:t>[2] Raghavendra V, M S Sowmya, Gokul G, Mohammed </a:t>
            </a:r>
            <a:r>
              <a:rPr dirty="0" sz="2000" kern="0" lang="en-US" err="1">
                <a:latin typeface="Times New Roman" panose="02020603050405020304" pitchFamily="18" charset="0"/>
                <a:cs typeface="Times New Roman" panose="02020603050405020304" pitchFamily="18" charset="0"/>
              </a:rPr>
              <a:t>Inzamamul</a:t>
            </a:r>
            <a:r>
              <a:rPr dirty="0" sz="2000" kern="0" lang="en-US">
                <a:latin typeface="Times New Roman" panose="02020603050405020304" pitchFamily="18" charset="0"/>
                <a:cs typeface="Times New Roman" panose="02020603050405020304" pitchFamily="18" charset="0"/>
              </a:rPr>
              <a:t> </a:t>
            </a:r>
            <a:r>
              <a:rPr dirty="0" sz="2000" kern="0" lang="en-US" err="1">
                <a:latin typeface="Times New Roman" panose="02020603050405020304" pitchFamily="18" charset="0"/>
                <a:cs typeface="Times New Roman" panose="02020603050405020304" pitchFamily="18" charset="0"/>
              </a:rPr>
              <a:t>Mistery</a:t>
            </a:r>
            <a:r>
              <a:rPr dirty="0" sz="2000" kern="0" lang="en-US">
                <a:latin typeface="Times New Roman" panose="02020603050405020304" pitchFamily="18" charset="0"/>
                <a:cs typeface="Times New Roman" panose="02020603050405020304" pitchFamily="18" charset="0"/>
              </a:rPr>
              <a:t>, Sahil Jakhar, "Design and Implementation of a System for University Automation Assessment", International Journal of Innovative Research in Computer and Communication Engineering, Vol. 5, Issue 5, May 2017.</a:t>
            </a:r>
          </a:p>
          <a:p>
            <a:pPr algn="just"/>
            <a:endParaRPr dirty="0" sz="2000" kern="0" lang="en-US">
              <a:latin typeface="Times New Roman" panose="02020603050405020304" pitchFamily="18" charset="0"/>
              <a:cs typeface="Times New Roman" panose="02020603050405020304" pitchFamily="18" charset="0"/>
            </a:endParaRPr>
          </a:p>
          <a:p>
            <a:pPr algn="just"/>
            <a:r>
              <a:rPr dirty="0" sz="2000" kern="0" lang="en-US">
                <a:latin typeface="Times New Roman" panose="02020603050405020304" pitchFamily="18" charset="0"/>
                <a:cs typeface="Times New Roman" panose="02020603050405020304" pitchFamily="18" charset="0"/>
              </a:rPr>
              <a:t>[3] Ashwin Mehta1, Jugal Patel2, Aditya Mewada3 , "STUDENT RESULT ANALYSIS SYSTEM", International Research Journal of Engineering and Technology (IRJET) e-ISSN: 2395-0056,  Volume: 05 Issue: 04 | Apr-2018.</a:t>
            </a:r>
          </a:p>
          <a:p>
            <a:pPr algn="just"/>
            <a:endParaRPr dirty="0" sz="2000" kern="0" lang="en-US">
              <a:latin typeface="Times New Roman" panose="02020603050405020304" pitchFamily="18" charset="0"/>
              <a:cs typeface="Times New Roman" panose="02020603050405020304" pitchFamily="18" charset="0"/>
            </a:endParaRPr>
          </a:p>
          <a:p>
            <a:pPr algn="just"/>
            <a:r>
              <a:rPr dirty="0" sz="2000" kern="0" lang="en-US">
                <a:latin typeface="Times New Roman" panose="02020603050405020304" pitchFamily="18" charset="0"/>
                <a:cs typeface="Times New Roman" panose="02020603050405020304" pitchFamily="18" charset="0"/>
              </a:rPr>
              <a:t>[4] </a:t>
            </a:r>
            <a:r>
              <a:rPr dirty="0" sz="2000" lang="en-IN">
                <a:latin typeface="Times New Roman" panose="02020603050405020304" pitchFamily="18" charset="0"/>
                <a:cs typeface="Times New Roman" panose="02020603050405020304" pitchFamily="18" charset="0"/>
              </a:rPr>
              <a:t>www.Wikipedia.org .</a:t>
            </a:r>
            <a:endParaRPr dirty="0" sz="2000" kern="0" lang="en-US">
              <a:latin typeface="Times New Roman" panose="02020603050405020304" pitchFamily="18" charset="0"/>
              <a:cs typeface="Times New Roman" panose="02020603050405020304" pitchFamily="18" charset="0"/>
            </a:endParaRPr>
          </a:p>
          <a:p>
            <a:pPr algn="just"/>
            <a:endParaRPr dirty="0" sz="2000" kern="0" lang="en-US"/>
          </a:p>
          <a:p>
            <a:pPr algn="just"/>
            <a:endParaRPr dirty="0" sz="2000" kern="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2" name="object 2"/>
          <p:cNvSpPr txBox="1">
            <a:spLocks noGrp="1"/>
          </p:cNvSpPr>
          <p:nvPr>
            <p:ph type="title"/>
          </p:nvPr>
        </p:nvSpPr>
        <p:spPr>
          <a:xfrm>
            <a:off x="2057400" y="3109128"/>
            <a:ext cx="5638800" cy="962026"/>
          </a:xfrm>
          <a:prstGeom prst="rect"/>
        </p:spPr>
        <p:txBody>
          <a:bodyPr bIns="0" lIns="0" rIns="0" rtlCol="0" tIns="161925" vert="horz" wrap="square">
            <a:spAutoFit/>
          </a:bodyPr>
          <a:p>
            <a:pPr algn="ctr">
              <a:lnSpc>
                <a:spcPct val="100000"/>
              </a:lnSpc>
              <a:spcBef>
                <a:spcPts val="1275"/>
              </a:spcBef>
            </a:pPr>
            <a:r>
              <a:rPr dirty="0" sz="5400" spc="20">
                <a:solidFill>
                  <a:schemeClr val="tx2"/>
                </a:solidFill>
              </a:rPr>
              <a:t>THANK</a:t>
            </a:r>
            <a:r>
              <a:rPr dirty="0" spc="-80">
                <a:solidFill>
                  <a:schemeClr val="tx2"/>
                </a:solidFill>
              </a:rPr>
              <a:t> </a:t>
            </a:r>
            <a:r>
              <a:rPr dirty="0" sz="4800" spc="130">
                <a:solidFill>
                  <a:schemeClr val="tx2"/>
                </a:solidFill>
              </a:rPr>
              <a:t>YOU</a:t>
            </a:r>
            <a:endParaRPr dirty="0" spc="130">
              <a:solidFill>
                <a:schemeClr val="tx2"/>
              </a:solidFill>
            </a:endParaRPr>
          </a:p>
        </p:txBody>
      </p:sp>
      <p:pic>
        <p:nvPicPr>
          <p:cNvPr id="2097186" name="object 3"/>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87" name="object 4"/>
          <p:cNvPicPr>
            <a:picLocks/>
          </p:cNvPicPr>
          <p:nvPr/>
        </p:nvPicPr>
        <p:blipFill>
          <a:blip xmlns:r="http://schemas.openxmlformats.org/officeDocument/2006/relationships" r:embed="rId2" cstate="print"/>
          <a:stretch>
            <a:fillRect/>
          </a:stretch>
        </p:blipFill>
        <p:spPr>
          <a:xfrm>
            <a:off x="7768838" y="151299"/>
            <a:ext cx="1819274" cy="8191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4" name="object 2"/>
          <p:cNvSpPr txBox="1">
            <a:spLocks noGrp="1"/>
          </p:cNvSpPr>
          <p:nvPr>
            <p:ph type="title"/>
          </p:nvPr>
        </p:nvSpPr>
        <p:spPr>
          <a:xfrm>
            <a:off x="2057401" y="533400"/>
            <a:ext cx="5809614" cy="632224"/>
          </a:xfrm>
          <a:prstGeom prst="rect"/>
        </p:spPr>
        <p:txBody>
          <a:bodyPr bIns="0" lIns="0" rIns="0" rtlCol="0" tIns="16510" vert="horz" wrap="square">
            <a:spAutoFit/>
          </a:bodyPr>
          <a:p>
            <a:pPr algn="ctr" marL="12700">
              <a:lnSpc>
                <a:spcPct val="100000"/>
              </a:lnSpc>
              <a:spcBef>
                <a:spcPts val="130"/>
              </a:spcBef>
              <a:tabLst>
                <a:tab algn="l" pos="342265"/>
                <a:tab algn="l" pos="2676525"/>
              </a:tabLst>
            </a:pPr>
            <a:br>
              <a:rPr dirty="0" sz="2000" lang="en-IN" spc="15"/>
            </a:br>
            <a:r>
              <a:rPr dirty="0" sz="2000" spc="15"/>
              <a:t>A	</a:t>
            </a:r>
            <a:r>
              <a:rPr dirty="0" sz="2000" spc="130"/>
              <a:t>P</a:t>
            </a:r>
            <a:r>
              <a:rPr dirty="0" sz="2000" spc="10"/>
              <a:t>R</a:t>
            </a:r>
            <a:r>
              <a:rPr dirty="0" sz="2000" spc="15"/>
              <a:t>E</a:t>
            </a:r>
            <a:r>
              <a:rPr dirty="0" sz="2000" spc="114"/>
              <a:t>S</a:t>
            </a:r>
            <a:r>
              <a:rPr dirty="0" sz="2000" spc="15"/>
              <a:t>E</a:t>
            </a:r>
            <a:r>
              <a:rPr dirty="0" sz="2000" spc="120"/>
              <a:t>N</a:t>
            </a:r>
            <a:r>
              <a:rPr dirty="0" sz="2000" spc="15"/>
              <a:t>T</a:t>
            </a:r>
            <a:r>
              <a:rPr dirty="0" sz="2000" spc="10"/>
              <a:t>A</a:t>
            </a:r>
            <a:r>
              <a:rPr dirty="0" sz="2000" spc="15"/>
              <a:t>T</a:t>
            </a:r>
            <a:r>
              <a:rPr dirty="0" sz="2000" spc="-5"/>
              <a:t>I</a:t>
            </a:r>
            <a:r>
              <a:rPr dirty="0" sz="2000" spc="114"/>
              <a:t>O</a:t>
            </a:r>
            <a:r>
              <a:rPr dirty="0" sz="2000" spc="125"/>
              <a:t>N</a:t>
            </a:r>
            <a:r>
              <a:rPr dirty="0" sz="2000" lang="en-IN" spc="125"/>
              <a:t> </a:t>
            </a:r>
            <a:r>
              <a:rPr dirty="0" sz="2000" spc="114"/>
              <a:t>O</a:t>
            </a:r>
            <a:r>
              <a:rPr dirty="0" sz="2000" spc="125"/>
              <a:t>N</a:t>
            </a:r>
            <a:endParaRPr dirty="0" sz="2000"/>
          </a:p>
        </p:txBody>
      </p:sp>
      <p:sp>
        <p:nvSpPr>
          <p:cNvPr id="1048595" name="object 3"/>
          <p:cNvSpPr txBox="1"/>
          <p:nvPr/>
        </p:nvSpPr>
        <p:spPr>
          <a:xfrm>
            <a:off x="2508072" y="1026604"/>
            <a:ext cx="4819015" cy="5426710"/>
          </a:xfrm>
          <a:prstGeom prst="rect"/>
        </p:spPr>
        <p:txBody>
          <a:bodyPr bIns="0" lIns="0" rIns="0" rtlCol="0" tIns="15240" vert="horz" wrap="square">
            <a:spAutoFit/>
          </a:bodyPr>
          <a:p>
            <a:pPr algn="ctr">
              <a:lnSpc>
                <a:spcPts val="3990"/>
              </a:lnSpc>
            </a:pPr>
            <a:endParaRPr b="1" dirty="0" sz="3200" lang="en-IN" spc="-10">
              <a:latin typeface="Times New Roman" panose="02020603050405020304" pitchFamily="18" charset="0"/>
              <a:cs typeface="Times New Roman" panose="02020603050405020304" pitchFamily="18" charset="0"/>
            </a:endParaRPr>
          </a:p>
          <a:p>
            <a:pPr algn="ctr">
              <a:lnSpc>
                <a:spcPts val="3990"/>
              </a:lnSpc>
            </a:pPr>
            <a:endParaRPr b="1" dirty="0" sz="3200" lang="en-IN" spc="-10">
              <a:latin typeface="Times New Roman" panose="02020603050405020304" pitchFamily="18" charset="0"/>
              <a:cs typeface="Times New Roman" panose="02020603050405020304" pitchFamily="18" charset="0"/>
            </a:endParaRPr>
          </a:p>
          <a:p>
            <a:pPr algn="ctr">
              <a:lnSpc>
                <a:spcPts val="3990"/>
              </a:lnSpc>
            </a:pPr>
            <a:r>
              <a:rPr b="1" dirty="0" sz="3200" spc="-10">
                <a:latin typeface="Times New Roman" panose="02020603050405020304" pitchFamily="18" charset="0"/>
                <a:cs typeface="Times New Roman" panose="02020603050405020304" pitchFamily="18" charset="0"/>
              </a:rPr>
              <a:t>“</a:t>
            </a:r>
            <a:r>
              <a:rPr b="1" dirty="0" sz="3200" lang="en-IN" spc="-10">
                <a:latin typeface="Times New Roman" panose="02020603050405020304" pitchFamily="18" charset="0"/>
                <a:cs typeface="Times New Roman" panose="02020603050405020304" pitchFamily="18" charset="0"/>
              </a:rPr>
              <a:t> </a:t>
            </a:r>
            <a:r>
              <a:rPr b="1" dirty="0" sz="3200" lang="en-US">
                <a:latin typeface="Times New Roman" panose="02020603050405020304" pitchFamily="18" charset="0"/>
                <a:cs typeface="Times New Roman" panose="02020603050405020304" pitchFamily="18" charset="0"/>
              </a:rPr>
              <a:t>ONLINE BUS PASS SYSTEM </a:t>
            </a:r>
            <a:r>
              <a:rPr b="1" dirty="0" sz="3200" spc="30">
                <a:latin typeface="Times New Roman" panose="02020603050405020304" pitchFamily="18" charset="0"/>
                <a:cs typeface="Times New Roman" panose="02020603050405020304" pitchFamily="18" charset="0"/>
              </a:rPr>
              <a:t>”</a:t>
            </a:r>
            <a:endParaRPr b="1" dirty="0" sz="3200">
              <a:latin typeface="Times New Roman" panose="02020603050405020304" pitchFamily="18" charset="0"/>
              <a:cs typeface="Times New Roman" panose="02020603050405020304" pitchFamily="18" charset="0"/>
            </a:endParaRPr>
          </a:p>
          <a:p>
            <a:pPr marL="2067560">
              <a:lnSpc>
                <a:spcPts val="2265"/>
              </a:lnSpc>
            </a:pPr>
            <a:endParaRPr dirty="0" lang="en-IN" spc="5">
              <a:latin typeface="Times New Roman" panose="02020603050405020304" pitchFamily="18" charset="0"/>
              <a:cs typeface="Times New Roman" panose="02020603050405020304" pitchFamily="18" charset="0"/>
            </a:endParaRPr>
          </a:p>
          <a:p>
            <a:pPr marL="2067560">
              <a:lnSpc>
                <a:spcPts val="2265"/>
              </a:lnSpc>
            </a:pPr>
            <a:r>
              <a:rPr dirty="0" spc="5">
                <a:latin typeface="Times New Roman" panose="02020603050405020304" pitchFamily="18" charset="0"/>
                <a:cs typeface="Times New Roman" panose="02020603050405020304" pitchFamily="18" charset="0"/>
              </a:rPr>
              <a:t>By</a:t>
            </a:r>
            <a:endParaRPr dirty="0" lang="en-IN" spc="5">
              <a:latin typeface="Times New Roman" panose="02020603050405020304" pitchFamily="18" charset="0"/>
              <a:cs typeface="Times New Roman" panose="02020603050405020304" pitchFamily="18" charset="0"/>
            </a:endParaRPr>
          </a:p>
          <a:p>
            <a:pPr marL="2067560">
              <a:lnSpc>
                <a:spcPts val="2265"/>
              </a:lnSpc>
            </a:pPr>
            <a:endParaRPr b="1" dirty="0" sz="2000" lang="en-IN" spc="10">
              <a:latin typeface="Times New Roman" panose="02020603050405020304" pitchFamily="18" charset="0"/>
              <a:cs typeface="Times New Roman" panose="02020603050405020304" pitchFamily="18" charset="0"/>
            </a:endParaRPr>
          </a:p>
          <a:p>
            <a:pPr algn="ctr">
              <a:lnSpc>
                <a:spcPts val="2520"/>
              </a:lnSpc>
            </a:pPr>
            <a:r>
              <a:rPr b="1" dirty="0" sz="2000" lang="en-IN" spc="10">
                <a:latin typeface="Times New Roman" panose="02020603050405020304" pitchFamily="18" charset="0"/>
                <a:cs typeface="Times New Roman" panose="02020603050405020304" pitchFamily="18" charset="0"/>
              </a:rPr>
              <a:t>SHRUTI KOTHEKAR </a:t>
            </a:r>
          </a:p>
          <a:p>
            <a:pPr algn="ctr">
              <a:lnSpc>
                <a:spcPts val="2520"/>
              </a:lnSpc>
            </a:pPr>
            <a:r>
              <a:rPr b="1" dirty="0" sz="2000" lang="en-IN" spc="10">
                <a:latin typeface="Times New Roman" panose="02020603050405020304" pitchFamily="18" charset="0"/>
                <a:cs typeface="Times New Roman" panose="02020603050405020304" pitchFamily="18" charset="0"/>
              </a:rPr>
              <a:t>DEEPAK VERMA</a:t>
            </a:r>
          </a:p>
          <a:p>
            <a:pPr algn="ctr">
              <a:lnSpc>
                <a:spcPts val="2520"/>
              </a:lnSpc>
            </a:pPr>
            <a:r>
              <a:rPr b="1" dirty="0" sz="2000" lang="en-IN" spc="10">
                <a:latin typeface="Times New Roman" panose="02020603050405020304" pitchFamily="18" charset="0"/>
                <a:cs typeface="Times New Roman" panose="02020603050405020304" pitchFamily="18" charset="0"/>
              </a:rPr>
              <a:t>PRAGATI GEDAM</a:t>
            </a:r>
          </a:p>
          <a:p>
            <a:pPr algn="ctr">
              <a:lnSpc>
                <a:spcPts val="2520"/>
              </a:lnSpc>
            </a:pPr>
            <a:r>
              <a:rPr b="1" dirty="0" sz="2000" lang="en-IN" spc="10">
                <a:latin typeface="Times New Roman" panose="02020603050405020304" pitchFamily="18" charset="0"/>
                <a:cs typeface="Times New Roman" panose="02020603050405020304" pitchFamily="18" charset="0"/>
              </a:rPr>
              <a:t>ROHIT GHAWAT</a:t>
            </a:r>
            <a:endParaRPr b="1" dirty="0" sz="2000">
              <a:latin typeface="Times New Roman" panose="02020603050405020304" pitchFamily="18" charset="0"/>
              <a:cs typeface="Times New Roman" panose="02020603050405020304" pitchFamily="18" charset="0"/>
            </a:endParaRPr>
          </a:p>
          <a:p>
            <a:pPr algn="ctr" marL="139065" marR="131445">
              <a:lnSpc>
                <a:spcPts val="2250"/>
              </a:lnSpc>
              <a:spcBef>
                <a:spcPts val="105"/>
              </a:spcBef>
            </a:pPr>
            <a:endParaRPr dirty="0" sz="1900" lang="en-IN" spc="100">
              <a:latin typeface="Times New Roman" panose="02020603050405020304" pitchFamily="18" charset="0"/>
              <a:cs typeface="Times New Roman" panose="02020603050405020304" pitchFamily="18" charset="0"/>
            </a:endParaRPr>
          </a:p>
          <a:p>
            <a:pPr algn="ctr" marL="139065" marR="131445">
              <a:lnSpc>
                <a:spcPts val="2250"/>
              </a:lnSpc>
              <a:spcBef>
                <a:spcPts val="105"/>
              </a:spcBef>
            </a:pPr>
            <a:r>
              <a:rPr dirty="0" spc="100">
                <a:latin typeface="Times New Roman" panose="02020603050405020304" pitchFamily="18" charset="0"/>
                <a:cs typeface="Times New Roman" panose="02020603050405020304" pitchFamily="18" charset="0"/>
              </a:rPr>
              <a:t>Under</a:t>
            </a:r>
            <a:r>
              <a:rPr dirty="0" spc="-5">
                <a:latin typeface="Times New Roman" panose="02020603050405020304" pitchFamily="18" charset="0"/>
                <a:cs typeface="Times New Roman" panose="02020603050405020304" pitchFamily="18" charset="0"/>
              </a:rPr>
              <a:t> </a:t>
            </a:r>
            <a:r>
              <a:rPr dirty="0" spc="65">
                <a:latin typeface="Times New Roman" panose="02020603050405020304" pitchFamily="18" charset="0"/>
                <a:cs typeface="Times New Roman" panose="02020603050405020304" pitchFamily="18" charset="0"/>
              </a:rPr>
              <a:t>the</a:t>
            </a:r>
            <a:r>
              <a:rPr dirty="0">
                <a:latin typeface="Times New Roman" panose="02020603050405020304" pitchFamily="18" charset="0"/>
                <a:cs typeface="Times New Roman" panose="02020603050405020304" pitchFamily="18" charset="0"/>
              </a:rPr>
              <a:t> </a:t>
            </a:r>
            <a:r>
              <a:rPr dirty="0" spc="50">
                <a:latin typeface="Times New Roman" panose="02020603050405020304" pitchFamily="18" charset="0"/>
                <a:cs typeface="Times New Roman" panose="02020603050405020304" pitchFamily="18" charset="0"/>
              </a:rPr>
              <a:t>guidance</a:t>
            </a:r>
            <a:r>
              <a:rPr dirty="0">
                <a:latin typeface="Times New Roman" panose="02020603050405020304" pitchFamily="18" charset="0"/>
                <a:cs typeface="Times New Roman" panose="02020603050405020304" pitchFamily="18" charset="0"/>
              </a:rPr>
              <a:t> </a:t>
            </a:r>
            <a:r>
              <a:rPr dirty="0" spc="55">
                <a:latin typeface="Times New Roman" panose="02020603050405020304" pitchFamily="18" charset="0"/>
                <a:cs typeface="Times New Roman" panose="02020603050405020304" pitchFamily="18" charset="0"/>
              </a:rPr>
              <a:t>of</a:t>
            </a:r>
            <a:endParaRPr dirty="0">
              <a:latin typeface="Times New Roman" panose="02020603050405020304" pitchFamily="18" charset="0"/>
              <a:cs typeface="Times New Roman" panose="02020603050405020304" pitchFamily="18" charset="0"/>
            </a:endParaRPr>
          </a:p>
          <a:p>
            <a:pPr algn="ctr">
              <a:lnSpc>
                <a:spcPts val="2520"/>
              </a:lnSpc>
            </a:pPr>
            <a:endParaRPr b="1" dirty="0" sz="2100" lang="en-IN" spc="35">
              <a:latin typeface="Times New Roman" panose="02020603050405020304" pitchFamily="18" charset="0"/>
              <a:cs typeface="Times New Roman" panose="02020603050405020304" pitchFamily="18" charset="0"/>
            </a:endParaRPr>
          </a:p>
          <a:p>
            <a:pPr algn="ctr">
              <a:lnSpc>
                <a:spcPts val="2520"/>
              </a:lnSpc>
            </a:pPr>
            <a:r>
              <a:rPr b="1" dirty="0" sz="2000" lang="en-IN">
                <a:latin typeface="Times New Roman" panose="02020603050405020304" pitchFamily="18" charset="0"/>
                <a:cs typeface="Times New Roman" panose="02020603050405020304" pitchFamily="18" charset="0"/>
              </a:rPr>
              <a:t>ASST. PROF. TARUN YENGANTIWAR </a:t>
            </a:r>
          </a:p>
        </p:txBody>
      </p:sp>
      <p:pic>
        <p:nvPicPr>
          <p:cNvPr id="2097162"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63" name="object 5"/>
          <p:cNvPicPr>
            <a:picLocks/>
          </p:cNvPicPr>
          <p:nvPr/>
        </p:nvPicPr>
        <p:blipFill>
          <a:blip xmlns:r="http://schemas.openxmlformats.org/officeDocument/2006/relationships" r:embed="rId2" cstate="print"/>
          <a:stretch>
            <a:fillRect/>
          </a:stretch>
        </p:blipFill>
        <p:spPr>
          <a:xfrm>
            <a:off x="7768838" y="151299"/>
            <a:ext cx="1819274" cy="81914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6" name="object 2"/>
          <p:cNvSpPr txBox="1">
            <a:spLocks noGrp="1"/>
          </p:cNvSpPr>
          <p:nvPr>
            <p:ph type="title"/>
          </p:nvPr>
        </p:nvSpPr>
        <p:spPr>
          <a:xfrm>
            <a:off x="2063460" y="307447"/>
            <a:ext cx="5747832" cy="636270"/>
          </a:xfrm>
          <a:prstGeom prst="rect"/>
        </p:spPr>
        <p:txBody>
          <a:bodyPr bIns="0" lIns="0" rIns="0" rtlCol="0" tIns="77470" vert="horz" wrap="square">
            <a:spAutoFit/>
          </a:bodyPr>
          <a:p>
            <a:pPr algn="ctr" marL="123189">
              <a:lnSpc>
                <a:spcPct val="100000"/>
              </a:lnSpc>
              <a:spcBef>
                <a:spcPts val="610"/>
              </a:spcBef>
            </a:pPr>
            <a:r>
              <a:rPr dirty="0" sz="3800" spc="-50" u="sng"/>
              <a:t>Contents</a:t>
            </a:r>
            <a:endParaRPr dirty="0" sz="3800" u="sng"/>
          </a:p>
        </p:txBody>
      </p:sp>
      <p:pic>
        <p:nvPicPr>
          <p:cNvPr id="2097164" name="object 11"/>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65" name="object 12"/>
          <p:cNvPicPr>
            <a:picLocks/>
          </p:cNvPicPr>
          <p:nvPr/>
        </p:nvPicPr>
        <p:blipFill>
          <a:blip xmlns:r="http://schemas.openxmlformats.org/officeDocument/2006/relationships" r:embed="rId2" cstate="print"/>
          <a:stretch>
            <a:fillRect/>
          </a:stretch>
        </p:blipFill>
        <p:spPr>
          <a:xfrm>
            <a:off x="7805232" y="151300"/>
            <a:ext cx="1819274" cy="819149"/>
          </a:xfrm>
          <a:prstGeom prst="rect"/>
        </p:spPr>
      </p:pic>
      <p:sp>
        <p:nvSpPr>
          <p:cNvPr id="1048597" name="TextBox 15"/>
          <p:cNvSpPr txBox="1"/>
          <p:nvPr/>
        </p:nvSpPr>
        <p:spPr>
          <a:xfrm>
            <a:off x="1828800" y="2173694"/>
            <a:ext cx="5976432" cy="3558541"/>
          </a:xfrm>
          <a:prstGeom prst="rect"/>
          <a:noFill/>
        </p:spPr>
        <p:txBody>
          <a:bodyPr wrap="square">
            <a:spAutoFit/>
          </a:bodyPr>
          <a:p>
            <a:pPr algn="just" indent="-342900" marL="342900">
              <a:buFont typeface="Arial" panose="020B0604020202020204" pitchFamily="34" charset="0"/>
              <a:buChar char="•"/>
            </a:pPr>
            <a:r>
              <a:rPr dirty="0" sz="2800" lang="en-US" spc="135">
                <a:latin typeface="Times New Roman" panose="02020603050405020304" pitchFamily="18" charset="0"/>
                <a:cs typeface="Times New Roman" panose="02020603050405020304" pitchFamily="18" charset="0"/>
              </a:rPr>
              <a:t>Introduction</a:t>
            </a:r>
          </a:p>
          <a:p>
            <a:pPr algn="just" indent="-342900" marL="342900">
              <a:buFont typeface="Arial" panose="020B0604020202020204" pitchFamily="34" charset="0"/>
              <a:buChar char="•"/>
            </a:pPr>
            <a:r>
              <a:rPr dirty="0" sz="2800" lang="en-US" spc="135">
                <a:latin typeface="Times New Roman" panose="02020603050405020304" pitchFamily="18" charset="0"/>
                <a:cs typeface="Times New Roman" panose="02020603050405020304" pitchFamily="18" charset="0"/>
              </a:rPr>
              <a:t>Literature Survey</a:t>
            </a:r>
          </a:p>
          <a:p>
            <a:pPr algn="just" indent="-342900" marL="342900">
              <a:buFont typeface="Arial" panose="020B0604020202020204" pitchFamily="34" charset="0"/>
              <a:buChar char="•"/>
            </a:pPr>
            <a:r>
              <a:rPr dirty="0" sz="2800" lang="en-US" spc="110">
                <a:latin typeface="Times New Roman" panose="02020603050405020304" pitchFamily="18" charset="0"/>
                <a:cs typeface="Times New Roman" panose="02020603050405020304" pitchFamily="18" charset="0"/>
              </a:rPr>
              <a:t>Problem Statement</a:t>
            </a:r>
          </a:p>
          <a:p>
            <a:pPr algn="just" indent="-342900" marL="342900">
              <a:buFont typeface="Arial" panose="020B0604020202020204" pitchFamily="34" charset="0"/>
              <a:buChar char="•"/>
            </a:pPr>
            <a:r>
              <a:rPr dirty="0" sz="2800" lang="en-US" spc="110">
                <a:latin typeface="Times New Roman" panose="02020603050405020304" pitchFamily="18" charset="0"/>
                <a:cs typeface="Times New Roman" panose="02020603050405020304" pitchFamily="18" charset="0"/>
              </a:rPr>
              <a:t>Proposed System</a:t>
            </a:r>
          </a:p>
          <a:p>
            <a:pPr algn="just" indent="-342900" marL="342900">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System</a:t>
            </a:r>
            <a:r>
              <a:rPr dirty="0" sz="2800" lang="en-US" spc="-75">
                <a:latin typeface="Times New Roman" panose="02020603050405020304" pitchFamily="18" charset="0"/>
                <a:cs typeface="Times New Roman" panose="02020603050405020304" pitchFamily="18" charset="0"/>
              </a:rPr>
              <a:t> </a:t>
            </a:r>
            <a:r>
              <a:rPr dirty="0" sz="2800" lang="en-US" spc="-40">
                <a:latin typeface="Times New Roman" panose="02020603050405020304" pitchFamily="18" charset="0"/>
                <a:cs typeface="Times New Roman" panose="02020603050405020304" pitchFamily="18" charset="0"/>
              </a:rPr>
              <a:t>Description</a:t>
            </a:r>
            <a:endParaRPr dirty="0" sz="2800" lang="en-US" spc="110">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800" lang="en-US" spc="90">
                <a:latin typeface="Times New Roman" panose="02020603050405020304" pitchFamily="18" charset="0"/>
                <a:cs typeface="Times New Roman" panose="02020603050405020304" pitchFamily="18" charset="0"/>
              </a:rPr>
              <a:t>Results</a:t>
            </a:r>
            <a:r>
              <a:rPr dirty="0" sz="2800" lang="en-US" spc="-35">
                <a:latin typeface="Times New Roman" panose="02020603050405020304" pitchFamily="18" charset="0"/>
                <a:cs typeface="Times New Roman" panose="02020603050405020304" pitchFamily="18" charset="0"/>
              </a:rPr>
              <a:t> </a:t>
            </a:r>
            <a:r>
              <a:rPr dirty="0" sz="2800" lang="en-US" spc="170">
                <a:latin typeface="Times New Roman" panose="02020603050405020304" pitchFamily="18" charset="0"/>
                <a:cs typeface="Times New Roman" panose="02020603050405020304" pitchFamily="18" charset="0"/>
              </a:rPr>
              <a:t>and</a:t>
            </a:r>
            <a:r>
              <a:rPr dirty="0" sz="2800" lang="en-US" spc="-35">
                <a:latin typeface="Times New Roman" panose="02020603050405020304" pitchFamily="18" charset="0"/>
                <a:cs typeface="Times New Roman" panose="02020603050405020304" pitchFamily="18" charset="0"/>
              </a:rPr>
              <a:t> </a:t>
            </a:r>
            <a:r>
              <a:rPr dirty="0" sz="2800" lang="en-US" spc="75">
                <a:latin typeface="Times New Roman" panose="02020603050405020304" pitchFamily="18" charset="0"/>
                <a:cs typeface="Times New Roman" panose="02020603050405020304" pitchFamily="18" charset="0"/>
              </a:rPr>
              <a:t>Discussion </a:t>
            </a:r>
            <a:r>
              <a:rPr dirty="0" sz="2800" lang="en-US" spc="-710">
                <a:latin typeface="Times New Roman" panose="02020603050405020304" pitchFamily="18" charset="0"/>
                <a:cs typeface="Times New Roman" panose="02020603050405020304" pitchFamily="18" charset="0"/>
              </a:rPr>
              <a:t> </a:t>
            </a:r>
            <a:r>
              <a:rPr dirty="0" sz="2800" lang="en-US" spc="85">
                <a:latin typeface="Times New Roman" panose="02020603050405020304" pitchFamily="18" charset="0"/>
                <a:cs typeface="Times New Roman" panose="02020603050405020304" pitchFamily="18" charset="0"/>
              </a:rPr>
              <a:t>Project</a:t>
            </a:r>
          </a:p>
          <a:p>
            <a:pPr algn="just" indent="-342900" marL="342900">
              <a:buFont typeface="Arial" panose="020B0604020202020204" pitchFamily="34" charset="0"/>
              <a:buChar char="•"/>
            </a:pPr>
            <a:r>
              <a:rPr dirty="0" sz="2800" lang="en-US" spc="60">
                <a:latin typeface="Times New Roman" panose="02020603050405020304" pitchFamily="18" charset="0"/>
                <a:cs typeface="Times New Roman" panose="02020603050405020304" pitchFamily="18" charset="0"/>
              </a:rPr>
              <a:t>References</a:t>
            </a:r>
            <a:endParaRPr dirty="0" sz="2800" lang="en-US">
              <a:latin typeface="Times New Roman" panose="02020603050405020304" pitchFamily="18" charset="0"/>
              <a:cs typeface="Times New Roman" panose="02020603050405020304" pitchFamily="18" charset="0"/>
            </a:endParaRPr>
          </a:p>
          <a:p>
            <a:endParaRPr dirty="0" sz="1800" lang="en-US" spc="110">
              <a:latin typeface="Times New Roman"/>
              <a:cs typeface="Times New Roman"/>
            </a:endParaRP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2" name="object 2"/>
          <p:cNvSpPr txBox="1">
            <a:spLocks noGrp="1"/>
          </p:cNvSpPr>
          <p:nvPr>
            <p:ph type="title"/>
          </p:nvPr>
        </p:nvSpPr>
        <p:spPr>
          <a:xfrm>
            <a:off x="2181224" y="261433"/>
            <a:ext cx="5514976" cy="636270"/>
          </a:xfrm>
          <a:prstGeom prst="rect"/>
        </p:spPr>
        <p:txBody>
          <a:bodyPr bIns="0" lIns="0" rIns="0" rtlCol="0" tIns="77470" vert="horz" wrap="square">
            <a:spAutoFit/>
          </a:bodyPr>
          <a:p>
            <a:pPr algn="ctr">
              <a:lnSpc>
                <a:spcPct val="100000"/>
              </a:lnSpc>
              <a:spcBef>
                <a:spcPts val="610"/>
              </a:spcBef>
            </a:pPr>
            <a:r>
              <a:rPr dirty="0" sz="3800" spc="-85" u="sng"/>
              <a:t>Introduction</a:t>
            </a:r>
            <a:endParaRPr dirty="0" sz="3800" u="sng"/>
          </a:p>
        </p:txBody>
      </p:sp>
      <p:pic>
        <p:nvPicPr>
          <p:cNvPr id="2097166" name="object 3"/>
          <p:cNvPicPr>
            <a:picLocks/>
          </p:cNvPicPr>
          <p:nvPr/>
        </p:nvPicPr>
        <p:blipFill>
          <a:blip xmlns:r="http://schemas.openxmlformats.org/officeDocument/2006/relationships" r:embed="rId1" cstate="print"/>
          <a:stretch>
            <a:fillRect/>
          </a:stretch>
        </p:blipFill>
        <p:spPr>
          <a:xfrm>
            <a:off x="28575" y="1"/>
            <a:ext cx="2152649" cy="1638776"/>
          </a:xfrm>
          <a:prstGeom prst="rect"/>
        </p:spPr>
      </p:pic>
      <p:pic>
        <p:nvPicPr>
          <p:cNvPr id="2097167" name="object 4"/>
          <p:cNvPicPr>
            <a:picLocks/>
          </p:cNvPicPr>
          <p:nvPr/>
        </p:nvPicPr>
        <p:blipFill>
          <a:blip xmlns:r="http://schemas.openxmlformats.org/officeDocument/2006/relationships" r:embed="rId2" cstate="print"/>
          <a:stretch>
            <a:fillRect/>
          </a:stretch>
        </p:blipFill>
        <p:spPr>
          <a:xfrm>
            <a:off x="7787035" y="168722"/>
            <a:ext cx="1819274" cy="819149"/>
          </a:xfrm>
          <a:prstGeom prst="rect"/>
        </p:spPr>
      </p:pic>
      <p:sp>
        <p:nvSpPr>
          <p:cNvPr id="1048603" name="Subtitle 5"/>
          <p:cNvSpPr txBox="1"/>
          <p:nvPr/>
        </p:nvSpPr>
        <p:spPr>
          <a:xfrm>
            <a:off x="609600" y="1524001"/>
            <a:ext cx="8382000" cy="5181600"/>
          </a:xfrm>
          <a:prstGeom prst="rect"/>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indent="-342900" marL="342900">
              <a:lnSpc>
                <a:spcPct val="150000"/>
              </a:lnSpc>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This project is created to provide “safe, reliable, saving, efficient and affordable” services for user. This idea would help the user in a better way.</a:t>
            </a:r>
          </a:p>
          <a:p>
            <a:pPr algn="just" indent="-342900" marL="342900">
              <a:lnSpc>
                <a:spcPct val="150000"/>
              </a:lnSpc>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 As per the previous system the user had to do each and every process manually, but this system helps user to make the work bit faster through online application and transection . </a:t>
            </a:r>
          </a:p>
          <a:p>
            <a:pPr algn="just" indent="-342900" marL="342900">
              <a:lnSpc>
                <a:spcPct val="150000"/>
              </a:lnSpc>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The user can take print out of this bus pass from Pass id Number within a day and use them.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4" name="object 2"/>
          <p:cNvSpPr txBox="1">
            <a:spLocks noGrp="1"/>
          </p:cNvSpPr>
          <p:nvPr>
            <p:ph type="title"/>
          </p:nvPr>
        </p:nvSpPr>
        <p:spPr>
          <a:xfrm>
            <a:off x="2057400" y="345722"/>
            <a:ext cx="5656845" cy="576581"/>
          </a:xfrm>
          <a:prstGeom prst="rect"/>
        </p:spPr>
        <p:txBody>
          <a:bodyPr bIns="0" lIns="0" rIns="0" rtlCol="0" tIns="17780" vert="horz" wrap="square">
            <a:spAutoFit/>
          </a:bodyPr>
          <a:p>
            <a:pPr algn="ctr" marL="12700">
              <a:lnSpc>
                <a:spcPct val="100000"/>
              </a:lnSpc>
              <a:spcBef>
                <a:spcPts val="140"/>
              </a:spcBef>
            </a:pPr>
            <a:r>
              <a:rPr dirty="0" sz="3800" spc="-65" u="sng"/>
              <a:t>Literature</a:t>
            </a:r>
            <a:r>
              <a:rPr dirty="0" sz="3800" spc="-25" u="sng"/>
              <a:t> </a:t>
            </a:r>
            <a:r>
              <a:rPr dirty="0" sz="3800" spc="-75" u="sng"/>
              <a:t>Survey</a:t>
            </a:r>
            <a:endParaRPr dirty="0" sz="3800" u="sng"/>
          </a:p>
        </p:txBody>
      </p:sp>
      <p:sp>
        <p:nvSpPr>
          <p:cNvPr id="1048605" name="object 3"/>
          <p:cNvSpPr txBox="1"/>
          <p:nvPr/>
        </p:nvSpPr>
        <p:spPr>
          <a:xfrm>
            <a:off x="1015365" y="1905000"/>
            <a:ext cx="7722870" cy="4993640"/>
          </a:xfrm>
          <a:prstGeom prst="rect"/>
        </p:spPr>
        <p:txBody>
          <a:bodyPr bIns="0" lIns="0" rIns="0" rtlCol="0" tIns="15240" vert="horz"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Sadaf Sheikh, Gayatri Shinde, Mayuri </a:t>
            </a:r>
            <a:r>
              <a:rPr dirty="0" sz="2400" lang="en-US" err="1">
                <a:latin typeface="Times New Roman" panose="02020603050405020304" pitchFamily="18" charset="0"/>
                <a:cs typeface="Times New Roman" panose="02020603050405020304" pitchFamily="18" charset="0"/>
              </a:rPr>
              <a:t>Potghan</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Tazeen</a:t>
            </a:r>
            <a:r>
              <a:rPr dirty="0" sz="2400" lang="en-US">
                <a:latin typeface="Times New Roman" panose="02020603050405020304" pitchFamily="18" charset="0"/>
                <a:cs typeface="Times New Roman" panose="02020603050405020304" pitchFamily="18" charset="0"/>
              </a:rPr>
              <a:t> Sheikh “application which will be used for the process of </a:t>
            </a:r>
            <a:r>
              <a:rPr b="1" dirty="0" sz="2400" i="1" lang="en-US">
                <a:latin typeface="Times New Roman" panose="02020603050405020304" pitchFamily="18" charset="0"/>
                <a:cs typeface="Times New Roman" panose="02020603050405020304" pitchFamily="18" charset="0"/>
              </a:rPr>
              <a:t>booking a ticket for travel through local trains or metros</a:t>
            </a:r>
            <a:r>
              <a:rPr dirty="0" sz="2400" lang="en-US">
                <a:latin typeface="Times New Roman" panose="02020603050405020304" pitchFamily="18" charset="0"/>
                <a:cs typeface="Times New Roman" panose="02020603050405020304" pitchFamily="18" charset="0"/>
              </a:rPr>
              <a:t>”. </a:t>
            </a:r>
          </a:p>
          <a:p>
            <a:pPr algn="just" indent="-285750" marL="28575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Ramadevi</a:t>
            </a:r>
            <a:r>
              <a:rPr dirty="0" sz="2400" lang="en-US">
                <a:latin typeface="Times New Roman" panose="02020603050405020304" pitchFamily="18" charset="0"/>
                <a:cs typeface="Times New Roman" panose="02020603050405020304" pitchFamily="18" charset="0"/>
              </a:rPr>
              <a:t>. K, Murugan. S, Bharath. S  “</a:t>
            </a:r>
            <a:r>
              <a:rPr b="1" dirty="0" sz="2400" i="1" lang="en-US">
                <a:latin typeface="Times New Roman" panose="02020603050405020304" pitchFamily="18" charset="0"/>
                <a:cs typeface="Times New Roman" panose="02020603050405020304" pitchFamily="18" charset="0"/>
              </a:rPr>
              <a:t>mobile ticket application </a:t>
            </a:r>
            <a:r>
              <a:rPr dirty="0" sz="2400" lang="en-US">
                <a:latin typeface="Times New Roman" panose="02020603050405020304" pitchFamily="18" charset="0"/>
                <a:cs typeface="Times New Roman" panose="02020603050405020304" pitchFamily="18" charset="0"/>
              </a:rPr>
              <a:t>developed for android in which user procure ticket in future” .</a:t>
            </a:r>
          </a:p>
          <a:p>
            <a:pPr algn="just" indent="-285750" marL="28575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Neha </a:t>
            </a:r>
            <a:r>
              <a:rPr dirty="0" sz="2400" lang="en-US" err="1">
                <a:latin typeface="Times New Roman" panose="02020603050405020304" pitchFamily="18" charset="0"/>
                <a:cs typeface="Times New Roman" panose="02020603050405020304" pitchFamily="18" charset="0"/>
              </a:rPr>
              <a:t>sandikar</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rane</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dipti</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sachin</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panday</a:t>
            </a:r>
            <a:r>
              <a:rPr dirty="0" sz="2400" lang="en-US">
                <a:latin typeface="Times New Roman" panose="02020603050405020304" pitchFamily="18" charset="0"/>
                <a:cs typeface="Times New Roman" panose="02020603050405020304" pitchFamily="18" charset="0"/>
              </a:rPr>
              <a:t> proposed the various techniques for buying metro </a:t>
            </a:r>
            <a:r>
              <a:rPr b="1" dirty="0" sz="2400" i="1" lang="en-US">
                <a:latin typeface="Times New Roman" panose="02020603050405020304" pitchFamily="18" charset="0"/>
                <a:cs typeface="Times New Roman" panose="02020603050405020304" pitchFamily="18" charset="0"/>
              </a:rPr>
              <a:t>tickets or local railway tickets through their Smartphone </a:t>
            </a:r>
            <a:r>
              <a:rPr dirty="0" sz="2400" lang="en-US">
                <a:latin typeface="Times New Roman" panose="02020603050405020304" pitchFamily="18" charset="0"/>
                <a:cs typeface="Times New Roman" panose="02020603050405020304" pitchFamily="18" charset="0"/>
              </a:rPr>
              <a:t>application and introduced ticket checker .</a:t>
            </a:r>
          </a:p>
          <a:p>
            <a:pPr algn="just" indent="-285750" marL="285750">
              <a:buFont typeface="Arial" panose="020B0604020202020204" pitchFamily="34" charset="0"/>
              <a:buChar char="•"/>
            </a:pPr>
            <a:endParaRPr dirty="0" sz="2400" lang="en-US">
              <a:cs typeface="Times New Roman" panose="02020603050405020304" pitchFamily="18" charset="0"/>
            </a:endParaRPr>
          </a:p>
        </p:txBody>
      </p:sp>
      <p:pic>
        <p:nvPicPr>
          <p:cNvPr id="2097168"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69" name="object 5"/>
          <p:cNvPicPr>
            <a:picLocks/>
          </p:cNvPicPr>
          <p:nvPr/>
        </p:nvPicPr>
        <p:blipFill>
          <a:blip xmlns:r="http://schemas.openxmlformats.org/officeDocument/2006/relationships" r:embed="rId2" cstate="print"/>
          <a:stretch>
            <a:fillRect/>
          </a:stretch>
        </p:blipFill>
        <p:spPr>
          <a:xfrm>
            <a:off x="7714246" y="151298"/>
            <a:ext cx="1819274" cy="81914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6" name="object 2"/>
          <p:cNvSpPr txBox="1">
            <a:spLocks noGrp="1"/>
          </p:cNvSpPr>
          <p:nvPr>
            <p:ph type="title"/>
          </p:nvPr>
        </p:nvSpPr>
        <p:spPr>
          <a:xfrm>
            <a:off x="2181223" y="352681"/>
            <a:ext cx="5605811" cy="636905"/>
          </a:xfrm>
          <a:prstGeom prst="rect"/>
        </p:spPr>
        <p:txBody>
          <a:bodyPr bIns="0" lIns="0" rIns="0" rtlCol="0" tIns="78105" vert="horz" wrap="square">
            <a:spAutoFit/>
          </a:bodyPr>
          <a:p>
            <a:pPr algn="ctr">
              <a:lnSpc>
                <a:spcPct val="100000"/>
              </a:lnSpc>
              <a:spcBef>
                <a:spcPts val="615"/>
              </a:spcBef>
            </a:pPr>
            <a:r>
              <a:rPr dirty="0" sz="3800" spc="-60" u="sng"/>
              <a:t>Problem</a:t>
            </a:r>
            <a:r>
              <a:rPr dirty="0" sz="3800" spc="-25" u="sng"/>
              <a:t> Statement</a:t>
            </a:r>
            <a:endParaRPr dirty="0" sz="3800" u="sng"/>
          </a:p>
        </p:txBody>
      </p:sp>
      <p:pic>
        <p:nvPicPr>
          <p:cNvPr id="2097170" name="object 3"/>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71" name="object 4"/>
          <p:cNvPicPr>
            <a:picLocks/>
          </p:cNvPicPr>
          <p:nvPr/>
        </p:nvPicPr>
        <p:blipFill>
          <a:blip xmlns:r="http://schemas.openxmlformats.org/officeDocument/2006/relationships" r:embed="rId2" cstate="print"/>
          <a:stretch>
            <a:fillRect/>
          </a:stretch>
        </p:blipFill>
        <p:spPr>
          <a:xfrm>
            <a:off x="7787035" y="151299"/>
            <a:ext cx="1819274" cy="819149"/>
          </a:xfrm>
          <a:prstGeom prst="rect"/>
        </p:spPr>
      </p:pic>
      <p:sp>
        <p:nvSpPr>
          <p:cNvPr id="1048607" name="Content Placeholder 2"/>
          <p:cNvSpPr txBox="1"/>
          <p:nvPr/>
        </p:nvSpPr>
        <p:spPr>
          <a:xfrm>
            <a:off x="762000" y="1725843"/>
            <a:ext cx="8229600" cy="4389120"/>
          </a:xfrm>
          <a:prstGeom prst="rect"/>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indent="-342900" marL="342900">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The person has to visit the counter and have to submit the details and then they have to wait for approval. For each and every process there is time limit specified if the person fails to go on time then all the transactions will be cancelled.</a:t>
            </a:r>
          </a:p>
          <a:p>
            <a:pPr algn="just" indent="-342900" marL="342900">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In this existing system was used to bus details maintain through file. And after bus information are stored to computerize .</a:t>
            </a:r>
          </a:p>
          <a:p>
            <a:pPr algn="just" indent="-342900" marL="342900">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Which is much of time consuming process and more importantly it is error prone. At present system bus pass collect from depot very rare one. User can facing lot of problems.</a:t>
            </a:r>
          </a:p>
          <a:p>
            <a:pPr algn="just" indent="-342900" marL="342900">
              <a:buFont typeface="Arial" panose="020B0604020202020204" pitchFamily="34" charset="0"/>
              <a:buChar char="•"/>
            </a:pPr>
            <a:r>
              <a:rPr dirty="0" sz="2400" kern="0" lang="en-US">
                <a:solidFill>
                  <a:sysClr lastClr="000000" val="windowText"/>
                </a:solidFill>
                <a:latin typeface="Times New Roman" panose="02020603050405020304" pitchFamily="18" charset="0"/>
                <a:cs typeface="Times New Roman" panose="02020603050405020304" pitchFamily="18" charset="0"/>
              </a:rPr>
              <a:t>At present keeping records is manual.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8" name="object 2"/>
          <p:cNvSpPr txBox="1">
            <a:spLocks noGrp="1"/>
          </p:cNvSpPr>
          <p:nvPr>
            <p:ph type="title"/>
          </p:nvPr>
        </p:nvSpPr>
        <p:spPr>
          <a:xfrm>
            <a:off x="2181224" y="276027"/>
            <a:ext cx="5514976" cy="694421"/>
          </a:xfrm>
          <a:prstGeom prst="rect"/>
        </p:spPr>
        <p:txBody>
          <a:bodyPr bIns="0" lIns="0" rIns="0" rtlCol="0" tIns="78105" vert="horz" wrap="square">
            <a:spAutoFit/>
          </a:bodyPr>
          <a:p>
            <a:pPr algn="ctr">
              <a:lnSpc>
                <a:spcPct val="100000"/>
              </a:lnSpc>
              <a:spcBef>
                <a:spcPts val="615"/>
              </a:spcBef>
            </a:pPr>
            <a:r>
              <a:rPr dirty="0" sz="4000" lang="en-US" spc="110" u="sng">
                <a:latin typeface="Times New Roman"/>
                <a:cs typeface="Times New Roman"/>
              </a:rPr>
              <a:t>Proposed System</a:t>
            </a:r>
            <a:endParaRPr dirty="0" sz="3800" u="sng"/>
          </a:p>
        </p:txBody>
      </p:sp>
      <p:pic>
        <p:nvPicPr>
          <p:cNvPr id="2097172" name="object 3"/>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73" name="object 4"/>
          <p:cNvPicPr>
            <a:picLocks/>
          </p:cNvPicPr>
          <p:nvPr/>
        </p:nvPicPr>
        <p:blipFill>
          <a:blip xmlns:r="http://schemas.openxmlformats.org/officeDocument/2006/relationships" r:embed="rId2" cstate="print"/>
          <a:stretch>
            <a:fillRect/>
          </a:stretch>
        </p:blipFill>
        <p:spPr>
          <a:xfrm>
            <a:off x="7787035" y="151299"/>
            <a:ext cx="1819274" cy="819149"/>
          </a:xfrm>
          <a:prstGeom prst="rect"/>
        </p:spPr>
      </p:pic>
      <p:sp>
        <p:nvSpPr>
          <p:cNvPr id="1048609" name="Content Placeholder 2"/>
          <p:cNvSpPr txBox="1"/>
          <p:nvPr/>
        </p:nvSpPr>
        <p:spPr>
          <a:xfrm>
            <a:off x="762000" y="1371600"/>
            <a:ext cx="8229600" cy="5257800"/>
          </a:xfrm>
          <a:prstGeom prst="rect"/>
        </p:spPr>
        <p:txBody>
          <a:bodyPr>
            <a:normAutofit fontScale="900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dirty="0" sz="2600" kern="0" lang="en-US">
                <a:solidFill>
                  <a:sysClr lastClr="000000" val="windowText"/>
                </a:solidFill>
                <a:latin typeface="Times New Roman" panose="02020603050405020304" pitchFamily="18" charset="0"/>
                <a:cs typeface="Times New Roman" panose="02020603050405020304" pitchFamily="18" charset="0"/>
              </a:rPr>
              <a:t>In the proposed system user register their details through online and get their unique Pass id Number for further processing. In this bus pass, all the required details such as candidate name, address, identity proof, mail id, name of the school (government/private), validity period, amount paid (free for government school students) and photo copy of the candidate are provided.</a:t>
            </a:r>
          </a:p>
          <a:p>
            <a:pPr algn="just">
              <a:lnSpc>
                <a:spcPct val="150000"/>
              </a:lnSpc>
            </a:pPr>
            <a:r>
              <a:rPr b="1" dirty="0" sz="2600" kern="0" lang="en-US">
                <a:solidFill>
                  <a:sysClr lastClr="000000" val="windowText"/>
                </a:solidFill>
                <a:latin typeface="Times New Roman" panose="02020603050405020304" pitchFamily="18" charset="0"/>
                <a:cs typeface="Times New Roman" panose="02020603050405020304" pitchFamily="18" charset="0"/>
              </a:rPr>
              <a:t>Features of the Proposed System </a:t>
            </a:r>
          </a:p>
          <a:p>
            <a:pPr algn="just" indent="-457200" marL="457200">
              <a:lnSpc>
                <a:spcPct val="150000"/>
              </a:lnSpc>
              <a:buFont typeface="Arial" panose="020B0604020202020204" pitchFamily="34" charset="0"/>
              <a:buChar char="•"/>
            </a:pPr>
            <a:r>
              <a:rPr dirty="0" sz="2600" kern="0" lang="en-US">
                <a:solidFill>
                  <a:sysClr lastClr="000000" val="windowText"/>
                </a:solidFill>
                <a:latin typeface="Times New Roman" panose="02020603050405020304" pitchFamily="18" charset="0"/>
                <a:cs typeface="Times New Roman" panose="02020603050405020304" pitchFamily="18" charset="0"/>
              </a:rPr>
              <a:t>To provide huge maintenance of records .</a:t>
            </a:r>
          </a:p>
          <a:p>
            <a:pPr algn="just" indent="-457200" marL="457200">
              <a:lnSpc>
                <a:spcPct val="150000"/>
              </a:lnSpc>
              <a:buFont typeface="Arial" panose="020B0604020202020204" pitchFamily="34" charset="0"/>
              <a:buChar char="•"/>
            </a:pPr>
            <a:r>
              <a:rPr dirty="0" sz="2600" kern="0" lang="en-US">
                <a:solidFill>
                  <a:sysClr lastClr="000000" val="windowText"/>
                </a:solidFill>
                <a:latin typeface="Times New Roman" panose="02020603050405020304" pitchFamily="18" charset="0"/>
                <a:cs typeface="Times New Roman" panose="02020603050405020304" pitchFamily="18" charset="0"/>
              </a:rPr>
              <a:t>Flexibility of Online transactions can be completed in time .</a:t>
            </a:r>
          </a:p>
          <a:p>
            <a:pPr algn="just" indent="-457200" marL="457200">
              <a:lnSpc>
                <a:spcPct val="150000"/>
              </a:lnSpc>
              <a:buFont typeface="Arial" panose="020B0604020202020204" pitchFamily="34" charset="0"/>
              <a:buChar char="•"/>
            </a:pPr>
            <a:r>
              <a:rPr dirty="0" sz="2600" kern="0" lang="en-US">
                <a:solidFill>
                  <a:sysClr lastClr="000000" val="windowText"/>
                </a:solidFill>
                <a:latin typeface="Times New Roman" panose="02020603050405020304" pitchFamily="18" charset="0"/>
                <a:cs typeface="Times New Roman" panose="02020603050405020304" pitchFamily="18" charset="0"/>
              </a:rPr>
              <a:t>Easily bus pass apply online and take print of pass within a day.</a:t>
            </a:r>
          </a:p>
          <a:p>
            <a:pPr algn="just"/>
            <a:endParaRPr dirty="0" sz="2000" kern="0" lang="en-US">
              <a:solidFill>
                <a:sysClr lastClr="000000" val="windowText"/>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0" name="object 3"/>
          <p:cNvSpPr txBox="1">
            <a:spLocks noGrp="1"/>
          </p:cNvSpPr>
          <p:nvPr>
            <p:ph type="title"/>
          </p:nvPr>
        </p:nvSpPr>
        <p:spPr>
          <a:xfrm>
            <a:off x="2181224" y="359578"/>
            <a:ext cx="5514976" cy="576580"/>
          </a:xfrm>
          <a:prstGeom prst="rect"/>
        </p:spPr>
        <p:txBody>
          <a:bodyPr bIns="0" lIns="0" rIns="0" rtlCol="0" tIns="17780" vert="horz" wrap="square">
            <a:spAutoFit/>
          </a:bodyPr>
          <a:p>
            <a:pPr algn="ctr" marL="12700">
              <a:lnSpc>
                <a:spcPct val="100000"/>
              </a:lnSpc>
              <a:spcBef>
                <a:spcPts val="140"/>
              </a:spcBef>
            </a:pPr>
            <a:r>
              <a:rPr dirty="0" sz="3800" u="sng"/>
              <a:t>System</a:t>
            </a:r>
            <a:r>
              <a:rPr dirty="0" sz="3800" spc="-75" u="sng"/>
              <a:t> </a:t>
            </a:r>
            <a:r>
              <a:rPr dirty="0" sz="3800" spc="-40" u="sng"/>
              <a:t>Description</a:t>
            </a:r>
            <a:endParaRPr dirty="0" sz="3800" u="sng"/>
          </a:p>
        </p:txBody>
      </p:sp>
      <p:pic>
        <p:nvPicPr>
          <p:cNvPr id="2097174"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75" name="object 5"/>
          <p:cNvPicPr>
            <a:picLocks/>
          </p:cNvPicPr>
          <p:nvPr/>
        </p:nvPicPr>
        <p:blipFill>
          <a:blip xmlns:r="http://schemas.openxmlformats.org/officeDocument/2006/relationships" r:embed="rId2" cstate="print"/>
          <a:stretch>
            <a:fillRect/>
          </a:stretch>
        </p:blipFill>
        <p:spPr>
          <a:xfrm>
            <a:off x="7787035" y="151299"/>
            <a:ext cx="1819274" cy="819149"/>
          </a:xfrm>
          <a:prstGeom prst="rect"/>
        </p:spPr>
      </p:pic>
      <p:sp>
        <p:nvSpPr>
          <p:cNvPr id="1048611" name="Content Placeholder 2"/>
          <p:cNvSpPr txBox="1"/>
          <p:nvPr/>
        </p:nvSpPr>
        <p:spPr>
          <a:xfrm>
            <a:off x="1302327" y="1638776"/>
            <a:ext cx="7093526" cy="2019300"/>
          </a:xfrm>
          <a:prstGeom prst="rect"/>
        </p:spPr>
        <p:txBody>
          <a:bodyPr bIns="0" lIns="0" rIns="0" tIns="0" wrap="square">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b="1" dirty="0" sz="2800" kern="0" lang="en-US">
                <a:latin typeface="Times New Roman" panose="02020603050405020304" pitchFamily="18" charset="0"/>
                <a:cs typeface="Times New Roman" panose="02020603050405020304" pitchFamily="18" charset="0"/>
              </a:rPr>
              <a:t>Software Requirements</a:t>
            </a:r>
          </a:p>
          <a:p>
            <a:endParaRPr b="1" dirty="0" kern="0" lang="en-US">
              <a:latin typeface="Times New Roman" panose="02020603050405020304" pitchFamily="18" charset="0"/>
              <a:cs typeface="Times New Roman" panose="02020603050405020304" pitchFamily="18" charset="0"/>
            </a:endParaRPr>
          </a:p>
          <a:p>
            <a:r>
              <a:rPr dirty="0" sz="2400" kern="0" lang="en-US">
                <a:latin typeface="Times New Roman" panose="02020603050405020304" pitchFamily="18" charset="0"/>
                <a:cs typeface="Times New Roman" panose="02020603050405020304" pitchFamily="18" charset="0"/>
              </a:rPr>
              <a:t>Language : PHP, MySQL Database</a:t>
            </a:r>
          </a:p>
          <a:p>
            <a:r>
              <a:rPr dirty="0" sz="2400" kern="0" lang="en-US">
                <a:latin typeface="Times New Roman" panose="02020603050405020304" pitchFamily="18" charset="0"/>
                <a:cs typeface="Times New Roman" panose="02020603050405020304" pitchFamily="18" charset="0"/>
              </a:rPr>
              <a:t>Front End Tool: PHP, HTML, CSS, JS, BOOTSTRAP</a:t>
            </a:r>
          </a:p>
          <a:p>
            <a:r>
              <a:rPr dirty="0" sz="2400" kern="0" lang="en-US">
                <a:latin typeface="Times New Roman" panose="02020603050405020304" pitchFamily="18" charset="0"/>
                <a:cs typeface="Times New Roman" panose="02020603050405020304" pitchFamily="18" charset="0"/>
              </a:rPr>
              <a:t>Operating System: Windows 7.</a:t>
            </a:r>
          </a:p>
          <a:p>
            <a:endParaRPr dirty="0" kern="0" lang="en-US"/>
          </a:p>
        </p:txBody>
      </p:sp>
      <p:sp>
        <p:nvSpPr>
          <p:cNvPr id="1048612" name="Content Placeholder 2"/>
          <p:cNvSpPr txBox="1"/>
          <p:nvPr/>
        </p:nvSpPr>
        <p:spPr>
          <a:xfrm>
            <a:off x="1288472" y="4055486"/>
            <a:ext cx="7093527" cy="2192914"/>
          </a:xfrm>
          <a:prstGeom prst="rect"/>
        </p:spPr>
        <p:txBody>
          <a:bodyPr bIns="0" lIns="0" rIns="0" tIns="0" wrap="square">
            <a:normAutofit fontScale="55556" lnSpcReduction="20000"/>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b="1" dirty="0" sz="5900" kern="0" lang="en-US">
                <a:latin typeface="Times New Roman" panose="02020603050405020304" pitchFamily="18" charset="0"/>
                <a:cs typeface="Times New Roman" panose="02020603050405020304" pitchFamily="18" charset="0"/>
              </a:rPr>
              <a:t>Hardware Requirement</a:t>
            </a:r>
          </a:p>
          <a:p>
            <a:endParaRPr dirty="0" sz="3800" kern="0" lang="en-US">
              <a:latin typeface="Times New Roman" panose="02020603050405020304" pitchFamily="18" charset="0"/>
              <a:cs typeface="Times New Roman" panose="02020603050405020304" pitchFamily="18" charset="0"/>
            </a:endParaRPr>
          </a:p>
          <a:p>
            <a:r>
              <a:rPr dirty="0" sz="4400" kern="0" lang="en-US">
                <a:latin typeface="Times New Roman" panose="02020603050405020304" pitchFamily="18" charset="0"/>
                <a:cs typeface="Times New Roman" panose="02020603050405020304" pitchFamily="18" charset="0"/>
              </a:rPr>
              <a:t>Processor: Intel Pentium IV Processor  </a:t>
            </a:r>
          </a:p>
          <a:p>
            <a:r>
              <a:rPr dirty="0" sz="4400" kern="0" lang="en-US">
                <a:latin typeface="Times New Roman" panose="02020603050405020304" pitchFamily="18" charset="0"/>
                <a:cs typeface="Times New Roman" panose="02020603050405020304" pitchFamily="18" charset="0"/>
              </a:rPr>
              <a:t>Random Memory: 4 GB </a:t>
            </a:r>
          </a:p>
          <a:p>
            <a:r>
              <a:rPr dirty="0" sz="4400" kern="0" lang="en-US">
                <a:latin typeface="Times New Roman" panose="02020603050405020304" pitchFamily="18" charset="0"/>
                <a:cs typeface="Times New Roman" panose="02020603050405020304" pitchFamily="18" charset="0"/>
              </a:rPr>
              <a:t>Hard Disk : 500 GB</a:t>
            </a:r>
          </a:p>
          <a:p>
            <a:r>
              <a:rPr dirty="0" sz="4400" kern="0" lang="en-US">
                <a:latin typeface="Times New Roman" panose="02020603050405020304" pitchFamily="18" charset="0"/>
                <a:cs typeface="Times New Roman" panose="02020603050405020304" pitchFamily="18" charset="0"/>
              </a:rPr>
              <a:t>Mouse</a:t>
            </a:r>
          </a:p>
          <a:p>
            <a:r>
              <a:rPr dirty="0" sz="4400" kern="0" lang="en-US">
                <a:latin typeface="Times New Roman" panose="02020603050405020304" pitchFamily="18" charset="0"/>
                <a:cs typeface="Times New Roman" panose="02020603050405020304" pitchFamily="18" charset="0"/>
              </a:rPr>
              <a:t>Keyboard</a:t>
            </a:r>
          </a:p>
          <a:p>
            <a:endParaRPr dirty="0" kern="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76" name="object 4"/>
          <p:cNvPicPr>
            <a:picLocks/>
          </p:cNvPicPr>
          <p:nvPr/>
        </p:nvPicPr>
        <p:blipFill>
          <a:blip xmlns:r="http://schemas.openxmlformats.org/officeDocument/2006/relationships" r:embed="rId1" cstate="print"/>
          <a:stretch>
            <a:fillRect/>
          </a:stretch>
        </p:blipFill>
        <p:spPr>
          <a:xfrm>
            <a:off x="28575" y="0"/>
            <a:ext cx="2152649" cy="1638776"/>
          </a:xfrm>
          <a:prstGeom prst="rect"/>
        </p:spPr>
      </p:pic>
      <p:pic>
        <p:nvPicPr>
          <p:cNvPr id="2097177" name="object 9"/>
          <p:cNvPicPr>
            <a:picLocks/>
          </p:cNvPicPr>
          <p:nvPr/>
        </p:nvPicPr>
        <p:blipFill>
          <a:blip xmlns:r="http://schemas.openxmlformats.org/officeDocument/2006/relationships" r:embed="rId2" cstate="print"/>
          <a:stretch>
            <a:fillRect/>
          </a:stretch>
        </p:blipFill>
        <p:spPr>
          <a:xfrm>
            <a:off x="7768838" y="151300"/>
            <a:ext cx="1819274" cy="819149"/>
          </a:xfrm>
          <a:prstGeom prst="rect"/>
        </p:spPr>
      </p:pic>
      <p:sp>
        <p:nvSpPr>
          <p:cNvPr id="1048613" name="TextBox 6"/>
          <p:cNvSpPr txBox="1"/>
          <p:nvPr/>
        </p:nvSpPr>
        <p:spPr>
          <a:xfrm>
            <a:off x="2181224" y="222320"/>
            <a:ext cx="5587614" cy="650240"/>
          </a:xfrm>
          <a:prstGeom prst="rect"/>
          <a:noFill/>
        </p:spPr>
        <p:txBody>
          <a:bodyPr wrap="square">
            <a:spAutoFit/>
          </a:bodyPr>
          <a:p>
            <a:pPr algn="ctr" marL="12700">
              <a:spcBef>
                <a:spcPts val="140"/>
              </a:spcBef>
            </a:pPr>
            <a:r>
              <a:rPr b="1" dirty="0" sz="3800" lang="en-IN" u="sng">
                <a:latin typeface="Times New Roman"/>
                <a:ea typeface="+mj-ea"/>
                <a:cs typeface="Times New Roman"/>
              </a:rPr>
              <a:t>System Description</a:t>
            </a:r>
          </a:p>
        </p:txBody>
      </p:sp>
      <p:pic>
        <p:nvPicPr>
          <p:cNvPr id="2097178" name="Picture 7"/>
          <p:cNvPicPr>
            <a:picLocks noChangeAspect="1"/>
          </p:cNvPicPr>
          <p:nvPr/>
        </p:nvPicPr>
        <p:blipFill>
          <a:blip xmlns:r="http://schemas.openxmlformats.org/officeDocument/2006/relationships" r:embed="rId3"/>
          <a:stretch>
            <a:fillRect/>
          </a:stretch>
        </p:blipFill>
        <p:spPr>
          <a:xfrm>
            <a:off x="1302327" y="2743200"/>
            <a:ext cx="7490912" cy="3191176"/>
          </a:xfrm>
          <a:prstGeom prst="rect"/>
        </p:spPr>
      </p:pic>
      <p:sp>
        <p:nvSpPr>
          <p:cNvPr id="1048614" name="TextBox 9"/>
          <p:cNvSpPr txBox="1"/>
          <p:nvPr/>
        </p:nvSpPr>
        <p:spPr>
          <a:xfrm>
            <a:off x="1219199" y="1425326"/>
            <a:ext cx="4876800" cy="802640"/>
          </a:xfrm>
          <a:prstGeom prst="rect"/>
          <a:noFill/>
        </p:spPr>
        <p:txBody>
          <a:bodyPr wrap="square">
            <a:spAutoFit/>
          </a:bodyPr>
          <a:p>
            <a:r>
              <a:rPr b="1" dirty="0" sz="2400" lang="en-US">
                <a:latin typeface="Times New Roman" panose="02020603050405020304" pitchFamily="18" charset="0"/>
                <a:cs typeface="Times New Roman" panose="02020603050405020304" pitchFamily="18" charset="0"/>
              </a:rPr>
              <a:t>CONCEPTUAL DRAWINGS /FLOW CHART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Template (1).ppt</dc:title>
  <dc:creator>Divya Kathoke</dc:creator>
  <cp:lastModifiedBy>Shruti Kothekar</cp:lastModifiedBy>
  <dcterms:created xsi:type="dcterms:W3CDTF">2023-03-23T01:55:29Z</dcterms:created>
  <dcterms:modified xsi:type="dcterms:W3CDTF">2023-03-31T14:08:40Z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2023-03-23T00:00:00Z</vt:filetime>
  </property>
  <property fmtid="{D5CDD505-2E9C-101B-9397-08002B2CF9AE}" pid="3" name="Creator">
    <vt:lpwstr>Canva</vt:lpwstr>
  </property>
  <property fmtid="{D5CDD505-2E9C-101B-9397-08002B2CF9AE}" pid="4" name="LastSaved">
    <vt:filetime>2023-03-23T00:00:00Z</vt:filetime>
  </property>
  <property fmtid="{D5CDD505-2E9C-101B-9397-08002B2CF9AE}" pid="5" name="ICV">
    <vt:lpwstr>7cd0d69a9e404ea7910ebc7d580f20dd</vt:lpwstr>
  </property>
</Properties>
</file>