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59" r:id="rId5"/>
    <p:sldId id="268" r:id="rId6"/>
    <p:sldId id="269" r:id="rId7"/>
    <p:sldId id="260" r:id="rId8"/>
    <p:sldId id="275" r:id="rId9"/>
    <p:sldId id="274" r:id="rId10"/>
    <p:sldId id="273" r:id="rId11"/>
    <p:sldId id="262" r:id="rId12"/>
    <p:sldId id="263" r:id="rId13"/>
    <p:sldId id="276" r:id="rId14"/>
    <p:sldId id="264" r:id="rId15"/>
    <p:sldId id="272" r:id="rId16"/>
    <p:sldId id="277" r:id="rId17"/>
    <p:sldId id="278" r:id="rId18"/>
    <p:sldId id="271" r:id="rId19"/>
    <p:sldId id="281"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94660"/>
  </p:normalViewPr>
  <p:slideViewPr>
    <p:cSldViewPr snapToGrid="0">
      <p:cViewPr varScale="1">
        <p:scale>
          <a:sx n="67" d="100"/>
          <a:sy n="67" d="100"/>
        </p:scale>
        <p:origin x="7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8FE0260C-F611-406D-A313-69C8F444A1AD}" type="datetimeFigureOut">
              <a:rPr lang="en-IN" smtClean="0"/>
              <a:t>07-06-2024</a:t>
            </a:fld>
            <a:endParaRPr lang="en-IN"/>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0C443D92-0309-4CB3-B2F8-1F54FF410D6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E0260C-F611-406D-A313-69C8F444A1AD}"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3D92-0309-4CB3-B2F8-1F54FF410D6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E0260C-F611-406D-A313-69C8F444A1AD}"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3D92-0309-4CB3-B2F8-1F54FF410D6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8FE0260C-F611-406D-A313-69C8F444A1AD}" type="datetimeFigureOut">
              <a:rPr lang="en-IN" smtClean="0"/>
              <a:t>07-06-2024</a:t>
            </a:fld>
            <a:endParaRPr lang="en-IN"/>
          </a:p>
        </p:txBody>
      </p:sp>
      <p:sp>
        <p:nvSpPr>
          <p:cNvPr id="5" name="Footer Placeholder 4"/>
          <p:cNvSpPr>
            <a:spLocks noGrp="1"/>
          </p:cNvSpPr>
          <p:nvPr>
            <p:ph type="ftr" sz="quarter" idx="11"/>
          </p:nvPr>
        </p:nvSpPr>
        <p:spPr>
          <a:xfrm>
            <a:off x="609600" y="6480970"/>
            <a:ext cx="5680075" cy="300831"/>
          </a:xfrm>
        </p:spPr>
        <p:txBody>
          <a:bodyPr/>
          <a:lstStyle/>
          <a:p>
            <a:endParaRPr lang="en-IN"/>
          </a:p>
        </p:txBody>
      </p:sp>
      <p:sp>
        <p:nvSpPr>
          <p:cNvPr id="6" name="Slide Number Placeholder 5"/>
          <p:cNvSpPr>
            <a:spLocks noGrp="1"/>
          </p:cNvSpPr>
          <p:nvPr>
            <p:ph type="sldNum" sz="quarter" idx="12"/>
          </p:nvPr>
        </p:nvSpPr>
        <p:spPr/>
        <p:txBody>
          <a:bodyPr/>
          <a:lstStyle/>
          <a:p>
            <a:fld id="{0C443D92-0309-4CB3-B2F8-1F54FF410D6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8FE0260C-F611-406D-A313-69C8F444A1AD}" type="datetimeFigureOut">
              <a:rPr lang="en-IN" smtClean="0"/>
              <a:t>07-06-2024</a:t>
            </a:fld>
            <a:endParaRPr lang="en-IN"/>
          </a:p>
        </p:txBody>
      </p:sp>
      <p:sp>
        <p:nvSpPr>
          <p:cNvPr id="5" name="Footer Placeholder 4"/>
          <p:cNvSpPr>
            <a:spLocks noGrp="1"/>
          </p:cNvSpPr>
          <p:nvPr>
            <p:ph type="ftr" sz="quarter" idx="11"/>
          </p:nvPr>
        </p:nvSpPr>
        <p:spPr>
          <a:xfrm>
            <a:off x="3492501" y="6480970"/>
            <a:ext cx="5680075" cy="300831"/>
          </a:xfrm>
        </p:spPr>
        <p:txBody>
          <a:bodyPr/>
          <a:lstStyle/>
          <a:p>
            <a:endParaRPr lang="en-IN"/>
          </a:p>
        </p:txBody>
      </p:sp>
      <p:sp>
        <p:nvSpPr>
          <p:cNvPr id="6" name="Slide Number Placeholder 5"/>
          <p:cNvSpPr>
            <a:spLocks noGrp="1"/>
          </p:cNvSpPr>
          <p:nvPr>
            <p:ph type="sldNum" sz="quarter" idx="12"/>
          </p:nvPr>
        </p:nvSpPr>
        <p:spPr>
          <a:xfrm>
            <a:off x="11268075" y="809625"/>
            <a:ext cx="670560" cy="300831"/>
          </a:xfrm>
        </p:spPr>
        <p:txBody>
          <a:bodyPr/>
          <a:lstStyle/>
          <a:p>
            <a:fld id="{0C443D92-0309-4CB3-B2F8-1F54FF410D66}" type="slidenum">
              <a:rPr lang="en-IN" smtClean="0"/>
              <a:t>‹#›</a:t>
            </a:fld>
            <a:endParaRPr lang="en-IN"/>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8FE0260C-F611-406D-A313-69C8F444A1AD}" type="datetimeFigureOut">
              <a:rPr lang="en-IN" smtClean="0"/>
              <a:t>07-06-2024</a:t>
            </a:fld>
            <a:endParaRPr lang="en-IN"/>
          </a:p>
        </p:txBody>
      </p:sp>
      <p:sp>
        <p:nvSpPr>
          <p:cNvPr id="6" name="Footer Placeholder 5"/>
          <p:cNvSpPr>
            <a:spLocks noGrp="1"/>
          </p:cNvSpPr>
          <p:nvPr>
            <p:ph type="ftr" sz="quarter" idx="11"/>
          </p:nvPr>
        </p:nvSpPr>
        <p:spPr>
          <a:xfrm>
            <a:off x="609600" y="6480969"/>
            <a:ext cx="5680075" cy="301752"/>
          </a:xfrm>
        </p:spPr>
        <p:txBody>
          <a:bodyPr/>
          <a:lstStyle/>
          <a:p>
            <a:endParaRPr lang="en-IN"/>
          </a:p>
        </p:txBody>
      </p:sp>
      <p:sp>
        <p:nvSpPr>
          <p:cNvPr id="7" name="Slide Number Placeholder 6"/>
          <p:cNvSpPr>
            <a:spLocks noGrp="1"/>
          </p:cNvSpPr>
          <p:nvPr>
            <p:ph type="sldNum" sz="quarter" idx="12"/>
          </p:nvPr>
        </p:nvSpPr>
        <p:spPr>
          <a:xfrm>
            <a:off x="10119360" y="6480969"/>
            <a:ext cx="670560" cy="301752"/>
          </a:xfrm>
        </p:spPr>
        <p:txBody>
          <a:bodyPr/>
          <a:lstStyle/>
          <a:p>
            <a:fld id="{0C443D92-0309-4CB3-B2F8-1F54FF410D6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8FE0260C-F611-406D-A313-69C8F444A1AD}" type="datetimeFigureOut">
              <a:rPr lang="en-IN" smtClean="0"/>
              <a:t>07-06-2024</a:t>
            </a:fld>
            <a:endParaRPr lang="en-IN"/>
          </a:p>
        </p:txBody>
      </p:sp>
      <p:sp>
        <p:nvSpPr>
          <p:cNvPr id="8" name="Footer Placeholder 7"/>
          <p:cNvSpPr>
            <a:spLocks noGrp="1"/>
          </p:cNvSpPr>
          <p:nvPr>
            <p:ph type="ftr" sz="quarter" idx="11"/>
          </p:nvPr>
        </p:nvSpPr>
        <p:spPr>
          <a:xfrm>
            <a:off x="609600" y="6480969"/>
            <a:ext cx="5681472" cy="301752"/>
          </a:xfrm>
        </p:spPr>
        <p:txBody>
          <a:bodyPr/>
          <a:lstStyle/>
          <a:p>
            <a:endParaRPr lang="en-IN"/>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0C443D92-0309-4CB3-B2F8-1F54FF410D6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8FE0260C-F611-406D-A313-69C8F444A1AD}"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43D92-0309-4CB3-B2F8-1F54FF410D6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8FE0260C-F611-406D-A313-69C8F444A1AD}" type="datetimeFigureOut">
              <a:rPr lang="en-IN" smtClean="0"/>
              <a:t>07-06-2024</a:t>
            </a:fld>
            <a:endParaRPr lang="en-IN"/>
          </a:p>
        </p:txBody>
      </p:sp>
      <p:sp>
        <p:nvSpPr>
          <p:cNvPr id="3" name="Footer Placeholder 2"/>
          <p:cNvSpPr>
            <a:spLocks noGrp="1"/>
          </p:cNvSpPr>
          <p:nvPr>
            <p:ph type="ftr" sz="quarter" idx="11"/>
          </p:nvPr>
        </p:nvSpPr>
        <p:spPr>
          <a:xfrm>
            <a:off x="609600" y="6481891"/>
            <a:ext cx="5680075" cy="300831"/>
          </a:xfrm>
        </p:spPr>
        <p:txBody>
          <a:bodyPr/>
          <a:lstStyle/>
          <a:p>
            <a:endParaRPr lang="en-IN"/>
          </a:p>
        </p:txBody>
      </p:sp>
      <p:sp>
        <p:nvSpPr>
          <p:cNvPr id="4" name="Slide Number Placeholder 3"/>
          <p:cNvSpPr>
            <a:spLocks noGrp="1"/>
          </p:cNvSpPr>
          <p:nvPr>
            <p:ph type="sldNum" sz="quarter" idx="12"/>
          </p:nvPr>
        </p:nvSpPr>
        <p:spPr>
          <a:xfrm>
            <a:off x="10119360" y="6480969"/>
            <a:ext cx="670560" cy="301752"/>
          </a:xfrm>
        </p:spPr>
        <p:txBody>
          <a:bodyPr/>
          <a:lstStyle/>
          <a:p>
            <a:fld id="{0C443D92-0309-4CB3-B2F8-1F54FF410D6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8FE0260C-F611-406D-A313-69C8F444A1AD}" type="datetimeFigureOut">
              <a:rPr lang="en-IN" smtClean="0"/>
              <a:t>07-06-2024</a:t>
            </a:fld>
            <a:endParaRPr lang="en-IN"/>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0C443D92-0309-4CB3-B2F8-1F54FF410D6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8FE0260C-F611-406D-A313-69C8F444A1AD}" type="datetimeFigureOut">
              <a:rPr lang="en-IN" smtClean="0"/>
              <a:t>07-06-2024</a:t>
            </a:fld>
            <a:endParaRPr lang="en-IN"/>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0C443D92-0309-4CB3-B2F8-1F54FF410D6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8FE0260C-F611-406D-A313-69C8F444A1AD}" type="datetimeFigureOut">
              <a:rPr lang="en-IN" smtClean="0"/>
              <a:t>07-06-2024</a:t>
            </a:fld>
            <a:endParaRPr lang="en-IN"/>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0C443D92-0309-4CB3-B2F8-1F54FF410D6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150B-3118-ECB6-31E0-C9F013B7323A}"/>
              </a:ext>
            </a:extLst>
          </p:cNvPr>
          <p:cNvSpPr>
            <a:spLocks noGrp="1"/>
          </p:cNvSpPr>
          <p:nvPr>
            <p:ph type="ctrTitle"/>
          </p:nvPr>
        </p:nvSpPr>
        <p:spPr>
          <a:xfrm>
            <a:off x="1181100" y="407988"/>
            <a:ext cx="11353800" cy="1373187"/>
          </a:xfrm>
        </p:spPr>
        <p:txBody>
          <a:bodyPr>
            <a:noAutofit/>
          </a:bodyPr>
          <a:lstStyle/>
          <a:p>
            <a:pPr algn="l"/>
            <a:r>
              <a:rPr lang="en-US" sz="4800" dirty="0">
                <a:latin typeface="Berlin Sans FB" panose="020E0602020502020306" pitchFamily="34" charset="0"/>
              </a:rPr>
              <a:t>“An Efficient AI Model for   </a:t>
            </a:r>
            <a:br>
              <a:rPr lang="en-US" sz="4800" dirty="0">
                <a:latin typeface="Berlin Sans FB" panose="020E0602020502020306" pitchFamily="34" charset="0"/>
              </a:rPr>
            </a:br>
            <a:r>
              <a:rPr lang="en-US" sz="4800" dirty="0">
                <a:latin typeface="Berlin Sans FB" panose="020E0602020502020306" pitchFamily="34" charset="0"/>
              </a:rPr>
              <a:t>               Tourism Recommendation”</a:t>
            </a:r>
            <a:endParaRPr lang="en-IN" sz="4800" dirty="0">
              <a:latin typeface="Berlin Sans FB" panose="020E0602020502020306" pitchFamily="34" charset="0"/>
            </a:endParaRPr>
          </a:p>
        </p:txBody>
      </p:sp>
      <p:sp>
        <p:nvSpPr>
          <p:cNvPr id="3" name="Subtitle 2">
            <a:extLst>
              <a:ext uri="{FF2B5EF4-FFF2-40B4-BE49-F238E27FC236}">
                <a16:creationId xmlns:a16="http://schemas.microsoft.com/office/drawing/2014/main" id="{A41C7CB7-7BAC-E56D-C8C4-78DDF7FA0503}"/>
              </a:ext>
            </a:extLst>
          </p:cNvPr>
          <p:cNvSpPr>
            <a:spLocks noGrp="1"/>
          </p:cNvSpPr>
          <p:nvPr>
            <p:ph type="subTitle" idx="1"/>
          </p:nvPr>
        </p:nvSpPr>
        <p:spPr>
          <a:xfrm>
            <a:off x="0" y="2560637"/>
            <a:ext cx="12192000" cy="4030663"/>
          </a:xfrm>
        </p:spPr>
        <p:txBody>
          <a:bodyPr>
            <a:normAutofit/>
          </a:bodyPr>
          <a:lstStyle/>
          <a:p>
            <a:pPr algn="ctr"/>
            <a:r>
              <a:rPr lang="en-US" u="sng" dirty="0">
                <a:solidFill>
                  <a:schemeClr val="bg1">
                    <a:lumMod val="75000"/>
                    <a:lumOff val="25000"/>
                  </a:schemeClr>
                </a:solidFill>
                <a:latin typeface="Arial Black" pitchFamily="34" charset="0"/>
              </a:rPr>
              <a:t>Team ID : MP23CSE051</a:t>
            </a:r>
          </a:p>
          <a:p>
            <a:pPr algn="ctr"/>
            <a:endParaRPr lang="en-US" dirty="0">
              <a:solidFill>
                <a:schemeClr val="bg1">
                  <a:lumMod val="75000"/>
                  <a:lumOff val="25000"/>
                </a:schemeClr>
              </a:solidFill>
              <a:latin typeface="Arial Black" pitchFamily="34" charset="0"/>
            </a:endParaRPr>
          </a:p>
          <a:p>
            <a:pPr algn="l"/>
            <a:r>
              <a:rPr lang="en-US" sz="2200" dirty="0">
                <a:solidFill>
                  <a:schemeClr val="bg1">
                    <a:lumMod val="75000"/>
                    <a:lumOff val="25000"/>
                  </a:schemeClr>
                </a:solidFill>
                <a:latin typeface="Arial Black" pitchFamily="34" charset="0"/>
              </a:rPr>
              <a:t>         </a:t>
            </a:r>
            <a:r>
              <a:rPr lang="en-US" sz="2200" dirty="0">
                <a:solidFill>
                  <a:schemeClr val="bg1">
                    <a:lumMod val="95000"/>
                    <a:lumOff val="5000"/>
                  </a:schemeClr>
                </a:solidFill>
                <a:latin typeface="Arial Black" pitchFamily="34" charset="0"/>
              </a:rPr>
              <a:t>Priyanshi Kamboj</a:t>
            </a:r>
            <a:r>
              <a:rPr lang="en-US" sz="2200" dirty="0">
                <a:solidFill>
                  <a:schemeClr val="tx1"/>
                </a:solidFill>
                <a:latin typeface="Arial Black" pitchFamily="34" charset="0"/>
              </a:rPr>
              <a:t>                </a:t>
            </a:r>
            <a:r>
              <a:rPr lang="en-US" sz="2200" dirty="0">
                <a:solidFill>
                  <a:schemeClr val="bg1">
                    <a:lumMod val="95000"/>
                    <a:lumOff val="5000"/>
                  </a:schemeClr>
                </a:solidFill>
                <a:latin typeface="Arial Black" pitchFamily="34" charset="0"/>
              </a:rPr>
              <a:t>Aditya misra                 Shruti Bajpai</a:t>
            </a:r>
          </a:p>
          <a:p>
            <a:pPr algn="l"/>
            <a:r>
              <a:rPr lang="en-US" sz="1600" dirty="0">
                <a:solidFill>
                  <a:schemeClr val="bg1">
                    <a:lumMod val="95000"/>
                    <a:lumOff val="5000"/>
                  </a:schemeClr>
                </a:solidFill>
                <a:latin typeface="Arial Black" pitchFamily="34" charset="0"/>
              </a:rPr>
              <a:t>                       (2016928)                                      (2016586)                                    (2016044)</a:t>
            </a:r>
          </a:p>
          <a:p>
            <a:pPr algn="l">
              <a:lnSpc>
                <a:spcPct val="100000"/>
              </a:lnSpc>
              <a:spcBef>
                <a:spcPts val="0"/>
              </a:spcBef>
            </a:pPr>
            <a:endParaRPr lang="en-US" sz="1600" dirty="0">
              <a:solidFill>
                <a:schemeClr val="bg1">
                  <a:lumMod val="75000"/>
                  <a:lumOff val="25000"/>
                </a:schemeClr>
              </a:solidFill>
              <a:latin typeface="Arial Black" pitchFamily="34" charset="0"/>
            </a:endParaRPr>
          </a:p>
          <a:p>
            <a:pPr>
              <a:lnSpc>
                <a:spcPct val="100000"/>
              </a:lnSpc>
              <a:spcBef>
                <a:spcPts val="0"/>
              </a:spcBef>
            </a:pPr>
            <a:r>
              <a:rPr lang="en-US" sz="1600" dirty="0">
                <a:solidFill>
                  <a:schemeClr val="bg1">
                    <a:lumMod val="75000"/>
                    <a:lumOff val="25000"/>
                  </a:schemeClr>
                </a:solidFill>
                <a:latin typeface="Arial Black" pitchFamily="34" charset="0"/>
              </a:rPr>
              <a:t>                                                                                 </a:t>
            </a:r>
          </a:p>
          <a:p>
            <a:pPr>
              <a:lnSpc>
                <a:spcPct val="100000"/>
              </a:lnSpc>
              <a:spcBef>
                <a:spcPts val="0"/>
              </a:spcBef>
            </a:pPr>
            <a:endParaRPr lang="en-US" sz="1600" dirty="0">
              <a:solidFill>
                <a:schemeClr val="bg1">
                  <a:lumMod val="75000"/>
                  <a:lumOff val="25000"/>
                </a:schemeClr>
              </a:solidFill>
              <a:latin typeface="Arial Black" pitchFamily="34" charset="0"/>
            </a:endParaRPr>
          </a:p>
          <a:p>
            <a:pPr algn="ctr">
              <a:lnSpc>
                <a:spcPct val="100000"/>
              </a:lnSpc>
              <a:spcBef>
                <a:spcPts val="0"/>
              </a:spcBef>
            </a:pPr>
            <a:r>
              <a:rPr lang="en-US" sz="1600" dirty="0">
                <a:solidFill>
                  <a:schemeClr val="bg1">
                    <a:lumMod val="75000"/>
                    <a:lumOff val="25000"/>
                  </a:schemeClr>
                </a:solidFill>
                <a:latin typeface="Arial Black" pitchFamily="34" charset="0"/>
              </a:rPr>
              <a:t>Under the Supervision of</a:t>
            </a:r>
          </a:p>
          <a:p>
            <a:pPr algn="ctr">
              <a:lnSpc>
                <a:spcPct val="100000"/>
              </a:lnSpc>
              <a:spcBef>
                <a:spcPts val="0"/>
              </a:spcBef>
            </a:pPr>
            <a:r>
              <a:rPr lang="en-US" sz="2000" dirty="0">
                <a:solidFill>
                  <a:schemeClr val="bg1">
                    <a:lumMod val="75000"/>
                    <a:lumOff val="25000"/>
                  </a:schemeClr>
                </a:solidFill>
                <a:latin typeface="Arial Black" pitchFamily="34" charset="0"/>
              </a:rPr>
              <a:t>                                             </a:t>
            </a:r>
          </a:p>
          <a:p>
            <a:pPr algn="ctr">
              <a:lnSpc>
                <a:spcPct val="100000"/>
              </a:lnSpc>
              <a:spcBef>
                <a:spcPts val="0"/>
              </a:spcBef>
            </a:pPr>
            <a:r>
              <a:rPr lang="en-US" sz="2000" dirty="0">
                <a:solidFill>
                  <a:schemeClr val="bg1">
                    <a:lumMod val="75000"/>
                    <a:lumOff val="25000"/>
                  </a:schemeClr>
                </a:solidFill>
                <a:latin typeface="Arial Black" pitchFamily="34" charset="0"/>
              </a:rPr>
              <a:t>  </a:t>
            </a:r>
            <a:r>
              <a:rPr lang="en-US" sz="2000" dirty="0">
                <a:solidFill>
                  <a:schemeClr val="bg1">
                    <a:lumMod val="95000"/>
                    <a:lumOff val="5000"/>
                  </a:schemeClr>
                </a:solidFill>
                <a:latin typeface="Arial Black" pitchFamily="34" charset="0"/>
              </a:rPr>
              <a:t>Dr. Ankit  Tomar (assistant professor)</a:t>
            </a:r>
          </a:p>
        </p:txBody>
      </p:sp>
    </p:spTree>
    <p:extLst>
      <p:ext uri="{BB962C8B-B14F-4D97-AF65-F5344CB8AC3E}">
        <p14:creationId xmlns:p14="http://schemas.microsoft.com/office/powerpoint/2010/main" val="355712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33869"/>
            <a:ext cx="10972800" cy="1399032"/>
          </a:xfrm>
        </p:spPr>
        <p:txBody>
          <a:bodyPr>
            <a:normAutofit/>
          </a:bodyPr>
          <a:lstStyle/>
          <a:p>
            <a:r>
              <a:rPr lang="en-US" sz="4400" b="1" u="sng" dirty="0"/>
              <a:t>Data Processing</a:t>
            </a:r>
          </a:p>
        </p:txBody>
      </p:sp>
      <p:sp>
        <p:nvSpPr>
          <p:cNvPr id="3" name="TextBox 2"/>
          <p:cNvSpPr txBox="1"/>
          <p:nvPr/>
        </p:nvSpPr>
        <p:spPr>
          <a:xfrm>
            <a:off x="708339" y="1339405"/>
            <a:ext cx="9581882" cy="2339102"/>
          </a:xfrm>
          <a:prstGeom prst="rect">
            <a:avLst/>
          </a:prstGeom>
          <a:noFill/>
        </p:spPr>
        <p:txBody>
          <a:bodyPr wrap="square" rtlCol="0">
            <a:spAutoFit/>
          </a:bodyPr>
          <a:lstStyle/>
          <a:p>
            <a:pPr marL="285750" indent="-285750">
              <a:buFont typeface="Wingdings" pitchFamily="2" charset="2"/>
              <a:buChar char="v"/>
            </a:pPr>
            <a:r>
              <a:rPr lang="en-IN" dirty="0"/>
              <a:t>Data processing is a process of transforming the processed data into an actionable form. A number of steps are used in order to extract useful information, make decisions and gain insights. </a:t>
            </a:r>
          </a:p>
          <a:p>
            <a:pPr marL="285750" indent="-285750">
              <a:buFont typeface="Wingdings" pitchFamily="2" charset="2"/>
              <a:buChar char="v"/>
            </a:pPr>
            <a:endParaRPr lang="en-US" sz="1000" dirty="0"/>
          </a:p>
          <a:p>
            <a:pPr marL="285750" indent="-285750">
              <a:buFont typeface="Wingdings" pitchFamily="2" charset="2"/>
              <a:buChar char="v"/>
            </a:pPr>
            <a:r>
              <a:rPr lang="en-IN" dirty="0"/>
              <a:t>For data processing we need to import RE (regular expressions) and we used NLTK (natural language took kit) for tokenization, lowercasing, removing stop words, and lemmatization to prepare your text data for further analysis. </a:t>
            </a:r>
          </a:p>
          <a:p>
            <a:pPr marL="285750" indent="-285750">
              <a:buFont typeface="Wingdings" pitchFamily="2" charset="2"/>
              <a:buChar char="v"/>
            </a:pPr>
            <a:endParaRPr lang="en-IN" sz="1000" dirty="0"/>
          </a:p>
          <a:p>
            <a:pPr marL="285750" indent="-285750">
              <a:buFont typeface="Wingdings" pitchFamily="2" charset="2"/>
              <a:buChar char="v"/>
            </a:pPr>
            <a:r>
              <a:rPr lang="en-IN" dirty="0"/>
              <a:t>The diagram depicts how data Processing is applied to the dataset:</a:t>
            </a:r>
            <a:endParaRPr lang="en-US" dirty="0"/>
          </a:p>
        </p:txBody>
      </p:sp>
      <p:pic>
        <p:nvPicPr>
          <p:cNvPr id="5" name="Picture 4" descr="C:\Users\dell\AppData\Local\Packages\5319275A.WhatsAppDesktop_cv1g1gvanyjgm\TempState\C20F3FD71BD6E1B66D31A9DAB6504AC8\WhatsApp Image 2024-04-12 at 16.19.17_7f764e7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007" y="3837905"/>
            <a:ext cx="10625070" cy="25628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6709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5CC4-BC6C-B2C9-D012-56841A1F1F68}"/>
              </a:ext>
            </a:extLst>
          </p:cNvPr>
          <p:cNvSpPr>
            <a:spLocks noGrp="1"/>
          </p:cNvSpPr>
          <p:nvPr>
            <p:ph type="title"/>
          </p:nvPr>
        </p:nvSpPr>
        <p:spPr>
          <a:xfrm>
            <a:off x="165458" y="154548"/>
            <a:ext cx="7950200" cy="787400"/>
          </a:xfrm>
        </p:spPr>
        <p:txBody>
          <a:bodyPr>
            <a:noAutofit/>
          </a:bodyPr>
          <a:lstStyle/>
          <a:p>
            <a:r>
              <a:rPr lang="en-US" sz="3200" b="1" u="sng" dirty="0">
                <a:latin typeface="+mn-lt"/>
                <a:ea typeface="+mn-ea"/>
                <a:cs typeface="+mn-cs"/>
              </a:rPr>
              <a:t>Recommender Engine</a:t>
            </a:r>
            <a:endParaRPr lang="en-IN" sz="3200" b="1" u="sng" dirty="0">
              <a:latin typeface="+mn-lt"/>
              <a:ea typeface="+mn-ea"/>
              <a:cs typeface="+mn-cs"/>
            </a:endParaRPr>
          </a:p>
        </p:txBody>
      </p:sp>
      <p:sp>
        <p:nvSpPr>
          <p:cNvPr id="5" name="TextBox 4">
            <a:extLst>
              <a:ext uri="{FF2B5EF4-FFF2-40B4-BE49-F238E27FC236}">
                <a16:creationId xmlns:a16="http://schemas.microsoft.com/office/drawing/2014/main" id="{A029DE14-4614-DE7C-CDDD-ABDAC4A6D64C}"/>
              </a:ext>
            </a:extLst>
          </p:cNvPr>
          <p:cNvSpPr txBox="1"/>
          <p:nvPr/>
        </p:nvSpPr>
        <p:spPr>
          <a:xfrm>
            <a:off x="409575" y="1194649"/>
            <a:ext cx="11782425" cy="5324535"/>
          </a:xfrm>
          <a:prstGeom prst="rect">
            <a:avLst/>
          </a:prstGeom>
          <a:noFill/>
        </p:spPr>
        <p:txBody>
          <a:bodyPr wrap="square" rtlCol="0">
            <a:spAutoFit/>
          </a:bodyPr>
          <a:lstStyle/>
          <a:p>
            <a:r>
              <a:rPr lang="en-IN" sz="2000" dirty="0"/>
              <a:t>To improve the recommendation efficiency and provide better experience to users, we have utilized cutting-edge algorithms. The recommender system is based on cosine similarity. </a:t>
            </a:r>
          </a:p>
          <a:p>
            <a:endParaRPr lang="en-IN" sz="2000" dirty="0"/>
          </a:p>
          <a:p>
            <a:endParaRPr lang="en-IN" sz="1000" dirty="0"/>
          </a:p>
          <a:p>
            <a:pPr marL="342900" indent="-342900">
              <a:buFont typeface="Wingdings" pitchFamily="2" charset="2"/>
              <a:buChar char="v"/>
            </a:pPr>
            <a:r>
              <a:rPr lang="en-US" sz="2000" b="1" u="sng" dirty="0"/>
              <a:t>Recommendation based on recently visited destination:</a:t>
            </a:r>
            <a:endParaRPr lang="en-US" sz="2000" dirty="0"/>
          </a:p>
          <a:p>
            <a:pPr marL="342900" indent="-342900">
              <a:buFont typeface="Wingdings" pitchFamily="2" charset="2"/>
              <a:buChar char="v"/>
            </a:pPr>
            <a:endParaRPr lang="en-US" sz="1000" dirty="0"/>
          </a:p>
          <a:p>
            <a:r>
              <a:rPr lang="en-US" sz="2000" dirty="0"/>
              <a:t>It is based on finding the recommendation using the destination name in the user input. It uses cosine similarity for getting the result. Cosine similarity is a measure of similarity, often used to measure document similarity in text analysis. It computes the cosine similarity between pairs of vectors. </a:t>
            </a:r>
          </a:p>
          <a:p>
            <a:pPr algn="ctr"/>
            <a:r>
              <a:rPr lang="en-IN" sz="2000" b="1" dirty="0"/>
              <a:t>Similarity = (A.B) / (||A||.||B||)</a:t>
            </a:r>
            <a:r>
              <a:rPr lang="en-IN" sz="2000" dirty="0"/>
              <a:t> </a:t>
            </a:r>
            <a:endParaRPr lang="en-US" sz="2000" dirty="0"/>
          </a:p>
          <a:p>
            <a:r>
              <a:rPr lang="en-US" sz="2000" b="1" dirty="0"/>
              <a:t> </a:t>
            </a:r>
            <a:endParaRPr lang="en-US" sz="2000" dirty="0"/>
          </a:p>
          <a:p>
            <a:r>
              <a:rPr lang="en-IN" sz="2000" dirty="0"/>
              <a:t>In the formula we have used </a:t>
            </a:r>
            <a:r>
              <a:rPr lang="en-US" sz="2000" dirty="0"/>
              <a:t>A and B as vectors and A.B is dot product and is calculated as element wise dot product of A and B added together, and ||A|| is L2 norm of A The square root of the sum of squares of the vector A's elements is used to calculate it.</a:t>
            </a:r>
          </a:p>
          <a:p>
            <a:r>
              <a:rPr lang="en-US" sz="2000" dirty="0"/>
              <a:t> </a:t>
            </a:r>
          </a:p>
          <a:p>
            <a:r>
              <a:rPr lang="en-US" sz="2000" dirty="0"/>
              <a:t> </a:t>
            </a:r>
          </a:p>
          <a:p>
            <a:endParaRPr lang="en-IN" sz="2000" dirty="0">
              <a:solidFill>
                <a:schemeClr val="bg1">
                  <a:lumMod val="95000"/>
                  <a:lumOff val="5000"/>
                </a:schemeClr>
              </a:solidFill>
            </a:endParaRPr>
          </a:p>
        </p:txBody>
      </p:sp>
    </p:spTree>
    <p:extLst>
      <p:ext uri="{BB962C8B-B14F-4D97-AF65-F5344CB8AC3E}">
        <p14:creationId xmlns:p14="http://schemas.microsoft.com/office/powerpoint/2010/main" val="102307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F591-9928-1A93-A608-825F48DF45D6}"/>
              </a:ext>
            </a:extLst>
          </p:cNvPr>
          <p:cNvSpPr>
            <a:spLocks noGrp="1"/>
          </p:cNvSpPr>
          <p:nvPr>
            <p:ph type="title"/>
          </p:nvPr>
        </p:nvSpPr>
        <p:spPr>
          <a:xfrm>
            <a:off x="913775" y="618518"/>
            <a:ext cx="10364451" cy="191108"/>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14C280E0-0698-9A78-B6FE-9623B3B2D7AE}"/>
              </a:ext>
            </a:extLst>
          </p:cNvPr>
          <p:cNvSpPr>
            <a:spLocks noGrp="1"/>
          </p:cNvSpPr>
          <p:nvPr>
            <p:ph idx="1"/>
          </p:nvPr>
        </p:nvSpPr>
        <p:spPr>
          <a:xfrm>
            <a:off x="171449" y="276226"/>
            <a:ext cx="11553825" cy="6429374"/>
          </a:xfrm>
        </p:spPr>
        <p:txBody>
          <a:bodyPr/>
          <a:lstStyle/>
          <a:p>
            <a:pPr marL="0" indent="0">
              <a:buNone/>
            </a:pPr>
            <a:endParaRPr lang="en-US" dirty="0"/>
          </a:p>
          <a:p>
            <a:endParaRPr lang="en-IN" dirty="0"/>
          </a:p>
        </p:txBody>
      </p:sp>
      <p:sp>
        <p:nvSpPr>
          <p:cNvPr id="4" name="TextBox 3">
            <a:extLst>
              <a:ext uri="{FF2B5EF4-FFF2-40B4-BE49-F238E27FC236}">
                <a16:creationId xmlns:a16="http://schemas.microsoft.com/office/drawing/2014/main" id="{AFFF5364-B3C3-92C4-0AF1-D43904FF611C}"/>
              </a:ext>
            </a:extLst>
          </p:cNvPr>
          <p:cNvSpPr txBox="1"/>
          <p:nvPr/>
        </p:nvSpPr>
        <p:spPr>
          <a:xfrm>
            <a:off x="1150253" y="276226"/>
            <a:ext cx="11744326" cy="584775"/>
          </a:xfrm>
          <a:prstGeom prst="rect">
            <a:avLst/>
          </a:prstGeom>
          <a:noFill/>
        </p:spPr>
        <p:txBody>
          <a:bodyPr wrap="square" rtlCol="0">
            <a:spAutoFit/>
          </a:bodyPr>
          <a:lstStyle/>
          <a:p>
            <a:r>
              <a:rPr lang="en-US" sz="3200" b="1" u="sng" cap="all" dirty="0">
                <a:solidFill>
                  <a:schemeClr val="accent1">
                    <a:lumMod val="60000"/>
                    <a:lumOff val="40000"/>
                  </a:schemeClr>
                </a:solidFill>
              </a:rPr>
              <a:t>Implementation  of  recommendation  engine</a:t>
            </a:r>
            <a:r>
              <a:rPr lang="en-US" dirty="0">
                <a:solidFill>
                  <a:schemeClr val="accent1">
                    <a:lumMod val="60000"/>
                    <a:lumOff val="40000"/>
                  </a:schemeClr>
                </a:solidFill>
              </a:rPr>
              <a:t>:</a:t>
            </a:r>
            <a:endParaRPr lang="en-IN" dirty="0">
              <a:solidFill>
                <a:schemeClr val="accent1">
                  <a:lumMod val="60000"/>
                  <a:lumOff val="40000"/>
                </a:schemeClr>
              </a:solidFill>
            </a:endParaRPr>
          </a:p>
        </p:txBody>
      </p:sp>
      <p:pic>
        <p:nvPicPr>
          <p:cNvPr id="7" name="Picture 6" descr="WhatsApp Image 2024-04-12 at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247" y="1151119"/>
            <a:ext cx="8992249" cy="530119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12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901" y="427495"/>
            <a:ext cx="10972800" cy="4572000"/>
          </a:xfrm>
        </p:spPr>
        <p:txBody>
          <a:bodyPr>
            <a:normAutofit fontScale="25000" lnSpcReduction="20000"/>
          </a:bodyPr>
          <a:lstStyle/>
          <a:p>
            <a:pPr lvl="0">
              <a:buFont typeface="Wingdings" pitchFamily="2" charset="2"/>
              <a:buChar char="v"/>
            </a:pPr>
            <a:r>
              <a:rPr lang="en-US" sz="9600" b="1" u="sng" dirty="0"/>
              <a:t>Recommendation based on free text based query:</a:t>
            </a:r>
            <a:endParaRPr lang="en-US" sz="9600" dirty="0"/>
          </a:p>
          <a:p>
            <a:pPr marL="64008" indent="0">
              <a:buNone/>
            </a:pPr>
            <a:r>
              <a:rPr lang="en-US" sz="8000" dirty="0"/>
              <a:t> </a:t>
            </a:r>
          </a:p>
          <a:p>
            <a:pPr marL="64008" indent="0">
              <a:buNone/>
            </a:pPr>
            <a:r>
              <a:rPr lang="en-US" sz="8000" dirty="0"/>
              <a:t>This type of recommendation uses NLP (natural language processing) to firstly clean the text query which involves </a:t>
            </a:r>
            <a:r>
              <a:rPr lang="en-IN" sz="8000" dirty="0"/>
              <a:t>tokenization, lowercasing, removing </a:t>
            </a:r>
            <a:r>
              <a:rPr lang="en-IN" sz="8000" dirty="0" err="1"/>
              <a:t>stopwords</a:t>
            </a:r>
            <a:r>
              <a:rPr lang="en-IN" sz="8000" dirty="0"/>
              <a:t>, and lemmatization for preparing the text data for further analysis.</a:t>
            </a:r>
          </a:p>
          <a:p>
            <a:pPr marL="64008" indent="0">
              <a:buNone/>
            </a:pPr>
            <a:endParaRPr lang="en-IN" sz="4000" dirty="0"/>
          </a:p>
          <a:p>
            <a:pPr marL="64008" indent="0">
              <a:buNone/>
            </a:pPr>
            <a:r>
              <a:rPr lang="en-IN" sz="8000" dirty="0"/>
              <a:t>The collaborative filtering can be expressed as the value of rating a user u given to item I as an aggregation of some similar user’s rating u’ on an item : </a:t>
            </a:r>
          </a:p>
          <a:p>
            <a:pPr marL="64008" indent="0">
              <a:buNone/>
            </a:pPr>
            <a:endParaRPr lang="en-US" sz="4800" dirty="0"/>
          </a:p>
          <a:p>
            <a:pPr marL="64008" indent="0" algn="ctr">
              <a:buNone/>
            </a:pPr>
            <a:r>
              <a:rPr lang="en-IN" sz="8000" b="1" dirty="0" err="1"/>
              <a:t>R</a:t>
            </a:r>
            <a:r>
              <a:rPr lang="en-IN" sz="8000" b="1" baseline="-25000" dirty="0" err="1"/>
              <a:t>u,I</a:t>
            </a:r>
            <a:r>
              <a:rPr lang="en-IN" sz="8000" b="1" dirty="0"/>
              <a:t> = aggr</a:t>
            </a:r>
            <a:r>
              <a:rPr lang="en-IN" sz="8000" b="1" baseline="-25000" dirty="0"/>
              <a:t>u’</a:t>
            </a:r>
            <a:r>
              <a:rPr lang="en-US" sz="8000" b="1" baseline="-25000" dirty="0"/>
              <a:t>∈U </a:t>
            </a:r>
            <a:r>
              <a:rPr lang="en-US" sz="8000" b="1" dirty="0" err="1"/>
              <a:t>r</a:t>
            </a:r>
            <a:r>
              <a:rPr lang="en-US" sz="8000" b="1" baseline="-25000" dirty="0" err="1"/>
              <a:t>u</a:t>
            </a:r>
            <a:r>
              <a:rPr lang="en-US" sz="8000" b="1" baseline="-25000" dirty="0"/>
              <a:t>’,I</a:t>
            </a:r>
          </a:p>
          <a:p>
            <a:pPr marL="64008" indent="0" algn="ctr">
              <a:buNone/>
            </a:pPr>
            <a:endParaRPr lang="en-US" sz="4800" dirty="0"/>
          </a:p>
          <a:p>
            <a:pPr marL="64008" indent="0">
              <a:buNone/>
            </a:pPr>
            <a:r>
              <a:rPr lang="en-US" sz="8000" dirty="0"/>
              <a:t>Here, U denotes the set of top n users which are very similar to user u who rated the item i. Using this, the user’s choice is understood really well leading to highly personalized recommendation.</a:t>
            </a:r>
          </a:p>
          <a:p>
            <a:pPr marL="64008" indent="0">
              <a:buNone/>
            </a:pPr>
            <a:endParaRPr lang="en-US" sz="4000" dirty="0"/>
          </a:p>
          <a:p>
            <a:pPr marL="64008" indent="0">
              <a:buNone/>
            </a:pPr>
            <a:r>
              <a:rPr lang="en-US" sz="8000" dirty="0"/>
              <a:t>Similarly, the integration of </a:t>
            </a:r>
            <a:r>
              <a:rPr lang="en-US" sz="8000" dirty="0" err="1"/>
              <a:t>Scikit</a:t>
            </a:r>
            <a:r>
              <a:rPr lang="en-US" sz="8000" dirty="0"/>
              <a:t>-learn (</a:t>
            </a:r>
            <a:r>
              <a:rPr lang="en-US" sz="8000" dirty="0" err="1"/>
              <a:t>Sklearn</a:t>
            </a:r>
            <a:r>
              <a:rPr lang="en-US" sz="8000" dirty="0"/>
              <a:t>) is captured by:</a:t>
            </a:r>
          </a:p>
          <a:p>
            <a:pPr marL="64008" indent="0">
              <a:buNone/>
            </a:pPr>
            <a:endParaRPr lang="en-US" sz="4800" dirty="0"/>
          </a:p>
          <a:p>
            <a:pPr marL="64008" indent="0" algn="ctr">
              <a:buNone/>
            </a:pPr>
            <a:r>
              <a:rPr lang="en-US" sz="8000" b="1" dirty="0"/>
              <a:t>machine learning implementation = </a:t>
            </a:r>
            <a:r>
              <a:rPr lang="en-US" sz="8000" b="1" dirty="0" err="1"/>
              <a:t>Sklearn</a:t>
            </a:r>
            <a:endParaRPr lang="en-US" sz="8000" dirty="0"/>
          </a:p>
          <a:p>
            <a:pPr marL="64008" indent="0">
              <a:buNone/>
            </a:pPr>
            <a:r>
              <a:rPr lang="en-US" sz="8000" b="1" dirty="0"/>
              <a:t> </a:t>
            </a:r>
            <a:endParaRPr lang="en-US" sz="8000" dirty="0"/>
          </a:p>
          <a:p>
            <a:pPr marL="64008" indent="0">
              <a:buNone/>
            </a:pPr>
            <a:r>
              <a:rPr lang="en-US" sz="8000" dirty="0"/>
              <a:t>In the recommender engine we have used </a:t>
            </a:r>
            <a:r>
              <a:rPr lang="en-US" sz="8000" dirty="0" err="1"/>
              <a:t>countvectorizer</a:t>
            </a:r>
            <a:r>
              <a:rPr lang="en-US" sz="8000" dirty="0"/>
              <a:t> to convert a set of text into matrix of token counts. It is an essential tool for advancing NLP tasks.</a:t>
            </a:r>
          </a:p>
          <a:p>
            <a:pPr marL="64008" indent="0">
              <a:buNone/>
            </a:pPr>
            <a:r>
              <a:rPr lang="en-US" sz="8000" dirty="0"/>
              <a:t> </a:t>
            </a:r>
          </a:p>
          <a:p>
            <a:pPr marL="64008" indent="0" algn="ctr">
              <a:buNone/>
            </a:pPr>
            <a:r>
              <a:rPr lang="en-US" sz="8000" b="1" dirty="0"/>
              <a:t>cv = </a:t>
            </a:r>
            <a:r>
              <a:rPr lang="en-US" sz="8000" b="1" dirty="0" err="1"/>
              <a:t>CountVectorizer</a:t>
            </a:r>
            <a:r>
              <a:rPr lang="en-US" sz="8000" b="1" dirty="0"/>
              <a:t>()</a:t>
            </a:r>
            <a:endParaRPr lang="en-US" sz="8000" dirty="0"/>
          </a:p>
          <a:p>
            <a:pPr marL="64008" indent="0">
              <a:buNone/>
            </a:pPr>
            <a:endParaRPr lang="en-US" sz="3200" dirty="0"/>
          </a:p>
          <a:p>
            <a:endParaRPr lang="en-US" dirty="0"/>
          </a:p>
        </p:txBody>
      </p:sp>
    </p:spTree>
    <p:extLst>
      <p:ext uri="{BB962C8B-B14F-4D97-AF65-F5344CB8AC3E}">
        <p14:creationId xmlns:p14="http://schemas.microsoft.com/office/powerpoint/2010/main" val="311945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ABBF-40AE-34CB-72A2-2A3D5489D1D2}"/>
              </a:ext>
            </a:extLst>
          </p:cNvPr>
          <p:cNvSpPr>
            <a:spLocks noGrp="1"/>
          </p:cNvSpPr>
          <p:nvPr>
            <p:ph type="title"/>
          </p:nvPr>
        </p:nvSpPr>
        <p:spPr>
          <a:xfrm>
            <a:off x="913149" y="0"/>
            <a:ext cx="10364451"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73847D54-6596-E5A3-9B80-72817E6FF5C4}"/>
              </a:ext>
            </a:extLst>
          </p:cNvPr>
          <p:cNvSpPr>
            <a:spLocks noGrp="1"/>
          </p:cNvSpPr>
          <p:nvPr>
            <p:ph idx="1"/>
          </p:nvPr>
        </p:nvSpPr>
        <p:spPr>
          <a:xfrm>
            <a:off x="161925" y="188595"/>
            <a:ext cx="11896725" cy="6545579"/>
          </a:xfrm>
        </p:spPr>
        <p:txBody>
          <a:bodyPr/>
          <a:lstStyle/>
          <a:p>
            <a:pPr marL="0" indent="0">
              <a:buNone/>
            </a:pPr>
            <a:endParaRPr lang="en-US" sz="1600" dirty="0"/>
          </a:p>
          <a:p>
            <a:pPr marL="914400" lvl="1" indent="-457200">
              <a:buFont typeface="+mj-lt"/>
              <a:buAutoNum type="arabicPeriod"/>
            </a:pPr>
            <a:endParaRPr lang="en-US" dirty="0"/>
          </a:p>
          <a:p>
            <a:pPr marL="0" indent="0">
              <a:buNone/>
            </a:pPr>
            <a:endParaRPr lang="en-IN" dirty="0"/>
          </a:p>
        </p:txBody>
      </p:sp>
      <p:sp>
        <p:nvSpPr>
          <p:cNvPr id="4" name="TextBox 3">
            <a:extLst>
              <a:ext uri="{FF2B5EF4-FFF2-40B4-BE49-F238E27FC236}">
                <a16:creationId xmlns:a16="http://schemas.microsoft.com/office/drawing/2014/main" id="{D286804D-5B15-9B75-2985-57BFE8FBAD65}"/>
              </a:ext>
            </a:extLst>
          </p:cNvPr>
          <p:cNvSpPr txBox="1"/>
          <p:nvPr/>
        </p:nvSpPr>
        <p:spPr>
          <a:xfrm>
            <a:off x="623987" y="495330"/>
            <a:ext cx="11287125" cy="584775"/>
          </a:xfrm>
          <a:prstGeom prst="rect">
            <a:avLst/>
          </a:prstGeom>
          <a:noFill/>
        </p:spPr>
        <p:txBody>
          <a:bodyPr wrap="square" rtlCol="0">
            <a:spAutoFit/>
          </a:bodyPr>
          <a:lstStyle/>
          <a:p>
            <a:r>
              <a:rPr lang="en-US" sz="3200" b="1" u="sng" cap="all" dirty="0">
                <a:solidFill>
                  <a:schemeClr val="accent1">
                    <a:lumMod val="60000"/>
                    <a:lumOff val="40000"/>
                  </a:schemeClr>
                </a:solidFill>
                <a:sym typeface="Times New Roman"/>
              </a:rPr>
              <a:t>Sequence Diagram</a:t>
            </a:r>
            <a:endParaRPr lang="en-IN" sz="3200" b="1" u="sng" cap="all" dirty="0">
              <a:solidFill>
                <a:schemeClr val="accent1">
                  <a:lumMod val="60000"/>
                  <a:lumOff val="40000"/>
                </a:schemeClr>
              </a:solidFill>
            </a:endParaRPr>
          </a:p>
        </p:txBody>
      </p:sp>
      <p:pic>
        <p:nvPicPr>
          <p:cNvPr id="6" name="Picture 5"/>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572471" y="1387018"/>
            <a:ext cx="11287125" cy="5245601"/>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333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34636"/>
            <a:ext cx="12192000" cy="5745163"/>
          </a:xfrm>
        </p:spPr>
        <p:txBody>
          <a:bodyPr>
            <a:normAutofit/>
          </a:bodyPr>
          <a:lstStyle/>
          <a:p>
            <a:pPr marL="0" indent="0">
              <a:buNone/>
            </a:pPr>
            <a:r>
              <a:rPr lang="en-US" sz="3200" b="1" u="sng" dirty="0">
                <a:solidFill>
                  <a:schemeClr val="accent1">
                    <a:lumMod val="60000"/>
                    <a:lumOff val="40000"/>
                  </a:schemeClr>
                </a:solidFill>
              </a:rPr>
              <a:t>Result:</a:t>
            </a:r>
          </a:p>
          <a:p>
            <a:pPr marL="64008" indent="0">
              <a:buNone/>
            </a:pPr>
            <a:endParaRPr lang="en-IN" sz="1050" dirty="0"/>
          </a:p>
          <a:p>
            <a:pPr marL="64008" indent="0">
              <a:buNone/>
            </a:pPr>
            <a:r>
              <a:rPr lang="en-IN" sz="1800" dirty="0"/>
              <a:t>By focusing on personalized recommendations, the system enhances the engagement, satisfaction, efficiency and also enhances the visual appearance for the user resulting in providing a fantastic vacation by catering to individual interests/needs and ensuring an incredible travel experience.</a:t>
            </a:r>
            <a:endParaRPr lang="en-US" sz="1800" dirty="0"/>
          </a:p>
          <a:p>
            <a:pPr marL="64008" indent="0">
              <a:buNone/>
            </a:pP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1968500"/>
            <a:ext cx="118237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4811713"/>
            <a:ext cx="3084084"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49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812" y="772732"/>
            <a:ext cx="10972800" cy="4572000"/>
          </a:xfrm>
        </p:spPr>
        <p:txBody>
          <a:bodyPr/>
          <a:lstStyle/>
          <a:p>
            <a:pPr marL="64008" indent="0">
              <a:buNone/>
            </a:pPr>
            <a:endParaRPr lang="en-US" sz="2000" dirty="0"/>
          </a:p>
          <a:p>
            <a:pPr marL="64008" indent="0">
              <a:buNone/>
            </a:pPr>
            <a:r>
              <a:rPr lang="en-US" sz="2000" dirty="0"/>
              <a:t>The following pictures illustrate the two adopted ways to make recommendations:</a:t>
            </a:r>
          </a:p>
          <a:p>
            <a:pPr marL="64008" indent="0">
              <a:buNone/>
            </a:pPr>
            <a:endParaRPr lang="en-US" sz="2000" dirty="0"/>
          </a:p>
          <a:p>
            <a:pPr>
              <a:buFont typeface="Wingdings" pitchFamily="2" charset="2"/>
              <a:buChar char="v"/>
            </a:pPr>
            <a:r>
              <a:rPr lang="en-US" sz="2000" dirty="0"/>
              <a:t>The first picture shows the input from the user as a previously visited destinations. The recommendation engine the makes the recommendations and presents it to the user.</a:t>
            </a:r>
          </a:p>
          <a:p>
            <a:endParaRPr lang="en-US" dirty="0"/>
          </a:p>
        </p:txBody>
      </p:sp>
      <p:pic>
        <p:nvPicPr>
          <p:cNvPr id="4" name="Picture 3"/>
          <p:cNvPicPr/>
          <p:nvPr/>
        </p:nvPicPr>
        <p:blipFill>
          <a:blip r:embed="rId2"/>
          <a:stretch>
            <a:fillRect/>
          </a:stretch>
        </p:blipFill>
        <p:spPr>
          <a:xfrm>
            <a:off x="2316049" y="3287336"/>
            <a:ext cx="7755229" cy="3139226"/>
          </a:xfrm>
          <a:prstGeom prst="rect">
            <a:avLst/>
          </a:prstGeom>
        </p:spPr>
      </p:pic>
      <p:sp>
        <p:nvSpPr>
          <p:cNvPr id="5" name="Rectangle 4"/>
          <p:cNvSpPr/>
          <p:nvPr/>
        </p:nvSpPr>
        <p:spPr>
          <a:xfrm>
            <a:off x="594723" y="204920"/>
            <a:ext cx="7319632" cy="646331"/>
          </a:xfrm>
          <a:prstGeom prst="rect">
            <a:avLst/>
          </a:prstGeom>
        </p:spPr>
        <p:txBody>
          <a:bodyPr wrap="none">
            <a:spAutoFit/>
          </a:bodyPr>
          <a:lstStyle/>
          <a:p>
            <a:r>
              <a:rPr lang="en-US" sz="3600" b="1" u="sng" cap="all" dirty="0">
                <a:solidFill>
                  <a:schemeClr val="accent1">
                    <a:lumMod val="60000"/>
                    <a:lumOff val="40000"/>
                  </a:schemeClr>
                </a:solidFill>
                <a:sym typeface="Times New Roman"/>
              </a:rPr>
              <a:t>Conclusion and discussion:</a:t>
            </a:r>
            <a:endParaRPr lang="en-IN" sz="3600" b="1" u="sng" cap="all" dirty="0">
              <a:solidFill>
                <a:schemeClr val="accent1">
                  <a:lumMod val="60000"/>
                  <a:lumOff val="40000"/>
                </a:schemeClr>
              </a:solidFill>
            </a:endParaRPr>
          </a:p>
        </p:txBody>
      </p:sp>
    </p:spTree>
    <p:extLst>
      <p:ext uri="{BB962C8B-B14F-4D97-AF65-F5344CB8AC3E}">
        <p14:creationId xmlns:p14="http://schemas.microsoft.com/office/powerpoint/2010/main" val="27928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386" y="427495"/>
            <a:ext cx="10972800" cy="4572000"/>
          </a:xfrm>
        </p:spPr>
        <p:txBody>
          <a:bodyPr/>
          <a:lstStyle/>
          <a:p>
            <a:pPr>
              <a:buFont typeface="Wingdings" pitchFamily="2" charset="2"/>
              <a:buChar char="v"/>
            </a:pPr>
            <a:r>
              <a:rPr lang="en-US" sz="2500" dirty="0"/>
              <a:t>The second picture shows the input as a free text query from the user. The query is then processed by removing stop words, removing special symbols and punctuation marks and performing lemmatization.</a:t>
            </a:r>
          </a:p>
          <a:p>
            <a:pPr marL="64008" indent="0">
              <a:buNone/>
            </a:pPr>
            <a:endParaRPr lang="en-US" dirty="0"/>
          </a:p>
        </p:txBody>
      </p:sp>
      <p:pic>
        <p:nvPicPr>
          <p:cNvPr id="4" name="Picture 3"/>
          <p:cNvPicPr/>
          <p:nvPr/>
        </p:nvPicPr>
        <p:blipFill>
          <a:blip r:embed="rId2"/>
          <a:stretch>
            <a:fillRect/>
          </a:stretch>
        </p:blipFill>
        <p:spPr>
          <a:xfrm>
            <a:off x="3776187" y="1818384"/>
            <a:ext cx="5316291" cy="4962342"/>
          </a:xfrm>
          <a:prstGeom prst="rect">
            <a:avLst/>
          </a:prstGeom>
        </p:spPr>
      </p:pic>
    </p:spTree>
    <p:extLst>
      <p:ext uri="{BB962C8B-B14F-4D97-AF65-F5344CB8AC3E}">
        <p14:creationId xmlns:p14="http://schemas.microsoft.com/office/powerpoint/2010/main" val="80411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dell\Documents\img1.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206837" y="0"/>
            <a:ext cx="642655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49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301" y="953033"/>
            <a:ext cx="10541182" cy="498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55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B609-BFAB-6BAE-1E5C-6BFDA73B946A}"/>
              </a:ext>
            </a:extLst>
          </p:cNvPr>
          <p:cNvSpPr>
            <a:spLocks noGrp="1"/>
          </p:cNvSpPr>
          <p:nvPr>
            <p:ph type="title"/>
          </p:nvPr>
        </p:nvSpPr>
        <p:spPr>
          <a:xfrm>
            <a:off x="913774" y="313718"/>
            <a:ext cx="10364451" cy="753083"/>
          </a:xfrm>
        </p:spPr>
        <p:txBody>
          <a:bodyPr/>
          <a:lstStyle/>
          <a:p>
            <a:r>
              <a:rPr lang="en-US" u="sng" dirty="0">
                <a:latin typeface="Britannic Bold" panose="020B0903060703020204" pitchFamily="34" charset="0"/>
              </a:rPr>
              <a:t>Introduction</a:t>
            </a:r>
            <a:endParaRPr lang="en-IN" u="sng"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37285A32-2A0C-D7F4-01CD-75A0CAA65B42}"/>
              </a:ext>
            </a:extLst>
          </p:cNvPr>
          <p:cNvSpPr>
            <a:spLocks noGrp="1"/>
          </p:cNvSpPr>
          <p:nvPr>
            <p:ph idx="1"/>
          </p:nvPr>
        </p:nvSpPr>
        <p:spPr>
          <a:xfrm>
            <a:off x="913774" y="1200150"/>
            <a:ext cx="10363826" cy="4591049"/>
          </a:xfrm>
        </p:spPr>
        <p:txBody>
          <a:bodyPr>
            <a:noAutofit/>
          </a:bodyPr>
          <a:lstStyle/>
          <a:p>
            <a:r>
              <a:rPr lang="en-US" sz="2000" dirty="0">
                <a:solidFill>
                  <a:srgbClr val="000000"/>
                </a:solidFill>
                <a:effectLst/>
                <a:ea typeface="Calibri" panose="020F0502020204030204" pitchFamily="34" charset="0"/>
              </a:rPr>
              <a:t>Traveling in itself is an experience, a combination of the journey, the destination, time spent traveling, the stay, the season, and the activities undertaken.</a:t>
            </a:r>
            <a:r>
              <a:rPr lang="en-US" sz="2000" dirty="0">
                <a:effectLst/>
                <a:ea typeface="Calibri" panose="020F0502020204030204" pitchFamily="34" charset="0"/>
              </a:rPr>
              <a:t> </a:t>
            </a:r>
            <a:r>
              <a:rPr lang="en-US" sz="2000" dirty="0">
                <a:solidFill>
                  <a:srgbClr val="000000"/>
                </a:solidFill>
                <a:effectLst/>
                <a:ea typeface="Calibri" panose="020F0502020204030204" pitchFamily="34" charset="0"/>
              </a:rPr>
              <a:t>Tourists typically seek assistance while organizing a tour to make the most of their travel outings.</a:t>
            </a:r>
            <a:endParaRPr lang="en-US" sz="2000" dirty="0">
              <a:solidFill>
                <a:srgbClr val="000000"/>
              </a:solidFill>
              <a:ea typeface="Calibri" panose="020F0502020204030204" pitchFamily="34" charset="0"/>
            </a:endParaRPr>
          </a:p>
          <a:p>
            <a:endParaRPr lang="en-US" sz="2000" dirty="0">
              <a:solidFill>
                <a:srgbClr val="000000"/>
              </a:solidFill>
            </a:endParaRPr>
          </a:p>
          <a:p>
            <a:r>
              <a:rPr lang="en-US" sz="2000" dirty="0">
                <a:solidFill>
                  <a:srgbClr val="000000"/>
                </a:solidFill>
              </a:rPr>
              <a:t>For this, they turn to the internet. However, there is an abundance of information on the web about many tourism-related topics, making it time consuming to find a suitable trip package, product, or service. </a:t>
            </a:r>
            <a:r>
              <a:rPr lang="en-US" sz="2000" b="1" dirty="0">
                <a:solidFill>
                  <a:srgbClr val="000000"/>
                </a:solidFill>
              </a:rPr>
              <a:t>This is where a recommender system comes in the picture.</a:t>
            </a:r>
          </a:p>
          <a:p>
            <a:endParaRPr lang="en-US" sz="2000" b="1" dirty="0">
              <a:solidFill>
                <a:srgbClr val="000000"/>
              </a:solidFill>
            </a:endParaRPr>
          </a:p>
          <a:p>
            <a:r>
              <a:rPr lang="en-US" sz="2000" dirty="0">
                <a:solidFill>
                  <a:srgbClr val="000000"/>
                </a:solidFill>
              </a:rPr>
              <a:t>A recommendation system can help with various tour related queries like where to travel and best point of interests (POI) in a city. It can also recommend places based on the places previously travelled by the user. hence, if used correctly, a recommender system can prove to be a very powerful tool in the tourism industry.</a:t>
            </a:r>
          </a:p>
          <a:p>
            <a:endParaRPr lang="en-US" sz="2000" dirty="0">
              <a:solidFill>
                <a:srgbClr val="000000"/>
              </a:solidFill>
            </a:endParaRPr>
          </a:p>
          <a:p>
            <a:endParaRPr lang="en-IN" sz="3200" dirty="0"/>
          </a:p>
        </p:txBody>
      </p:sp>
    </p:spTree>
    <p:extLst>
      <p:ext uri="{BB962C8B-B14F-4D97-AF65-F5344CB8AC3E}">
        <p14:creationId xmlns:p14="http://schemas.microsoft.com/office/powerpoint/2010/main" val="307766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7476" y="-218943"/>
            <a:ext cx="10972800" cy="1399032"/>
          </a:xfrm>
        </p:spPr>
        <p:txBody>
          <a:bodyPr/>
          <a:lstStyle/>
          <a:p>
            <a:r>
              <a:rPr lang="en-US" dirty="0"/>
              <a:t>REFERENCES</a:t>
            </a:r>
          </a:p>
        </p:txBody>
      </p:sp>
      <p:sp>
        <p:nvSpPr>
          <p:cNvPr id="7" name="Content Placeholder 6"/>
          <p:cNvSpPr>
            <a:spLocks noGrp="1"/>
          </p:cNvSpPr>
          <p:nvPr>
            <p:ph sz="half" idx="1"/>
          </p:nvPr>
        </p:nvSpPr>
        <p:spPr>
          <a:xfrm>
            <a:off x="0" y="695459"/>
            <a:ext cx="12192000" cy="6162542"/>
          </a:xfrm>
        </p:spPr>
        <p:txBody>
          <a:bodyPr>
            <a:noAutofit/>
          </a:bodyPr>
          <a:lstStyle/>
          <a:p>
            <a:pPr lvl="0"/>
            <a:endParaRPr lang="en-US" sz="1800" dirty="0"/>
          </a:p>
          <a:p>
            <a:pPr lvl="0"/>
            <a:r>
              <a:rPr lang="en-US" sz="1800" dirty="0"/>
              <a:t>Wang, D., Li, X., Huang, Z., &amp; Tan, T. (2020). Intelligent tourism recommendation system based on user preferences and personalized tags. </a:t>
            </a:r>
            <a:r>
              <a:rPr lang="en-US" sz="1800" i="1" dirty="0"/>
              <a:t>Journal of Ambient Intelligence and Humanized Computing, 11</a:t>
            </a:r>
            <a:r>
              <a:rPr lang="en-US" sz="1800" dirty="0"/>
              <a:t>(5), 2033-2046.</a:t>
            </a:r>
          </a:p>
          <a:p>
            <a:pPr lvl="0"/>
            <a:r>
              <a:rPr lang="en-US" sz="1800" dirty="0" err="1"/>
              <a:t>Gretzel</a:t>
            </a:r>
            <a:r>
              <a:rPr lang="en-US" sz="1800" dirty="0"/>
              <a:t>, U., </a:t>
            </a:r>
            <a:r>
              <a:rPr lang="en-US" sz="1800" dirty="0" err="1"/>
              <a:t>Sigala</a:t>
            </a:r>
            <a:r>
              <a:rPr lang="en-US" sz="1800" dirty="0"/>
              <a:t>, M., Xiang, Z., &amp; Koo, C. (2015). Smart tourism: Foundations and developments. </a:t>
            </a:r>
            <a:r>
              <a:rPr lang="en-US" sz="1800" i="1" dirty="0"/>
              <a:t>Electronic Markets, 25</a:t>
            </a:r>
            <a:r>
              <a:rPr lang="en-US" sz="1800" dirty="0"/>
              <a:t>(3), 179-188.</a:t>
            </a:r>
          </a:p>
          <a:p>
            <a:pPr lvl="0"/>
            <a:r>
              <a:rPr lang="en-US" sz="1800" dirty="0" err="1"/>
              <a:t>Buhalis</a:t>
            </a:r>
            <a:r>
              <a:rPr lang="en-US" sz="1800" dirty="0"/>
              <a:t>, D., &amp; </a:t>
            </a:r>
            <a:r>
              <a:rPr lang="en-US" sz="1800" dirty="0" err="1"/>
              <a:t>Sinarta</a:t>
            </a:r>
            <a:r>
              <a:rPr lang="en-US" sz="1800" dirty="0"/>
              <a:t>, Y. (2019). Real-time co-creation and </a:t>
            </a:r>
            <a:r>
              <a:rPr lang="en-US" sz="1800" dirty="0" err="1"/>
              <a:t>nowness</a:t>
            </a:r>
            <a:r>
              <a:rPr lang="en-US" sz="1800" dirty="0"/>
              <a:t> service: lessons from tourism and hospitality. </a:t>
            </a:r>
            <a:r>
              <a:rPr lang="en-US" sz="1800" i="1" dirty="0"/>
              <a:t>Journal of Travel &amp; Tourism Marketing, 36</a:t>
            </a:r>
            <a:r>
              <a:rPr lang="en-US" sz="1800" dirty="0"/>
              <a:t>(5), 563-582.</a:t>
            </a:r>
          </a:p>
          <a:p>
            <a:pPr lvl="0"/>
            <a:r>
              <a:rPr lang="en-US" sz="1800" dirty="0"/>
              <a:t>Zhang, H., </a:t>
            </a:r>
            <a:r>
              <a:rPr lang="en-US" sz="1800" dirty="0" err="1"/>
              <a:t>Qu</a:t>
            </a:r>
            <a:r>
              <a:rPr lang="en-US" sz="1800" dirty="0"/>
              <a:t>, Y., &amp; Deng, Z. (2018). A novel personalized travel recommendation system combining social network and sentiment analysis. </a:t>
            </a:r>
            <a:r>
              <a:rPr lang="en-US" sz="1800" i="1" dirty="0"/>
              <a:t>Information Processing &amp; Management, 54</a:t>
            </a:r>
            <a:r>
              <a:rPr lang="en-US" sz="1800" dirty="0"/>
              <a:t>(5), 819-832.</a:t>
            </a:r>
          </a:p>
          <a:p>
            <a:pPr lvl="0"/>
            <a:r>
              <a:rPr lang="en-US" sz="1800" dirty="0" err="1"/>
              <a:t>Zhong</a:t>
            </a:r>
            <a:r>
              <a:rPr lang="en-US" sz="1800" dirty="0"/>
              <a:t>, L., </a:t>
            </a:r>
            <a:r>
              <a:rPr lang="en-US" sz="1800" dirty="0" err="1"/>
              <a:t>Xu</a:t>
            </a:r>
            <a:r>
              <a:rPr lang="en-US" sz="1800" dirty="0"/>
              <a:t>, W., Yang, S., &amp; Wei, L. (2020). Intelligent tourism recommendation system based on collaborative filtering algorithm. </a:t>
            </a:r>
            <a:r>
              <a:rPr lang="en-US" sz="1800" i="1" dirty="0"/>
              <a:t>Journal of Physics: Conference Series, 1512</a:t>
            </a:r>
            <a:r>
              <a:rPr lang="en-US" sz="1800" dirty="0"/>
              <a:t>(1), 012043.</a:t>
            </a:r>
          </a:p>
          <a:p>
            <a:pPr lvl="0"/>
            <a:r>
              <a:rPr lang="en-US" sz="1800" dirty="0"/>
              <a:t>Fuchs, M., </a:t>
            </a:r>
            <a:r>
              <a:rPr lang="en-US" sz="1800" dirty="0" err="1"/>
              <a:t>Höpken</a:t>
            </a:r>
            <a:r>
              <a:rPr lang="en-US" sz="1800" dirty="0"/>
              <a:t>, W., </a:t>
            </a:r>
            <a:r>
              <a:rPr lang="en-US" sz="1800" dirty="0" err="1"/>
              <a:t>Lexhagen</a:t>
            </a:r>
            <a:r>
              <a:rPr lang="en-US" sz="1800" dirty="0"/>
              <a:t>, M., &amp; </a:t>
            </a:r>
            <a:r>
              <a:rPr lang="en-US" sz="1800" dirty="0" err="1"/>
              <a:t>Cantoni</a:t>
            </a:r>
            <a:r>
              <a:rPr lang="en-US" sz="1800" dirty="0"/>
              <a:t>, L. (2014). Big data analytics for knowledge generation in tourism destinations–A case from Sweden. </a:t>
            </a:r>
            <a:r>
              <a:rPr lang="en-US" sz="1800" i="1" dirty="0"/>
              <a:t>Journal of Destination Marketing &amp; Management, 3</a:t>
            </a:r>
            <a:r>
              <a:rPr lang="en-US" sz="1800" dirty="0"/>
              <a:t>(4), 198-209.</a:t>
            </a:r>
          </a:p>
          <a:p>
            <a:pPr lvl="0"/>
            <a:r>
              <a:rPr lang="en-US" sz="1800" dirty="0"/>
              <a:t>Li, X., Deng, L., Cao, S., &amp; Li, F. (2019). Research on personalized travel recommendation system based on machine learning. </a:t>
            </a:r>
            <a:r>
              <a:rPr lang="en-US" sz="1800" i="1" dirty="0"/>
              <a:t>International Journal of Pattern Recognition and Artificial Intelligence, 33</a:t>
            </a:r>
            <a:r>
              <a:rPr lang="en-US" sz="1800" dirty="0"/>
              <a:t>(6), 1959010.</a:t>
            </a:r>
          </a:p>
          <a:p>
            <a:endParaRPr lang="en-US" sz="1800" dirty="0"/>
          </a:p>
        </p:txBody>
      </p:sp>
    </p:spTree>
    <p:extLst>
      <p:ext uri="{BB962C8B-B14F-4D97-AF65-F5344CB8AC3E}">
        <p14:creationId xmlns:p14="http://schemas.microsoft.com/office/powerpoint/2010/main" val="210333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58840" y="234311"/>
            <a:ext cx="11882906" cy="6424065"/>
          </a:xfrm>
        </p:spPr>
        <p:txBody>
          <a:bodyPr>
            <a:normAutofit fontScale="62500" lnSpcReduction="20000"/>
          </a:bodyPr>
          <a:lstStyle/>
          <a:p>
            <a:pPr lvl="0"/>
            <a:r>
              <a:rPr lang="en-US" dirty="0" err="1"/>
              <a:t>Sigala</a:t>
            </a:r>
            <a:r>
              <a:rPr lang="en-US" dirty="0"/>
              <a:t>, M. (2018). From exploiting smart tourism ecosystems to real-time co-creation experiences. </a:t>
            </a:r>
            <a:r>
              <a:rPr lang="en-US" i="1" dirty="0"/>
              <a:t>Journal of Hospitality &amp; Tourism Management, 36</a:t>
            </a:r>
            <a:r>
              <a:rPr lang="en-US" dirty="0"/>
              <a:t>, 18-25.</a:t>
            </a:r>
          </a:p>
          <a:p>
            <a:pPr lvl="0"/>
            <a:r>
              <a:rPr lang="en-US" dirty="0" err="1"/>
              <a:t>Gao</a:t>
            </a:r>
            <a:r>
              <a:rPr lang="en-US" dirty="0"/>
              <a:t>, H., Ma, J., &amp; </a:t>
            </a:r>
            <a:r>
              <a:rPr lang="en-US" dirty="0" err="1"/>
              <a:t>Feng</a:t>
            </a:r>
            <a:r>
              <a:rPr lang="en-US" dirty="0"/>
              <a:t>, B. (2020). Personalized travel recommendation algorithm based on LDA topic model. </a:t>
            </a:r>
            <a:r>
              <a:rPr lang="en-US" i="1" dirty="0"/>
              <a:t>International Journal of Digital Earth, 13</a:t>
            </a:r>
            <a:r>
              <a:rPr lang="en-US" dirty="0"/>
              <a:t>(5), 566-581.</a:t>
            </a:r>
          </a:p>
          <a:p>
            <a:pPr lvl="0"/>
            <a:r>
              <a:rPr lang="en-US" dirty="0"/>
              <a:t>Xiang, Z., </a:t>
            </a:r>
            <a:r>
              <a:rPr lang="en-US" dirty="0" err="1"/>
              <a:t>Magnini</a:t>
            </a:r>
            <a:r>
              <a:rPr lang="en-US" dirty="0"/>
              <a:t>, V. P., </a:t>
            </a:r>
            <a:r>
              <a:rPr lang="en-US" dirty="0" err="1"/>
              <a:t>Fesenmaier</a:t>
            </a:r>
            <a:r>
              <a:rPr lang="en-US" dirty="0"/>
              <a:t>, D. R., &amp; </a:t>
            </a:r>
            <a:r>
              <a:rPr lang="en-US" dirty="0" err="1"/>
              <a:t>Werthner</a:t>
            </a:r>
            <a:r>
              <a:rPr lang="en-US" dirty="0"/>
              <a:t>, H. (2015). Information technology and consumer behavior in travel and tourism: Insights from travel planning using the internet. </a:t>
            </a:r>
            <a:r>
              <a:rPr lang="en-US" i="1" dirty="0"/>
              <a:t>Journal of Retailing and Consumer Services, 22</a:t>
            </a:r>
            <a:r>
              <a:rPr lang="en-US" dirty="0"/>
              <a:t>, 244-249.</a:t>
            </a:r>
          </a:p>
          <a:p>
            <a:pPr lvl="0"/>
            <a:r>
              <a:rPr lang="en-US" dirty="0" err="1"/>
              <a:t>Gabryel</a:t>
            </a:r>
            <a:r>
              <a:rPr lang="en-US" dirty="0"/>
              <a:t>, P., &amp; Jankowski, J. (2019). Tourism Recommendation Systems: A Literature Survey.</a:t>
            </a:r>
          </a:p>
          <a:p>
            <a:pPr lvl="0"/>
            <a:r>
              <a:rPr lang="en-US" dirty="0" err="1"/>
              <a:t>Xie</a:t>
            </a:r>
            <a:r>
              <a:rPr lang="en-US" dirty="0"/>
              <a:t>, Z., Du, Q., &amp; </a:t>
            </a:r>
            <a:r>
              <a:rPr lang="en-US" dirty="0" err="1"/>
              <a:t>Xu</a:t>
            </a:r>
            <a:r>
              <a:rPr lang="en-US" dirty="0"/>
              <a:t>, Y. (2015). Personalized Recommendation of Tourist Attractions Using Flickr Data.</a:t>
            </a:r>
          </a:p>
          <a:p>
            <a:pPr lvl="0"/>
            <a:r>
              <a:rPr lang="en-US" dirty="0"/>
              <a:t>Yin, Y., Zhang, Z., &amp; Wang, G. (2018). Personalized Travel Package Recommendation Based on Tourists' Preference and Interests.</a:t>
            </a:r>
          </a:p>
          <a:p>
            <a:pPr lvl="0"/>
            <a:r>
              <a:rPr lang="en-US" dirty="0" err="1"/>
              <a:t>Ferlino</a:t>
            </a:r>
            <a:r>
              <a:rPr lang="en-US" dirty="0"/>
              <a:t>, A., </a:t>
            </a:r>
            <a:r>
              <a:rPr lang="en-US" dirty="0" err="1"/>
              <a:t>Mangano</a:t>
            </a:r>
            <a:r>
              <a:rPr lang="en-US" dirty="0"/>
              <a:t>, F., &amp; </a:t>
            </a:r>
            <a:r>
              <a:rPr lang="en-US" dirty="0" err="1"/>
              <a:t>Loia</a:t>
            </a:r>
            <a:r>
              <a:rPr lang="en-US" dirty="0"/>
              <a:t>, V. (2017). A Survey of Recommender Systems in Tourism.</a:t>
            </a:r>
          </a:p>
          <a:p>
            <a:pPr lvl="0"/>
            <a:r>
              <a:rPr lang="en-US" dirty="0"/>
              <a:t>Tan, A.-H., Yang, K.-H., &amp; Miao, C. (2014). Context-aware Recommendation in Tourism: A Survey.</a:t>
            </a:r>
          </a:p>
          <a:p>
            <a:pPr lvl="0"/>
            <a:r>
              <a:rPr lang="en-US" dirty="0" err="1"/>
              <a:t>Xiong</a:t>
            </a:r>
            <a:r>
              <a:rPr lang="en-US" dirty="0"/>
              <a:t>, Y., Wu, J., &amp; Zhang, X. (2020). Tourism Recommendation System with Collaborative Filtering and Neural Network.</a:t>
            </a:r>
          </a:p>
          <a:p>
            <a:pPr lvl="0"/>
            <a:r>
              <a:rPr lang="en-US" dirty="0" err="1"/>
              <a:t>Phung</a:t>
            </a:r>
            <a:r>
              <a:rPr lang="en-US" dirty="0"/>
              <a:t>, D., &amp; </a:t>
            </a:r>
            <a:r>
              <a:rPr lang="en-US" dirty="0" err="1"/>
              <a:t>Loke</a:t>
            </a:r>
            <a:r>
              <a:rPr lang="en-US" dirty="0"/>
              <a:t>, S. W. (2012). An Ontology-based Approach to Personalized Recommendation of Tourist Attractions.</a:t>
            </a:r>
          </a:p>
          <a:p>
            <a:pPr lvl="0"/>
            <a:r>
              <a:rPr lang="en-US" dirty="0"/>
              <a:t>Wang, B., Ma, X., &amp; Li, X. (2016). A Novel Personalized Tourist Route Recommendation Method Based on Genetic Algorithm and Collaborative Filtering.</a:t>
            </a:r>
          </a:p>
          <a:p>
            <a:pPr lvl="0"/>
            <a:r>
              <a:rPr lang="en-US" dirty="0" err="1"/>
              <a:t>Rana</a:t>
            </a:r>
            <a:r>
              <a:rPr lang="en-US" dirty="0"/>
              <a:t>, S., </a:t>
            </a:r>
            <a:r>
              <a:rPr lang="en-US" dirty="0" err="1"/>
              <a:t>Rana</a:t>
            </a:r>
            <a:r>
              <a:rPr lang="en-US" dirty="0"/>
              <a:t>, N. P., &amp; </a:t>
            </a:r>
            <a:r>
              <a:rPr lang="en-US" dirty="0" err="1"/>
              <a:t>Dwivedi</a:t>
            </a:r>
            <a:r>
              <a:rPr lang="en-US" dirty="0"/>
              <a:t>, Y. K. (2019). A systematic literature review on tourism recommender systems.</a:t>
            </a:r>
          </a:p>
          <a:p>
            <a:pPr lvl="0"/>
            <a:r>
              <a:rPr lang="en-US" dirty="0"/>
              <a:t>Kim, S., Han, S., &amp; Lee, G. G. (2018). A Context-Aware Personalized Recommendation Algorithm Using Collaborative Filtering in Tourism.</a:t>
            </a:r>
          </a:p>
          <a:p>
            <a:endParaRPr lang="en-US" dirty="0"/>
          </a:p>
        </p:txBody>
      </p:sp>
    </p:spTree>
    <p:extLst>
      <p:ext uri="{BB962C8B-B14F-4D97-AF65-F5344CB8AC3E}">
        <p14:creationId xmlns:p14="http://schemas.microsoft.com/office/powerpoint/2010/main" val="394482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EF6A-24F8-1FA8-D4CE-9B7C86CD7AEE}"/>
              </a:ext>
            </a:extLst>
          </p:cNvPr>
          <p:cNvSpPr>
            <a:spLocks noGrp="1"/>
          </p:cNvSpPr>
          <p:nvPr>
            <p:ph type="title"/>
          </p:nvPr>
        </p:nvSpPr>
        <p:spPr>
          <a:xfrm>
            <a:off x="913775" y="618518"/>
            <a:ext cx="10364451" cy="953108"/>
          </a:xfrm>
        </p:spPr>
        <p:txBody>
          <a:bodyPr/>
          <a:lstStyle/>
          <a:p>
            <a:r>
              <a:rPr lang="en-US" dirty="0">
                <a:latin typeface="Britannic Bold" panose="020B0903060703020204" pitchFamily="34" charset="0"/>
              </a:rPr>
              <a:t>Problem statement</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802E739B-4BF5-607A-C318-2EED7E389784}"/>
              </a:ext>
            </a:extLst>
          </p:cNvPr>
          <p:cNvSpPr>
            <a:spLocks noGrp="1"/>
          </p:cNvSpPr>
          <p:nvPr>
            <p:ph idx="1"/>
          </p:nvPr>
        </p:nvSpPr>
        <p:spPr>
          <a:xfrm>
            <a:off x="913775" y="1716946"/>
            <a:ext cx="10363826" cy="4064729"/>
          </a:xfrm>
        </p:spPr>
        <p:txBody>
          <a:bodyPr>
            <a:normAutofit/>
          </a:bodyPr>
          <a:lstStyle/>
          <a:p>
            <a:r>
              <a:rPr lang="en-US" sz="1800" dirty="0">
                <a:solidFill>
                  <a:srgbClr val="000000"/>
                </a:solidFill>
              </a:rPr>
              <a:t>To Build a Tourist Recommendation System that utilizes various domains of artificial intelligence, particularly machine learning algorithms to efficiently suggest Places of Interest (POI) to users.</a:t>
            </a:r>
          </a:p>
          <a:p>
            <a:pPr marL="0" indent="0">
              <a:buNone/>
            </a:pPr>
            <a:endParaRPr lang="en-US" sz="1800" dirty="0">
              <a:solidFill>
                <a:srgbClr val="000000"/>
              </a:solidFill>
            </a:endParaRPr>
          </a:p>
          <a:p>
            <a:r>
              <a:rPr lang="en-US" sz="1800" dirty="0">
                <a:solidFill>
                  <a:srgbClr val="000000"/>
                </a:solidFill>
              </a:rPr>
              <a:t>Tourists often face a sequential decision-making problem, while planning their visit to a destination or when at the destination continuing an already initiated trajectory of visited POIs.</a:t>
            </a:r>
          </a:p>
          <a:p>
            <a:endParaRPr lang="en-US" sz="1800" dirty="0">
              <a:solidFill>
                <a:srgbClr val="000000"/>
              </a:solidFill>
            </a:endParaRPr>
          </a:p>
          <a:p>
            <a:r>
              <a:rPr lang="en-US" sz="1800" dirty="0">
                <a:solidFill>
                  <a:srgbClr val="000000"/>
                </a:solidFill>
              </a:rPr>
              <a:t>With the addition of Artificial Intelligence (A.I.) into the frame, the task gets much easier. Against the foregoing backdrop, this project proposes and executes a tourist recommendation system based on processes data mining and various filtering methods.</a:t>
            </a:r>
            <a:endParaRPr lang="en-IN" sz="1800" dirty="0">
              <a:solidFill>
                <a:srgbClr val="000000"/>
              </a:solidFill>
            </a:endParaRPr>
          </a:p>
        </p:txBody>
      </p:sp>
    </p:spTree>
    <p:extLst>
      <p:ext uri="{BB962C8B-B14F-4D97-AF65-F5344CB8AC3E}">
        <p14:creationId xmlns:p14="http://schemas.microsoft.com/office/powerpoint/2010/main" val="395114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476-D453-4E4D-D096-D38C484E76FC}"/>
              </a:ext>
            </a:extLst>
          </p:cNvPr>
          <p:cNvSpPr>
            <a:spLocks noGrp="1"/>
          </p:cNvSpPr>
          <p:nvPr>
            <p:ph type="title"/>
          </p:nvPr>
        </p:nvSpPr>
        <p:spPr>
          <a:xfrm>
            <a:off x="818525" y="397863"/>
            <a:ext cx="10364451" cy="924533"/>
          </a:xfrm>
        </p:spPr>
        <p:txBody>
          <a:bodyPr/>
          <a:lstStyle/>
          <a:p>
            <a:r>
              <a:rPr lang="en-US" dirty="0">
                <a:latin typeface="Britannic Bold" panose="020B0903060703020204" pitchFamily="34" charset="0"/>
              </a:rPr>
              <a:t>Objectives</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71D1B6EE-C810-A11F-F2B7-C59EF09DB8E9}"/>
              </a:ext>
            </a:extLst>
          </p:cNvPr>
          <p:cNvSpPr>
            <a:spLocks noGrp="1"/>
          </p:cNvSpPr>
          <p:nvPr>
            <p:ph idx="1"/>
          </p:nvPr>
        </p:nvSpPr>
        <p:spPr>
          <a:xfrm>
            <a:off x="913774" y="1322396"/>
            <a:ext cx="10363826" cy="4745029"/>
          </a:xfrm>
        </p:spPr>
        <p:txBody>
          <a:bodyPr>
            <a:normAutofit/>
          </a:bodyPr>
          <a:lstStyle/>
          <a:p>
            <a:r>
              <a:rPr lang="en-US" sz="1800" dirty="0">
                <a:solidFill>
                  <a:srgbClr val="000000"/>
                </a:solidFill>
              </a:rPr>
              <a:t>Our goal is to efficiently plan travel routes that encompass the user's preferred destinations, taking into account their geographical locations. We specifically aim to generate aesthetically pleasing travel routes that cover captivating tourist sites</a:t>
            </a:r>
            <a:r>
              <a:rPr lang="en-US" sz="1800" dirty="0">
                <a:effectLst/>
                <a:latin typeface="Times New Roman" panose="02020603050405020304" pitchFamily="18" charset="0"/>
                <a:ea typeface="Calibri" panose="020F0502020204030204" pitchFamily="34" charset="0"/>
              </a:rPr>
              <a:t>.</a:t>
            </a:r>
          </a:p>
          <a:p>
            <a:pPr marL="0" indent="0">
              <a:buNone/>
            </a:pPr>
            <a:endParaRPr lang="en-US" sz="1800" dirty="0">
              <a:solidFill>
                <a:srgbClr val="000000"/>
              </a:solidFill>
            </a:endParaRPr>
          </a:p>
          <a:p>
            <a:r>
              <a:rPr lang="en-US" sz="1800" b="1" u="sng" dirty="0">
                <a:solidFill>
                  <a:srgbClr val="000000"/>
                </a:solidFill>
              </a:rPr>
              <a:t>Visitor Experience Enhancement</a:t>
            </a:r>
            <a:r>
              <a:rPr lang="en-US" sz="1800" dirty="0">
                <a:solidFill>
                  <a:srgbClr val="000000"/>
                </a:solidFill>
              </a:rPr>
              <a:t>: Focus on improving the overall experience of tourists by providing high-quality services, facilities, and attractions.</a:t>
            </a:r>
          </a:p>
          <a:p>
            <a:pPr marL="0" indent="0">
              <a:buNone/>
            </a:pPr>
            <a:endParaRPr lang="en-US" sz="1800" dirty="0">
              <a:solidFill>
                <a:srgbClr val="000000"/>
              </a:solidFill>
            </a:endParaRPr>
          </a:p>
          <a:p>
            <a:r>
              <a:rPr lang="en-US" sz="1800" b="1" u="sng" dirty="0">
                <a:solidFill>
                  <a:srgbClr val="000000"/>
                </a:solidFill>
              </a:rPr>
              <a:t>Increase Tourist Satisfaction</a:t>
            </a:r>
            <a:r>
              <a:rPr lang="en-US" sz="1800" dirty="0">
                <a:solidFill>
                  <a:srgbClr val="000000"/>
                </a:solidFill>
              </a:rPr>
              <a:t>: Through our application, users will be able to input multiple preferences, ensuring a personalized travel experience</a:t>
            </a:r>
          </a:p>
          <a:p>
            <a:pPr marL="0" indent="0">
              <a:buNone/>
            </a:pPr>
            <a:endParaRPr lang="en-US" sz="1800" dirty="0">
              <a:solidFill>
                <a:srgbClr val="000000"/>
              </a:solidFill>
            </a:endParaRPr>
          </a:p>
          <a:p>
            <a:r>
              <a:rPr lang="en-US" sz="1800" b="1" u="sng" dirty="0">
                <a:solidFill>
                  <a:srgbClr val="000000"/>
                </a:solidFill>
              </a:rPr>
              <a:t>Monitor and Respond to Visitor Feedback</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rPr>
              <a:t>Collect and analyze feedback from tourists to continuously improve services and address any concerns or issues.</a:t>
            </a:r>
          </a:p>
          <a:p>
            <a:endParaRPr lang="en-US" sz="1800" dirty="0">
              <a:solidFill>
                <a:srgbClr val="000000"/>
              </a:solidFill>
            </a:endParaRPr>
          </a:p>
          <a:p>
            <a:r>
              <a:rPr lang="en-US" sz="1800" b="1" u="sng" dirty="0">
                <a:solidFill>
                  <a:schemeClr val="bg1">
                    <a:lumMod val="95000"/>
                    <a:lumOff val="5000"/>
                  </a:schemeClr>
                </a:solidFill>
              </a:rPr>
              <a:t>Suitability For Travel: </a:t>
            </a:r>
            <a:r>
              <a:rPr lang="en-US" sz="1800" dirty="0">
                <a:solidFill>
                  <a:schemeClr val="bg1">
                    <a:lumMod val="95000"/>
                    <a:lumOff val="5000"/>
                  </a:schemeClr>
                </a:solidFill>
              </a:rPr>
              <a:t>Additionally, our system incorporates a weather predicting classifier that accurately forecasts the best months to travel from the source to the destination. </a:t>
            </a:r>
            <a:endParaRPr lang="en-US" sz="1800" dirty="0">
              <a:solidFill>
                <a:schemeClr val="bg1">
                  <a:lumMod val="95000"/>
                  <a:lumOff val="5000"/>
                </a:schemeClr>
              </a:solidFill>
              <a:latin typeface="Calibri" panose="020F0502020204030204" pitchFamily="34" charset="0"/>
              <a:cs typeface="Times New Roman" panose="02020603050405020304" pitchFamily="18" charset="0"/>
            </a:endParaRPr>
          </a:p>
          <a:p>
            <a:pPr marL="0" indent="0">
              <a:buNone/>
            </a:pPr>
            <a:endParaRPr lang="en-IN" sz="1800" dirty="0">
              <a:solidFill>
                <a:srgbClr val="000000"/>
              </a:solidFill>
            </a:endParaRPr>
          </a:p>
        </p:txBody>
      </p:sp>
    </p:spTree>
    <p:extLst>
      <p:ext uri="{BB962C8B-B14F-4D97-AF65-F5344CB8AC3E}">
        <p14:creationId xmlns:p14="http://schemas.microsoft.com/office/powerpoint/2010/main" val="269462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5FCAA3-3149-BD53-7B83-45F57BC3BE27}"/>
              </a:ext>
            </a:extLst>
          </p:cNvPr>
          <p:cNvSpPr>
            <a:spLocks noGrp="1"/>
          </p:cNvSpPr>
          <p:nvPr>
            <p:ph type="title"/>
          </p:nvPr>
        </p:nvSpPr>
        <p:spPr>
          <a:xfrm>
            <a:off x="1451579" y="257175"/>
            <a:ext cx="9603275" cy="1596579"/>
          </a:xfrm>
        </p:spPr>
        <p:txBody>
          <a:bodyPr/>
          <a:lstStyle/>
          <a:p>
            <a:r>
              <a:rPr lang="en-US" dirty="0"/>
              <a:t> </a:t>
            </a:r>
            <a:endParaRPr lang="en-IN" dirty="0"/>
          </a:p>
        </p:txBody>
      </p:sp>
      <p:graphicFrame>
        <p:nvGraphicFramePr>
          <p:cNvPr id="6" name="Google Shape;118;p16">
            <a:extLst>
              <a:ext uri="{FF2B5EF4-FFF2-40B4-BE49-F238E27FC236}">
                <a16:creationId xmlns:a16="http://schemas.microsoft.com/office/drawing/2014/main" id="{951C9997-1F8B-7E69-30B1-39220D5FAD26}"/>
              </a:ext>
            </a:extLst>
          </p:cNvPr>
          <p:cNvGraphicFramePr/>
          <p:nvPr>
            <p:extLst>
              <p:ext uri="{D42A27DB-BD31-4B8C-83A1-F6EECF244321}">
                <p14:modId xmlns:p14="http://schemas.microsoft.com/office/powerpoint/2010/main" val="2745724420"/>
              </p:ext>
            </p:extLst>
          </p:nvPr>
        </p:nvGraphicFramePr>
        <p:xfrm>
          <a:off x="372756" y="864806"/>
          <a:ext cx="11446487" cy="5991670"/>
        </p:xfrm>
        <a:graphic>
          <a:graphicData uri="http://schemas.openxmlformats.org/drawingml/2006/table">
            <a:tbl>
              <a:tblPr>
                <a:noFill/>
              </a:tblPr>
              <a:tblGrid>
                <a:gridCol w="720497">
                  <a:extLst>
                    <a:ext uri="{9D8B030D-6E8A-4147-A177-3AD203B41FA5}">
                      <a16:colId xmlns:a16="http://schemas.microsoft.com/office/drawing/2014/main" val="20000"/>
                    </a:ext>
                  </a:extLst>
                </a:gridCol>
                <a:gridCol w="1273428">
                  <a:extLst>
                    <a:ext uri="{9D8B030D-6E8A-4147-A177-3AD203B41FA5}">
                      <a16:colId xmlns:a16="http://schemas.microsoft.com/office/drawing/2014/main" val="20001"/>
                    </a:ext>
                  </a:extLst>
                </a:gridCol>
                <a:gridCol w="2581105">
                  <a:extLst>
                    <a:ext uri="{9D8B030D-6E8A-4147-A177-3AD203B41FA5}">
                      <a16:colId xmlns:a16="http://schemas.microsoft.com/office/drawing/2014/main" val="20002"/>
                    </a:ext>
                  </a:extLst>
                </a:gridCol>
                <a:gridCol w="6871457">
                  <a:extLst>
                    <a:ext uri="{9D8B030D-6E8A-4147-A177-3AD203B41FA5}">
                      <a16:colId xmlns:a16="http://schemas.microsoft.com/office/drawing/2014/main" val="20003"/>
                    </a:ext>
                  </a:extLst>
                </a:gridCol>
              </a:tblGrid>
              <a:tr h="601385">
                <a:tc>
                  <a:txBody>
                    <a:bodyPr/>
                    <a:lstStyle/>
                    <a:p>
                      <a:pPr marL="0" marR="0" lvl="0" indent="0" algn="ctr" rtl="0">
                        <a:lnSpc>
                          <a:spcPct val="107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S.NO</a:t>
                      </a:r>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7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AUTHORS/YEAR</a:t>
                      </a:r>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7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TITLE</a:t>
                      </a:r>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7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OBSERVATIONS</a:t>
                      </a:r>
                      <a:endParaRPr dirty="0"/>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051985">
                <a:tc>
                  <a:txBody>
                    <a:bodyPr/>
                    <a:lstStyle/>
                    <a:p>
                      <a:pPr marL="0" marR="0" lvl="0" indent="0" algn="ctr" rtl="0">
                        <a:lnSpc>
                          <a:spcPct val="100000"/>
                        </a:lnSpc>
                        <a:spcBef>
                          <a:spcPts val="0"/>
                        </a:spcBef>
                        <a:spcAft>
                          <a:spcPts val="0"/>
                        </a:spcAft>
                        <a:buClr>
                          <a:schemeClr val="dk1"/>
                        </a:buClr>
                        <a:buSzPts val="1300"/>
                        <a:buFont typeface="Times New Roman"/>
                        <a:buNone/>
                      </a:pPr>
                      <a:r>
                        <a:rPr lang="en-US" sz="1600" b="1" i="0" u="none" strike="noStrike" cap="none">
                          <a:solidFill>
                            <a:schemeClr val="dk1"/>
                          </a:solidFill>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dirty="0">
                          <a:solidFill>
                            <a:schemeClr val="dk1"/>
                          </a:solidFill>
                          <a:latin typeface="Times New Roman"/>
                          <a:ea typeface="Times New Roman"/>
                          <a:cs typeface="Times New Roman"/>
                          <a:sym typeface="Times New Roman"/>
                        </a:rPr>
                        <a:t>Bo Qiu and Wei (David)</a:t>
                      </a:r>
                      <a:endParaRPr sz="1600" i="0" u="none" strike="noStrike" cap="none" dirty="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300"/>
                        <a:buFont typeface="Times New Roman"/>
                        <a:buNone/>
                      </a:pPr>
                      <a:r>
                        <a:rPr lang="en-US" sz="1600" dirty="0">
                          <a:solidFill>
                            <a:schemeClr val="dk1"/>
                          </a:solidFill>
                          <a:latin typeface="Times New Roman"/>
                          <a:ea typeface="Times New Roman"/>
                          <a:cs typeface="Times New Roman"/>
                          <a:sym typeface="Times New Roman"/>
                        </a:rPr>
                        <a:t>Year : 2021</a:t>
                      </a:r>
                      <a:endParaRPr sz="1600" dirty="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a:solidFill>
                            <a:schemeClr val="dk1"/>
                          </a:solidFill>
                          <a:latin typeface="Times New Roman"/>
                          <a:ea typeface="Times New Roman"/>
                          <a:cs typeface="Times New Roman"/>
                          <a:sym typeface="Times New Roman"/>
                        </a:rPr>
                        <a:t>Machine Learning Based Short-Term Travel Time Prediction</a:t>
                      </a:r>
                      <a:endParaRPr sz="160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800"/>
                        </a:spcBef>
                        <a:spcAft>
                          <a:spcPts val="0"/>
                        </a:spcAft>
                        <a:buClr>
                          <a:schemeClr val="dk1"/>
                        </a:buClr>
                        <a:buSzPts val="1300"/>
                        <a:buFont typeface="Times New Roman"/>
                        <a:buNone/>
                      </a:pP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dirty="0">
                          <a:solidFill>
                            <a:schemeClr val="dk1"/>
                          </a:solidFill>
                          <a:latin typeface="Times New Roman"/>
                          <a:ea typeface="Times New Roman"/>
                          <a:cs typeface="Times New Roman"/>
                          <a:sym typeface="Times New Roman"/>
                        </a:rPr>
                        <a:t>Short-term TTP is a key component of the Advanced Travelers Information System (ATIS) in which in-vehicle route guidance systems (RGS) enable the generation of the shortest path for travelers, which connects the destinations and current locations. To identify whether the TTP is region-specific, further research is needed to replicate this study in other road categories using other types of data sources. Further results need to be achieved to compare all methods to further demonstrate whether the ensemble tree-based learning methods have better predictive accuracy in short-term TTP. </a:t>
                      </a:r>
                      <a:endParaRPr sz="1600" dirty="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extLst>
                  <a:ext uri="{0D108BD9-81ED-4DB2-BD59-A6C34878D82A}">
                    <a16:rowId xmlns:a16="http://schemas.microsoft.com/office/drawing/2014/main" val="10001"/>
                  </a:ext>
                </a:extLst>
              </a:tr>
              <a:tr h="1533796">
                <a:tc>
                  <a:txBody>
                    <a:bodyPr/>
                    <a:lstStyle/>
                    <a:p>
                      <a:pPr marL="0" marR="0" lvl="0" indent="0" algn="ctr" rtl="0">
                        <a:lnSpc>
                          <a:spcPct val="100000"/>
                        </a:lnSpc>
                        <a:spcBef>
                          <a:spcPts val="0"/>
                        </a:spcBef>
                        <a:spcAft>
                          <a:spcPts val="0"/>
                        </a:spcAft>
                        <a:buClr>
                          <a:schemeClr val="dk1"/>
                        </a:buClr>
                        <a:buSzPts val="1300"/>
                        <a:buFont typeface="Times New Roman"/>
                        <a:buNone/>
                      </a:pPr>
                      <a:r>
                        <a:rPr lang="en-US" sz="1600" b="1" i="0" u="none" strike="noStrike" cap="none">
                          <a:solidFill>
                            <a:schemeClr val="dk1"/>
                          </a:solidFill>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lvl="0" indent="0" algn="just" rtl="0">
                        <a:lnSpc>
                          <a:spcPct val="115000"/>
                        </a:lnSpc>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Hend Alrasheed, Arwa Alzeer, Arwa Alhowimel,Nora shamer</a:t>
                      </a: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lvl="0" indent="0" algn="just" rtl="0">
                        <a:lnSpc>
                          <a:spcPct val="115000"/>
                        </a:lnSpc>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A Multi - Level Tourism Destination Recommender System </a:t>
                      </a:r>
                      <a:endParaRPr sz="160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800"/>
                        </a:spcBef>
                        <a:spcAft>
                          <a:spcPts val="0"/>
                        </a:spcAft>
                        <a:buClr>
                          <a:schemeClr val="dk1"/>
                        </a:buClr>
                        <a:buSzPts val="1300"/>
                        <a:buFont typeface="Times New Roman"/>
                        <a:buNone/>
                      </a:pP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lvl="0" indent="0" algn="just" rtl="0">
                        <a:lnSpc>
                          <a:spcPct val="115000"/>
                        </a:lnSpc>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The system incorporates two levels of recommendations as each user request undergoes two levels of recommendations. The first level involves providing the user with a set of destinations that matches her preferences (based on the preferences of similar users). The second level ranks the set of destinations based on the user preferences and constraints.</a:t>
                      </a: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extLst>
                  <a:ext uri="{0D108BD9-81ED-4DB2-BD59-A6C34878D82A}">
                    <a16:rowId xmlns:a16="http://schemas.microsoft.com/office/drawing/2014/main" val="10002"/>
                  </a:ext>
                </a:extLst>
              </a:tr>
              <a:tr h="1368576">
                <a:tc>
                  <a:txBody>
                    <a:bodyPr/>
                    <a:lstStyle/>
                    <a:p>
                      <a:pPr marL="0" marR="0" lvl="0" indent="0" algn="ctr" rtl="0">
                        <a:lnSpc>
                          <a:spcPct val="100000"/>
                        </a:lnSpc>
                        <a:spcBef>
                          <a:spcPts val="0"/>
                        </a:spcBef>
                        <a:spcAft>
                          <a:spcPts val="0"/>
                        </a:spcAft>
                        <a:buClr>
                          <a:schemeClr val="dk1"/>
                        </a:buClr>
                        <a:buSzPts val="1300"/>
                        <a:buFont typeface="Times New Roman"/>
                        <a:buNone/>
                      </a:pPr>
                      <a:r>
                        <a:rPr lang="en-US" sz="1600" b="1" i="0" u="none" strike="noStrike" cap="none">
                          <a:solidFill>
                            <a:schemeClr val="dk1"/>
                          </a:solidFill>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a:solidFill>
                            <a:schemeClr val="dk1"/>
                          </a:solidFill>
                          <a:latin typeface="Times New Roman"/>
                          <a:ea typeface="Times New Roman"/>
                          <a:cs typeface="Times New Roman"/>
                          <a:sym typeface="Times New Roman"/>
                        </a:rPr>
                        <a:t>Richa Sharma, Shalli Rani, Sarvesh Tanwar</a:t>
                      </a:r>
                      <a:endParaRPr sz="1600" i="0" u="none" strike="noStrike" cap="none">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300"/>
                        <a:buFont typeface="Times New Roman"/>
                        <a:buNone/>
                      </a:pPr>
                      <a:r>
                        <a:rPr lang="en-US" sz="1600">
                          <a:solidFill>
                            <a:schemeClr val="dk1"/>
                          </a:solidFill>
                          <a:latin typeface="Times New Roman"/>
                          <a:ea typeface="Times New Roman"/>
                          <a:cs typeface="Times New Roman"/>
                          <a:sym typeface="Times New Roman"/>
                        </a:rPr>
                        <a:t>Year : 2019</a:t>
                      </a: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a:solidFill>
                            <a:schemeClr val="dk1"/>
                          </a:solidFill>
                          <a:latin typeface="Times New Roman"/>
                          <a:ea typeface="Times New Roman"/>
                          <a:cs typeface="Times New Roman"/>
                          <a:sym typeface="Times New Roman"/>
                        </a:rPr>
                        <a:t>Machine Learning Algorithms for building Recommender Systems</a:t>
                      </a:r>
                      <a:endParaRPr sz="160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800"/>
                        </a:spcBef>
                        <a:spcAft>
                          <a:spcPts val="0"/>
                        </a:spcAft>
                        <a:buClr>
                          <a:schemeClr val="dk1"/>
                        </a:buClr>
                        <a:buSzPts val="1300"/>
                        <a:buFont typeface="Times New Roman"/>
                        <a:buNone/>
                      </a:pP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dirty="0">
                          <a:solidFill>
                            <a:schemeClr val="dk1"/>
                          </a:solidFill>
                          <a:latin typeface="Times New Roman"/>
                          <a:ea typeface="Times New Roman"/>
                          <a:cs typeface="Times New Roman"/>
                          <a:sym typeface="Times New Roman"/>
                        </a:rPr>
                        <a:t>This article presents an overview of the state-of-the-art Recommender systems with the prime focus on hybrid recommender systems. Further, different categories of hybridization models are studied, and the existing work is classified categorically based on the hybrid model they follow, and the Machine learning algorithm used.</a:t>
                      </a:r>
                      <a:endParaRPr sz="1600" dirty="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9EBD1F97-CEDA-7274-9C06-4620117C7C85}"/>
              </a:ext>
            </a:extLst>
          </p:cNvPr>
          <p:cNvSpPr txBox="1"/>
          <p:nvPr/>
        </p:nvSpPr>
        <p:spPr>
          <a:xfrm>
            <a:off x="828675" y="76200"/>
            <a:ext cx="10725150" cy="535531"/>
          </a:xfrm>
          <a:prstGeom prst="rect">
            <a:avLst/>
          </a:prstGeom>
          <a:noFill/>
        </p:spPr>
        <p:txBody>
          <a:bodyPr wrap="square" rtlCol="0">
            <a:spAutoFit/>
          </a:bodyPr>
          <a:lstStyle/>
          <a:p>
            <a:pPr defTabSz="914400">
              <a:lnSpc>
                <a:spcPct val="90000"/>
              </a:lnSpc>
              <a:spcBef>
                <a:spcPct val="0"/>
              </a:spcBef>
            </a:pPr>
            <a:r>
              <a:rPr lang="en-US" sz="3200" cap="all" dirty="0">
                <a:latin typeface="Britannic Bold" panose="020B0903060703020204" pitchFamily="34" charset="0"/>
                <a:ea typeface="+mj-ea"/>
                <a:cs typeface="+mj-cs"/>
              </a:rPr>
              <a:t>                          Literature Survey</a:t>
            </a:r>
            <a:endParaRPr lang="en-IN" sz="3200" cap="all" dirty="0">
              <a:latin typeface="Britannic Bold" panose="020B0903060703020204" pitchFamily="34" charset="0"/>
              <a:ea typeface="+mj-ea"/>
              <a:cs typeface="+mj-cs"/>
            </a:endParaRPr>
          </a:p>
        </p:txBody>
      </p:sp>
    </p:spTree>
    <p:extLst>
      <p:ext uri="{BB962C8B-B14F-4D97-AF65-F5344CB8AC3E}">
        <p14:creationId xmlns:p14="http://schemas.microsoft.com/office/powerpoint/2010/main" val="298801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F8BCE-6171-DCA3-0302-FA24D17916CD}"/>
              </a:ext>
            </a:extLst>
          </p:cNvPr>
          <p:cNvSpPr>
            <a:spLocks noGrp="1"/>
          </p:cNvSpPr>
          <p:nvPr>
            <p:ph idx="1"/>
          </p:nvPr>
        </p:nvSpPr>
        <p:spPr>
          <a:xfrm>
            <a:off x="504199" y="338267"/>
            <a:ext cx="10363826" cy="5672008"/>
          </a:xfrm>
        </p:spPr>
        <p:txBody>
          <a:bodyPr>
            <a:normAutofit/>
          </a:bodyPr>
          <a:lstStyle/>
          <a:p>
            <a:pPr marL="0" indent="0">
              <a:buNone/>
            </a:pPr>
            <a:r>
              <a:rPr lang="en-US" sz="2400" dirty="0"/>
              <a:t> </a:t>
            </a:r>
            <a:endParaRPr lang="en-IN" sz="2400" dirty="0"/>
          </a:p>
        </p:txBody>
      </p:sp>
      <p:graphicFrame>
        <p:nvGraphicFramePr>
          <p:cNvPr id="6" name="Google Shape;125;p17">
            <a:extLst>
              <a:ext uri="{FF2B5EF4-FFF2-40B4-BE49-F238E27FC236}">
                <a16:creationId xmlns:a16="http://schemas.microsoft.com/office/drawing/2014/main" id="{5AF295F3-417E-A06A-618D-C18E27A799BC}"/>
              </a:ext>
            </a:extLst>
          </p:cNvPr>
          <p:cNvGraphicFramePr/>
          <p:nvPr/>
        </p:nvGraphicFramePr>
        <p:xfrm>
          <a:off x="455624" y="717875"/>
          <a:ext cx="11280775" cy="5502382"/>
        </p:xfrm>
        <a:graphic>
          <a:graphicData uri="http://schemas.openxmlformats.org/drawingml/2006/table">
            <a:tbl>
              <a:tblPr>
                <a:noFill/>
              </a:tblPr>
              <a:tblGrid>
                <a:gridCol w="660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508250">
                  <a:extLst>
                    <a:ext uri="{9D8B030D-6E8A-4147-A177-3AD203B41FA5}">
                      <a16:colId xmlns:a16="http://schemas.microsoft.com/office/drawing/2014/main" val="20002"/>
                    </a:ext>
                  </a:extLst>
                </a:gridCol>
                <a:gridCol w="6969125">
                  <a:extLst>
                    <a:ext uri="{9D8B030D-6E8A-4147-A177-3AD203B41FA5}">
                      <a16:colId xmlns:a16="http://schemas.microsoft.com/office/drawing/2014/main" val="20003"/>
                    </a:ext>
                  </a:extLst>
                </a:gridCol>
              </a:tblGrid>
              <a:tr h="587375">
                <a:tc>
                  <a:txBody>
                    <a:bodyPr/>
                    <a:lstStyle/>
                    <a:p>
                      <a:pPr marL="0" marR="0" lvl="0" indent="0" algn="ctr" rtl="0">
                        <a:lnSpc>
                          <a:spcPct val="107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just" rtl="0">
                        <a:lnSpc>
                          <a:spcPct val="107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AUTHORS/YEAR</a:t>
                      </a:r>
                      <a:endParaRPr>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just" rtl="0">
                        <a:lnSpc>
                          <a:spcPct val="107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TITLE</a:t>
                      </a:r>
                      <a:endParaRPr dirty="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just" rtl="0">
                        <a:lnSpc>
                          <a:spcPct val="107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OBSERVATIONS</a:t>
                      </a:r>
                      <a:endParaRPr>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36625">
                <a:tc>
                  <a:txBody>
                    <a:bodyPr/>
                    <a:lstStyle/>
                    <a:p>
                      <a:pPr marL="0" marR="0" lvl="0" indent="0" algn="ctr" rtl="0">
                        <a:lnSpc>
                          <a:spcPct val="100000"/>
                        </a:lnSpc>
                        <a:spcBef>
                          <a:spcPts val="0"/>
                        </a:spcBef>
                        <a:spcAft>
                          <a:spcPts val="0"/>
                        </a:spcAft>
                        <a:buClr>
                          <a:schemeClr val="dk1"/>
                        </a:buClr>
                        <a:buSzPts val="1300"/>
                        <a:buFont typeface="Times New Roman"/>
                        <a:buNone/>
                      </a:pPr>
                      <a:r>
                        <a:rPr lang="en-US" sz="1600" b="1" i="0" u="none" strike="noStrike" cap="none">
                          <a:solidFill>
                            <a:schemeClr val="dk1"/>
                          </a:solidFill>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marR="0" lvl="0" indent="0" algn="just" rtl="0">
                        <a:lnSpc>
                          <a:spcPct val="100000"/>
                        </a:lnSpc>
                        <a:spcBef>
                          <a:spcPts val="0"/>
                        </a:spcBef>
                        <a:spcAft>
                          <a:spcPts val="0"/>
                        </a:spcAft>
                        <a:buClr>
                          <a:schemeClr val="dk1"/>
                        </a:buClr>
                        <a:buSzPts val="1300"/>
                        <a:buFont typeface="Times New Roman"/>
                        <a:buNone/>
                      </a:pPr>
                      <a:r>
                        <a:rPr lang="en-US" sz="1600" i="0" u="none" strike="noStrike" cap="none" dirty="0">
                          <a:solidFill>
                            <a:schemeClr val="dk1"/>
                          </a:solidFill>
                          <a:latin typeface="Times New Roman"/>
                          <a:ea typeface="Times New Roman"/>
                          <a:cs typeface="Times New Roman"/>
                          <a:sym typeface="Times New Roman"/>
                        </a:rPr>
                        <a:t>Charnsak Srisawatsakul, Waransanang Boontarig</a:t>
                      </a:r>
                      <a:endParaRPr sz="1600" i="0" u="none" strike="noStrike" cap="none" dirty="0">
                        <a:solidFill>
                          <a:schemeClr val="dk1"/>
                        </a:solidFill>
                        <a:latin typeface="Times New Roman"/>
                        <a:ea typeface="Times New Roman"/>
                        <a:cs typeface="Times New Roman"/>
                        <a:sym typeface="Times New Roman"/>
                      </a:endParaRPr>
                    </a:p>
                    <a:p>
                      <a:pPr marL="0" lvl="0" indent="0" algn="just" rtl="0">
                        <a:spcBef>
                          <a:spcPts val="800"/>
                        </a:spcBef>
                        <a:spcAft>
                          <a:spcPts val="0"/>
                        </a:spcAft>
                        <a:buClr>
                          <a:schemeClr val="dk1"/>
                        </a:buClr>
                        <a:buSzPts val="1300"/>
                        <a:buFont typeface="Times New Roman"/>
                        <a:buNone/>
                      </a:pPr>
                      <a:r>
                        <a:rPr lang="en-US" sz="1600" dirty="0">
                          <a:solidFill>
                            <a:schemeClr val="dk1"/>
                          </a:solidFill>
                          <a:latin typeface="Times New Roman"/>
                          <a:ea typeface="Times New Roman"/>
                          <a:cs typeface="Times New Roman"/>
                          <a:sym typeface="Times New Roman"/>
                        </a:rPr>
                        <a:t>Year : 2020</a:t>
                      </a:r>
                      <a:endParaRPr sz="1600" dirty="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dirty="0">
                          <a:solidFill>
                            <a:schemeClr val="dk1"/>
                          </a:solidFill>
                          <a:latin typeface="Times New Roman"/>
                          <a:ea typeface="Times New Roman"/>
                          <a:cs typeface="Times New Roman"/>
                          <a:sym typeface="Times New Roman"/>
                        </a:rPr>
                        <a:t>Tourism Recommender System using Machine Learning</a:t>
                      </a:r>
                      <a:endParaRPr sz="1600" i="0" u="none" strike="noStrike" cap="none" dirty="0">
                        <a:solidFill>
                          <a:schemeClr val="dk1"/>
                        </a:solidFill>
                        <a:latin typeface="Times New Roman"/>
                        <a:ea typeface="Times New Roman"/>
                        <a:cs typeface="Times New Roman"/>
                        <a:sym typeface="Times New Roman"/>
                      </a:endParaRPr>
                    </a:p>
                    <a:p>
                      <a:pPr marL="0" marR="0" lvl="0" indent="0" algn="just" rtl="0">
                        <a:lnSpc>
                          <a:spcPct val="115000"/>
                        </a:lnSpc>
                        <a:spcBef>
                          <a:spcPts val="800"/>
                        </a:spcBef>
                        <a:spcAft>
                          <a:spcPts val="0"/>
                        </a:spcAft>
                        <a:buClr>
                          <a:schemeClr val="dk1"/>
                        </a:buClr>
                        <a:buSzPts val="1300"/>
                        <a:buFont typeface="Times New Roman"/>
                        <a:buNone/>
                      </a:pPr>
                      <a:endParaRPr sz="1600" dirty="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marR="0" lvl="0" indent="0" algn="just" rtl="0">
                        <a:lnSpc>
                          <a:spcPct val="115000"/>
                        </a:lnSpc>
                        <a:spcBef>
                          <a:spcPts val="0"/>
                        </a:spcBef>
                        <a:spcAft>
                          <a:spcPts val="0"/>
                        </a:spcAft>
                        <a:buClr>
                          <a:schemeClr val="dk1"/>
                        </a:buClr>
                        <a:buSzPts val="1300"/>
                        <a:buFont typeface="Times New Roman"/>
                        <a:buNone/>
                      </a:pPr>
                      <a:r>
                        <a:rPr lang="en-US" sz="1600" i="0" u="none" strike="noStrike" cap="none">
                          <a:solidFill>
                            <a:schemeClr val="dk1"/>
                          </a:solidFill>
                          <a:latin typeface="Times New Roman"/>
                          <a:ea typeface="Times New Roman"/>
                          <a:cs typeface="Times New Roman"/>
                          <a:sym typeface="Times New Roman"/>
                        </a:rPr>
                        <a:t>The objective of this study is to develop the prototype of a tourism recommender system that automatically understands the user's preferences of their favorite tourist attractions without asking them any question. It applied machine learning to extract the user's preferences from the user's Instagram photos.</a:t>
                      </a: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extLst>
                  <a:ext uri="{0D108BD9-81ED-4DB2-BD59-A6C34878D82A}">
                    <a16:rowId xmlns:a16="http://schemas.microsoft.com/office/drawing/2014/main" val="10001"/>
                  </a:ext>
                </a:extLst>
              </a:tr>
              <a:tr h="1487150">
                <a:tc>
                  <a:txBody>
                    <a:bodyPr/>
                    <a:lstStyle/>
                    <a:p>
                      <a:pPr marL="0" marR="0" lvl="0" indent="0" algn="ctr" rtl="0">
                        <a:lnSpc>
                          <a:spcPct val="100000"/>
                        </a:lnSpc>
                        <a:spcBef>
                          <a:spcPts val="0"/>
                        </a:spcBef>
                        <a:spcAft>
                          <a:spcPts val="0"/>
                        </a:spcAft>
                        <a:buClr>
                          <a:schemeClr val="dk1"/>
                        </a:buClr>
                        <a:buSzPts val="1300"/>
                        <a:buFont typeface="Times New Roman"/>
                        <a:buNone/>
                      </a:pPr>
                      <a:r>
                        <a:rPr lang="en-US" sz="1600" b="1">
                          <a:solidFill>
                            <a:schemeClr val="dk1"/>
                          </a:solidFill>
                          <a:latin typeface="Times New Roman"/>
                          <a:ea typeface="Times New Roman"/>
                          <a:cs typeface="Times New Roman"/>
                          <a:sym typeface="Times New Roman"/>
                        </a:rPr>
                        <a:t>5</a:t>
                      </a:r>
                      <a:endParaRPr sz="1600">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lvl="0" indent="0" algn="just" rtl="0">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Bilal Adualgalil, Sajimon Abraham</a:t>
                      </a:r>
                      <a:endParaRPr sz="16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Year : 2020</a:t>
                      </a: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lvl="0" indent="0" algn="just" rtl="0">
                        <a:lnSpc>
                          <a:spcPct val="115000"/>
                        </a:lnSpc>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Tourist Prediction using Machine Learning Algorithms</a:t>
                      </a:r>
                      <a:endParaRPr sz="16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Font typeface="Arial"/>
                        <a:buNone/>
                      </a:pP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tc>
                  <a:txBody>
                    <a:bodyPr/>
                    <a:lstStyle/>
                    <a:p>
                      <a:pPr marL="0" lvl="0" indent="0" algn="just" rtl="0">
                        <a:lnSpc>
                          <a:spcPct val="115000"/>
                        </a:lnSpc>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In the context of tourism, machine learning techniques are commonly used for three purposes: forecasting tourist expenses, analyzing tourist profiles, and predicting the number of tourist arrivals. This section provides a concise overview of ten machine learning techniques that support these activities.</a:t>
                      </a: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AE3F3"/>
                    </a:solidFill>
                  </a:tcPr>
                </a:tc>
                <a:extLst>
                  <a:ext uri="{0D108BD9-81ED-4DB2-BD59-A6C34878D82A}">
                    <a16:rowId xmlns:a16="http://schemas.microsoft.com/office/drawing/2014/main" val="10002"/>
                  </a:ext>
                </a:extLst>
              </a:tr>
              <a:tr h="738175">
                <a:tc>
                  <a:txBody>
                    <a:bodyPr/>
                    <a:lstStyle/>
                    <a:p>
                      <a:pPr marL="0" marR="0" lvl="0" indent="0" algn="ctr" rtl="0">
                        <a:lnSpc>
                          <a:spcPct val="100000"/>
                        </a:lnSpc>
                        <a:spcBef>
                          <a:spcPts val="0"/>
                        </a:spcBef>
                        <a:spcAft>
                          <a:spcPts val="0"/>
                        </a:spcAft>
                        <a:buClr>
                          <a:schemeClr val="dk1"/>
                        </a:buClr>
                        <a:buSzPts val="1300"/>
                        <a:buFont typeface="Times New Roman"/>
                        <a:buNone/>
                      </a:pPr>
                      <a:r>
                        <a:rPr lang="en-US" sz="1300" b="1" i="0" u="none">
                          <a:solidFill>
                            <a:schemeClr val="dk1"/>
                          </a:solidFill>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lvl="0" indent="0" algn="just" rtl="0">
                        <a:lnSpc>
                          <a:spcPct val="115000"/>
                        </a:lnSpc>
                        <a:spcBef>
                          <a:spcPts val="0"/>
                        </a:spcBef>
                        <a:spcAft>
                          <a:spcPts val="0"/>
                        </a:spcAft>
                        <a:buClr>
                          <a:schemeClr val="dk1"/>
                        </a:buClr>
                        <a:buSzPts val="1300"/>
                        <a:buFont typeface="Times New Roman"/>
                        <a:buNone/>
                      </a:pPr>
                      <a:r>
                        <a:rPr lang="en-US" sz="1600">
                          <a:solidFill>
                            <a:schemeClr val="dk1"/>
                          </a:solidFill>
                          <a:latin typeface="Times New Roman"/>
                          <a:ea typeface="Times New Roman"/>
                          <a:cs typeface="Times New Roman"/>
                          <a:sym typeface="Times New Roman"/>
                        </a:rPr>
                        <a:t>Ismat Fathima</a:t>
                      </a:r>
                      <a:endParaRPr sz="160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300"/>
                        <a:buFont typeface="Times New Roman"/>
                        <a:buNone/>
                      </a:pPr>
                      <a:r>
                        <a:rPr lang="en-US" sz="1600">
                          <a:solidFill>
                            <a:schemeClr val="dk1"/>
                          </a:solidFill>
                          <a:latin typeface="Times New Roman"/>
                          <a:ea typeface="Times New Roman"/>
                          <a:cs typeface="Times New Roman"/>
                          <a:sym typeface="Times New Roman"/>
                        </a:rPr>
                        <a:t>Bonthu Kotaiah</a:t>
                      </a:r>
                      <a:endParaRPr sz="160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300"/>
                        <a:buFont typeface="Times New Roman"/>
                        <a:buNone/>
                      </a:pPr>
                      <a:r>
                        <a:rPr lang="en-US" sz="1600">
                          <a:solidFill>
                            <a:schemeClr val="dk1"/>
                          </a:solidFill>
                          <a:latin typeface="Times New Roman"/>
                          <a:ea typeface="Times New Roman"/>
                          <a:cs typeface="Times New Roman"/>
                          <a:sym typeface="Times New Roman"/>
                        </a:rPr>
                        <a:t>Year : 2022</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marR="0" lvl="0" indent="0" algn="just" rtl="0">
                        <a:lnSpc>
                          <a:spcPct val="115000"/>
                        </a:lnSpc>
                        <a:spcBef>
                          <a:spcPts val="0"/>
                        </a:spcBef>
                        <a:spcAft>
                          <a:spcPts val="0"/>
                        </a:spcAft>
                        <a:buNone/>
                      </a:pPr>
                      <a:r>
                        <a:rPr lang="en-US" sz="1600" dirty="0">
                          <a:solidFill>
                            <a:schemeClr val="dk1"/>
                          </a:solidFill>
                          <a:latin typeface="Times New Roman"/>
                          <a:ea typeface="Times New Roman"/>
                          <a:cs typeface="Times New Roman"/>
                          <a:sym typeface="Times New Roman"/>
                        </a:rPr>
                        <a:t>Deep Learning based Tourism recommendation system </a:t>
                      </a:r>
                      <a:endParaRPr sz="1600" dirty="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tc>
                  <a:txBody>
                    <a:bodyPr/>
                    <a:lstStyle/>
                    <a:p>
                      <a:pPr marL="0" marR="0" lvl="0" indent="0" algn="just" rtl="0">
                        <a:lnSpc>
                          <a:spcPct val="115000"/>
                        </a:lnSpc>
                        <a:spcBef>
                          <a:spcPts val="0"/>
                        </a:spcBef>
                        <a:spcAft>
                          <a:spcPts val="0"/>
                        </a:spcAft>
                        <a:buNone/>
                      </a:pPr>
                      <a:r>
                        <a:rPr lang="en-US" sz="1600" dirty="0">
                          <a:solidFill>
                            <a:schemeClr val="dk1"/>
                          </a:solidFill>
                          <a:latin typeface="Times New Roman"/>
                          <a:ea typeface="Times New Roman"/>
                          <a:cs typeface="Times New Roman"/>
                          <a:sym typeface="Times New Roman"/>
                        </a:rPr>
                        <a:t>The research in this broad area has been studied extensively, and this paper provides a current overview of that research, taking into account the various interface types, the range of recommender algorithms, the features that such models provide, and their application of artificial intelligence techniques. This survey also provides some insights on the development of the industry's most promising research areas for the following years.</a:t>
                      </a:r>
                      <a:endParaRPr sz="1600" dirty="0">
                        <a:solidFill>
                          <a:schemeClr val="dk1"/>
                        </a:solidFill>
                        <a:latin typeface="Times New Roman"/>
                        <a:ea typeface="Times New Roman"/>
                        <a:cs typeface="Times New Roman"/>
                        <a:sym typeface="Times New Roman"/>
                      </a:endParaRPr>
                    </a:p>
                  </a:txBody>
                  <a:tcPr marL="15600" marR="15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5D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073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3E4D-571D-9053-8086-68CCA5F24F2C}"/>
              </a:ext>
            </a:extLst>
          </p:cNvPr>
          <p:cNvSpPr>
            <a:spLocks noGrp="1"/>
          </p:cNvSpPr>
          <p:nvPr>
            <p:ph type="title"/>
          </p:nvPr>
        </p:nvSpPr>
        <p:spPr>
          <a:xfrm>
            <a:off x="556476" y="672427"/>
            <a:ext cx="10363826" cy="1076326"/>
          </a:xfrm>
        </p:spPr>
        <p:txBody>
          <a:bodyPr>
            <a:normAutofit fontScale="90000"/>
          </a:bodyPr>
          <a:lstStyle/>
          <a:p>
            <a:r>
              <a:rPr lang="en-US" dirty="0"/>
              <a:t>                   </a:t>
            </a:r>
            <a:r>
              <a:rPr lang="en-US" b="1" u="sng" dirty="0"/>
              <a:t>METHODOLOGY</a:t>
            </a:r>
            <a:br>
              <a:rPr lang="en-US" b="1" u="sng" dirty="0"/>
            </a:br>
            <a:br>
              <a:rPr lang="en-US" b="1" dirty="0"/>
            </a:b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47A5BBA8-BD0F-A44F-FEED-AB2E2C198F10}"/>
              </a:ext>
            </a:extLst>
          </p:cNvPr>
          <p:cNvSpPr>
            <a:spLocks noGrp="1"/>
          </p:cNvSpPr>
          <p:nvPr>
            <p:ph idx="1"/>
          </p:nvPr>
        </p:nvSpPr>
        <p:spPr>
          <a:xfrm>
            <a:off x="184150" y="1419225"/>
            <a:ext cx="11067425" cy="5276850"/>
          </a:xfrm>
        </p:spPr>
        <p:txBody>
          <a:bodyPr>
            <a:normAutofit fontScale="77500" lnSpcReduction="20000"/>
          </a:bodyPr>
          <a:lstStyle/>
          <a:p>
            <a:pPr marL="64008" indent="0">
              <a:buNone/>
            </a:pPr>
            <a:r>
              <a:rPr lang="en-IN" dirty="0"/>
              <a:t>The existing recommendation systems provide options to the people based on their availabilities. The available systems focus only on optimising one type of travel opinion whether it is the total duration or the cost or the number of people. As a result people have to compare and visit multiple websites for getting a total overview about their trip which is very tiresome, also it consumes a lot of time. </a:t>
            </a:r>
          </a:p>
          <a:p>
            <a:pPr marL="64008" indent="0">
              <a:buNone/>
            </a:pPr>
            <a:endParaRPr lang="en-IN" sz="900" dirty="0"/>
          </a:p>
          <a:p>
            <a:pPr marL="64008" indent="0">
              <a:buNone/>
            </a:pPr>
            <a:r>
              <a:rPr lang="en-IN" dirty="0"/>
              <a:t>The dataset which is used by all other recommender systems does not only contain the dataset for India, but also of multiple countries. As a result, this reduces the quality and quantity of the information available with reference to India.</a:t>
            </a:r>
          </a:p>
          <a:p>
            <a:pPr marL="64008" indent="0">
              <a:buNone/>
            </a:pPr>
            <a:endParaRPr lang="en-IN" sz="900" dirty="0"/>
          </a:p>
          <a:p>
            <a:pPr marL="64008" indent="0">
              <a:buNone/>
            </a:pPr>
            <a:r>
              <a:rPr lang="en-IN" dirty="0"/>
              <a:t>To address the limitations of  the existing systems, we have proposed </a:t>
            </a:r>
            <a:r>
              <a:rPr lang="en-IN" b="1" dirty="0"/>
              <a:t>‘An efficient AI model for Tourism Recommendation’ </a:t>
            </a:r>
            <a:r>
              <a:rPr lang="en-IN" dirty="0"/>
              <a:t>to enhance travel experience for users.</a:t>
            </a:r>
            <a:r>
              <a:rPr lang="en-IN" b="1" dirty="0"/>
              <a:t> </a:t>
            </a:r>
            <a:r>
              <a:rPr lang="en-IN" dirty="0"/>
              <a:t>It involves solving  for recommending travel destinations to assist in finding the Points Of Interest (POI’s) based on user’s decision/choice point. </a:t>
            </a:r>
            <a:endParaRPr lang="en-US" dirty="0"/>
          </a:p>
          <a:p>
            <a:pPr marL="64008" indent="0">
              <a:buNone/>
            </a:pPr>
            <a:endParaRPr lang="en-US" b="1" u="sng" dirty="0"/>
          </a:p>
          <a:p>
            <a:endParaRPr lang="en-US" b="1" u="sng" dirty="0"/>
          </a:p>
        </p:txBody>
      </p:sp>
    </p:spTree>
    <p:extLst>
      <p:ext uri="{BB962C8B-B14F-4D97-AF65-F5344CB8AC3E}">
        <p14:creationId xmlns:p14="http://schemas.microsoft.com/office/powerpoint/2010/main" val="244501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901" y="491890"/>
            <a:ext cx="10972800" cy="4572000"/>
          </a:xfrm>
        </p:spPr>
        <p:txBody>
          <a:bodyPr>
            <a:noAutofit/>
          </a:bodyPr>
          <a:lstStyle/>
          <a:p>
            <a:pPr marL="64008" indent="0">
              <a:buNone/>
            </a:pPr>
            <a:r>
              <a:rPr lang="en-IN" sz="2000" dirty="0"/>
              <a:t>The foundation of this project commences with the dataset </a:t>
            </a:r>
            <a:r>
              <a:rPr lang="en-IN" sz="2000" dirty="0" err="1"/>
              <a:t>curation</a:t>
            </a:r>
            <a:r>
              <a:rPr lang="en-IN" sz="2000" dirty="0"/>
              <a:t> process represented by, </a:t>
            </a:r>
            <a:r>
              <a:rPr lang="en-US" sz="2000" b="1" dirty="0"/>
              <a:t>D = {d­­</a:t>
            </a:r>
            <a:r>
              <a:rPr lang="en-US" sz="2000" b="1" baseline="-25000" dirty="0"/>
              <a:t>1</a:t>
            </a:r>
            <a:r>
              <a:rPr lang="en-US" sz="2000" b="1" dirty="0"/>
              <a:t>, d</a:t>
            </a:r>
            <a:r>
              <a:rPr lang="en-US" sz="2000" b="1" baseline="-25000" dirty="0"/>
              <a:t>2</a:t>
            </a:r>
            <a:r>
              <a:rPr lang="en-US" sz="2000" b="1" dirty="0"/>
              <a:t>,……..,</a:t>
            </a:r>
            <a:r>
              <a:rPr lang="en-US" sz="2000" b="1" dirty="0" err="1"/>
              <a:t>d</a:t>
            </a:r>
            <a:r>
              <a:rPr lang="en-US" sz="2000" b="1" baseline="-25000" dirty="0" err="1"/>
              <a:t>n</a:t>
            </a:r>
            <a:r>
              <a:rPr lang="en-US" sz="2000" b="1" dirty="0"/>
              <a:t>} , </a:t>
            </a:r>
            <a:r>
              <a:rPr lang="en-US" sz="2000" dirty="0"/>
              <a:t>where D is the curated dataset. It is done in three steps:</a:t>
            </a:r>
          </a:p>
          <a:p>
            <a:pPr lvl="0"/>
            <a:r>
              <a:rPr lang="en-US" sz="2000" b="1" dirty="0"/>
              <a:t>Data Identification:</a:t>
            </a:r>
            <a:r>
              <a:rPr lang="en-US" sz="2000" dirty="0"/>
              <a:t> collecting/finding all the datasets from all over to gather comprehensive information.</a:t>
            </a:r>
          </a:p>
          <a:p>
            <a:pPr lvl="0"/>
            <a:r>
              <a:rPr lang="en-US" sz="2000" b="1" dirty="0"/>
              <a:t>Data Cleaning:</a:t>
            </a:r>
            <a:r>
              <a:rPr lang="en-US" sz="2000" dirty="0"/>
              <a:t>  all the missing values, typos, duplicate entries are treated along with correcting inconsistencies to prepare the data for use.</a:t>
            </a:r>
          </a:p>
          <a:p>
            <a:pPr lvl="0"/>
            <a:r>
              <a:rPr lang="en-US" sz="2000" b="1" dirty="0"/>
              <a:t>Data transformation:</a:t>
            </a:r>
            <a:r>
              <a:rPr lang="en-US" sz="2000" dirty="0"/>
              <a:t> The cleaned data needs to be transformed into a specific format to be used by the algorithms.</a:t>
            </a:r>
          </a:p>
          <a:p>
            <a:r>
              <a:rPr lang="en-US" sz="2000" dirty="0"/>
              <a:t>Transitioning into the data preparation phase, the project applies rigorous cleaning and transformation processes, expressed by the following formulas:</a:t>
            </a:r>
          </a:p>
          <a:p>
            <a:endParaRPr lang="en-US" sz="1000" dirty="0"/>
          </a:p>
          <a:p>
            <a:pPr marL="64008" indent="0" algn="ctr">
              <a:buNone/>
            </a:pPr>
            <a:r>
              <a:rPr lang="en-US" sz="2000" b="1" dirty="0"/>
              <a:t>Cleaned Data = Clean(D)</a:t>
            </a:r>
            <a:endParaRPr lang="en-US" sz="2000" dirty="0"/>
          </a:p>
          <a:p>
            <a:pPr marL="64008" indent="0">
              <a:buNone/>
            </a:pPr>
            <a:r>
              <a:rPr lang="en-US" sz="2000" b="1" dirty="0"/>
              <a:t> </a:t>
            </a:r>
            <a:endParaRPr lang="en-US" sz="2000" dirty="0"/>
          </a:p>
          <a:p>
            <a:pPr marL="64008" indent="0" algn="ctr">
              <a:buNone/>
            </a:pPr>
            <a:r>
              <a:rPr lang="en-US" sz="2000" b="1" dirty="0"/>
              <a:t>Transformed Data = Transform(Cleaned Data)</a:t>
            </a:r>
            <a:endParaRPr lang="en-US" sz="2000" dirty="0"/>
          </a:p>
          <a:p>
            <a:pPr marL="64008" indent="0" algn="ctr">
              <a:buNone/>
            </a:pPr>
            <a:endParaRPr lang="en-US" sz="800" dirty="0"/>
          </a:p>
          <a:p>
            <a:pPr marL="64008" indent="0">
              <a:buNone/>
            </a:pPr>
            <a:r>
              <a:rPr lang="en-US" sz="2000" dirty="0"/>
              <a:t>The resultant dataset serves as the foundational element for the application of machine learning methodologies.</a:t>
            </a:r>
          </a:p>
        </p:txBody>
      </p:sp>
    </p:spTree>
    <p:extLst>
      <p:ext uri="{BB962C8B-B14F-4D97-AF65-F5344CB8AC3E}">
        <p14:creationId xmlns:p14="http://schemas.microsoft.com/office/powerpoint/2010/main" val="14324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538" y="324464"/>
            <a:ext cx="10972800" cy="4572000"/>
          </a:xfrm>
        </p:spPr>
        <p:txBody>
          <a:bodyPr>
            <a:normAutofit fontScale="70000" lnSpcReduction="20000"/>
          </a:bodyPr>
          <a:lstStyle/>
          <a:p>
            <a:endParaRPr lang="en-US" b="1" u="sng" dirty="0"/>
          </a:p>
          <a:p>
            <a:r>
              <a:rPr lang="en-US" b="1" u="sng" dirty="0"/>
              <a:t>Architectural Design </a:t>
            </a:r>
            <a:r>
              <a:rPr lang="en-US" u="sng" dirty="0"/>
              <a:t>: </a:t>
            </a:r>
          </a:p>
          <a:p>
            <a:endParaRPr lang="en-US" sz="800" u="sng" dirty="0"/>
          </a:p>
          <a:p>
            <a:pPr marL="0" indent="0">
              <a:buNone/>
            </a:pPr>
            <a:r>
              <a:rPr lang="en-IN" sz="3200" dirty="0"/>
              <a:t>The architectural design of a tourism management system involves defining the overall structure, components, and interactions within the system.</a:t>
            </a:r>
          </a:p>
          <a:p>
            <a:pPr marL="0" indent="0">
              <a:buNone/>
            </a:pPr>
            <a:endParaRPr lang="en-US" sz="800" dirty="0"/>
          </a:p>
          <a:p>
            <a:pPr marL="0" indent="0">
              <a:buNone/>
            </a:pPr>
            <a:r>
              <a:rPr lang="en-IN" sz="3200" dirty="0"/>
              <a:t>The main components of system architecture diagram include:</a:t>
            </a:r>
          </a:p>
          <a:p>
            <a:pPr marL="0" indent="0">
              <a:buNone/>
            </a:pPr>
            <a:endParaRPr lang="en-US" sz="800" dirty="0"/>
          </a:p>
          <a:p>
            <a:r>
              <a:rPr lang="en-IN" sz="3200" i="1" dirty="0"/>
              <a:t>Data Analysis and Recommendation Engine</a:t>
            </a:r>
            <a:endParaRPr lang="en-US" sz="3200" dirty="0"/>
          </a:p>
          <a:p>
            <a:r>
              <a:rPr lang="en-US" sz="3200" dirty="0"/>
              <a:t>User Profile</a:t>
            </a:r>
          </a:p>
          <a:p>
            <a:r>
              <a:rPr lang="en-IN" sz="3200" i="1" dirty="0"/>
              <a:t>User Profile Management</a:t>
            </a:r>
            <a:endParaRPr lang="en-IN" sz="3200" dirty="0"/>
          </a:p>
          <a:p>
            <a:r>
              <a:rPr lang="en-IN" sz="3200" i="1" dirty="0"/>
              <a:t>Data Integration</a:t>
            </a:r>
          </a:p>
          <a:p>
            <a:r>
              <a:rPr lang="en-IN" sz="3200" i="1" dirty="0"/>
              <a:t>Recommendation Generation</a:t>
            </a:r>
            <a:endParaRPr lang="en-US" sz="3200" dirty="0"/>
          </a:p>
          <a:p>
            <a:r>
              <a:rPr lang="en-IN" sz="3200" i="1" dirty="0"/>
              <a:t>User Interface</a:t>
            </a:r>
            <a:endParaRPr lang="en-US" sz="3200" dirty="0"/>
          </a:p>
          <a:p>
            <a:r>
              <a:rPr lang="en-IN" sz="3200" i="1" dirty="0"/>
              <a:t>User Feedback Management</a:t>
            </a:r>
            <a:endParaRPr lang="en-US" u="sng" dirty="0"/>
          </a:p>
          <a:p>
            <a:pPr marL="0" indent="0">
              <a:buNone/>
            </a:pPr>
            <a:endParaRPr lang="en-IN" u="sng" dirty="0"/>
          </a:p>
          <a:p>
            <a:endParaRPr lang="en-US" dirty="0"/>
          </a:p>
        </p:txBody>
      </p:sp>
      <p:pic>
        <p:nvPicPr>
          <p:cNvPr id="5" name="Picture 4" descr="C:\Users\dell\AppData\Local\Packages\5319275A.WhatsAppDesktop_cv1g1gvanyjgm\TempState\339CB03802F80BE0199B4AFA835F77DE\WhatsApp Image 2024-04-12 at 16.01.04_f66e8d2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6096" y="2613847"/>
            <a:ext cx="6709893" cy="40960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504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12797</TotalTime>
  <Words>2567</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Berlin Sans FB</vt:lpstr>
      <vt:lpstr>Britannic Bold</vt:lpstr>
      <vt:lpstr>Calibri</vt:lpstr>
      <vt:lpstr>Century Gothic</vt:lpstr>
      <vt:lpstr>Times New Roman</vt:lpstr>
      <vt:lpstr>Verdana</vt:lpstr>
      <vt:lpstr>Wingdings</vt:lpstr>
      <vt:lpstr>Wingdings 2</vt:lpstr>
      <vt:lpstr>Verve</vt:lpstr>
      <vt:lpstr>“An Efficient AI Model for                   Tourism Recommendation”</vt:lpstr>
      <vt:lpstr>Introduction</vt:lpstr>
      <vt:lpstr>Problem statement</vt:lpstr>
      <vt:lpstr>Objectives</vt:lpstr>
      <vt:lpstr> </vt:lpstr>
      <vt:lpstr>PowerPoint Presentation</vt:lpstr>
      <vt:lpstr>                   METHODOLOGY  </vt:lpstr>
      <vt:lpstr>PowerPoint Presentation</vt:lpstr>
      <vt:lpstr>PowerPoint Presentation</vt:lpstr>
      <vt:lpstr>Data Processing</vt:lpstr>
      <vt:lpstr>Recommender Engine</vt:lpstr>
      <vt:lpstr> </vt:lpstr>
      <vt:lpstr>PowerPoint Presentation</vt:lpstr>
      <vt:lpstr> </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AI Model for    Tourism Recommendation”</dc:title>
  <dc:creator>ADITYA MISRA</dc:creator>
  <cp:lastModifiedBy>ADITYA MISRA</cp:lastModifiedBy>
  <cp:revision>14</cp:revision>
  <dcterms:created xsi:type="dcterms:W3CDTF">2023-12-09T19:38:52Z</dcterms:created>
  <dcterms:modified xsi:type="dcterms:W3CDTF">2024-06-14T04:56:57Z</dcterms:modified>
</cp:coreProperties>
</file>