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 Thin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3" roundtripDataSignature="AMtx7miJZBphXz9imx4ziMWIxJRqh08T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4E5367-5829-48AE-9E02-6DE28DF38DE2}">
  <a:tblStyle styleId="{2A4E5367-5829-48AE-9E02-6DE28DF38DE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Thin-bold.fntdata"/><Relationship Id="rId21" Type="http://schemas.openxmlformats.org/officeDocument/2006/relationships/font" Target="fonts/RobotoThin-regular.fntdata"/><Relationship Id="rId24" Type="http://schemas.openxmlformats.org/officeDocument/2006/relationships/font" Target="fonts/RobotoThin-boldItalic.fntdata"/><Relationship Id="rId23" Type="http://schemas.openxmlformats.org/officeDocument/2006/relationships/font" Target="fonts/RobotoThin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027f1618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027f161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7d7603523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7d76035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88" y="4664075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472488" y="4664075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 rot="5400000">
            <a:off x="2863850" y="-1400175"/>
            <a:ext cx="3416300" cy="8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472488" y="4664075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 rot="5400000">
            <a:off x="5705475" y="1441450"/>
            <a:ext cx="4124325" cy="213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 rot="5400000">
            <a:off x="1382874" y="-627224"/>
            <a:ext cx="4124325" cy="6267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8472488" y="4664075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88" y="4664075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2" type="body"/>
          </p:nvPr>
        </p:nvSpPr>
        <p:spPr>
          <a:xfrm>
            <a:off x="4629150" y="1369219"/>
            <a:ext cx="3886200" cy="15740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3" type="body"/>
          </p:nvPr>
        </p:nvSpPr>
        <p:spPr>
          <a:xfrm>
            <a:off x="4629150" y="3057525"/>
            <a:ext cx="3886200" cy="1575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472488" y="4664075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311150" y="1152525"/>
            <a:ext cx="417563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2" type="body"/>
          </p:nvPr>
        </p:nvSpPr>
        <p:spPr>
          <a:xfrm>
            <a:off x="4657217" y="1152525"/>
            <a:ext cx="417563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88" y="4664075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88" y="4664075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5" name="Google Shape;35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" name="Google Shape;37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8472488" y="4664075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472488" y="4664075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88" y="4664075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47" name="Google Shape;47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472488" y="4664075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88" y="4664075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blinhibitors.miamioh.edu/" TargetMode="External"/><Relationship Id="rId4" Type="http://schemas.openxmlformats.org/officeDocument/2006/relationships/hyperlink" Target="https://mblinhibitors.miamioh.edu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027f16187_0_0"/>
          <p:cNvSpPr txBox="1"/>
          <p:nvPr>
            <p:ph type="ctrTitle"/>
          </p:nvPr>
        </p:nvSpPr>
        <p:spPr>
          <a:xfrm>
            <a:off x="1143000" y="1023225"/>
            <a:ext cx="6858000" cy="19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Screening of compounds for potential inhibitors using Machine Learning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g28027f16187_0_0"/>
          <p:cNvSpPr txBox="1"/>
          <p:nvPr/>
        </p:nvSpPr>
        <p:spPr>
          <a:xfrm>
            <a:off x="5298800" y="3471625"/>
            <a:ext cx="2211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-Shruti Balaji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/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DATASET STUDY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8"/>
          <p:cNvSpPr txBox="1"/>
          <p:nvPr>
            <p:ph idx="1" type="body"/>
          </p:nvPr>
        </p:nvSpPr>
        <p:spPr>
          <a:xfrm>
            <a:off x="311150" y="1152525"/>
            <a:ext cx="4181475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4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254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207" name="Google Shape;207;p8"/>
          <p:cNvGraphicFramePr/>
          <p:nvPr/>
        </p:nvGraphicFramePr>
        <p:xfrm>
          <a:off x="1954530" y="2905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{2A4E5367-5829-48AE-9E02-6DE28DF38DE2}</a:tableStyleId>
              </a:tblPr>
              <a:tblGrid>
                <a:gridCol w="2600950"/>
                <a:gridCol w="2597775"/>
              </a:tblGrid>
              <a:tr h="62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rows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features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798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208" name="Google Shape;208;p8"/>
          <p:cNvSpPr txBox="1"/>
          <p:nvPr/>
        </p:nvSpPr>
        <p:spPr>
          <a:xfrm>
            <a:off x="520800" y="1152525"/>
            <a:ext cx="4181400" cy="14775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1828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rows and columns are almost the same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1828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increases the dimensionality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1828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the complexity, lesser the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complexity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8"/>
          <p:cNvSpPr/>
          <p:nvPr/>
        </p:nvSpPr>
        <p:spPr>
          <a:xfrm rot="-5400000">
            <a:off x="5115560" y="1576070"/>
            <a:ext cx="185738" cy="628650"/>
          </a:xfrm>
          <a:prstGeom prst="downArrow">
            <a:avLst>
              <a:gd fmla="val 50000" name="adj1"/>
              <a:gd fmla="val 84615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5714365" y="1322070"/>
            <a:ext cx="3118500" cy="1139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 b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11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Feature engineering</a:t>
            </a:r>
            <a:endParaRPr b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11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Dimensionality reduction</a:t>
            </a:r>
            <a:endParaRPr b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DATA BALANCING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6" name="Google Shape;216;p9"/>
          <p:cNvGraphicFramePr/>
          <p:nvPr/>
        </p:nvGraphicFramePr>
        <p:xfrm>
          <a:off x="3641725" y="120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{2A4E5367-5829-48AE-9E02-6DE28DF38DE2}</a:tableStyleId>
              </a:tblPr>
              <a:tblGrid>
                <a:gridCol w="1606550"/>
                <a:gridCol w="1606550"/>
                <a:gridCol w="160655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Inhibitors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Non-inhibitors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Before Data balancing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408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8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After Data balancing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17" name="Google Shape;217;p9"/>
          <p:cNvSpPr txBox="1"/>
          <p:nvPr>
            <p:ph idx="1" type="body"/>
          </p:nvPr>
        </p:nvSpPr>
        <p:spPr>
          <a:xfrm>
            <a:off x="313055" y="1207135"/>
            <a:ext cx="3171825" cy="24460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SMOTE - Synthetic Minority Oversampling Technique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increasing the dataset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balance the variables of the predicting class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/>
          <p:nvPr/>
        </p:nvSpPr>
        <p:spPr>
          <a:xfrm>
            <a:off x="3203575" y="1429385"/>
            <a:ext cx="3173095" cy="121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Constant, Quasi Constant and Duplicate Features</a:t>
            </a:r>
            <a:endParaRPr b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3467100" y="3729990"/>
            <a:ext cx="2646045" cy="7283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Correlated Features</a:t>
            </a:r>
            <a:endParaRPr b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4667885" y="2708275"/>
            <a:ext cx="245110" cy="96202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061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 txBox="1"/>
          <p:nvPr/>
        </p:nvSpPr>
        <p:spPr>
          <a:xfrm>
            <a:off x="767080" y="440690"/>
            <a:ext cx="7220100" cy="831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 DIMENSION REDUCTION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TECHNIQUES</a:t>
            </a:r>
            <a:endParaRPr b="0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FEATURE REDUCTION - DIMENSIONALITY REDUCTION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3165475" y="1146810"/>
            <a:ext cx="2511425" cy="105092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 reduction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2400935" y="2801620"/>
            <a:ext cx="1309370" cy="89725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LDA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5205095" y="2834005"/>
            <a:ext cx="1245235" cy="86487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11"/>
          <p:cNvCxnSpPr>
            <a:stCxn id="231" idx="2"/>
            <a:endCxn id="233" idx="0"/>
          </p:cNvCxnSpPr>
          <p:nvPr/>
        </p:nvCxnSpPr>
        <p:spPr>
          <a:xfrm>
            <a:off x="4421188" y="2197735"/>
            <a:ext cx="1406400" cy="63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35" name="Google Shape;235;p11"/>
          <p:cNvCxnSpPr>
            <a:stCxn id="231" idx="2"/>
            <a:endCxn id="232" idx="0"/>
          </p:cNvCxnSpPr>
          <p:nvPr/>
        </p:nvCxnSpPr>
        <p:spPr>
          <a:xfrm flipH="1">
            <a:off x="3055588" y="2197735"/>
            <a:ext cx="1365600" cy="60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36" name="Google Shape;236;p11"/>
          <p:cNvSpPr/>
          <p:nvPr/>
        </p:nvSpPr>
        <p:spPr>
          <a:xfrm>
            <a:off x="5145405" y="4013835"/>
            <a:ext cx="1574800" cy="6464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061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Obtained:87%</a:t>
            </a:r>
            <a:endParaRPr b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2343785" y="4013835"/>
            <a:ext cx="1641475" cy="6464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061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b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Obtained: 85%</a:t>
            </a:r>
            <a:endParaRPr b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12"/>
          <p:cNvSpPr txBox="1"/>
          <p:nvPr>
            <p:ph idx="1" type="body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after PCA reduction of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dimensionality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Random Forest after LDA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reduction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dimensionality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Parameter used: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n_estimators: 100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Accuracy obtained: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PCA and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- 87%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LDA and Randomforest - 85%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idx="4294967295"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8472488" y="4664075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1"/>
          <p:cNvGrpSpPr/>
          <p:nvPr/>
        </p:nvGrpSpPr>
        <p:grpSpPr>
          <a:xfrm>
            <a:off x="2689225" y="3800475"/>
            <a:ext cx="6143625" cy="765175"/>
            <a:chOff x="0" y="0"/>
            <a:chExt cx="5957975" cy="643503"/>
          </a:xfrm>
        </p:grpSpPr>
        <p:sp>
          <p:nvSpPr>
            <p:cNvPr id="75" name="Google Shape;75;p1"/>
            <p:cNvSpPr/>
            <p:nvPr/>
          </p:nvSpPr>
          <p:spPr>
            <a:xfrm>
              <a:off x="2135375" y="3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 flipH="1">
              <a:off x="690025" y="10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 rot="-5400000">
              <a:off x="1908573" y="-387894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0" y="3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0" y="10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3045612" y="0"/>
              <a:ext cx="2802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DESIGN A BINARY CLASSIFICATION MODEL</a:t>
              </a:r>
              <a:endParaRPr b="0" i="0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1" name="Google Shape;81;p1"/>
          <p:cNvGrpSpPr/>
          <p:nvPr/>
        </p:nvGrpSpPr>
        <p:grpSpPr>
          <a:xfrm>
            <a:off x="1784350" y="2668587"/>
            <a:ext cx="5835650" cy="763588"/>
            <a:chOff x="0" y="0"/>
            <a:chExt cx="5957975" cy="643500"/>
          </a:xfrm>
        </p:grpSpPr>
        <p:sp>
          <p:nvSpPr>
            <p:cNvPr id="82" name="Google Shape;82;p1"/>
            <p:cNvSpPr/>
            <p:nvPr/>
          </p:nvSpPr>
          <p:spPr>
            <a:xfrm>
              <a:off x="2135375" y="0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 flipH="1">
              <a:off x="690025" y="7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 rot="-5400000">
              <a:off x="1908573" y="-387897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287925" y="73793"/>
              <a:ext cx="23313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FEATURE EXTRACTION</a:t>
              </a:r>
              <a:endParaRPr b="0" i="0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0" y="0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0" y="7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88" name="Google Shape;88;p1"/>
          <p:cNvGrpSpPr/>
          <p:nvPr/>
        </p:nvGrpSpPr>
        <p:grpSpPr>
          <a:xfrm>
            <a:off x="746125" y="1536699"/>
            <a:ext cx="5835650" cy="763589"/>
            <a:chOff x="0" y="0"/>
            <a:chExt cx="5957975" cy="643500"/>
          </a:xfrm>
        </p:grpSpPr>
        <p:sp>
          <p:nvSpPr>
            <p:cNvPr id="89" name="Google Shape;89;p1"/>
            <p:cNvSpPr/>
            <p:nvPr/>
          </p:nvSpPr>
          <p:spPr>
            <a:xfrm>
              <a:off x="2135375" y="0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 flipH="1">
              <a:off x="690076" y="15"/>
              <a:ext cx="18180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 rot="-5400000">
              <a:off x="1908573" y="-387897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3292570" y="73809"/>
              <a:ext cx="2129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DATASET CURATION</a:t>
              </a:r>
              <a:endParaRPr b="0" i="0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0" y="0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0" y="7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7d7603523_1_0"/>
          <p:cNvSpPr txBox="1"/>
          <p:nvPr>
            <p:ph idx="1" type="subTitle"/>
          </p:nvPr>
        </p:nvSpPr>
        <p:spPr>
          <a:xfrm>
            <a:off x="1143000" y="345977"/>
            <a:ext cx="68580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Collection of inhibitors and non-inhibitors 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207d7603523_1_0"/>
          <p:cNvSpPr txBox="1"/>
          <p:nvPr/>
        </p:nvSpPr>
        <p:spPr>
          <a:xfrm>
            <a:off x="769075" y="981050"/>
            <a:ext cx="7692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inhibitor and non-inhibitors for the model was collected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https://mblinhibitors.miamioh.edu/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list of compounds in the database was categorised as </a:t>
            </a:r>
            <a:r>
              <a:rPr lang="en-US"/>
              <a:t>inhibitor</a:t>
            </a:r>
            <a:r>
              <a:rPr lang="en-US"/>
              <a:t> and non-inhibitor based on the parameters (IC50 and Ki).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Compounds with IC50&lt;10uM or Ki&lt;2uM is categorised as inhibitor and rest of the compounds is considered as non-inhibitors.</a:t>
            </a:r>
            <a:endParaRPr/>
          </a:p>
        </p:txBody>
      </p:sp>
      <p:sp>
        <p:nvSpPr>
          <p:cNvPr id="101" name="Google Shape;101;g207d7603523_1_0"/>
          <p:cNvSpPr/>
          <p:nvPr/>
        </p:nvSpPr>
        <p:spPr>
          <a:xfrm>
            <a:off x="3707700" y="2410275"/>
            <a:ext cx="2259000" cy="772200"/>
          </a:xfrm>
          <a:prstGeom prst="flowChartAlternateProcess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Compounds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https://mblinhibitors.miamioh.edu/</a:t>
            </a:r>
            <a:r>
              <a:rPr lang="en-US"/>
              <a:t>)</a:t>
            </a:r>
            <a:endParaRPr/>
          </a:p>
        </p:txBody>
      </p:sp>
      <p:sp>
        <p:nvSpPr>
          <p:cNvPr id="102" name="Google Shape;102;g207d7603523_1_0"/>
          <p:cNvSpPr/>
          <p:nvPr/>
        </p:nvSpPr>
        <p:spPr>
          <a:xfrm>
            <a:off x="5392075" y="3271350"/>
            <a:ext cx="1345500" cy="498300"/>
          </a:xfrm>
          <a:prstGeom prst="flowChartAlternateProcess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Non-inhibitors (409)</a:t>
            </a:r>
            <a:endParaRPr/>
          </a:p>
        </p:txBody>
      </p:sp>
      <p:sp>
        <p:nvSpPr>
          <p:cNvPr id="103" name="Google Shape;103;g207d7603523_1_0"/>
          <p:cNvSpPr/>
          <p:nvPr/>
        </p:nvSpPr>
        <p:spPr>
          <a:xfrm>
            <a:off x="2877475" y="3271350"/>
            <a:ext cx="1345500" cy="498300"/>
          </a:xfrm>
          <a:prstGeom prst="flowChartAlternateProcess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Inhibitors (471)</a:t>
            </a:r>
            <a:r>
              <a:rPr lang="en-US"/>
              <a:t> </a:t>
            </a:r>
            <a:endParaRPr/>
          </a:p>
        </p:txBody>
      </p:sp>
      <p:sp>
        <p:nvSpPr>
          <p:cNvPr id="104" name="Google Shape;104;g207d7603523_1_0"/>
          <p:cNvSpPr/>
          <p:nvPr/>
        </p:nvSpPr>
        <p:spPr>
          <a:xfrm>
            <a:off x="2599075" y="3996950"/>
            <a:ext cx="1902300" cy="594900"/>
          </a:xfrm>
          <a:prstGeom prst="flowChartAlternateProcess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IC50&lt;10uM or Ki&lt;2uM</a:t>
            </a:r>
            <a:endParaRPr/>
          </a:p>
        </p:txBody>
      </p:sp>
      <p:sp>
        <p:nvSpPr>
          <p:cNvPr id="105" name="Google Shape;105;g207d7603523_1_0"/>
          <p:cNvSpPr/>
          <p:nvPr/>
        </p:nvSpPr>
        <p:spPr>
          <a:xfrm>
            <a:off x="5113675" y="3996950"/>
            <a:ext cx="1902300" cy="594900"/>
          </a:xfrm>
          <a:prstGeom prst="flowChartAlternateProcess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IC50&gt;10uM or Ki&gt;2uM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8472488" y="4664075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>
            <p:ph idx="4294967295" type="title"/>
          </p:nvPr>
        </p:nvSpPr>
        <p:spPr>
          <a:xfrm>
            <a:off x="211138" y="234950"/>
            <a:ext cx="8750300" cy="57308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FOR BINARY CLASSIFICATION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965200" y="3113088"/>
            <a:ext cx="3149600" cy="15509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COMPOUND SMILES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THE COMPOUND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415925" y="1293813"/>
            <a:ext cx="2024063" cy="1277937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KNOWN INHIBITORS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2686050" y="1293813"/>
            <a:ext cx="2025650" cy="1277937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KNOWN NON-INHIBITORS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7300" y="1219200"/>
            <a:ext cx="3894138" cy="336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pic>
      <p:sp>
        <p:nvSpPr>
          <p:cNvPr id="116" name="Google Shape;116;p2"/>
          <p:cNvSpPr/>
          <p:nvPr/>
        </p:nvSpPr>
        <p:spPr>
          <a:xfrm>
            <a:off x="2439988" y="1833563"/>
            <a:ext cx="233362" cy="252412"/>
          </a:xfrm>
          <a:custGeom>
            <a:rect b="b" l="l" r="r" t="t"/>
            <a:pathLst>
              <a:path extrusionOk="0" h="399" w="366">
                <a:moveTo>
                  <a:pt x="48" y="156"/>
                </a:moveTo>
                <a:lnTo>
                  <a:pt x="139" y="156"/>
                </a:lnTo>
                <a:lnTo>
                  <a:pt x="139" y="52"/>
                </a:lnTo>
                <a:lnTo>
                  <a:pt x="226" y="52"/>
                </a:lnTo>
                <a:lnTo>
                  <a:pt x="226" y="156"/>
                </a:lnTo>
                <a:lnTo>
                  <a:pt x="317" y="156"/>
                </a:lnTo>
                <a:lnTo>
                  <a:pt x="317" y="242"/>
                </a:lnTo>
                <a:lnTo>
                  <a:pt x="226" y="242"/>
                </a:lnTo>
                <a:lnTo>
                  <a:pt x="226" y="346"/>
                </a:lnTo>
                <a:lnTo>
                  <a:pt x="139" y="346"/>
                </a:lnTo>
                <a:lnTo>
                  <a:pt x="139" y="242"/>
                </a:lnTo>
                <a:lnTo>
                  <a:pt x="48" y="242"/>
                </a:lnTo>
                <a:close/>
              </a:path>
            </a:pathLst>
          </a:cu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8472488" y="4664075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>
            <p:ph idx="4294967295" type="title"/>
          </p:nvPr>
        </p:nvSpPr>
        <p:spPr>
          <a:xfrm>
            <a:off x="211138" y="234950"/>
            <a:ext cx="8750300" cy="57308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503238" y="2676525"/>
            <a:ext cx="2509837" cy="774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2D AND 3D FEATURES (~1000 no.)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79388" y="4146550"/>
            <a:ext cx="3157537" cy="80645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NULL VALUES AND INSIGNIFICANT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FEATURES(~700 no.)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350838" y="1339850"/>
            <a:ext cx="2616200" cy="80645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PADEL EXTRACT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8375" y="1254125"/>
            <a:ext cx="5511800" cy="296703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pic>
      <p:sp>
        <p:nvSpPr>
          <p:cNvPr id="127" name="Google Shape;127;p3"/>
          <p:cNvSpPr/>
          <p:nvPr/>
        </p:nvSpPr>
        <p:spPr>
          <a:xfrm>
            <a:off x="1577975" y="2241550"/>
            <a:ext cx="125413" cy="393700"/>
          </a:xfrm>
          <a:prstGeom prst="downArrow">
            <a:avLst>
              <a:gd fmla="val 50000" name="adj1"/>
              <a:gd fmla="val 49864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1577975" y="3603625"/>
            <a:ext cx="125413" cy="393700"/>
          </a:xfrm>
          <a:prstGeom prst="downArrow">
            <a:avLst>
              <a:gd fmla="val 50000" name="adj1"/>
              <a:gd fmla="val 49864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idx="4294967295"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PIPELINE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8472488" y="4664075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01600" y="2168525"/>
            <a:ext cx="3194050" cy="1447800"/>
          </a:xfrm>
          <a:prstGeom prst="chevron">
            <a:avLst>
              <a:gd fmla="val 49964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PRE-PROCESSING OF THE COMPOUNDS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2933700" y="2168525"/>
            <a:ext cx="3276600" cy="1447800"/>
          </a:xfrm>
          <a:prstGeom prst="chevron">
            <a:avLst>
              <a:gd fmla="val 49978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5826125" y="2168525"/>
            <a:ext cx="3194050" cy="1447800"/>
          </a:xfrm>
          <a:prstGeom prst="chevron">
            <a:avLst>
              <a:gd fmla="val 49964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CURATION OF TRAINING DATASET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>
            <a:off x="406400" y="3757613"/>
            <a:ext cx="1981200" cy="11112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39" name="Google Shape;139;p4"/>
          <p:cNvCxnSpPr/>
          <p:nvPr/>
        </p:nvCxnSpPr>
        <p:spPr>
          <a:xfrm>
            <a:off x="3295650" y="3762375"/>
            <a:ext cx="2032000" cy="1588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140" name="Google Shape;140;p4"/>
          <p:cNvCxnSpPr/>
          <p:nvPr/>
        </p:nvCxnSpPr>
        <p:spPr>
          <a:xfrm flipH="1" rot="10800000">
            <a:off x="6059488" y="3759200"/>
            <a:ext cx="2103437" cy="635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141" name="Google Shape;141;p4"/>
          <p:cNvSpPr/>
          <p:nvPr/>
        </p:nvSpPr>
        <p:spPr>
          <a:xfrm>
            <a:off x="496888" y="3822700"/>
            <a:ext cx="1714500" cy="3921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LIGPREP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3603625" y="3822700"/>
            <a:ext cx="1417638" cy="600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PADEL DESCRIPTORS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6402388" y="3822700"/>
            <a:ext cx="141763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8472488" y="4664075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>
            <p:ph idx="4294967295" type="title"/>
          </p:nvPr>
        </p:nvSpPr>
        <p:spPr>
          <a:xfrm>
            <a:off x="211138" y="234950"/>
            <a:ext cx="8750300" cy="57308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THE DATASET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0" name="Google Shape;150;p5"/>
          <p:cNvGraphicFramePr/>
          <p:nvPr/>
        </p:nvGraphicFramePr>
        <p:xfrm>
          <a:off x="2714625" y="1058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{2A4E5367-5829-48AE-9E02-6DE28DF38DE2}</a:tableStyleId>
              </a:tblPr>
              <a:tblGrid>
                <a:gridCol w="1260475"/>
                <a:gridCol w="1262075"/>
                <a:gridCol w="1260475"/>
                <a:gridCol w="1262050"/>
                <a:gridCol w="1260475"/>
              </a:tblGrid>
              <a:tr h="127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 THE COMPOUND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 1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 2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..FEATURE N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INHIBITOR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5"/>
          <p:cNvSpPr/>
          <p:nvPr/>
        </p:nvSpPr>
        <p:spPr>
          <a:xfrm>
            <a:off x="7246938" y="2924175"/>
            <a:ext cx="1714500" cy="39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882 * 798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75" y="2215988"/>
            <a:ext cx="5013325" cy="26971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idx="4294967295" type="body"/>
          </p:nvPr>
        </p:nvSpPr>
        <p:spPr>
          <a:xfrm>
            <a:off x="379413" y="825500"/>
            <a:ext cx="8520112" cy="4579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8472488" y="4664075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6"/>
          <p:cNvGrpSpPr/>
          <p:nvPr/>
        </p:nvGrpSpPr>
        <p:grpSpPr>
          <a:xfrm>
            <a:off x="409575" y="842963"/>
            <a:ext cx="7566024" cy="465137"/>
            <a:chOff x="0" y="0"/>
            <a:chExt cx="7567403" cy="731700"/>
          </a:xfrm>
        </p:grpSpPr>
        <p:sp>
          <p:nvSpPr>
            <p:cNvPr id="160" name="Google Shape;160;p6"/>
            <p:cNvSpPr/>
            <p:nvPr/>
          </p:nvSpPr>
          <p:spPr>
            <a:xfrm>
              <a:off x="0" y="50186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563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rgbClr val="08563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80.6%</a:t>
              </a:r>
              <a:endParaRPr b="0" i="0" sz="300" u="none" cap="none" strike="noStrike">
                <a:solidFill>
                  <a:srgbClr val="08563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2345603" y="0"/>
              <a:ext cx="5221800" cy="7317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2470207" y="84276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RANDOM FOREST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6"/>
          <p:cNvGrpSpPr/>
          <p:nvPr/>
        </p:nvGrpSpPr>
        <p:grpSpPr>
          <a:xfrm>
            <a:off x="550863" y="1481138"/>
            <a:ext cx="7099300" cy="328612"/>
            <a:chOff x="0" y="0"/>
            <a:chExt cx="7099310" cy="731700"/>
          </a:xfrm>
        </p:grpSpPr>
        <p:sp>
          <p:nvSpPr>
            <p:cNvPr id="164" name="Google Shape;164;p6"/>
            <p:cNvSpPr/>
            <p:nvPr/>
          </p:nvSpPr>
          <p:spPr>
            <a:xfrm>
              <a:off x="0" y="50200"/>
              <a:ext cx="21645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14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B714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       80.1%</a:t>
              </a:r>
              <a:endParaRPr b="0" i="0" sz="2000" u="none" cap="none" strike="noStrike">
                <a:solidFill>
                  <a:srgbClr val="0B714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2239010" y="0"/>
              <a:ext cx="4860300" cy="7317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2363610" y="206571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XGBOOST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6"/>
          <p:cNvGrpSpPr/>
          <p:nvPr/>
        </p:nvGrpSpPr>
        <p:grpSpPr>
          <a:xfrm>
            <a:off x="488950" y="2022475"/>
            <a:ext cx="6797674" cy="328613"/>
            <a:chOff x="0" y="0"/>
            <a:chExt cx="6796862" cy="731700"/>
          </a:xfrm>
        </p:grpSpPr>
        <p:sp>
          <p:nvSpPr>
            <p:cNvPr id="168" name="Google Shape;168;p6"/>
            <p:cNvSpPr/>
            <p:nvPr/>
          </p:nvSpPr>
          <p:spPr>
            <a:xfrm>
              <a:off x="0" y="0"/>
              <a:ext cx="22245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743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B774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74.5%</a:t>
              </a:r>
              <a:endParaRPr b="0" i="0" sz="2000" u="none" cap="none" strike="noStrike">
                <a:solidFill>
                  <a:srgbClr val="0B774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299262" y="0"/>
              <a:ext cx="4497600" cy="7317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2423863" y="206555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CATBOOST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6"/>
          <p:cNvGrpSpPr/>
          <p:nvPr/>
        </p:nvGrpSpPr>
        <p:grpSpPr>
          <a:xfrm>
            <a:off x="550863" y="2562225"/>
            <a:ext cx="6375400" cy="300038"/>
            <a:chOff x="0" y="0"/>
            <a:chExt cx="6375112" cy="731700"/>
          </a:xfrm>
        </p:grpSpPr>
        <p:sp>
          <p:nvSpPr>
            <p:cNvPr id="172" name="Google Shape;172;p6"/>
            <p:cNvSpPr/>
            <p:nvPr/>
          </p:nvSpPr>
          <p:spPr>
            <a:xfrm>
              <a:off x="0" y="50200"/>
              <a:ext cx="21642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8148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C8148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       71.8%</a:t>
              </a:r>
              <a:endParaRPr b="0" i="0" sz="2000" u="none" cap="none" strike="noStrike">
                <a:solidFill>
                  <a:srgbClr val="0C8148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2239012" y="0"/>
              <a:ext cx="4136100" cy="7317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2363613" y="206554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DECISION TREE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679450" y="3640138"/>
            <a:ext cx="5878513" cy="328612"/>
            <a:chOff x="0" y="0"/>
            <a:chExt cx="5879166" cy="731700"/>
          </a:xfrm>
        </p:grpSpPr>
        <p:sp>
          <p:nvSpPr>
            <p:cNvPr id="176" name="Google Shape;176;p6"/>
            <p:cNvSpPr/>
            <p:nvPr/>
          </p:nvSpPr>
          <p:spPr>
            <a:xfrm>
              <a:off x="0" y="50200"/>
              <a:ext cx="2028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9453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E945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     67.1%</a:t>
              </a:r>
              <a:endParaRPr b="0" i="0" sz="2000" u="none" cap="none" strike="noStrike">
                <a:solidFill>
                  <a:srgbClr val="0E945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103066" y="0"/>
              <a:ext cx="3776100" cy="7317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216267" y="206560"/>
              <a:ext cx="34977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LINEAR REGRESSION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9" name="Google Shape;179;p6"/>
          <p:cNvSpPr txBox="1"/>
          <p:nvPr>
            <p:ph idx="4294967295" type="title"/>
          </p:nvPr>
        </p:nvSpPr>
        <p:spPr>
          <a:xfrm>
            <a:off x="550863" y="147638"/>
            <a:ext cx="8520112" cy="5730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BINARY CLASSIFICATION MODEL PERFORMANCE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0" name="Google Shape;180;p6"/>
          <p:cNvGrpSpPr/>
          <p:nvPr/>
        </p:nvGrpSpPr>
        <p:grpSpPr>
          <a:xfrm>
            <a:off x="679450" y="3094038"/>
            <a:ext cx="5878513" cy="328612"/>
            <a:chOff x="0" y="0"/>
            <a:chExt cx="5879166" cy="731700"/>
          </a:xfrm>
        </p:grpSpPr>
        <p:sp>
          <p:nvSpPr>
            <p:cNvPr id="181" name="Google Shape;181;p6"/>
            <p:cNvSpPr/>
            <p:nvPr/>
          </p:nvSpPr>
          <p:spPr>
            <a:xfrm>
              <a:off x="0" y="50200"/>
              <a:ext cx="2028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9453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E945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      69%</a:t>
              </a:r>
              <a:endParaRPr b="0" i="0" sz="2000" u="none" cap="none" strike="noStrike">
                <a:solidFill>
                  <a:srgbClr val="0E945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2103066" y="0"/>
              <a:ext cx="3776100" cy="7317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2216267" y="206560"/>
              <a:ext cx="34977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 NEAREST NEIGHBOUR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" name="Google Shape;184;p6"/>
          <p:cNvGrpSpPr/>
          <p:nvPr/>
        </p:nvGrpSpPr>
        <p:grpSpPr>
          <a:xfrm>
            <a:off x="679450" y="4178300"/>
            <a:ext cx="5878513" cy="327025"/>
            <a:chOff x="0" y="0"/>
            <a:chExt cx="5879166" cy="731700"/>
          </a:xfrm>
        </p:grpSpPr>
        <p:sp>
          <p:nvSpPr>
            <p:cNvPr id="185" name="Google Shape;185;p6"/>
            <p:cNvSpPr/>
            <p:nvPr/>
          </p:nvSpPr>
          <p:spPr>
            <a:xfrm>
              <a:off x="0" y="50200"/>
              <a:ext cx="2028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9453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E945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    64.6%</a:t>
              </a:r>
              <a:endParaRPr b="0" i="0" sz="2000" u="none" cap="none" strike="noStrike">
                <a:solidFill>
                  <a:srgbClr val="0E945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103066" y="0"/>
              <a:ext cx="3776100" cy="7317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2216267" y="206560"/>
              <a:ext cx="34977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NAIVE BAYES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" name="Google Shape;188;p6"/>
          <p:cNvGrpSpPr/>
          <p:nvPr/>
        </p:nvGrpSpPr>
        <p:grpSpPr>
          <a:xfrm>
            <a:off x="679450" y="4716463"/>
            <a:ext cx="5878513" cy="328612"/>
            <a:chOff x="0" y="0"/>
            <a:chExt cx="5879166" cy="731700"/>
          </a:xfrm>
        </p:grpSpPr>
        <p:sp>
          <p:nvSpPr>
            <p:cNvPr id="189" name="Google Shape;189;p6"/>
            <p:cNvSpPr/>
            <p:nvPr/>
          </p:nvSpPr>
          <p:spPr>
            <a:xfrm>
              <a:off x="0" y="50200"/>
              <a:ext cx="2028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E9453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E945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    53.2%</a:t>
              </a:r>
              <a:endParaRPr b="0" i="0" sz="2000" u="none" cap="none" strike="noStrike">
                <a:solidFill>
                  <a:srgbClr val="0E945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2103066" y="0"/>
              <a:ext cx="3776100" cy="7317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2216267" y="206560"/>
              <a:ext cx="34977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SUPPORT VECTOR MACHINE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METHOD FOLLOWED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654050" y="1945005"/>
            <a:ext cx="1467485" cy="962025"/>
          </a:xfrm>
          <a:custGeom>
            <a:rect b="b" l="l" r="r" t="t"/>
            <a:pathLst>
              <a:path extrusionOk="0" h="1515" w="2101">
                <a:moveTo>
                  <a:pt x="0" y="725"/>
                </a:moveTo>
                <a:lnTo>
                  <a:pt x="3" y="0"/>
                </a:lnTo>
                <a:lnTo>
                  <a:pt x="1576" y="0"/>
                </a:lnTo>
                <a:lnTo>
                  <a:pt x="2101" y="758"/>
                </a:lnTo>
                <a:lnTo>
                  <a:pt x="1576" y="1515"/>
                </a:lnTo>
                <a:lnTo>
                  <a:pt x="3" y="1515"/>
                </a:lnTo>
                <a:lnTo>
                  <a:pt x="0" y="725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061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BALANCING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2739390" y="1945005"/>
            <a:ext cx="1524000" cy="962025"/>
          </a:xfrm>
          <a:custGeom>
            <a:rect b="b" l="l" r="r" t="t"/>
            <a:pathLst>
              <a:path extrusionOk="0" h="1515" w="2223">
                <a:moveTo>
                  <a:pt x="0" y="776"/>
                </a:moveTo>
                <a:lnTo>
                  <a:pt x="0" y="0"/>
                </a:lnTo>
                <a:lnTo>
                  <a:pt x="1667" y="0"/>
                </a:lnTo>
                <a:lnTo>
                  <a:pt x="2223" y="758"/>
                </a:lnTo>
                <a:lnTo>
                  <a:pt x="1667" y="1515"/>
                </a:lnTo>
                <a:lnTo>
                  <a:pt x="0" y="1515"/>
                </a:lnTo>
                <a:lnTo>
                  <a:pt x="0" y="776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061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4769485" y="1945005"/>
            <a:ext cx="1587500" cy="962025"/>
          </a:xfrm>
          <a:custGeom>
            <a:rect b="b" l="l" r="r" t="t"/>
            <a:pathLst>
              <a:path extrusionOk="0" h="1515" w="2106">
                <a:moveTo>
                  <a:pt x="0" y="776"/>
                </a:moveTo>
                <a:lnTo>
                  <a:pt x="8" y="0"/>
                </a:lnTo>
                <a:lnTo>
                  <a:pt x="1581" y="0"/>
                </a:lnTo>
                <a:lnTo>
                  <a:pt x="2106" y="758"/>
                </a:lnTo>
                <a:lnTo>
                  <a:pt x="1581" y="1515"/>
                </a:lnTo>
                <a:lnTo>
                  <a:pt x="8" y="1515"/>
                </a:lnTo>
                <a:lnTo>
                  <a:pt x="0" y="776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061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6863080" y="1945005"/>
            <a:ext cx="1609090" cy="962025"/>
          </a:xfrm>
          <a:custGeom>
            <a:rect b="b" l="l" r="r" t="t"/>
            <a:pathLst>
              <a:path extrusionOk="0" h="1515" w="2102">
                <a:moveTo>
                  <a:pt x="0" y="751"/>
                </a:moveTo>
                <a:lnTo>
                  <a:pt x="4" y="0"/>
                </a:lnTo>
                <a:lnTo>
                  <a:pt x="1577" y="0"/>
                </a:lnTo>
                <a:lnTo>
                  <a:pt x="2102" y="758"/>
                </a:lnTo>
                <a:lnTo>
                  <a:pt x="1577" y="1515"/>
                </a:lnTo>
                <a:lnTo>
                  <a:pt x="4" y="1515"/>
                </a:lnTo>
                <a:lnTo>
                  <a:pt x="0" y="751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061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PREDICTION ON TEST DATASET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4285F4"/>
      </a:accent1>
      <a:accent2>
        <a:srgbClr val="212121"/>
      </a:accent2>
      <a:accent3>
        <a:srgbClr val="FFFFFF"/>
      </a:accent3>
      <a:accent4>
        <a:srgbClr val="000000"/>
      </a:accent4>
      <a:accent5>
        <a:srgbClr val="B0C3F8"/>
      </a:accent5>
      <a:accent6>
        <a:srgbClr val="1D1D1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4285F4"/>
      </a:accent1>
      <a:accent2>
        <a:srgbClr val="212121"/>
      </a:accent2>
      <a:accent3>
        <a:srgbClr val="FFFFFF"/>
      </a:accent3>
      <a:accent4>
        <a:srgbClr val="000000"/>
      </a:accent4>
      <a:accent5>
        <a:srgbClr val="B0C3F8"/>
      </a:accent5>
      <a:accent6>
        <a:srgbClr val="1D1D1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2023-02-10T09:30:00Z</dcterms:created>
  <dc:creator>shruti.balaji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1033-11.2.0.11440</vt:lpwstr>
  </property>
  <property fmtid="{D5CDD505-2E9C-101B-9397-08002B2CF9AE}" pid="3" name="ICV">
    <vt:lpwstr>F479134C86BB462BB7566381A933648E</vt:lpwstr>
  </property>
</Properties>
</file>