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35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47CC7-4CE9-405B-A71E-7F09A2A36E5A}" type="doc">
      <dgm:prSet loTypeId="urn:microsoft.com/office/officeart/2011/layout/Tab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81381896-E5E4-45A9-8C84-244F148B567A}">
      <dgm:prSet phldrT="[Text]" custT="1"/>
      <dgm:spPr/>
      <dgm:t>
        <a:bodyPr/>
        <a:lstStyle/>
        <a:p>
          <a:r>
            <a:rPr lang="en-IN" sz="2400" b="1" dirty="0"/>
            <a:t>Static Systems</a:t>
          </a:r>
          <a:r>
            <a:rPr lang="en-IN" sz="2400" dirty="0"/>
            <a:t>:</a:t>
          </a:r>
        </a:p>
      </dgm:t>
    </dgm:pt>
    <dgm:pt modelId="{E5CEBAA4-DF60-4EA6-B017-47CDF346D17C}" type="parTrans" cxnId="{34CD519B-677B-4D9C-9CB3-0AC655BF66CB}">
      <dgm:prSet/>
      <dgm:spPr/>
      <dgm:t>
        <a:bodyPr/>
        <a:lstStyle/>
        <a:p>
          <a:endParaRPr lang="en-IN"/>
        </a:p>
      </dgm:t>
    </dgm:pt>
    <dgm:pt modelId="{0E9026EC-B076-4C26-89BD-990565F5444D}" type="sibTrans" cxnId="{34CD519B-677B-4D9C-9CB3-0AC655BF66CB}">
      <dgm:prSet/>
      <dgm:spPr/>
      <dgm:t>
        <a:bodyPr/>
        <a:lstStyle/>
        <a:p>
          <a:endParaRPr lang="en-IN"/>
        </a:p>
      </dgm:t>
    </dgm:pt>
    <dgm:pt modelId="{6CECCF98-9DD4-4FAE-85CE-D2D2A20E3AC5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E1C53A33-1E4D-4E7E-B9A0-8E55B14F3CE3}" type="parTrans" cxnId="{9DA1A1D0-6BD6-462C-B711-8B1AD59211AD}">
      <dgm:prSet/>
      <dgm:spPr/>
      <dgm:t>
        <a:bodyPr/>
        <a:lstStyle/>
        <a:p>
          <a:endParaRPr lang="en-IN"/>
        </a:p>
      </dgm:t>
    </dgm:pt>
    <dgm:pt modelId="{4110E5C9-30A3-4A1B-B940-0409970B632A}" type="sibTrans" cxnId="{9DA1A1D0-6BD6-462C-B711-8B1AD59211AD}">
      <dgm:prSet/>
      <dgm:spPr/>
      <dgm:t>
        <a:bodyPr/>
        <a:lstStyle/>
        <a:p>
          <a:endParaRPr lang="en-IN"/>
        </a:p>
      </dgm:t>
    </dgm:pt>
    <dgm:pt modelId="{EA2F9374-FE1C-40F1-9934-EB96D2CA7DEB}">
      <dgm:prSet phldrT="[Text]"/>
      <dgm:spPr/>
      <dgm:t>
        <a:bodyPr/>
        <a:lstStyle/>
        <a:p>
          <a:r>
            <a:rPr lang="en-US" dirty="0"/>
            <a:t>Historical trends and fixed schedules cause inefficiencies.</a:t>
          </a:r>
          <a:endParaRPr lang="en-IN" dirty="0"/>
        </a:p>
      </dgm:t>
    </dgm:pt>
    <dgm:pt modelId="{80458E70-16CD-4DB8-8BB0-1E0FEE69925B}" type="parTrans" cxnId="{9D13C7F4-7D88-4F71-A969-0E8A0EE0C6D3}">
      <dgm:prSet/>
      <dgm:spPr/>
      <dgm:t>
        <a:bodyPr/>
        <a:lstStyle/>
        <a:p>
          <a:endParaRPr lang="en-IN"/>
        </a:p>
      </dgm:t>
    </dgm:pt>
    <dgm:pt modelId="{44705558-5749-4490-9BA6-129F2800064E}" type="sibTrans" cxnId="{9D13C7F4-7D88-4F71-A969-0E8A0EE0C6D3}">
      <dgm:prSet/>
      <dgm:spPr/>
      <dgm:t>
        <a:bodyPr/>
        <a:lstStyle/>
        <a:p>
          <a:endParaRPr lang="en-IN"/>
        </a:p>
      </dgm:t>
    </dgm:pt>
    <dgm:pt modelId="{D3B4817B-4BC4-4D60-BB5B-B5335DF3992D}">
      <dgm:prSet phldrT="[Text]" custT="1"/>
      <dgm:spPr/>
      <dgm:t>
        <a:bodyPr/>
        <a:lstStyle/>
        <a:p>
          <a:r>
            <a:rPr lang="en-IN" sz="2400" b="1" dirty="0"/>
            <a:t>Limited Tech</a:t>
          </a:r>
          <a:r>
            <a:rPr lang="en-IN" sz="2400" dirty="0"/>
            <a:t>:</a:t>
          </a:r>
        </a:p>
      </dgm:t>
    </dgm:pt>
    <dgm:pt modelId="{A0764484-5B9B-4E1C-BEAA-09BF4F36437F}" type="parTrans" cxnId="{EEB532AF-CED2-49BD-AF61-1098FC1F1DF1}">
      <dgm:prSet/>
      <dgm:spPr/>
      <dgm:t>
        <a:bodyPr/>
        <a:lstStyle/>
        <a:p>
          <a:endParaRPr lang="en-IN"/>
        </a:p>
      </dgm:t>
    </dgm:pt>
    <dgm:pt modelId="{2407D19F-E94F-4C80-96DC-B80C2132596B}" type="sibTrans" cxnId="{EEB532AF-CED2-49BD-AF61-1098FC1F1DF1}">
      <dgm:prSet/>
      <dgm:spPr/>
      <dgm:t>
        <a:bodyPr/>
        <a:lstStyle/>
        <a:p>
          <a:endParaRPr lang="en-IN"/>
        </a:p>
      </dgm:t>
    </dgm:pt>
    <dgm:pt modelId="{8F0AAC16-BA67-4F8F-BEB7-B234282DBBA8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E9F51DB4-C0E0-4753-9230-C50E7496CFD1}" type="parTrans" cxnId="{1E960B4B-0E9C-49B0-82F2-A2F1A2F86E8B}">
      <dgm:prSet/>
      <dgm:spPr/>
      <dgm:t>
        <a:bodyPr/>
        <a:lstStyle/>
        <a:p>
          <a:endParaRPr lang="en-IN"/>
        </a:p>
      </dgm:t>
    </dgm:pt>
    <dgm:pt modelId="{F8985B3D-3CC7-45E1-8FF6-9ADD1F1BCADD}" type="sibTrans" cxnId="{1E960B4B-0E9C-49B0-82F2-A2F1A2F86E8B}">
      <dgm:prSet/>
      <dgm:spPr/>
      <dgm:t>
        <a:bodyPr/>
        <a:lstStyle/>
        <a:p>
          <a:endParaRPr lang="en-IN"/>
        </a:p>
      </dgm:t>
    </dgm:pt>
    <dgm:pt modelId="{72288A01-8C51-49EE-938F-899A5D0A9E7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ARIMA and image-based detection lack real-time adaptability.</a:t>
          </a:r>
          <a:endParaRPr lang="en-IN" dirty="0"/>
        </a:p>
      </dgm:t>
    </dgm:pt>
    <dgm:pt modelId="{9411D80F-1319-4122-9DF7-2A03A73C7DD8}" type="parTrans" cxnId="{82723A00-9D51-4981-80E4-7223428CE911}">
      <dgm:prSet/>
      <dgm:spPr/>
      <dgm:t>
        <a:bodyPr/>
        <a:lstStyle/>
        <a:p>
          <a:endParaRPr lang="en-IN"/>
        </a:p>
      </dgm:t>
    </dgm:pt>
    <dgm:pt modelId="{731C4BB4-3ECE-41F1-A4C0-F7FD90F9696A}" type="sibTrans" cxnId="{82723A00-9D51-4981-80E4-7223428CE911}">
      <dgm:prSet/>
      <dgm:spPr/>
      <dgm:t>
        <a:bodyPr/>
        <a:lstStyle/>
        <a:p>
          <a:endParaRPr lang="en-IN"/>
        </a:p>
      </dgm:t>
    </dgm:pt>
    <dgm:pt modelId="{DE586D67-8382-4AAB-A6D8-E9CAC9E8A567}">
      <dgm:prSet phldrT="[Text]" custT="1"/>
      <dgm:spPr/>
      <dgm:t>
        <a:bodyPr/>
        <a:lstStyle/>
        <a:p>
          <a:r>
            <a:rPr lang="en-IN" sz="2400" b="1" dirty="0"/>
            <a:t>Cost Barrier</a:t>
          </a:r>
          <a:r>
            <a:rPr lang="en-IN" sz="2400" dirty="0"/>
            <a:t>:</a:t>
          </a:r>
        </a:p>
      </dgm:t>
    </dgm:pt>
    <dgm:pt modelId="{BCB29DD5-903F-4330-AA70-43AE70013BBA}" type="parTrans" cxnId="{E9710819-3CFF-4F28-81C5-AFADCDD59447}">
      <dgm:prSet/>
      <dgm:spPr/>
      <dgm:t>
        <a:bodyPr/>
        <a:lstStyle/>
        <a:p>
          <a:endParaRPr lang="en-IN"/>
        </a:p>
      </dgm:t>
    </dgm:pt>
    <dgm:pt modelId="{38A8E943-3BF3-48D5-A119-AD78C76DFB80}" type="sibTrans" cxnId="{E9710819-3CFF-4F28-81C5-AFADCDD59447}">
      <dgm:prSet/>
      <dgm:spPr/>
      <dgm:t>
        <a:bodyPr/>
        <a:lstStyle/>
        <a:p>
          <a:endParaRPr lang="en-IN"/>
        </a:p>
      </dgm:t>
    </dgm:pt>
    <dgm:pt modelId="{A1D7B7CC-8E60-42B4-8184-15E962BB9F19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EE95D8AB-6B65-4B6D-A62E-E5122C645A44}" type="parTrans" cxnId="{A38A3D22-40E1-40B3-A2A5-5038F7EF4ADC}">
      <dgm:prSet/>
      <dgm:spPr/>
      <dgm:t>
        <a:bodyPr/>
        <a:lstStyle/>
        <a:p>
          <a:endParaRPr lang="en-IN"/>
        </a:p>
      </dgm:t>
    </dgm:pt>
    <dgm:pt modelId="{9488482B-2857-4137-B700-429AD1BCDFD0}" type="sibTrans" cxnId="{A38A3D22-40E1-40B3-A2A5-5038F7EF4ADC}">
      <dgm:prSet/>
      <dgm:spPr/>
      <dgm:t>
        <a:bodyPr/>
        <a:lstStyle/>
        <a:p>
          <a:endParaRPr lang="en-IN"/>
        </a:p>
      </dgm:t>
    </dgm:pt>
    <dgm:pt modelId="{2D6D2131-A3B0-4E9D-9B7C-7C3BDE207410}">
      <dgm:prSet phldrT="[Text]"/>
      <dgm:spPr/>
      <dgm:t>
        <a:bodyPr/>
        <a:lstStyle/>
        <a:p>
          <a:r>
            <a:rPr lang="en-US" dirty="0"/>
            <a:t>NIR spectroscopy is precise but too costly for widespread use.</a:t>
          </a:r>
          <a:endParaRPr lang="en-IN" dirty="0"/>
        </a:p>
      </dgm:t>
    </dgm:pt>
    <dgm:pt modelId="{86BE523F-29E7-43C4-BE5C-670F061D95CE}" type="parTrans" cxnId="{4571B0A0-7DAB-4BC1-8653-93BFF7BC436C}">
      <dgm:prSet/>
      <dgm:spPr/>
      <dgm:t>
        <a:bodyPr/>
        <a:lstStyle/>
        <a:p>
          <a:endParaRPr lang="en-IN"/>
        </a:p>
      </dgm:t>
    </dgm:pt>
    <dgm:pt modelId="{0D9016B1-0669-4CAF-B9E0-EF512C185125}" type="sibTrans" cxnId="{4571B0A0-7DAB-4BC1-8653-93BFF7BC436C}">
      <dgm:prSet/>
      <dgm:spPr/>
      <dgm:t>
        <a:bodyPr/>
        <a:lstStyle/>
        <a:p>
          <a:endParaRPr lang="en-IN"/>
        </a:p>
      </dgm:t>
    </dgm:pt>
    <dgm:pt modelId="{FF0DF84E-BA2A-4013-AEDB-00E3ED2BDCF8}" type="pres">
      <dgm:prSet presAssocID="{7ED47CC7-4CE9-405B-A71E-7F09A2A36E5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809BFE5-B094-479F-B6CC-F7F34D7D4B94}" type="pres">
      <dgm:prSet presAssocID="{81381896-E5E4-45A9-8C84-244F148B567A}" presName="composite" presStyleCnt="0"/>
      <dgm:spPr/>
    </dgm:pt>
    <dgm:pt modelId="{083FB9AC-C3C5-4096-AF5F-D341F4439F17}" type="pres">
      <dgm:prSet presAssocID="{81381896-E5E4-45A9-8C84-244F148B567A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AF92CE3-5D28-43C3-9C06-79C613300807}" type="pres">
      <dgm:prSet presAssocID="{81381896-E5E4-45A9-8C84-244F148B567A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90CC0478-8DE3-466D-89C8-5F0366703678}" type="pres">
      <dgm:prSet presAssocID="{81381896-E5E4-45A9-8C84-244F148B567A}" presName="Accent" presStyleLbl="parChTrans1D1" presStyleIdx="0" presStyleCnt="3"/>
      <dgm:spPr/>
    </dgm:pt>
    <dgm:pt modelId="{B54BBC38-3879-400E-9E13-50A21A11E5E2}" type="pres">
      <dgm:prSet presAssocID="{81381896-E5E4-45A9-8C84-244F148B567A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09F807A-BA5C-4B21-9E44-09CAC1911BD4}" type="pres">
      <dgm:prSet presAssocID="{0E9026EC-B076-4C26-89BD-990565F5444D}" presName="sibTrans" presStyleCnt="0"/>
      <dgm:spPr/>
    </dgm:pt>
    <dgm:pt modelId="{0F36B3BE-92C9-44AA-8DCE-175C19AEA970}" type="pres">
      <dgm:prSet presAssocID="{D3B4817B-4BC4-4D60-BB5B-B5335DF3992D}" presName="composite" presStyleCnt="0"/>
      <dgm:spPr/>
    </dgm:pt>
    <dgm:pt modelId="{06BF3B2E-D042-45E5-89D4-DB9FA7826D54}" type="pres">
      <dgm:prSet presAssocID="{D3B4817B-4BC4-4D60-BB5B-B5335DF3992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8B45FB2-9E78-48F1-B915-29DBDB56F422}" type="pres">
      <dgm:prSet presAssocID="{D3B4817B-4BC4-4D60-BB5B-B5335DF3992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1EE719E2-FEC0-4374-B381-22B8117A0FBD}" type="pres">
      <dgm:prSet presAssocID="{D3B4817B-4BC4-4D60-BB5B-B5335DF3992D}" presName="Accent" presStyleLbl="parChTrans1D1" presStyleIdx="1" presStyleCnt="3"/>
      <dgm:spPr/>
    </dgm:pt>
    <dgm:pt modelId="{90055ED0-697C-4801-A97C-EE47BD2CCF49}" type="pres">
      <dgm:prSet presAssocID="{D3B4817B-4BC4-4D60-BB5B-B5335DF3992D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D8A420C-E43D-463F-96C5-E6831167ECC3}" type="pres">
      <dgm:prSet presAssocID="{2407D19F-E94F-4C80-96DC-B80C2132596B}" presName="sibTrans" presStyleCnt="0"/>
      <dgm:spPr/>
    </dgm:pt>
    <dgm:pt modelId="{24A6A510-1B08-4D8C-B2D2-D7B50E7170AA}" type="pres">
      <dgm:prSet presAssocID="{DE586D67-8382-4AAB-A6D8-E9CAC9E8A567}" presName="composite" presStyleCnt="0"/>
      <dgm:spPr/>
    </dgm:pt>
    <dgm:pt modelId="{0A18E0DA-BE77-4ED6-A004-21C303799E24}" type="pres">
      <dgm:prSet presAssocID="{DE586D67-8382-4AAB-A6D8-E9CAC9E8A567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874A87D-452F-4306-A59D-01D473A321A4}" type="pres">
      <dgm:prSet presAssocID="{DE586D67-8382-4AAB-A6D8-E9CAC9E8A567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034A3608-D347-4F72-8F87-975FEF1DEDA2}" type="pres">
      <dgm:prSet presAssocID="{DE586D67-8382-4AAB-A6D8-E9CAC9E8A567}" presName="Accent" presStyleLbl="parChTrans1D1" presStyleIdx="2" presStyleCnt="3"/>
      <dgm:spPr/>
    </dgm:pt>
    <dgm:pt modelId="{A055ECA6-BB8F-49BC-A1FA-E33D9A43F4B9}" type="pres">
      <dgm:prSet presAssocID="{DE586D67-8382-4AAB-A6D8-E9CAC9E8A567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2723A00-9D51-4981-80E4-7223428CE911}" srcId="{D3B4817B-4BC4-4D60-BB5B-B5335DF3992D}" destId="{72288A01-8C51-49EE-938F-899A5D0A9E74}" srcOrd="1" destOrd="0" parTransId="{9411D80F-1319-4122-9DF7-2A03A73C7DD8}" sibTransId="{731C4BB4-3ECE-41F1-A4C0-F7FD90F9696A}"/>
    <dgm:cxn modelId="{E9710819-3CFF-4F28-81C5-AFADCDD59447}" srcId="{7ED47CC7-4CE9-405B-A71E-7F09A2A36E5A}" destId="{DE586D67-8382-4AAB-A6D8-E9CAC9E8A567}" srcOrd="2" destOrd="0" parTransId="{BCB29DD5-903F-4330-AA70-43AE70013BBA}" sibTransId="{38A8E943-3BF3-48D5-A119-AD78C76DFB80}"/>
    <dgm:cxn modelId="{A38A3D22-40E1-40B3-A2A5-5038F7EF4ADC}" srcId="{DE586D67-8382-4AAB-A6D8-E9CAC9E8A567}" destId="{A1D7B7CC-8E60-42B4-8184-15E962BB9F19}" srcOrd="0" destOrd="0" parTransId="{EE95D8AB-6B65-4B6D-A62E-E5122C645A44}" sibTransId="{9488482B-2857-4137-B700-429AD1BCDFD0}"/>
    <dgm:cxn modelId="{34A82E2B-D37F-46FC-A04D-75D00A839533}" type="presOf" srcId="{8F0AAC16-BA67-4F8F-BEB7-B234282DBBA8}" destId="{06BF3B2E-D042-45E5-89D4-DB9FA7826D54}" srcOrd="0" destOrd="0" presId="urn:microsoft.com/office/officeart/2011/layout/TabList"/>
    <dgm:cxn modelId="{7A458D31-672B-4C80-86DC-886729DB4B63}" type="presOf" srcId="{D3B4817B-4BC4-4D60-BB5B-B5335DF3992D}" destId="{78B45FB2-9E78-48F1-B915-29DBDB56F422}" srcOrd="0" destOrd="0" presId="urn:microsoft.com/office/officeart/2011/layout/TabList"/>
    <dgm:cxn modelId="{C7EAF33F-7009-4E92-B8DE-6D9A49280801}" type="presOf" srcId="{DE586D67-8382-4AAB-A6D8-E9CAC9E8A567}" destId="{0874A87D-452F-4306-A59D-01D473A321A4}" srcOrd="0" destOrd="0" presId="urn:microsoft.com/office/officeart/2011/layout/TabList"/>
    <dgm:cxn modelId="{1E960B4B-0E9C-49B0-82F2-A2F1A2F86E8B}" srcId="{D3B4817B-4BC4-4D60-BB5B-B5335DF3992D}" destId="{8F0AAC16-BA67-4F8F-BEB7-B234282DBBA8}" srcOrd="0" destOrd="0" parTransId="{E9F51DB4-C0E0-4753-9230-C50E7496CFD1}" sibTransId="{F8985B3D-3CC7-45E1-8FF6-9ADD1F1BCADD}"/>
    <dgm:cxn modelId="{16EC7E6F-B6DE-40B0-8219-6AC0341CE11E}" type="presOf" srcId="{81381896-E5E4-45A9-8C84-244F148B567A}" destId="{4AF92CE3-5D28-43C3-9C06-79C613300807}" srcOrd="0" destOrd="0" presId="urn:microsoft.com/office/officeart/2011/layout/TabList"/>
    <dgm:cxn modelId="{3E8C4D59-0AA2-49EA-B6D7-BC457A92D97A}" type="presOf" srcId="{EA2F9374-FE1C-40F1-9934-EB96D2CA7DEB}" destId="{B54BBC38-3879-400E-9E13-50A21A11E5E2}" srcOrd="0" destOrd="0" presId="urn:microsoft.com/office/officeart/2011/layout/TabList"/>
    <dgm:cxn modelId="{7F02AB81-DAF7-4C77-8EB2-417AFEE654FE}" type="presOf" srcId="{2D6D2131-A3B0-4E9D-9B7C-7C3BDE207410}" destId="{A055ECA6-BB8F-49BC-A1FA-E33D9A43F4B9}" srcOrd="0" destOrd="0" presId="urn:microsoft.com/office/officeart/2011/layout/TabList"/>
    <dgm:cxn modelId="{34CD519B-677B-4D9C-9CB3-0AC655BF66CB}" srcId="{7ED47CC7-4CE9-405B-A71E-7F09A2A36E5A}" destId="{81381896-E5E4-45A9-8C84-244F148B567A}" srcOrd="0" destOrd="0" parTransId="{E5CEBAA4-DF60-4EA6-B017-47CDF346D17C}" sibTransId="{0E9026EC-B076-4C26-89BD-990565F5444D}"/>
    <dgm:cxn modelId="{4571B0A0-7DAB-4BC1-8653-93BFF7BC436C}" srcId="{DE586D67-8382-4AAB-A6D8-E9CAC9E8A567}" destId="{2D6D2131-A3B0-4E9D-9B7C-7C3BDE207410}" srcOrd="1" destOrd="0" parTransId="{86BE523F-29E7-43C4-BE5C-670F061D95CE}" sibTransId="{0D9016B1-0669-4CAF-B9E0-EF512C185125}"/>
    <dgm:cxn modelId="{EEB532AF-CED2-49BD-AF61-1098FC1F1DF1}" srcId="{7ED47CC7-4CE9-405B-A71E-7F09A2A36E5A}" destId="{D3B4817B-4BC4-4D60-BB5B-B5335DF3992D}" srcOrd="1" destOrd="0" parTransId="{A0764484-5B9B-4E1C-BEAA-09BF4F36437F}" sibTransId="{2407D19F-E94F-4C80-96DC-B80C2132596B}"/>
    <dgm:cxn modelId="{9A20F5BF-4430-4F79-BA09-A8E3AD6EE3CF}" type="presOf" srcId="{7ED47CC7-4CE9-405B-A71E-7F09A2A36E5A}" destId="{FF0DF84E-BA2A-4013-AEDB-00E3ED2BDCF8}" srcOrd="0" destOrd="0" presId="urn:microsoft.com/office/officeart/2011/layout/TabList"/>
    <dgm:cxn modelId="{9DA1A1D0-6BD6-462C-B711-8B1AD59211AD}" srcId="{81381896-E5E4-45A9-8C84-244F148B567A}" destId="{6CECCF98-9DD4-4FAE-85CE-D2D2A20E3AC5}" srcOrd="0" destOrd="0" parTransId="{E1C53A33-1E4D-4E7E-B9A0-8E55B14F3CE3}" sibTransId="{4110E5C9-30A3-4A1B-B940-0409970B632A}"/>
    <dgm:cxn modelId="{12FB06E7-7305-487E-ADD0-D3008BC693B2}" type="presOf" srcId="{72288A01-8C51-49EE-938F-899A5D0A9E74}" destId="{90055ED0-697C-4801-A97C-EE47BD2CCF49}" srcOrd="0" destOrd="0" presId="urn:microsoft.com/office/officeart/2011/layout/TabList"/>
    <dgm:cxn modelId="{6DBF57E7-55EA-47A8-AB8C-481239F14830}" type="presOf" srcId="{A1D7B7CC-8E60-42B4-8184-15E962BB9F19}" destId="{0A18E0DA-BE77-4ED6-A004-21C303799E24}" srcOrd="0" destOrd="0" presId="urn:microsoft.com/office/officeart/2011/layout/TabList"/>
    <dgm:cxn modelId="{9D13C7F4-7D88-4F71-A969-0E8A0EE0C6D3}" srcId="{81381896-E5E4-45A9-8C84-244F148B567A}" destId="{EA2F9374-FE1C-40F1-9934-EB96D2CA7DEB}" srcOrd="1" destOrd="0" parTransId="{80458E70-16CD-4DB8-8BB0-1E0FEE69925B}" sibTransId="{44705558-5749-4490-9BA6-129F2800064E}"/>
    <dgm:cxn modelId="{3D92BFF7-9C2A-4330-8642-CD97D1BC3E15}" type="presOf" srcId="{6CECCF98-9DD4-4FAE-85CE-D2D2A20E3AC5}" destId="{083FB9AC-C3C5-4096-AF5F-D341F4439F17}" srcOrd="0" destOrd="0" presId="urn:microsoft.com/office/officeart/2011/layout/TabList"/>
    <dgm:cxn modelId="{8189AEE5-C979-4A10-9FE5-9E217A61CA6F}" type="presParOf" srcId="{FF0DF84E-BA2A-4013-AEDB-00E3ED2BDCF8}" destId="{8809BFE5-B094-479F-B6CC-F7F34D7D4B94}" srcOrd="0" destOrd="0" presId="urn:microsoft.com/office/officeart/2011/layout/TabList"/>
    <dgm:cxn modelId="{8097D76E-B326-435A-A7D0-DFB05E268BE5}" type="presParOf" srcId="{8809BFE5-B094-479F-B6CC-F7F34D7D4B94}" destId="{083FB9AC-C3C5-4096-AF5F-D341F4439F17}" srcOrd="0" destOrd="0" presId="urn:microsoft.com/office/officeart/2011/layout/TabList"/>
    <dgm:cxn modelId="{E5B8F778-DDB8-46B2-8E5A-63D41E57436E}" type="presParOf" srcId="{8809BFE5-B094-479F-B6CC-F7F34D7D4B94}" destId="{4AF92CE3-5D28-43C3-9C06-79C613300807}" srcOrd="1" destOrd="0" presId="urn:microsoft.com/office/officeart/2011/layout/TabList"/>
    <dgm:cxn modelId="{6CA9F86B-7149-46D7-88CF-4DFA8B4EEB4B}" type="presParOf" srcId="{8809BFE5-B094-479F-B6CC-F7F34D7D4B94}" destId="{90CC0478-8DE3-466D-89C8-5F0366703678}" srcOrd="2" destOrd="0" presId="urn:microsoft.com/office/officeart/2011/layout/TabList"/>
    <dgm:cxn modelId="{3455F41F-557B-42F1-BCB8-ABA4C3FF23EB}" type="presParOf" srcId="{FF0DF84E-BA2A-4013-AEDB-00E3ED2BDCF8}" destId="{B54BBC38-3879-400E-9E13-50A21A11E5E2}" srcOrd="1" destOrd="0" presId="urn:microsoft.com/office/officeart/2011/layout/TabList"/>
    <dgm:cxn modelId="{2E35F9F1-6AC3-4572-8B8D-C7F10D68D2E9}" type="presParOf" srcId="{FF0DF84E-BA2A-4013-AEDB-00E3ED2BDCF8}" destId="{809F807A-BA5C-4B21-9E44-09CAC1911BD4}" srcOrd="2" destOrd="0" presId="urn:microsoft.com/office/officeart/2011/layout/TabList"/>
    <dgm:cxn modelId="{D4A0E9A7-E03E-424F-BB8D-956DCB7D3FD9}" type="presParOf" srcId="{FF0DF84E-BA2A-4013-AEDB-00E3ED2BDCF8}" destId="{0F36B3BE-92C9-44AA-8DCE-175C19AEA970}" srcOrd="3" destOrd="0" presId="urn:microsoft.com/office/officeart/2011/layout/TabList"/>
    <dgm:cxn modelId="{99801A6B-A1E9-480C-A87A-B9008906342A}" type="presParOf" srcId="{0F36B3BE-92C9-44AA-8DCE-175C19AEA970}" destId="{06BF3B2E-D042-45E5-89D4-DB9FA7826D54}" srcOrd="0" destOrd="0" presId="urn:microsoft.com/office/officeart/2011/layout/TabList"/>
    <dgm:cxn modelId="{1912976E-ACD2-4544-B023-BF819C9B7069}" type="presParOf" srcId="{0F36B3BE-92C9-44AA-8DCE-175C19AEA970}" destId="{78B45FB2-9E78-48F1-B915-29DBDB56F422}" srcOrd="1" destOrd="0" presId="urn:microsoft.com/office/officeart/2011/layout/TabList"/>
    <dgm:cxn modelId="{08F56051-87F8-4C66-96AB-2D87A9ADF693}" type="presParOf" srcId="{0F36B3BE-92C9-44AA-8DCE-175C19AEA970}" destId="{1EE719E2-FEC0-4374-B381-22B8117A0FBD}" srcOrd="2" destOrd="0" presId="urn:microsoft.com/office/officeart/2011/layout/TabList"/>
    <dgm:cxn modelId="{BD7218C7-8906-4774-AD5E-09539E760EA8}" type="presParOf" srcId="{FF0DF84E-BA2A-4013-AEDB-00E3ED2BDCF8}" destId="{90055ED0-697C-4801-A97C-EE47BD2CCF49}" srcOrd="4" destOrd="0" presId="urn:microsoft.com/office/officeart/2011/layout/TabList"/>
    <dgm:cxn modelId="{554B1AA5-4D0D-4F19-8AF1-631360DB606E}" type="presParOf" srcId="{FF0DF84E-BA2A-4013-AEDB-00E3ED2BDCF8}" destId="{8D8A420C-E43D-463F-96C5-E6831167ECC3}" srcOrd="5" destOrd="0" presId="urn:microsoft.com/office/officeart/2011/layout/TabList"/>
    <dgm:cxn modelId="{C7520736-A58F-4AC1-AB82-E48C6AE0F521}" type="presParOf" srcId="{FF0DF84E-BA2A-4013-AEDB-00E3ED2BDCF8}" destId="{24A6A510-1B08-4D8C-B2D2-D7B50E7170AA}" srcOrd="6" destOrd="0" presId="urn:microsoft.com/office/officeart/2011/layout/TabList"/>
    <dgm:cxn modelId="{BCEAC417-C87C-442F-8150-FF477A1FB21F}" type="presParOf" srcId="{24A6A510-1B08-4D8C-B2D2-D7B50E7170AA}" destId="{0A18E0DA-BE77-4ED6-A004-21C303799E24}" srcOrd="0" destOrd="0" presId="urn:microsoft.com/office/officeart/2011/layout/TabList"/>
    <dgm:cxn modelId="{1176D37A-990E-4DCC-9890-AC50C7B34593}" type="presParOf" srcId="{24A6A510-1B08-4D8C-B2D2-D7B50E7170AA}" destId="{0874A87D-452F-4306-A59D-01D473A321A4}" srcOrd="1" destOrd="0" presId="urn:microsoft.com/office/officeart/2011/layout/TabList"/>
    <dgm:cxn modelId="{465FA81A-6B68-4A56-BD79-992D69CBD598}" type="presParOf" srcId="{24A6A510-1B08-4D8C-B2D2-D7B50E7170AA}" destId="{034A3608-D347-4F72-8F87-975FEF1DEDA2}" srcOrd="2" destOrd="0" presId="urn:microsoft.com/office/officeart/2011/layout/TabList"/>
    <dgm:cxn modelId="{2D17F5F3-9FCF-424B-8FE9-47C56FC9B48C}" type="presParOf" srcId="{FF0DF84E-BA2A-4013-AEDB-00E3ED2BDCF8}" destId="{A055ECA6-BB8F-49BC-A1FA-E33D9A43F4B9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0F758-282B-4479-A08A-7834580CC1C7}" type="doc">
      <dgm:prSet loTypeId="urn:microsoft.com/office/officeart/2005/8/layout/chevron2" loCatId="process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34B4441-FE99-448D-A8A2-C37526D315C4}">
      <dgm:prSet phldrT="[Text]"/>
      <dgm:spPr/>
      <dgm:t>
        <a:bodyPr/>
        <a:lstStyle/>
        <a:p>
          <a:r>
            <a:rPr lang="en-IN" b="1" dirty="0"/>
            <a:t>Classification</a:t>
          </a:r>
          <a:r>
            <a:rPr lang="en-IN" dirty="0"/>
            <a:t>:</a:t>
          </a:r>
        </a:p>
      </dgm:t>
    </dgm:pt>
    <dgm:pt modelId="{300BBFB8-6389-41DE-A11A-9B67192B0954}" type="parTrans" cxnId="{190BA203-0B54-4C69-AC3E-B70122D51223}">
      <dgm:prSet/>
      <dgm:spPr/>
      <dgm:t>
        <a:bodyPr/>
        <a:lstStyle/>
        <a:p>
          <a:endParaRPr lang="en-IN"/>
        </a:p>
      </dgm:t>
    </dgm:pt>
    <dgm:pt modelId="{A358AC34-6740-46E4-90C3-3DBB1AB1316E}" type="sibTrans" cxnId="{190BA203-0B54-4C69-AC3E-B70122D51223}">
      <dgm:prSet/>
      <dgm:spPr/>
      <dgm:t>
        <a:bodyPr/>
        <a:lstStyle/>
        <a:p>
          <a:endParaRPr lang="en-IN"/>
        </a:p>
      </dgm:t>
    </dgm:pt>
    <dgm:pt modelId="{2F19EC83-E391-45D3-A600-E597D9E53D19}">
      <dgm:prSet phldrT="[Text]" custT="1"/>
      <dgm:spPr/>
      <dgm:t>
        <a:bodyPr/>
        <a:lstStyle/>
        <a:p>
          <a:r>
            <a:rPr lang="en-US" sz="2400" dirty="0"/>
            <a:t>94.7% accuracy, F1-score 0.93 for Organic/Recyclable.</a:t>
          </a:r>
          <a:endParaRPr lang="en-IN" sz="2400" dirty="0"/>
        </a:p>
      </dgm:t>
    </dgm:pt>
    <dgm:pt modelId="{483C5ABB-B75C-407E-87BE-6A191B14E04C}" type="parTrans" cxnId="{E1E587AC-C34A-4366-88C8-1FF91F361AF3}">
      <dgm:prSet/>
      <dgm:spPr/>
      <dgm:t>
        <a:bodyPr/>
        <a:lstStyle/>
        <a:p>
          <a:endParaRPr lang="en-IN"/>
        </a:p>
      </dgm:t>
    </dgm:pt>
    <dgm:pt modelId="{8019D6CB-C1AE-4D12-A471-9387BC06CF4E}" type="sibTrans" cxnId="{E1E587AC-C34A-4366-88C8-1FF91F361AF3}">
      <dgm:prSet/>
      <dgm:spPr/>
      <dgm:t>
        <a:bodyPr/>
        <a:lstStyle/>
        <a:p>
          <a:endParaRPr lang="en-IN"/>
        </a:p>
      </dgm:t>
    </dgm:pt>
    <dgm:pt modelId="{CE500CF2-C162-460F-A604-4BFF5AE3092A}">
      <dgm:prSet phldrT="[Text]"/>
      <dgm:spPr/>
      <dgm:t>
        <a:bodyPr/>
        <a:lstStyle/>
        <a:p>
          <a:r>
            <a:rPr lang="en-IN" b="1" dirty="0"/>
            <a:t>Clustering</a:t>
          </a:r>
          <a:r>
            <a:rPr lang="en-IN" dirty="0"/>
            <a:t>: </a:t>
          </a:r>
        </a:p>
      </dgm:t>
    </dgm:pt>
    <dgm:pt modelId="{2E0B7151-FC92-44F5-803A-0561D45D9131}" type="parTrans" cxnId="{9E18095A-EE9D-4857-8F95-CCCFC0F439AD}">
      <dgm:prSet/>
      <dgm:spPr/>
      <dgm:t>
        <a:bodyPr/>
        <a:lstStyle/>
        <a:p>
          <a:endParaRPr lang="en-IN"/>
        </a:p>
      </dgm:t>
    </dgm:pt>
    <dgm:pt modelId="{6C5F1CED-7296-4B9F-88CC-02D98AF8F98D}" type="sibTrans" cxnId="{9E18095A-EE9D-4857-8F95-CCCFC0F439AD}">
      <dgm:prSet/>
      <dgm:spPr/>
      <dgm:t>
        <a:bodyPr/>
        <a:lstStyle/>
        <a:p>
          <a:endParaRPr lang="en-IN"/>
        </a:p>
      </dgm:t>
    </dgm:pt>
    <dgm:pt modelId="{8D81ADD3-124C-4CD6-9CEE-2B93A28202DA}">
      <dgm:prSet phldrT="[Text]" custT="1"/>
      <dgm:spPr/>
      <dgm:t>
        <a:bodyPr/>
        <a:lstStyle/>
        <a:p>
          <a:r>
            <a:rPr lang="en-US" sz="2400" dirty="0"/>
            <a:t>Zone 3 flagged as plastic/organic hotspot.</a:t>
          </a:r>
          <a:endParaRPr lang="en-IN" sz="2400" dirty="0"/>
        </a:p>
      </dgm:t>
    </dgm:pt>
    <dgm:pt modelId="{420C0E93-C37B-43BF-98F6-5B1B004E89F1}" type="parTrans" cxnId="{A5056EA3-817A-429D-BC49-91C9690DE90D}">
      <dgm:prSet/>
      <dgm:spPr/>
      <dgm:t>
        <a:bodyPr/>
        <a:lstStyle/>
        <a:p>
          <a:endParaRPr lang="en-IN"/>
        </a:p>
      </dgm:t>
    </dgm:pt>
    <dgm:pt modelId="{0BC45229-E64B-4438-B51C-796590662972}" type="sibTrans" cxnId="{A5056EA3-817A-429D-BC49-91C9690DE90D}">
      <dgm:prSet/>
      <dgm:spPr/>
      <dgm:t>
        <a:bodyPr/>
        <a:lstStyle/>
        <a:p>
          <a:endParaRPr lang="en-IN"/>
        </a:p>
      </dgm:t>
    </dgm:pt>
    <dgm:pt modelId="{0A32FA38-345F-4760-B626-4945BC9FB24C}">
      <dgm:prSet phldrT="[Text]"/>
      <dgm:spPr/>
      <dgm:t>
        <a:bodyPr/>
        <a:lstStyle/>
        <a:p>
          <a:r>
            <a:rPr lang="en-IN" b="1" dirty="0"/>
            <a:t>Impact</a:t>
          </a:r>
          <a:r>
            <a:rPr lang="en-IN" dirty="0"/>
            <a:t>:</a:t>
          </a:r>
        </a:p>
      </dgm:t>
    </dgm:pt>
    <dgm:pt modelId="{91F53FE7-6990-4D6B-B3F8-E1653253AF78}" type="parTrans" cxnId="{CB77D5D9-14A1-43C5-BB48-D1A909EA5F32}">
      <dgm:prSet/>
      <dgm:spPr/>
      <dgm:t>
        <a:bodyPr/>
        <a:lstStyle/>
        <a:p>
          <a:endParaRPr lang="en-IN"/>
        </a:p>
      </dgm:t>
    </dgm:pt>
    <dgm:pt modelId="{FB867AD4-36CB-478B-95E9-5A0078AAB20F}" type="sibTrans" cxnId="{CB77D5D9-14A1-43C5-BB48-D1A909EA5F32}">
      <dgm:prSet/>
      <dgm:spPr/>
      <dgm:t>
        <a:bodyPr/>
        <a:lstStyle/>
        <a:p>
          <a:endParaRPr lang="en-IN"/>
        </a:p>
      </dgm:t>
    </dgm:pt>
    <dgm:pt modelId="{0D73CFD6-3805-4D8C-82D1-821016EBF79E}">
      <dgm:prSet phldrT="[Text]" custT="1"/>
      <dgm:spPr/>
      <dgm:t>
        <a:bodyPr/>
        <a:lstStyle/>
        <a:p>
          <a:r>
            <a:rPr lang="en-US" sz="2400" dirty="0"/>
            <a:t>18% fewer collection runs, boosting efficiency.</a:t>
          </a:r>
          <a:endParaRPr lang="en-IN" sz="2400" dirty="0"/>
        </a:p>
      </dgm:t>
    </dgm:pt>
    <dgm:pt modelId="{DE51673F-0B1B-4BAE-87F3-875789A51A99}" type="parTrans" cxnId="{CF939298-5C98-4CB5-A59A-9E6B2D72C8B4}">
      <dgm:prSet/>
      <dgm:spPr/>
      <dgm:t>
        <a:bodyPr/>
        <a:lstStyle/>
        <a:p>
          <a:endParaRPr lang="en-IN"/>
        </a:p>
      </dgm:t>
    </dgm:pt>
    <dgm:pt modelId="{D7C09ED0-4048-4B29-A16B-B448CA3E17FF}" type="sibTrans" cxnId="{CF939298-5C98-4CB5-A59A-9E6B2D72C8B4}">
      <dgm:prSet/>
      <dgm:spPr/>
      <dgm:t>
        <a:bodyPr/>
        <a:lstStyle/>
        <a:p>
          <a:endParaRPr lang="en-IN"/>
        </a:p>
      </dgm:t>
    </dgm:pt>
    <dgm:pt modelId="{F98E53FE-9CE8-4011-A0F7-312FD86CE351}" type="pres">
      <dgm:prSet presAssocID="{F850F758-282B-4479-A08A-7834580CC1C7}" presName="linearFlow" presStyleCnt="0">
        <dgm:presLayoutVars>
          <dgm:dir/>
          <dgm:animLvl val="lvl"/>
          <dgm:resizeHandles val="exact"/>
        </dgm:presLayoutVars>
      </dgm:prSet>
      <dgm:spPr/>
    </dgm:pt>
    <dgm:pt modelId="{FD3BC1AF-306C-487A-AD2B-B14C8453B212}" type="pres">
      <dgm:prSet presAssocID="{D34B4441-FE99-448D-A8A2-C37526D315C4}" presName="composite" presStyleCnt="0"/>
      <dgm:spPr/>
    </dgm:pt>
    <dgm:pt modelId="{1D792BF2-E16C-489A-8E75-FA4892566CC8}" type="pres">
      <dgm:prSet presAssocID="{D34B4441-FE99-448D-A8A2-C37526D315C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1EFD17A-5D5E-4C1B-B4F4-747848253E52}" type="pres">
      <dgm:prSet presAssocID="{D34B4441-FE99-448D-A8A2-C37526D315C4}" presName="descendantText" presStyleLbl="alignAcc1" presStyleIdx="0" presStyleCnt="3">
        <dgm:presLayoutVars>
          <dgm:bulletEnabled val="1"/>
        </dgm:presLayoutVars>
      </dgm:prSet>
      <dgm:spPr/>
    </dgm:pt>
    <dgm:pt modelId="{1E50DA25-C3F6-4FA9-A6CC-332348AE36FB}" type="pres">
      <dgm:prSet presAssocID="{A358AC34-6740-46E4-90C3-3DBB1AB1316E}" presName="sp" presStyleCnt="0"/>
      <dgm:spPr/>
    </dgm:pt>
    <dgm:pt modelId="{77B38E06-F41E-42B9-9FF4-6C8B0BE5C115}" type="pres">
      <dgm:prSet presAssocID="{CE500CF2-C162-460F-A604-4BFF5AE3092A}" presName="composite" presStyleCnt="0"/>
      <dgm:spPr/>
    </dgm:pt>
    <dgm:pt modelId="{C1ABCD04-303B-4932-B073-5758265A8BC1}" type="pres">
      <dgm:prSet presAssocID="{CE500CF2-C162-460F-A604-4BFF5AE3092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041094F-FD8A-44D8-91D9-DD6F1EDC6284}" type="pres">
      <dgm:prSet presAssocID="{CE500CF2-C162-460F-A604-4BFF5AE3092A}" presName="descendantText" presStyleLbl="alignAcc1" presStyleIdx="1" presStyleCnt="3">
        <dgm:presLayoutVars>
          <dgm:bulletEnabled val="1"/>
        </dgm:presLayoutVars>
      </dgm:prSet>
      <dgm:spPr/>
    </dgm:pt>
    <dgm:pt modelId="{89117491-2609-4FCA-9A58-7643CC969C99}" type="pres">
      <dgm:prSet presAssocID="{6C5F1CED-7296-4B9F-88CC-02D98AF8F98D}" presName="sp" presStyleCnt="0"/>
      <dgm:spPr/>
    </dgm:pt>
    <dgm:pt modelId="{E7696E59-C47F-4136-B44D-06D94375286C}" type="pres">
      <dgm:prSet presAssocID="{0A32FA38-345F-4760-B626-4945BC9FB24C}" presName="composite" presStyleCnt="0"/>
      <dgm:spPr/>
    </dgm:pt>
    <dgm:pt modelId="{F94CEC1E-65D7-4FA4-901A-3CB24A06494E}" type="pres">
      <dgm:prSet presAssocID="{0A32FA38-345F-4760-B626-4945BC9FB24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9983286-161B-418C-AF9E-D6A76CD86214}" type="pres">
      <dgm:prSet presAssocID="{0A32FA38-345F-4760-B626-4945BC9FB24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90BA203-0B54-4C69-AC3E-B70122D51223}" srcId="{F850F758-282B-4479-A08A-7834580CC1C7}" destId="{D34B4441-FE99-448D-A8A2-C37526D315C4}" srcOrd="0" destOrd="0" parTransId="{300BBFB8-6389-41DE-A11A-9B67192B0954}" sibTransId="{A358AC34-6740-46E4-90C3-3DBB1AB1316E}"/>
    <dgm:cxn modelId="{0E4E1843-CACE-4DF5-A5DD-572221FD51D1}" type="presOf" srcId="{2F19EC83-E391-45D3-A600-E597D9E53D19}" destId="{C1EFD17A-5D5E-4C1B-B4F4-747848253E52}" srcOrd="0" destOrd="0" presId="urn:microsoft.com/office/officeart/2005/8/layout/chevron2"/>
    <dgm:cxn modelId="{6FDDB36F-A97D-4F1B-A7C3-3B8942996D06}" type="presOf" srcId="{D34B4441-FE99-448D-A8A2-C37526D315C4}" destId="{1D792BF2-E16C-489A-8E75-FA4892566CC8}" srcOrd="0" destOrd="0" presId="urn:microsoft.com/office/officeart/2005/8/layout/chevron2"/>
    <dgm:cxn modelId="{9E18095A-EE9D-4857-8F95-CCCFC0F439AD}" srcId="{F850F758-282B-4479-A08A-7834580CC1C7}" destId="{CE500CF2-C162-460F-A604-4BFF5AE3092A}" srcOrd="1" destOrd="0" parTransId="{2E0B7151-FC92-44F5-803A-0561D45D9131}" sibTransId="{6C5F1CED-7296-4B9F-88CC-02D98AF8F98D}"/>
    <dgm:cxn modelId="{21DB108B-F430-435B-AF49-74FB780F21D0}" type="presOf" srcId="{0A32FA38-345F-4760-B626-4945BC9FB24C}" destId="{F94CEC1E-65D7-4FA4-901A-3CB24A06494E}" srcOrd="0" destOrd="0" presId="urn:microsoft.com/office/officeart/2005/8/layout/chevron2"/>
    <dgm:cxn modelId="{CF939298-5C98-4CB5-A59A-9E6B2D72C8B4}" srcId="{0A32FA38-345F-4760-B626-4945BC9FB24C}" destId="{0D73CFD6-3805-4D8C-82D1-821016EBF79E}" srcOrd="0" destOrd="0" parTransId="{DE51673F-0B1B-4BAE-87F3-875789A51A99}" sibTransId="{D7C09ED0-4048-4B29-A16B-B448CA3E17FF}"/>
    <dgm:cxn modelId="{A5056EA3-817A-429D-BC49-91C9690DE90D}" srcId="{CE500CF2-C162-460F-A604-4BFF5AE3092A}" destId="{8D81ADD3-124C-4CD6-9CEE-2B93A28202DA}" srcOrd="0" destOrd="0" parTransId="{420C0E93-C37B-43BF-98F6-5B1B004E89F1}" sibTransId="{0BC45229-E64B-4438-B51C-796590662972}"/>
    <dgm:cxn modelId="{45133EA6-C945-493C-8615-A1EC39214AC3}" type="presOf" srcId="{8D81ADD3-124C-4CD6-9CEE-2B93A28202DA}" destId="{2041094F-FD8A-44D8-91D9-DD6F1EDC6284}" srcOrd="0" destOrd="0" presId="urn:microsoft.com/office/officeart/2005/8/layout/chevron2"/>
    <dgm:cxn modelId="{E1E587AC-C34A-4366-88C8-1FF91F361AF3}" srcId="{D34B4441-FE99-448D-A8A2-C37526D315C4}" destId="{2F19EC83-E391-45D3-A600-E597D9E53D19}" srcOrd="0" destOrd="0" parTransId="{483C5ABB-B75C-407E-87BE-6A191B14E04C}" sibTransId="{8019D6CB-C1AE-4D12-A471-9387BC06CF4E}"/>
    <dgm:cxn modelId="{AD7FE6B4-B49E-45DC-8A5C-93E3860E9EEF}" type="presOf" srcId="{0D73CFD6-3805-4D8C-82D1-821016EBF79E}" destId="{29983286-161B-418C-AF9E-D6A76CD86214}" srcOrd="0" destOrd="0" presId="urn:microsoft.com/office/officeart/2005/8/layout/chevron2"/>
    <dgm:cxn modelId="{7DA7D1D9-78C0-4B84-8D17-5E488837F67C}" type="presOf" srcId="{CE500CF2-C162-460F-A604-4BFF5AE3092A}" destId="{C1ABCD04-303B-4932-B073-5758265A8BC1}" srcOrd="0" destOrd="0" presId="urn:microsoft.com/office/officeart/2005/8/layout/chevron2"/>
    <dgm:cxn modelId="{CB77D5D9-14A1-43C5-BB48-D1A909EA5F32}" srcId="{F850F758-282B-4479-A08A-7834580CC1C7}" destId="{0A32FA38-345F-4760-B626-4945BC9FB24C}" srcOrd="2" destOrd="0" parTransId="{91F53FE7-6990-4D6B-B3F8-E1653253AF78}" sibTransId="{FB867AD4-36CB-478B-95E9-5A0078AAB20F}"/>
    <dgm:cxn modelId="{ABA136ED-ACE6-49E6-9D26-323279F64D86}" type="presOf" srcId="{F850F758-282B-4479-A08A-7834580CC1C7}" destId="{F98E53FE-9CE8-4011-A0F7-312FD86CE351}" srcOrd="0" destOrd="0" presId="urn:microsoft.com/office/officeart/2005/8/layout/chevron2"/>
    <dgm:cxn modelId="{C6502130-EC79-43A7-8D30-8869CF3BAA86}" type="presParOf" srcId="{F98E53FE-9CE8-4011-A0F7-312FD86CE351}" destId="{FD3BC1AF-306C-487A-AD2B-B14C8453B212}" srcOrd="0" destOrd="0" presId="urn:microsoft.com/office/officeart/2005/8/layout/chevron2"/>
    <dgm:cxn modelId="{CCD18808-2CBC-483D-8A8A-AED7DEB032EA}" type="presParOf" srcId="{FD3BC1AF-306C-487A-AD2B-B14C8453B212}" destId="{1D792BF2-E16C-489A-8E75-FA4892566CC8}" srcOrd="0" destOrd="0" presId="urn:microsoft.com/office/officeart/2005/8/layout/chevron2"/>
    <dgm:cxn modelId="{066C23FF-769E-4434-993A-6CDB219CE7F0}" type="presParOf" srcId="{FD3BC1AF-306C-487A-AD2B-B14C8453B212}" destId="{C1EFD17A-5D5E-4C1B-B4F4-747848253E52}" srcOrd="1" destOrd="0" presId="urn:microsoft.com/office/officeart/2005/8/layout/chevron2"/>
    <dgm:cxn modelId="{992D079C-F096-4075-97E4-7B05538DF4E4}" type="presParOf" srcId="{F98E53FE-9CE8-4011-A0F7-312FD86CE351}" destId="{1E50DA25-C3F6-4FA9-A6CC-332348AE36FB}" srcOrd="1" destOrd="0" presId="urn:microsoft.com/office/officeart/2005/8/layout/chevron2"/>
    <dgm:cxn modelId="{16F6BFB0-2D29-46D0-A776-23CD7F7D6A16}" type="presParOf" srcId="{F98E53FE-9CE8-4011-A0F7-312FD86CE351}" destId="{77B38E06-F41E-42B9-9FF4-6C8B0BE5C115}" srcOrd="2" destOrd="0" presId="urn:microsoft.com/office/officeart/2005/8/layout/chevron2"/>
    <dgm:cxn modelId="{2651D66E-C7C4-4468-A763-CA7E033F0CA6}" type="presParOf" srcId="{77B38E06-F41E-42B9-9FF4-6C8B0BE5C115}" destId="{C1ABCD04-303B-4932-B073-5758265A8BC1}" srcOrd="0" destOrd="0" presId="urn:microsoft.com/office/officeart/2005/8/layout/chevron2"/>
    <dgm:cxn modelId="{253A2344-63A3-45E9-ADF1-99D6DDA37601}" type="presParOf" srcId="{77B38E06-F41E-42B9-9FF4-6C8B0BE5C115}" destId="{2041094F-FD8A-44D8-91D9-DD6F1EDC6284}" srcOrd="1" destOrd="0" presId="urn:microsoft.com/office/officeart/2005/8/layout/chevron2"/>
    <dgm:cxn modelId="{41F715CF-28A3-484F-8657-104243F363C6}" type="presParOf" srcId="{F98E53FE-9CE8-4011-A0F7-312FD86CE351}" destId="{89117491-2609-4FCA-9A58-7643CC969C99}" srcOrd="3" destOrd="0" presId="urn:microsoft.com/office/officeart/2005/8/layout/chevron2"/>
    <dgm:cxn modelId="{DCF9506D-7F78-4515-9CB5-6FE3FEF4E550}" type="presParOf" srcId="{F98E53FE-9CE8-4011-A0F7-312FD86CE351}" destId="{E7696E59-C47F-4136-B44D-06D94375286C}" srcOrd="4" destOrd="0" presId="urn:microsoft.com/office/officeart/2005/8/layout/chevron2"/>
    <dgm:cxn modelId="{56D340DA-65B2-421F-80BF-6F1CD9DBD534}" type="presParOf" srcId="{E7696E59-C47F-4136-B44D-06D94375286C}" destId="{F94CEC1E-65D7-4FA4-901A-3CB24A06494E}" srcOrd="0" destOrd="0" presId="urn:microsoft.com/office/officeart/2005/8/layout/chevron2"/>
    <dgm:cxn modelId="{A41ABFA7-0817-48C4-96D6-EEB541D8D727}" type="presParOf" srcId="{E7696E59-C47F-4136-B44D-06D94375286C}" destId="{29983286-161B-418C-AF9E-D6A76CD862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A3608-D347-4F72-8F87-975FEF1DEDA2}">
      <dsp:nvSpPr>
        <dsp:cNvPr id="0" name=""/>
        <dsp:cNvSpPr/>
      </dsp:nvSpPr>
      <dsp:spPr>
        <a:xfrm>
          <a:off x="0" y="3970412"/>
          <a:ext cx="7500396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719E2-FEC0-4374-B381-22B8117A0FBD}">
      <dsp:nvSpPr>
        <dsp:cNvPr id="0" name=""/>
        <dsp:cNvSpPr/>
      </dsp:nvSpPr>
      <dsp:spPr>
        <a:xfrm>
          <a:off x="0" y="2265057"/>
          <a:ext cx="7500396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C0478-8DE3-466D-89C8-5F0366703678}">
      <dsp:nvSpPr>
        <dsp:cNvPr id="0" name=""/>
        <dsp:cNvSpPr/>
      </dsp:nvSpPr>
      <dsp:spPr>
        <a:xfrm>
          <a:off x="0" y="559701"/>
          <a:ext cx="7500396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FB9AC-C3C5-4096-AF5F-D341F4439F17}">
      <dsp:nvSpPr>
        <dsp:cNvPr id="0" name=""/>
        <dsp:cNvSpPr/>
      </dsp:nvSpPr>
      <dsp:spPr>
        <a:xfrm>
          <a:off x="1950102" y="624"/>
          <a:ext cx="5550293" cy="559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  <a:endParaRPr lang="en-IN" sz="3100" kern="1200" dirty="0"/>
        </a:p>
      </dsp:txBody>
      <dsp:txXfrm>
        <a:off x="1950102" y="624"/>
        <a:ext cx="5550293" cy="559077"/>
      </dsp:txXfrm>
    </dsp:sp>
    <dsp:sp modelId="{4AF92CE3-5D28-43C3-9C06-79C613300807}">
      <dsp:nvSpPr>
        <dsp:cNvPr id="0" name=""/>
        <dsp:cNvSpPr/>
      </dsp:nvSpPr>
      <dsp:spPr>
        <a:xfrm>
          <a:off x="0" y="624"/>
          <a:ext cx="1950102" cy="55907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Static Systems</a:t>
          </a:r>
          <a:r>
            <a:rPr lang="en-IN" sz="2400" kern="1200" dirty="0"/>
            <a:t>:</a:t>
          </a:r>
        </a:p>
      </dsp:txBody>
      <dsp:txXfrm>
        <a:off x="27297" y="27921"/>
        <a:ext cx="1895508" cy="531780"/>
      </dsp:txXfrm>
    </dsp:sp>
    <dsp:sp modelId="{B54BBC38-3879-400E-9E13-50A21A11E5E2}">
      <dsp:nvSpPr>
        <dsp:cNvPr id="0" name=""/>
        <dsp:cNvSpPr/>
      </dsp:nvSpPr>
      <dsp:spPr>
        <a:xfrm>
          <a:off x="0" y="559701"/>
          <a:ext cx="7500396" cy="1118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Historical trends and fixed schedules cause inefficiencies.</a:t>
          </a:r>
          <a:endParaRPr lang="en-IN" sz="2400" kern="1200" dirty="0"/>
        </a:p>
      </dsp:txBody>
      <dsp:txXfrm>
        <a:off x="0" y="559701"/>
        <a:ext cx="7500396" cy="1118323"/>
      </dsp:txXfrm>
    </dsp:sp>
    <dsp:sp modelId="{06BF3B2E-D042-45E5-89D4-DB9FA7826D54}">
      <dsp:nvSpPr>
        <dsp:cNvPr id="0" name=""/>
        <dsp:cNvSpPr/>
      </dsp:nvSpPr>
      <dsp:spPr>
        <a:xfrm>
          <a:off x="1950102" y="1705979"/>
          <a:ext cx="5550293" cy="559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  <a:endParaRPr lang="en-IN" sz="3100" kern="1200" dirty="0"/>
        </a:p>
      </dsp:txBody>
      <dsp:txXfrm>
        <a:off x="1950102" y="1705979"/>
        <a:ext cx="5550293" cy="559077"/>
      </dsp:txXfrm>
    </dsp:sp>
    <dsp:sp modelId="{78B45FB2-9E78-48F1-B915-29DBDB56F422}">
      <dsp:nvSpPr>
        <dsp:cNvPr id="0" name=""/>
        <dsp:cNvSpPr/>
      </dsp:nvSpPr>
      <dsp:spPr>
        <a:xfrm>
          <a:off x="0" y="1705979"/>
          <a:ext cx="1950102" cy="55907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Limited Tech</a:t>
          </a:r>
          <a:r>
            <a:rPr lang="en-IN" sz="2400" kern="1200" dirty="0"/>
            <a:t>:</a:t>
          </a:r>
        </a:p>
      </dsp:txBody>
      <dsp:txXfrm>
        <a:off x="27297" y="1733276"/>
        <a:ext cx="1895508" cy="531780"/>
      </dsp:txXfrm>
    </dsp:sp>
    <dsp:sp modelId="{90055ED0-697C-4801-A97C-EE47BD2CCF49}">
      <dsp:nvSpPr>
        <dsp:cNvPr id="0" name=""/>
        <dsp:cNvSpPr/>
      </dsp:nvSpPr>
      <dsp:spPr>
        <a:xfrm>
          <a:off x="0" y="2265057"/>
          <a:ext cx="7500396" cy="1118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ARIMA and image-based detection lack real-time adaptability.</a:t>
          </a:r>
          <a:endParaRPr lang="en-IN" sz="2400" kern="1200" dirty="0"/>
        </a:p>
      </dsp:txBody>
      <dsp:txXfrm>
        <a:off x="0" y="2265057"/>
        <a:ext cx="7500396" cy="1118323"/>
      </dsp:txXfrm>
    </dsp:sp>
    <dsp:sp modelId="{0A18E0DA-BE77-4ED6-A004-21C303799E24}">
      <dsp:nvSpPr>
        <dsp:cNvPr id="0" name=""/>
        <dsp:cNvSpPr/>
      </dsp:nvSpPr>
      <dsp:spPr>
        <a:xfrm>
          <a:off x="1950102" y="3411334"/>
          <a:ext cx="5550293" cy="559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  <a:endParaRPr lang="en-IN" sz="3100" kern="1200" dirty="0"/>
        </a:p>
      </dsp:txBody>
      <dsp:txXfrm>
        <a:off x="1950102" y="3411334"/>
        <a:ext cx="5550293" cy="559077"/>
      </dsp:txXfrm>
    </dsp:sp>
    <dsp:sp modelId="{0874A87D-452F-4306-A59D-01D473A321A4}">
      <dsp:nvSpPr>
        <dsp:cNvPr id="0" name=""/>
        <dsp:cNvSpPr/>
      </dsp:nvSpPr>
      <dsp:spPr>
        <a:xfrm>
          <a:off x="0" y="3411334"/>
          <a:ext cx="1950102" cy="55907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Cost Barrier</a:t>
          </a:r>
          <a:r>
            <a:rPr lang="en-IN" sz="2400" kern="1200" dirty="0"/>
            <a:t>:</a:t>
          </a:r>
        </a:p>
      </dsp:txBody>
      <dsp:txXfrm>
        <a:off x="27297" y="3438631"/>
        <a:ext cx="1895508" cy="531780"/>
      </dsp:txXfrm>
    </dsp:sp>
    <dsp:sp modelId="{A055ECA6-BB8F-49BC-A1FA-E33D9A43F4B9}">
      <dsp:nvSpPr>
        <dsp:cNvPr id="0" name=""/>
        <dsp:cNvSpPr/>
      </dsp:nvSpPr>
      <dsp:spPr>
        <a:xfrm>
          <a:off x="0" y="3970412"/>
          <a:ext cx="7500396" cy="1118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NIR spectroscopy is precise but too costly for widespread use.</a:t>
          </a:r>
          <a:endParaRPr lang="en-IN" sz="2400" kern="1200" dirty="0"/>
        </a:p>
      </dsp:txBody>
      <dsp:txXfrm>
        <a:off x="0" y="3970412"/>
        <a:ext cx="7500396" cy="1118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92BF2-E16C-489A-8E75-FA4892566CC8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Classification</a:t>
          </a:r>
          <a:r>
            <a:rPr lang="en-IN" sz="1800" kern="1200" dirty="0"/>
            <a:t>:</a:t>
          </a:r>
        </a:p>
      </dsp:txBody>
      <dsp:txXfrm rot="-5400000">
        <a:off x="1" y="679096"/>
        <a:ext cx="1352020" cy="579438"/>
      </dsp:txXfrm>
    </dsp:sp>
    <dsp:sp modelId="{C1EFD17A-5D5E-4C1B-B4F4-747848253E52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94.7% accuracy, F1-score 0.93 for Organic/Recyclable.</a:t>
          </a:r>
          <a:endParaRPr lang="en-IN" sz="2400" kern="1200" dirty="0"/>
        </a:p>
      </dsp:txBody>
      <dsp:txXfrm rot="-5400000">
        <a:off x="1352020" y="64373"/>
        <a:ext cx="6714693" cy="1132875"/>
      </dsp:txXfrm>
    </dsp:sp>
    <dsp:sp modelId="{C1ABCD04-303B-4932-B073-5758265A8BC1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Clustering</a:t>
          </a:r>
          <a:r>
            <a:rPr lang="en-IN" sz="1800" kern="1200" dirty="0"/>
            <a:t>: </a:t>
          </a:r>
        </a:p>
      </dsp:txBody>
      <dsp:txXfrm rot="-5400000">
        <a:off x="1" y="2419614"/>
        <a:ext cx="1352020" cy="579438"/>
      </dsp:txXfrm>
    </dsp:sp>
    <dsp:sp modelId="{2041094F-FD8A-44D8-91D9-DD6F1EDC6284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Zone 3 flagged as plastic/organic hotspot.</a:t>
          </a:r>
          <a:endParaRPr lang="en-IN" sz="2400" kern="1200" dirty="0"/>
        </a:p>
      </dsp:txBody>
      <dsp:txXfrm rot="-5400000">
        <a:off x="1352020" y="1804891"/>
        <a:ext cx="6714693" cy="1132875"/>
      </dsp:txXfrm>
    </dsp:sp>
    <dsp:sp modelId="{F94CEC1E-65D7-4FA4-901A-3CB24A06494E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Impact</a:t>
          </a:r>
          <a:r>
            <a:rPr lang="en-IN" sz="1800" kern="1200" dirty="0"/>
            <a:t>:</a:t>
          </a:r>
        </a:p>
      </dsp:txBody>
      <dsp:txXfrm rot="-5400000">
        <a:off x="1" y="4160131"/>
        <a:ext cx="1352020" cy="579438"/>
      </dsp:txXfrm>
    </dsp:sp>
    <dsp:sp modelId="{29983286-161B-418C-AF9E-D6A76CD86214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18% fewer collection runs, boosting efficiency.</a:t>
          </a:r>
          <a:endParaRPr lang="en-IN" sz="24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21E7-6C79-6BA0-7727-14C3876D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70C5C-6EAE-DD1F-FECA-B8E4C48DB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E2C8-2003-6C79-98B7-DBB74E6F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C099-799F-1C0A-9F62-F02ADE64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8FDA-4B3F-494F-951C-78100838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46A4-04D0-53BB-099B-952805AF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84BB4-9826-B094-FD50-185E55A5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8701-B038-2E42-24E2-58571D83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CB99-F0E8-A3F9-EF3B-75DCCE8B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8AC8-9F28-46F4-5ED3-2D70D508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0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077DC-6B7F-328D-5274-D2A7C8AF0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72E1B-8CB3-066D-F458-013E26ABA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130E-9F0F-5586-3B98-A2AC8683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359C-4E63-61A1-79CC-32535B5A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212D-1AEF-7528-896C-8D861708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3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9EEB-0226-5C67-4CF6-B0730CFF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4B36-6956-3D44-FF31-D788137E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97FA-0E97-35ED-C8A2-F7FB8BED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44D6-79B2-55CF-3780-638C795B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5B46-8DE9-D274-539F-A563B6F6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D46-F5E7-506D-D7EE-C9AEE6C7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6FAED-3F34-114D-AF82-7333127DC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23D22-2270-DF37-8D08-F8906EEA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1D7E-CD51-169B-75FF-C6C5D082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C1C1-77BE-E73F-534A-18AA359D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5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A3C9-F3A4-3D0A-D5C9-9489DFE8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0310-0DD3-2B43-6B5B-F9BC75F6C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C38A5-51A9-7F6A-2518-63666CFA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59A72-823F-B5F3-2C6C-EA1C561C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4D3C4-157C-6B30-2E09-C341D6D3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4C370-96A5-E289-9305-5437158E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BCC9-8765-E4BB-DD49-6A171683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7717-85B6-F765-F67A-A103F6F0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59FD1-5841-8BEE-75DD-239C0988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1935C-9502-1DB8-F438-9C8B4D1CA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4F43-C33B-EC7E-9464-681D5AC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DC0B4-D54A-1D2F-B90B-A2AD5BCB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4FB0A-F274-41C2-F689-42ED656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4F493-A376-D80C-7E2C-7298D11E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6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72E1-8DCF-09E2-4B79-9590E139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DB977-C52E-E345-BA9C-9F677F71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AD1F4-6F1E-569B-1840-F7E259C4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70318-B7FA-4222-63CE-4E7894A5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1E5A9-C053-BFD5-4BC8-DF6A6453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F8F06-0624-49D0-4FCD-6A46448F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D4E32-2940-33E6-C02C-F7D85EE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2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1E5-C6F7-D6A0-4CDB-5763D311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D3D2-D937-6065-3765-419B1960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FE3D9-44DD-B460-E3CE-0214F4B2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68961-DB1C-240F-E52D-5F8EFC41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F1A40-9938-7F93-73DF-D42B0C1A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F81C-AD1E-4B54-2F31-104F9DFD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7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CB3C-18D2-1AC9-C57C-F1506B53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91F41-A566-18DA-D8E6-272930B70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97D97-16A7-87E5-1140-530E1E901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8DC0A-BEAF-D857-142D-CFB148C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ED72-9A70-3F78-DE85-33CCAF39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552BD-9186-C291-D910-778F9EC4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CBE81-0D12-CCC9-D4B5-AA50E8C4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F34AD-2556-0490-3C15-4D9A6638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9248-95A2-718D-CEEB-775E4EAB8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CD25-92D0-4B5F-A2C7-EB158387392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42CF-E174-F398-7DDF-AA4365CC0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B40A-CE47-08E9-D049-C8A0A1B5A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4993-E1DA-4DF7-9D9B-F9D1D6B15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5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ACE9-4847-923D-4660-3FBF0944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387" y="861115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AI CIRCULAR ECONOMY FOR WASTE MANGEMENT</a:t>
            </a:r>
            <a:endParaRPr lang="en-IN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FBDD9-27C7-826D-0909-0E3E4D32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658" y="3704311"/>
            <a:ext cx="8071009" cy="110799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DEPARTMENT: APEX INSTITUTE OF TECHONOLOGY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05B41-53EB-593A-F0E7-2B5F5853ECC0}"/>
              </a:ext>
            </a:extLst>
          </p:cNvPr>
          <p:cNvSpPr txBox="1"/>
          <p:nvPr/>
        </p:nvSpPr>
        <p:spPr>
          <a:xfrm>
            <a:off x="4451613" y="4866088"/>
            <a:ext cx="4231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AVS HEMADITYA – 21BCS6731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SHRUTI BHUSHAN – 21BCS6711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7C759-1427-B57F-49C4-65DBC555D72D}"/>
              </a:ext>
            </a:extLst>
          </p:cNvPr>
          <p:cNvGrpSpPr/>
          <p:nvPr/>
        </p:nvGrpSpPr>
        <p:grpSpPr>
          <a:xfrm>
            <a:off x="8804975" y="1851345"/>
            <a:ext cx="4353073" cy="8430714"/>
            <a:chOff x="8527182" y="-946293"/>
            <a:chExt cx="4353073" cy="8430714"/>
          </a:xfrm>
          <a:blipFill>
            <a:blip r:embed="rId2"/>
            <a:stretch>
              <a:fillRect/>
            </a:stretch>
          </a:blipFill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703C695-1AB7-2ED7-ED4E-8632E20AD6F9}"/>
                </a:ext>
              </a:extLst>
            </p:cNvPr>
            <p:cNvSpPr/>
            <p:nvPr/>
          </p:nvSpPr>
          <p:spPr>
            <a:xfrm rot="5400000">
              <a:off x="10620739" y="525289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6A11080A-D2E5-2C14-8B20-801248AE3E5C}"/>
                </a:ext>
              </a:extLst>
            </p:cNvPr>
            <p:cNvSpPr/>
            <p:nvPr/>
          </p:nvSpPr>
          <p:spPr>
            <a:xfrm rot="5400000">
              <a:off x="9906360" y="1878848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8F7C1BE-CC6A-94A9-2D59-8478A21532AA}"/>
                </a:ext>
              </a:extLst>
            </p:cNvPr>
            <p:cNvSpPr/>
            <p:nvPr/>
          </p:nvSpPr>
          <p:spPr>
            <a:xfrm rot="5400000">
              <a:off x="10715981" y="3232408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C2AD60BE-1769-54B7-A6EE-9860800090A9}"/>
                </a:ext>
              </a:extLst>
            </p:cNvPr>
            <p:cNvSpPr/>
            <p:nvPr/>
          </p:nvSpPr>
          <p:spPr>
            <a:xfrm rot="5400000">
              <a:off x="10032638" y="4639340"/>
              <a:ext cx="1585353" cy="1366684"/>
            </a:xfrm>
            <a:prstGeom prst="hexagon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7029D42B-8B9A-0F9B-2990-080EE361F34A}"/>
                </a:ext>
              </a:extLst>
            </p:cNvPr>
            <p:cNvSpPr/>
            <p:nvPr/>
          </p:nvSpPr>
          <p:spPr>
            <a:xfrm rot="5400000">
              <a:off x="9249142" y="3285781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04CC45A-CB5A-CD7C-0E04-38444729412D}"/>
                </a:ext>
              </a:extLst>
            </p:cNvPr>
            <p:cNvSpPr/>
            <p:nvPr/>
          </p:nvSpPr>
          <p:spPr>
            <a:xfrm rot="5400000">
              <a:off x="9101190" y="524352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599559D2-4495-2E5C-64F9-BB821CFCA61B}"/>
                </a:ext>
              </a:extLst>
            </p:cNvPr>
            <p:cNvSpPr/>
            <p:nvPr/>
          </p:nvSpPr>
          <p:spPr>
            <a:xfrm rot="5400000">
              <a:off x="8417847" y="1927200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96938E3-CFB1-DFAB-3D87-77024350D70B}"/>
                </a:ext>
              </a:extLst>
            </p:cNvPr>
            <p:cNvSpPr/>
            <p:nvPr/>
          </p:nvSpPr>
          <p:spPr>
            <a:xfrm rot="5400000">
              <a:off x="10799240" y="5992900"/>
              <a:ext cx="1585353" cy="1366684"/>
            </a:xfrm>
            <a:prstGeom prst="hexagon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243477-818D-71ED-B92C-2628FF0A5773}"/>
                </a:ext>
              </a:extLst>
            </p:cNvPr>
            <p:cNvSpPr/>
            <p:nvPr/>
          </p:nvSpPr>
          <p:spPr>
            <a:xfrm rot="5400000">
              <a:off x="9873213" y="-829208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88C84D15-9CF1-8A8A-E02C-B4643DC9D9B3}"/>
                </a:ext>
              </a:extLst>
            </p:cNvPr>
            <p:cNvSpPr/>
            <p:nvPr/>
          </p:nvSpPr>
          <p:spPr>
            <a:xfrm rot="5400000">
              <a:off x="11404236" y="1878848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232BF35-9B09-52CB-1DD1-FFACC78E2796}"/>
                </a:ext>
              </a:extLst>
            </p:cNvPr>
            <p:cNvSpPr/>
            <p:nvPr/>
          </p:nvSpPr>
          <p:spPr>
            <a:xfrm rot="5400000">
              <a:off x="9266037" y="6008403"/>
              <a:ext cx="1585353" cy="1366684"/>
            </a:xfrm>
            <a:prstGeom prst="hexag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E5E0232-22C1-2FB3-FF95-B8A278B18D9C}"/>
                </a:ext>
              </a:extLst>
            </p:cNvPr>
            <p:cNvSpPr/>
            <p:nvPr/>
          </p:nvSpPr>
          <p:spPr>
            <a:xfrm rot="5400000">
              <a:off x="8417847" y="-836958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3AA1F9C-33CA-E969-47A3-47D076B05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2042" r="73043" b="31772"/>
          <a:stretch/>
        </p:blipFill>
        <p:spPr>
          <a:xfrm>
            <a:off x="11430777" y="190613"/>
            <a:ext cx="520861" cy="7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7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CBC93DCD-72AE-1B74-0886-BE2898E64C0E}"/>
              </a:ext>
            </a:extLst>
          </p:cNvPr>
          <p:cNvSpPr/>
          <p:nvPr/>
        </p:nvSpPr>
        <p:spPr>
          <a:xfrm>
            <a:off x="1388962" y="1597306"/>
            <a:ext cx="8947230" cy="3402957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THANK YOU</a:t>
            </a:r>
            <a:endParaRPr lang="en-IN" sz="6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A9A3D-4441-AC3B-F81D-2E4CBF14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2042" r="73043" b="31772"/>
          <a:stretch/>
        </p:blipFill>
        <p:spPr>
          <a:xfrm>
            <a:off x="11430777" y="190613"/>
            <a:ext cx="520861" cy="7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18B346-291C-3E2B-3BC7-968955317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F8CAFFF-860D-1713-E10D-98350D94E9D0}"/>
              </a:ext>
            </a:extLst>
          </p:cNvPr>
          <p:cNvGrpSpPr/>
          <p:nvPr/>
        </p:nvGrpSpPr>
        <p:grpSpPr>
          <a:xfrm>
            <a:off x="8770250" y="-3194152"/>
            <a:ext cx="4353073" cy="8430714"/>
            <a:chOff x="8527182" y="-946293"/>
            <a:chExt cx="4353073" cy="8430714"/>
          </a:xfrm>
          <a:blipFill>
            <a:blip r:embed="rId2"/>
            <a:stretch>
              <a:fillRect/>
            </a:stretch>
          </a:blipFill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E625EE3-169C-CE74-89F0-EF8326257B87}"/>
                </a:ext>
              </a:extLst>
            </p:cNvPr>
            <p:cNvSpPr/>
            <p:nvPr/>
          </p:nvSpPr>
          <p:spPr>
            <a:xfrm rot="5400000">
              <a:off x="10620739" y="525289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0DAAD928-4D39-C86D-0920-81156D1609AD}"/>
                </a:ext>
              </a:extLst>
            </p:cNvPr>
            <p:cNvSpPr/>
            <p:nvPr/>
          </p:nvSpPr>
          <p:spPr>
            <a:xfrm rot="5400000">
              <a:off x="9906360" y="1878848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D2202CA4-BE83-B23C-0918-32A6DED0886B}"/>
                </a:ext>
              </a:extLst>
            </p:cNvPr>
            <p:cNvSpPr/>
            <p:nvPr/>
          </p:nvSpPr>
          <p:spPr>
            <a:xfrm rot="5400000">
              <a:off x="10715981" y="3232408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AE21D808-E12D-C03D-688D-66228E33B98C}"/>
                </a:ext>
              </a:extLst>
            </p:cNvPr>
            <p:cNvSpPr/>
            <p:nvPr/>
          </p:nvSpPr>
          <p:spPr>
            <a:xfrm rot="5400000">
              <a:off x="10032638" y="4639340"/>
              <a:ext cx="1585353" cy="1366684"/>
            </a:xfrm>
            <a:prstGeom prst="hexagon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4BAF455-527A-666B-C08C-6CACAD042045}"/>
                </a:ext>
              </a:extLst>
            </p:cNvPr>
            <p:cNvSpPr/>
            <p:nvPr/>
          </p:nvSpPr>
          <p:spPr>
            <a:xfrm rot="5400000">
              <a:off x="9249142" y="3285781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E5A3A1E-C1BC-CF73-DE1F-AB1B0716FA56}"/>
                </a:ext>
              </a:extLst>
            </p:cNvPr>
            <p:cNvSpPr/>
            <p:nvPr/>
          </p:nvSpPr>
          <p:spPr>
            <a:xfrm rot="5400000">
              <a:off x="9101190" y="524352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EAC7865-5F8E-E15A-F13C-6EBF21141BC1}"/>
                </a:ext>
              </a:extLst>
            </p:cNvPr>
            <p:cNvSpPr/>
            <p:nvPr/>
          </p:nvSpPr>
          <p:spPr>
            <a:xfrm rot="5400000">
              <a:off x="8417847" y="1927200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A6448F90-61C0-BC2D-2049-3FF517AC93E6}"/>
                </a:ext>
              </a:extLst>
            </p:cNvPr>
            <p:cNvSpPr/>
            <p:nvPr/>
          </p:nvSpPr>
          <p:spPr>
            <a:xfrm rot="5400000">
              <a:off x="10799240" y="5992900"/>
              <a:ext cx="1585353" cy="1366684"/>
            </a:xfrm>
            <a:prstGeom prst="hexagon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063042A-334C-234B-5025-C718634728D0}"/>
                </a:ext>
              </a:extLst>
            </p:cNvPr>
            <p:cNvSpPr/>
            <p:nvPr/>
          </p:nvSpPr>
          <p:spPr>
            <a:xfrm rot="5400000">
              <a:off x="9873213" y="-829208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445DCCEB-719B-F30B-94B6-BB787A7BB445}"/>
                </a:ext>
              </a:extLst>
            </p:cNvPr>
            <p:cNvSpPr/>
            <p:nvPr/>
          </p:nvSpPr>
          <p:spPr>
            <a:xfrm rot="5400000">
              <a:off x="11404236" y="1878848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6C681D9-AF59-BA35-E9E6-69604477DA93}"/>
                </a:ext>
              </a:extLst>
            </p:cNvPr>
            <p:cNvSpPr/>
            <p:nvPr/>
          </p:nvSpPr>
          <p:spPr>
            <a:xfrm rot="5400000">
              <a:off x="9266037" y="6008403"/>
              <a:ext cx="1585353" cy="1366684"/>
            </a:xfrm>
            <a:prstGeom prst="hexagon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C40F22DA-D358-177F-95B0-08F645126BC0}"/>
                </a:ext>
              </a:extLst>
            </p:cNvPr>
            <p:cNvSpPr/>
            <p:nvPr/>
          </p:nvSpPr>
          <p:spPr>
            <a:xfrm rot="5400000">
              <a:off x="8417847" y="-836958"/>
              <a:ext cx="1585353" cy="13666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3AD9AC-1484-E2BB-1E28-409CEA83F85D}"/>
              </a:ext>
            </a:extLst>
          </p:cNvPr>
          <p:cNvSpPr/>
          <p:nvPr/>
        </p:nvSpPr>
        <p:spPr>
          <a:xfrm>
            <a:off x="1157468" y="625033"/>
            <a:ext cx="7694369" cy="5289630"/>
          </a:xfrm>
          <a:prstGeom prst="roundRect">
            <a:avLst/>
          </a:prstGeom>
          <a:solidFill>
            <a:schemeClr val="tx1">
              <a:lumMod val="85000"/>
              <a:lumOff val="1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just" rtl="0">
              <a:buNone/>
            </a:pPr>
            <a:r>
              <a:rPr lang="en-US" sz="2400" b="1" dirty="0">
                <a:solidFill>
                  <a:schemeClr val="bg1"/>
                </a:solidFill>
              </a:rPr>
              <a:t>Pioneering a Cleaner Future with AI Waste Solutions</a:t>
            </a:r>
          </a:p>
          <a:p>
            <a:pPr algn="just" rtl="0"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 algn="just" rtl="0"/>
            <a:r>
              <a:rPr lang="en-US" sz="2400" dirty="0">
                <a:solidFill>
                  <a:schemeClr val="bg1"/>
                </a:solidFill>
              </a:rPr>
              <a:t>As global waste skyrockets toward 3.4 billion tons by 2050, urban landfills overflow and emissions soar. Our AI-driven system revolutionizes waste management—using CNN to sort recyclables, GPS clustering to pinpoint litter zones, and LSTM models to predict trends in real time. Step into a sustainable tomorrow with smarter collection and a thriving circular economy!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7CBCAB-C9E4-E2F8-288D-A24146CA3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2042" r="73043" b="31772"/>
          <a:stretch/>
        </p:blipFill>
        <p:spPr>
          <a:xfrm>
            <a:off x="306122" y="314331"/>
            <a:ext cx="520861" cy="7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20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5A1F15-0E47-3887-487E-2E76177CD7AD}"/>
              </a:ext>
            </a:extLst>
          </p:cNvPr>
          <p:cNvSpPr/>
          <p:nvPr/>
        </p:nvSpPr>
        <p:spPr>
          <a:xfrm>
            <a:off x="337809" y="1067392"/>
            <a:ext cx="5433315" cy="159478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Challenge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: Waste to hit 3.4B tons by 2050, overwhelming landfills and spiking emissions.</a:t>
            </a:r>
          </a:p>
          <a:p>
            <a:pPr algn="just"/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CD687D-0DEA-9137-559F-4140704435F0}"/>
              </a:ext>
            </a:extLst>
          </p:cNvPr>
          <p:cNvSpPr/>
          <p:nvPr/>
        </p:nvSpPr>
        <p:spPr>
          <a:xfrm>
            <a:off x="337808" y="4953769"/>
            <a:ext cx="5433315" cy="159171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Solution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: A circular economy needs real-time, smart waste systems.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273E62-AE2F-8F8A-5EF1-8747CB3258D1}"/>
              </a:ext>
            </a:extLst>
          </p:cNvPr>
          <p:cNvSpPr/>
          <p:nvPr/>
        </p:nvSpPr>
        <p:spPr>
          <a:xfrm>
            <a:off x="337809" y="3032605"/>
            <a:ext cx="5433314" cy="159171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Impact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: Poor management fuels pollution and health risks in urban areas.</a:t>
            </a:r>
          </a:p>
          <a:p>
            <a:pPr algn="just"/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D0E9F-CB41-089F-1C94-51F8E3B3B514}"/>
              </a:ext>
            </a:extLst>
          </p:cNvPr>
          <p:cNvSpPr txBox="1"/>
          <p:nvPr/>
        </p:nvSpPr>
        <p:spPr>
          <a:xfrm>
            <a:off x="2476982" y="312515"/>
            <a:ext cx="717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IN" sz="3200" b="1" dirty="0"/>
              <a:t>Understanding the Problem Statement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373BD-E15C-24AA-637C-31BC6C575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2042" r="73043" b="31772"/>
          <a:stretch/>
        </p:blipFill>
        <p:spPr>
          <a:xfrm>
            <a:off x="11430777" y="190613"/>
            <a:ext cx="520861" cy="775504"/>
          </a:xfrm>
          <a:prstGeom prst="rect">
            <a:avLst/>
          </a:prstGeom>
        </p:spPr>
      </p:pic>
      <p:pic>
        <p:nvPicPr>
          <p:cNvPr id="1026" name="Picture 2" descr="Image result for Wast dumpse images">
            <a:extLst>
              <a:ext uri="{FF2B5EF4-FFF2-40B4-BE49-F238E27FC236}">
                <a16:creationId xmlns:a16="http://schemas.microsoft.com/office/drawing/2014/main" id="{1B5BB4CD-C0FE-3067-98E3-036B5973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78" y="1627783"/>
            <a:ext cx="5021360" cy="37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3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925F85-AE4B-76E1-FEE0-7E6166868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52069C-BFDF-76C9-B5ED-7B52C7A86EE2}"/>
              </a:ext>
            </a:extLst>
          </p:cNvPr>
          <p:cNvSpPr txBox="1"/>
          <p:nvPr/>
        </p:nvSpPr>
        <p:spPr>
          <a:xfrm>
            <a:off x="2476982" y="312515"/>
            <a:ext cx="717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IN" sz="3200" b="1" dirty="0"/>
              <a:t>Existing Methods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D8466CD-C3D4-AA06-0779-93448F31F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744465"/>
              </p:ext>
            </p:extLst>
          </p:nvPr>
        </p:nvGraphicFramePr>
        <p:xfrm>
          <a:off x="4479402" y="1218235"/>
          <a:ext cx="7500396" cy="508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351216E-8196-76F1-BA64-90A7F1235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3"/>
          <a:stretch/>
        </p:blipFill>
        <p:spPr>
          <a:xfrm>
            <a:off x="212202" y="2425022"/>
            <a:ext cx="4125098" cy="20079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7A3AF7-5C2E-A1FF-17D6-D220E3FB01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2042" r="73043" b="31772"/>
          <a:stretch/>
        </p:blipFill>
        <p:spPr>
          <a:xfrm>
            <a:off x="11430777" y="190613"/>
            <a:ext cx="520861" cy="7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DAE8D-E112-9EEE-468B-156446B6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BAEBD8B-CA0F-6FE6-1B7F-E36727FAEDFA}"/>
              </a:ext>
            </a:extLst>
          </p:cNvPr>
          <p:cNvGrpSpPr/>
          <p:nvPr/>
        </p:nvGrpSpPr>
        <p:grpSpPr>
          <a:xfrm>
            <a:off x="0" y="0"/>
            <a:ext cx="4375229" cy="6858000"/>
            <a:chOff x="0" y="0"/>
            <a:chExt cx="4375229" cy="6858000"/>
          </a:xfrm>
          <a:solidFill>
            <a:srgbClr val="00206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B32510-11C5-72AA-8B1F-95EE52B07B22}"/>
                </a:ext>
              </a:extLst>
            </p:cNvPr>
            <p:cNvSpPr/>
            <p:nvPr/>
          </p:nvSpPr>
          <p:spPr>
            <a:xfrm>
              <a:off x="0" y="0"/>
              <a:ext cx="412058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/>
                <a:t>A</a:t>
              </a:r>
            </a:p>
            <a:p>
              <a:pPr algn="ctr"/>
              <a:endParaRPr lang="en-US" sz="8000" b="1" dirty="0"/>
            </a:p>
            <a:p>
              <a:pPr algn="ctr" rtl="0"/>
              <a:r>
                <a:rPr lang="en-US" sz="2400" b="1" dirty="0"/>
                <a:t>Waste Classification</a:t>
              </a:r>
              <a:r>
                <a:rPr lang="en-US" sz="2400" dirty="0"/>
                <a:t>: CNN sorts waste into Recyclable, Non-Recyclable, Organic with 94.7% accuracy.</a:t>
              </a:r>
            </a:p>
            <a:p>
              <a:pPr algn="ctr"/>
              <a:endParaRPr lang="en-IN" dirty="0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38F9B179-54D6-23EE-30E9-CC8D5CC69BAA}"/>
                </a:ext>
              </a:extLst>
            </p:cNvPr>
            <p:cNvSpPr/>
            <p:nvPr/>
          </p:nvSpPr>
          <p:spPr>
            <a:xfrm rot="13568471">
              <a:off x="3865943" y="105404"/>
              <a:ext cx="509286" cy="5092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F11986-0FF2-6DA1-934F-22C6ADC0675A}"/>
              </a:ext>
            </a:extLst>
          </p:cNvPr>
          <p:cNvGrpSpPr/>
          <p:nvPr/>
        </p:nvGrpSpPr>
        <p:grpSpPr>
          <a:xfrm>
            <a:off x="1053295" y="-2"/>
            <a:ext cx="4375229" cy="6858000"/>
            <a:chOff x="0" y="0"/>
            <a:chExt cx="4375229" cy="6858000"/>
          </a:xfrm>
          <a:solidFill>
            <a:srgbClr val="0070C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AD7653-2F94-EE80-633D-B36BADB5C734}"/>
                </a:ext>
              </a:extLst>
            </p:cNvPr>
            <p:cNvSpPr/>
            <p:nvPr/>
          </p:nvSpPr>
          <p:spPr>
            <a:xfrm>
              <a:off x="0" y="0"/>
              <a:ext cx="412058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/>
                <a:t>B</a:t>
              </a:r>
            </a:p>
            <a:p>
              <a:pPr algn="ctr"/>
              <a:endParaRPr lang="en-US" sz="8000" b="1" dirty="0"/>
            </a:p>
            <a:p>
              <a:pPr algn="ctr" rtl="0"/>
              <a:r>
                <a:rPr lang="en-US" sz="2400" b="1" dirty="0"/>
                <a:t>Litter Aggregation</a:t>
              </a:r>
              <a:r>
                <a:rPr lang="en-US" sz="2400" dirty="0"/>
                <a:t>: K-Means clustering maps GPS litter data into dynamic waste zones.</a:t>
              </a:r>
            </a:p>
            <a:p>
              <a:pPr algn="ctr"/>
              <a:endParaRPr lang="en-IN" dirty="0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8162935F-EA10-2524-694A-9D9AC8F958D5}"/>
                </a:ext>
              </a:extLst>
            </p:cNvPr>
            <p:cNvSpPr/>
            <p:nvPr/>
          </p:nvSpPr>
          <p:spPr>
            <a:xfrm rot="13568471">
              <a:off x="3865943" y="105404"/>
              <a:ext cx="509286" cy="5092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46854-7A5B-AB36-4B15-04BE3F2EE50D}"/>
              </a:ext>
            </a:extLst>
          </p:cNvPr>
          <p:cNvGrpSpPr/>
          <p:nvPr/>
        </p:nvGrpSpPr>
        <p:grpSpPr>
          <a:xfrm>
            <a:off x="2459620" y="25609"/>
            <a:ext cx="4375229" cy="6858000"/>
            <a:chOff x="0" y="0"/>
            <a:chExt cx="4375229" cy="6858000"/>
          </a:xfrm>
          <a:solidFill>
            <a:srgbClr val="00B0F0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3A9CE1-FC53-A89C-5B12-B8C40D25B86E}"/>
                </a:ext>
              </a:extLst>
            </p:cNvPr>
            <p:cNvSpPr/>
            <p:nvPr/>
          </p:nvSpPr>
          <p:spPr>
            <a:xfrm>
              <a:off x="0" y="0"/>
              <a:ext cx="412058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/>
                <a:t>C</a:t>
              </a:r>
            </a:p>
            <a:p>
              <a:pPr algn="ctr"/>
              <a:endParaRPr lang="en-US" sz="8000" b="1" dirty="0"/>
            </a:p>
            <a:p>
              <a:pPr algn="ctr" rtl="0"/>
              <a:r>
                <a:rPr lang="en-US" sz="2400" b="1" dirty="0"/>
                <a:t>Trend Forecasting</a:t>
              </a:r>
              <a:r>
                <a:rPr lang="en-US" sz="2400" dirty="0"/>
                <a:t>: LSTM predicts waste trends with 0.92 R² for proactive planning.</a:t>
              </a:r>
            </a:p>
            <a:p>
              <a:pPr algn="ctr"/>
              <a:endParaRPr lang="en-IN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723BCDF-B398-DEB5-DF3B-B84483845060}"/>
                </a:ext>
              </a:extLst>
            </p:cNvPr>
            <p:cNvSpPr/>
            <p:nvPr/>
          </p:nvSpPr>
          <p:spPr>
            <a:xfrm rot="13568471">
              <a:off x="3865943" y="105404"/>
              <a:ext cx="509286" cy="5092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1D4B18D-9730-80EC-DD64-AB6D140D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2042" r="73043" b="31772"/>
          <a:stretch/>
        </p:blipFill>
        <p:spPr>
          <a:xfrm>
            <a:off x="11430777" y="190613"/>
            <a:ext cx="520861" cy="7755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BBF1F5-DA02-67CB-3B2B-2392F64E7536}"/>
              </a:ext>
            </a:extLst>
          </p:cNvPr>
          <p:cNvSpPr txBox="1"/>
          <p:nvPr/>
        </p:nvSpPr>
        <p:spPr>
          <a:xfrm>
            <a:off x="7280476" y="2384385"/>
            <a:ext cx="41205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buNone/>
            </a:pPr>
            <a:r>
              <a:rPr lang="en-US" sz="3600" b="1" dirty="0">
                <a:latin typeface="Arial Black" panose="020B0A04020102020204" pitchFamily="34" charset="0"/>
              </a:rPr>
              <a:t>PROPOSED METHODS</a:t>
            </a:r>
          </a:p>
          <a:p>
            <a:pPr algn="ctr" rtl="0">
              <a:buNone/>
            </a:pPr>
            <a:endParaRPr lang="en-US" b="1" dirty="0"/>
          </a:p>
          <a:p>
            <a:pPr algn="ctr" rtl="0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AI-Powered Waste Revolution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EF853E-B17A-787E-A13A-9061E00B6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9CEA90A-F400-5040-C0D7-9A664C5D1E57}"/>
              </a:ext>
            </a:extLst>
          </p:cNvPr>
          <p:cNvGrpSpPr/>
          <p:nvPr/>
        </p:nvGrpSpPr>
        <p:grpSpPr>
          <a:xfrm>
            <a:off x="0" y="0"/>
            <a:ext cx="4375229" cy="6858000"/>
            <a:chOff x="0" y="0"/>
            <a:chExt cx="4375229" cy="6858000"/>
          </a:xfrm>
          <a:solidFill>
            <a:srgbClr val="00206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C9929D7-A7F9-41E8-7FBB-86B1875783A5}"/>
                </a:ext>
              </a:extLst>
            </p:cNvPr>
            <p:cNvSpPr/>
            <p:nvPr/>
          </p:nvSpPr>
          <p:spPr>
            <a:xfrm>
              <a:off x="0" y="0"/>
              <a:ext cx="412058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/>
                <a:t>A</a:t>
              </a:r>
            </a:p>
            <a:p>
              <a:pPr algn="ctr"/>
              <a:endParaRPr lang="en-US" sz="8000" b="1" dirty="0"/>
            </a:p>
            <a:p>
              <a:pPr algn="ctr" rtl="0"/>
              <a:r>
                <a:rPr lang="en-US" sz="2400" b="1" dirty="0"/>
                <a:t>Waste Classification</a:t>
              </a:r>
              <a:r>
                <a:rPr lang="en-US" sz="2400" dirty="0"/>
                <a:t>: CNN sorts waste into Recyclable, Non-Recyclable, Organic with 94.7% accuracy.</a:t>
              </a:r>
            </a:p>
            <a:p>
              <a:pPr algn="ctr"/>
              <a:endParaRPr lang="en-IN" dirty="0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3D14485-80D0-6DE5-B3B9-F700F9968BFD}"/>
                </a:ext>
              </a:extLst>
            </p:cNvPr>
            <p:cNvSpPr/>
            <p:nvPr/>
          </p:nvSpPr>
          <p:spPr>
            <a:xfrm rot="13568471">
              <a:off x="3865943" y="105404"/>
              <a:ext cx="509286" cy="5092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C19FA7-41A7-B250-7570-A29A58C5D68E}"/>
              </a:ext>
            </a:extLst>
          </p:cNvPr>
          <p:cNvGrpSpPr/>
          <p:nvPr/>
        </p:nvGrpSpPr>
        <p:grpSpPr>
          <a:xfrm>
            <a:off x="4120586" y="-8"/>
            <a:ext cx="4375229" cy="6858000"/>
            <a:chOff x="0" y="0"/>
            <a:chExt cx="4375229" cy="6858000"/>
          </a:xfrm>
          <a:solidFill>
            <a:srgbClr val="0070C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E49AA7-4B42-05C0-8312-ADE751E352C5}"/>
                </a:ext>
              </a:extLst>
            </p:cNvPr>
            <p:cNvSpPr/>
            <p:nvPr/>
          </p:nvSpPr>
          <p:spPr>
            <a:xfrm>
              <a:off x="0" y="0"/>
              <a:ext cx="412058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/>
                <a:t>B</a:t>
              </a:r>
            </a:p>
            <a:p>
              <a:pPr algn="ctr"/>
              <a:endParaRPr lang="en-US" sz="8000" b="1" dirty="0"/>
            </a:p>
            <a:p>
              <a:pPr algn="ctr" rtl="0"/>
              <a:r>
                <a:rPr lang="en-US" sz="2400" b="1" dirty="0"/>
                <a:t>Litter Aggregation</a:t>
              </a:r>
              <a:r>
                <a:rPr lang="en-US" sz="2400" dirty="0"/>
                <a:t>: K-Means clustering maps GPS litter data into dynamic waste zones.</a:t>
              </a:r>
            </a:p>
            <a:p>
              <a:pPr algn="ctr"/>
              <a:endParaRPr lang="en-IN" dirty="0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873CE977-55CB-5E5F-311E-80BA4E74ABB5}"/>
                </a:ext>
              </a:extLst>
            </p:cNvPr>
            <p:cNvSpPr/>
            <p:nvPr/>
          </p:nvSpPr>
          <p:spPr>
            <a:xfrm rot="13568471">
              <a:off x="3865943" y="105404"/>
              <a:ext cx="509286" cy="5092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B04189-A23B-E178-AB6D-B6B189221811}"/>
              </a:ext>
            </a:extLst>
          </p:cNvPr>
          <p:cNvGrpSpPr/>
          <p:nvPr/>
        </p:nvGrpSpPr>
        <p:grpSpPr>
          <a:xfrm>
            <a:off x="8241171" y="-6"/>
            <a:ext cx="4375229" cy="6858000"/>
            <a:chOff x="0" y="0"/>
            <a:chExt cx="4375229" cy="6858000"/>
          </a:xfrm>
          <a:solidFill>
            <a:srgbClr val="00B0F0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065AE6-97AF-ED5A-9AC3-0A3033316B24}"/>
                </a:ext>
              </a:extLst>
            </p:cNvPr>
            <p:cNvSpPr/>
            <p:nvPr/>
          </p:nvSpPr>
          <p:spPr>
            <a:xfrm>
              <a:off x="0" y="0"/>
              <a:ext cx="4120587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/>
                <a:t>C</a:t>
              </a:r>
            </a:p>
            <a:p>
              <a:pPr algn="ctr"/>
              <a:endParaRPr lang="en-US" sz="8000" b="1" dirty="0"/>
            </a:p>
            <a:p>
              <a:pPr algn="ctr" rtl="0"/>
              <a:r>
                <a:rPr lang="en-US" sz="2400" b="1" dirty="0"/>
                <a:t>Trend Forecasting</a:t>
              </a:r>
              <a:r>
                <a:rPr lang="en-US" sz="2400" dirty="0"/>
                <a:t>: LSTM predicts waste trends with 0.92 R² for proactive planning.</a:t>
              </a:r>
            </a:p>
            <a:p>
              <a:pPr algn="ctr"/>
              <a:endParaRPr lang="en-IN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A2D1D619-3485-CDEF-8B5C-A1D8AC27CDD5}"/>
                </a:ext>
              </a:extLst>
            </p:cNvPr>
            <p:cNvSpPr/>
            <p:nvPr/>
          </p:nvSpPr>
          <p:spPr>
            <a:xfrm rot="13568471">
              <a:off x="3865943" y="105404"/>
              <a:ext cx="509286" cy="5092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A76596-0EFE-E9A2-41AE-92DF5C91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2042" r="73043" b="31772"/>
          <a:stretch/>
        </p:blipFill>
        <p:spPr>
          <a:xfrm>
            <a:off x="11430777" y="190613"/>
            <a:ext cx="520861" cy="7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6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CD87F6-5E9B-C23F-3C6A-C0F8C9CDF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699607"/>
              </p:ext>
            </p:extLst>
          </p:nvPr>
        </p:nvGraphicFramePr>
        <p:xfrm>
          <a:off x="3675605" y="8701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2DD3B88-94C7-869B-6CDA-0E1D4647E5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5" y="4806666"/>
            <a:ext cx="3192883" cy="1956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606746-1500-BBA8-2DB6-0F8EE5C3BE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5" y="94633"/>
            <a:ext cx="3147333" cy="2499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EBF010-C546-7DA1-4BED-55166D9DC4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2042" r="73043" b="31772"/>
          <a:stretch/>
        </p:blipFill>
        <p:spPr>
          <a:xfrm>
            <a:off x="11499664" y="94633"/>
            <a:ext cx="520861" cy="7755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B5BEDA-5C49-7CBA-AEC1-33AA49BD1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4" y="2731253"/>
            <a:ext cx="3047323" cy="1938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ECC35A8-0D67-B88F-0725-0385621AF8E6}"/>
              </a:ext>
            </a:extLst>
          </p:cNvPr>
          <p:cNvSpPr/>
          <p:nvPr/>
        </p:nvSpPr>
        <p:spPr>
          <a:xfrm>
            <a:off x="4785710" y="20720"/>
            <a:ext cx="3605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3858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1773B-4D47-02C8-C2B4-87E15DD3B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02260D-CDE0-21AA-4946-90D40E2EA2A7}"/>
              </a:ext>
            </a:extLst>
          </p:cNvPr>
          <p:cNvSpPr/>
          <p:nvPr/>
        </p:nvSpPr>
        <p:spPr>
          <a:xfrm>
            <a:off x="337809" y="1067392"/>
            <a:ext cx="5113867" cy="94660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Smart Bins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 Deploy AI-enabled bins with sensors to monitor fill levels and optimize collection routes.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691FE-E381-070C-5DF6-781216FF5E56}"/>
              </a:ext>
            </a:extLst>
          </p:cNvPr>
          <p:cNvSpPr txBox="1"/>
          <p:nvPr/>
        </p:nvSpPr>
        <p:spPr>
          <a:xfrm>
            <a:off x="2476982" y="312515"/>
            <a:ext cx="717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IN" sz="3200" b="1" dirty="0"/>
              <a:t>FUTURE WORK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A73A9C-A1DE-006E-E6CA-833EAAF4638E}"/>
              </a:ext>
            </a:extLst>
          </p:cNvPr>
          <p:cNvSpPr/>
          <p:nvPr/>
        </p:nvSpPr>
        <p:spPr>
          <a:xfrm>
            <a:off x="6059487" y="2247892"/>
            <a:ext cx="5113867" cy="94660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Advanced CNN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 Handle complex waste categories for better sorting.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FB33AE-2205-3878-67F5-6973B4458FAA}"/>
              </a:ext>
            </a:extLst>
          </p:cNvPr>
          <p:cNvSpPr/>
          <p:nvPr/>
        </p:nvSpPr>
        <p:spPr>
          <a:xfrm>
            <a:off x="337805" y="3590438"/>
            <a:ext cx="5113867" cy="94660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Community Rewards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 Incentivize public reporting to boost engagement.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E2A0D2-F3FA-99E3-3BFA-6EBA6752373C}"/>
              </a:ext>
            </a:extLst>
          </p:cNvPr>
          <p:cNvSpPr/>
          <p:nvPr/>
        </p:nvSpPr>
        <p:spPr>
          <a:xfrm>
            <a:off x="6059488" y="4932984"/>
            <a:ext cx="5113867" cy="946603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Global Reach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 Multilingual interfaces, seasonal data for scalability.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E83E32-D4B8-2583-5F37-F4F4B4124A43}"/>
              </a:ext>
            </a:extLst>
          </p:cNvPr>
          <p:cNvCxnSpPr/>
          <p:nvPr/>
        </p:nvCxnSpPr>
        <p:spPr>
          <a:xfrm>
            <a:off x="5891514" y="983848"/>
            <a:ext cx="0" cy="48034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D47215-9F0B-E879-3A9F-FD85F11B27D6}"/>
              </a:ext>
            </a:extLst>
          </p:cNvPr>
          <p:cNvCxnSpPr>
            <a:endCxn id="4" idx="3"/>
          </p:cNvCxnSpPr>
          <p:nvPr/>
        </p:nvCxnSpPr>
        <p:spPr>
          <a:xfrm flipH="1">
            <a:off x="5451676" y="1539433"/>
            <a:ext cx="439838" cy="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B17D4D-41A1-E8FE-2CA9-217B302D650E}"/>
              </a:ext>
            </a:extLst>
          </p:cNvPr>
          <p:cNvCxnSpPr/>
          <p:nvPr/>
        </p:nvCxnSpPr>
        <p:spPr>
          <a:xfrm flipH="1">
            <a:off x="5451672" y="4193893"/>
            <a:ext cx="439838" cy="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877BAE-39B2-A7A1-C04F-F87D1649C518}"/>
              </a:ext>
            </a:extLst>
          </p:cNvPr>
          <p:cNvCxnSpPr>
            <a:endCxn id="2" idx="1"/>
          </p:cNvCxnSpPr>
          <p:nvPr/>
        </p:nvCxnSpPr>
        <p:spPr>
          <a:xfrm>
            <a:off x="5891510" y="2721193"/>
            <a:ext cx="167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B221F2-FAD4-5365-7E3B-0415728DC6DD}"/>
              </a:ext>
            </a:extLst>
          </p:cNvPr>
          <p:cNvCxnSpPr>
            <a:cxnSpLocks/>
          </p:cNvCxnSpPr>
          <p:nvPr/>
        </p:nvCxnSpPr>
        <p:spPr>
          <a:xfrm>
            <a:off x="5850101" y="5369241"/>
            <a:ext cx="252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6484909-EA60-2F88-4B14-5EF602D7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2042" r="73043" b="31772"/>
          <a:stretch/>
        </p:blipFill>
        <p:spPr>
          <a:xfrm>
            <a:off x="11430777" y="190613"/>
            <a:ext cx="520861" cy="7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D79C9-A7C6-0F1C-94F3-152558280935}"/>
              </a:ext>
            </a:extLst>
          </p:cNvPr>
          <p:cNvSpPr txBox="1"/>
          <p:nvPr/>
        </p:nvSpPr>
        <p:spPr>
          <a:xfrm>
            <a:off x="2430684" y="1504709"/>
            <a:ext cx="77666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buNone/>
            </a:pPr>
            <a:r>
              <a:rPr lang="en-IN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</a:p>
          <a:p>
            <a:pPr algn="ctr" rtl="0">
              <a:buNone/>
            </a:pPr>
            <a:br>
              <a:rPr lang="en-IN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2400" b="1" dirty="0">
                <a:solidFill>
                  <a:schemeClr val="bg2">
                    <a:lumMod val="10000"/>
                  </a:schemeClr>
                </a:solidFill>
              </a:rPr>
              <a:t>A Sustainable Tomorrow</a:t>
            </a:r>
          </a:p>
          <a:p>
            <a:pPr algn="ctr" rtl="0">
              <a:buNone/>
            </a:pPr>
            <a:endParaRPr lang="en-IN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2">
                    <a:lumMod val="10000"/>
                  </a:schemeClr>
                </a:solidFill>
              </a:rPr>
              <a:t>Breakthrough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: AI integrates CNN, clustering, and LSTM for smart waste management.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2">
                    <a:lumMod val="10000"/>
                  </a:schemeClr>
                </a:solidFill>
              </a:rPr>
              <a:t>Wins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: 94.7% accuracy, 0.92 R², 18% efficiency gain.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2">
                    <a:lumMod val="10000"/>
                  </a:schemeClr>
                </a:solidFill>
              </a:rPr>
              <a:t>Vision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: Drives circular economy with dynamic, eco-friendly solutions.</a:t>
            </a:r>
          </a:p>
          <a:p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E8046F-DAFE-614B-6AE6-3B1FCA80C96B}"/>
              </a:ext>
            </a:extLst>
          </p:cNvPr>
          <p:cNvSpPr/>
          <p:nvPr/>
        </p:nvSpPr>
        <p:spPr>
          <a:xfrm>
            <a:off x="10397925" y="5103530"/>
            <a:ext cx="1666754" cy="1666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B9DA49-F67C-C160-DE43-5331595DA2A3}"/>
              </a:ext>
            </a:extLst>
          </p:cNvPr>
          <p:cNvSpPr/>
          <p:nvPr/>
        </p:nvSpPr>
        <p:spPr>
          <a:xfrm>
            <a:off x="10770243" y="5485494"/>
            <a:ext cx="1666754" cy="16667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86F424-D0CF-FF0A-AA57-8B21A04A3B9D}"/>
              </a:ext>
            </a:extLst>
          </p:cNvPr>
          <p:cNvSpPr/>
          <p:nvPr/>
        </p:nvSpPr>
        <p:spPr>
          <a:xfrm>
            <a:off x="-424404" y="-232399"/>
            <a:ext cx="1666754" cy="16667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22371B-C385-522E-8952-BEA692DF0C01}"/>
              </a:ext>
            </a:extLst>
          </p:cNvPr>
          <p:cNvSpPr/>
          <p:nvPr/>
        </p:nvSpPr>
        <p:spPr>
          <a:xfrm>
            <a:off x="-52086" y="149565"/>
            <a:ext cx="1666754" cy="1666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6093C2-60B8-8378-14C9-C55C4532E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2042" r="73043" b="31772"/>
          <a:stretch/>
        </p:blipFill>
        <p:spPr>
          <a:xfrm>
            <a:off x="11430777" y="190613"/>
            <a:ext cx="520861" cy="7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Arial</vt:lpstr>
      <vt:lpstr>Arial Black</vt:lpstr>
      <vt:lpstr>Arial Rounded MT Bold</vt:lpstr>
      <vt:lpstr>Calibri</vt:lpstr>
      <vt:lpstr>Calibri Light</vt:lpstr>
      <vt:lpstr>Office Theme</vt:lpstr>
      <vt:lpstr>AI CIRCULAR ECONOMY FOR WASTE MANGEMENT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Jahir Ahmed Mollah</dc:creator>
  <cp:lastModifiedBy>Jahir Ahmed Mollah</cp:lastModifiedBy>
  <cp:revision>1</cp:revision>
  <dcterms:created xsi:type="dcterms:W3CDTF">2025-04-29T08:14:39Z</dcterms:created>
  <dcterms:modified xsi:type="dcterms:W3CDTF">2025-04-29T10:32:43Z</dcterms:modified>
</cp:coreProperties>
</file>