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256" r:id="rId2"/>
    <p:sldId id="271" r:id="rId3"/>
    <p:sldId id="279" r:id="rId4"/>
    <p:sldId id="280" r:id="rId5"/>
    <p:sldId id="281" r:id="rId6"/>
    <p:sldId id="282" r:id="rId7"/>
    <p:sldId id="283" r:id="rId8"/>
    <p:sldId id="284" r:id="rId9"/>
    <p:sldId id="285" r:id="rId10"/>
    <p:sldId id="286" r:id="rId11"/>
    <p:sldId id="287" r:id="rId12"/>
    <p:sldId id="28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14" autoAdjust="0"/>
  </p:normalViewPr>
  <p:slideViewPr>
    <p:cSldViewPr snapToGrid="0">
      <p:cViewPr varScale="1">
        <p:scale>
          <a:sx n="67" d="100"/>
          <a:sy n="67" d="100"/>
        </p:scale>
        <p:origin x="644"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9" d="100"/>
          <a:sy n="69" d="100"/>
        </p:scale>
        <p:origin x="2784"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4/14/2019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4/14/2019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4/14/2019</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4/14/2019</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b="1" dirty="0">
                <a:solidFill>
                  <a:schemeClr val="bg1"/>
                </a:solidFill>
              </a:rPr>
              <a:t>Car Sales Analysis</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By Shruti Biswas</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EEAB2-CABE-4AFB-AB8E-23627104445F}"/>
              </a:ext>
            </a:extLst>
          </p:cNvPr>
          <p:cNvSpPr>
            <a:spLocks noGrp="1"/>
          </p:cNvSpPr>
          <p:nvPr>
            <p:ph type="title"/>
          </p:nvPr>
        </p:nvSpPr>
        <p:spPr/>
        <p:txBody>
          <a:bodyPr/>
          <a:lstStyle/>
          <a:p>
            <a:r>
              <a:rPr lang="en-IN" dirty="0"/>
              <a:t>Number of cars produced per Year</a:t>
            </a:r>
          </a:p>
        </p:txBody>
      </p:sp>
      <p:pic>
        <p:nvPicPr>
          <p:cNvPr id="4" name="Picture 3">
            <a:extLst>
              <a:ext uri="{FF2B5EF4-FFF2-40B4-BE49-F238E27FC236}">
                <a16:creationId xmlns:a16="http://schemas.microsoft.com/office/drawing/2014/main" id="{256E00D7-C500-4094-9B59-42DD3C9BDB51}"/>
              </a:ext>
            </a:extLst>
          </p:cNvPr>
          <p:cNvPicPr>
            <a:picLocks noChangeAspect="1"/>
          </p:cNvPicPr>
          <p:nvPr/>
        </p:nvPicPr>
        <p:blipFill>
          <a:blip r:embed="rId2"/>
          <a:stretch>
            <a:fillRect/>
          </a:stretch>
        </p:blipFill>
        <p:spPr>
          <a:xfrm>
            <a:off x="521207" y="1528762"/>
            <a:ext cx="8004843" cy="4767263"/>
          </a:xfrm>
          <a:prstGeom prst="rect">
            <a:avLst/>
          </a:prstGeom>
        </p:spPr>
      </p:pic>
    </p:spTree>
    <p:extLst>
      <p:ext uri="{BB962C8B-B14F-4D97-AF65-F5344CB8AC3E}">
        <p14:creationId xmlns:p14="http://schemas.microsoft.com/office/powerpoint/2010/main" val="908645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F5708-3A2A-4E0E-AD35-166BA4433851}"/>
              </a:ext>
            </a:extLst>
          </p:cNvPr>
          <p:cNvSpPr>
            <a:spLocks noGrp="1"/>
          </p:cNvSpPr>
          <p:nvPr>
            <p:ph type="title"/>
          </p:nvPr>
        </p:nvSpPr>
        <p:spPr>
          <a:xfrm>
            <a:off x="521207" y="448056"/>
            <a:ext cx="9251443" cy="640080"/>
          </a:xfrm>
        </p:spPr>
        <p:txBody>
          <a:bodyPr>
            <a:normAutofit/>
          </a:bodyPr>
          <a:lstStyle/>
          <a:p>
            <a:r>
              <a:rPr lang="en-IN" dirty="0"/>
              <a:t>Correlation between car produced year and Registration</a:t>
            </a:r>
          </a:p>
        </p:txBody>
      </p:sp>
      <p:pic>
        <p:nvPicPr>
          <p:cNvPr id="4" name="Picture 3">
            <a:extLst>
              <a:ext uri="{FF2B5EF4-FFF2-40B4-BE49-F238E27FC236}">
                <a16:creationId xmlns:a16="http://schemas.microsoft.com/office/drawing/2014/main" id="{C289E8B4-0D0F-42B5-8515-DE5EFEEB14E7}"/>
              </a:ext>
            </a:extLst>
          </p:cNvPr>
          <p:cNvPicPr>
            <a:picLocks noChangeAspect="1"/>
          </p:cNvPicPr>
          <p:nvPr/>
        </p:nvPicPr>
        <p:blipFill>
          <a:blip r:embed="rId2"/>
          <a:stretch>
            <a:fillRect/>
          </a:stretch>
        </p:blipFill>
        <p:spPr>
          <a:xfrm>
            <a:off x="521207" y="1333119"/>
            <a:ext cx="9632443" cy="5076825"/>
          </a:xfrm>
          <a:prstGeom prst="rect">
            <a:avLst/>
          </a:prstGeom>
        </p:spPr>
      </p:pic>
    </p:spTree>
    <p:extLst>
      <p:ext uri="{BB962C8B-B14F-4D97-AF65-F5344CB8AC3E}">
        <p14:creationId xmlns:p14="http://schemas.microsoft.com/office/powerpoint/2010/main" val="3053819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0E8D3-5C53-4156-8DEE-A1FB53DFC1A2}"/>
              </a:ext>
            </a:extLst>
          </p:cNvPr>
          <p:cNvSpPr>
            <a:spLocks noGrp="1"/>
          </p:cNvSpPr>
          <p:nvPr>
            <p:ph type="title"/>
          </p:nvPr>
        </p:nvSpPr>
        <p:spPr/>
        <p:txBody>
          <a:bodyPr>
            <a:normAutofit fontScale="90000"/>
          </a:bodyPr>
          <a:lstStyle/>
          <a:p>
            <a:r>
              <a:rPr lang="en-US" b="1" dirty="0"/>
              <a:t>Which production year of cars sold the most ?</a:t>
            </a:r>
            <a:endParaRPr lang="en-IN" dirty="0"/>
          </a:p>
        </p:txBody>
      </p:sp>
      <p:pic>
        <p:nvPicPr>
          <p:cNvPr id="4" name="Picture 3">
            <a:extLst>
              <a:ext uri="{FF2B5EF4-FFF2-40B4-BE49-F238E27FC236}">
                <a16:creationId xmlns:a16="http://schemas.microsoft.com/office/drawing/2014/main" id="{CF3D4C69-BB2E-45BB-B1FC-A48DAB65850C}"/>
              </a:ext>
            </a:extLst>
          </p:cNvPr>
          <p:cNvPicPr>
            <a:picLocks noChangeAspect="1"/>
          </p:cNvPicPr>
          <p:nvPr/>
        </p:nvPicPr>
        <p:blipFill>
          <a:blip r:embed="rId2"/>
          <a:stretch>
            <a:fillRect/>
          </a:stretch>
        </p:blipFill>
        <p:spPr>
          <a:xfrm>
            <a:off x="619125" y="1443037"/>
            <a:ext cx="7962900" cy="4930155"/>
          </a:xfrm>
          <a:prstGeom prst="rect">
            <a:avLst/>
          </a:prstGeom>
        </p:spPr>
      </p:pic>
    </p:spTree>
    <p:extLst>
      <p:ext uri="{BB962C8B-B14F-4D97-AF65-F5344CB8AC3E}">
        <p14:creationId xmlns:p14="http://schemas.microsoft.com/office/powerpoint/2010/main" val="2163226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Data Analysis</a:t>
            </a:r>
          </a:p>
        </p:txBody>
      </p:sp>
      <p:sp>
        <p:nvSpPr>
          <p:cNvPr id="38" name="Content Placeholder 17"/>
          <p:cNvSpPr txBox="1">
            <a:spLocks/>
          </p:cNvSpPr>
          <p:nvPr/>
        </p:nvSpPr>
        <p:spPr>
          <a:xfrm>
            <a:off x="541610" y="1524708"/>
            <a:ext cx="11174140"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r>
              <a:rPr lang="en-US" sz="1600" dirty="0">
                <a:latin typeface="Segoe UI" panose="020B0502040204020203" pitchFamily="34" charset="0"/>
                <a:cs typeface="Segoe UI" panose="020B0502040204020203" pitchFamily="34" charset="0"/>
              </a:rPr>
              <a:t>This dataset was collected from car sale advertisements between years 1953 to 2016 for study/practice purposes</a:t>
            </a:r>
          </a:p>
          <a:p>
            <a:pPr>
              <a:spcAft>
                <a:spcPts val="600"/>
              </a:spcAft>
              <a:defRPr/>
            </a:pPr>
            <a:r>
              <a:rPr lang="en-US" sz="1600" dirty="0">
                <a:latin typeface="Segoe UI" panose="020B0502040204020203" pitchFamily="34" charset="0"/>
                <a:cs typeface="Segoe UI" panose="020B0502040204020203" pitchFamily="34" charset="0"/>
              </a:rPr>
              <a:t>Duplicate records were deleted</a:t>
            </a:r>
          </a:p>
          <a:p>
            <a:pPr>
              <a:spcAft>
                <a:spcPts val="600"/>
              </a:spcAft>
              <a:defRPr/>
            </a:pPr>
            <a:r>
              <a:rPr lang="en-US" sz="1600" dirty="0"/>
              <a:t>The missing values of engine volume were replaced with the mean</a:t>
            </a:r>
          </a:p>
          <a:p>
            <a:pPr>
              <a:spcAft>
                <a:spcPts val="600"/>
              </a:spcAft>
              <a:defRPr/>
            </a:pPr>
            <a:r>
              <a:rPr lang="en-US" sz="1600" dirty="0"/>
              <a:t>Preprocessing has been done </a:t>
            </a:r>
          </a:p>
          <a:p>
            <a:pPr>
              <a:spcAft>
                <a:spcPts val="600"/>
              </a:spcAft>
              <a:defRPr/>
            </a:pPr>
            <a:endParaRPr lang="en-US"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7" y="419481"/>
            <a:ext cx="6877119" cy="640080"/>
          </a:xfrm>
        </p:spPr>
        <p:txBody>
          <a:bodyPr/>
          <a:lstStyle/>
          <a:p>
            <a:r>
              <a:rPr lang="en-US" dirty="0">
                <a:latin typeface="Segoe UI Light" panose="020B0502040204020203" pitchFamily="34" charset="0"/>
                <a:cs typeface="Segoe UI Light" panose="020B0502040204020203" pitchFamily="34" charset="0"/>
              </a:rPr>
              <a:t>Observations / Conclusions</a:t>
            </a:r>
          </a:p>
        </p:txBody>
      </p:sp>
      <p:sp>
        <p:nvSpPr>
          <p:cNvPr id="2" name="Rectangle 1">
            <a:extLst>
              <a:ext uri="{FF2B5EF4-FFF2-40B4-BE49-F238E27FC236}">
                <a16:creationId xmlns:a16="http://schemas.microsoft.com/office/drawing/2014/main" id="{BE449DA7-699F-4233-9BD0-0C049125D1E9}"/>
              </a:ext>
            </a:extLst>
          </p:cNvPr>
          <p:cNvSpPr/>
          <p:nvPr/>
        </p:nvSpPr>
        <p:spPr>
          <a:xfrm>
            <a:off x="521207" y="1286256"/>
            <a:ext cx="11572875" cy="4847802"/>
          </a:xfrm>
          <a:prstGeom prst="rect">
            <a:avLst/>
          </a:prstGeom>
        </p:spPr>
        <p:txBody>
          <a:bodyPr wrap="square">
            <a:spAutoFit/>
          </a:bodyPr>
          <a:lstStyle/>
          <a:p>
            <a:pPr>
              <a:lnSpc>
                <a:spcPct val="150000"/>
              </a:lnSpc>
              <a:buFont typeface="Arial" panose="020B0604020202020204" pitchFamily="34" charset="0"/>
              <a:buChar char="•"/>
            </a:pPr>
            <a:r>
              <a:rPr lang="en-US" sz="1600" dirty="0">
                <a:solidFill>
                  <a:srgbClr val="000000"/>
                </a:solidFill>
                <a:latin typeface="+mj-lt"/>
              </a:rPr>
              <a:t>In this dataset We have total 9576 observations after removing duplicate records.</a:t>
            </a:r>
          </a:p>
          <a:p>
            <a:pPr>
              <a:lnSpc>
                <a:spcPct val="150000"/>
              </a:lnSpc>
              <a:buFont typeface="Arial" panose="020B0604020202020204" pitchFamily="34" charset="0"/>
              <a:buChar char="•"/>
            </a:pPr>
            <a:r>
              <a:rPr lang="en-US" sz="1600" dirty="0">
                <a:solidFill>
                  <a:srgbClr val="000000"/>
                </a:solidFill>
                <a:latin typeface="+mj-lt"/>
              </a:rPr>
              <a:t>We observe that out of total cars sold, majority of the cars sold by "Volkswagen", "Mercedes-Benz" and "BMW" brand.</a:t>
            </a:r>
          </a:p>
          <a:p>
            <a:pPr>
              <a:lnSpc>
                <a:spcPct val="150000"/>
              </a:lnSpc>
              <a:buFont typeface="Arial" panose="020B0604020202020204" pitchFamily="34" charset="0"/>
              <a:buChar char="•"/>
            </a:pPr>
            <a:r>
              <a:rPr lang="en-US" sz="1600" dirty="0">
                <a:solidFill>
                  <a:srgbClr val="000000"/>
                </a:solidFill>
                <a:latin typeface="+mj-lt"/>
              </a:rPr>
              <a:t>"Sedan", "Crossover" and "Hatch" body types cars are the highest sold cars.</a:t>
            </a:r>
          </a:p>
          <a:p>
            <a:pPr>
              <a:lnSpc>
                <a:spcPct val="150000"/>
              </a:lnSpc>
              <a:buFont typeface="Arial" panose="020B0604020202020204" pitchFamily="34" charset="0"/>
              <a:buChar char="•"/>
            </a:pPr>
            <a:r>
              <a:rPr lang="en-US" sz="1600" dirty="0">
                <a:solidFill>
                  <a:srgbClr val="000000"/>
                </a:solidFill>
                <a:latin typeface="+mj-lt"/>
              </a:rPr>
              <a:t>"Front" drive type segment cars are the highest sold cars, because most of the cars of this segment falls in lower price range.</a:t>
            </a:r>
          </a:p>
          <a:p>
            <a:pPr>
              <a:lnSpc>
                <a:spcPct val="150000"/>
              </a:lnSpc>
              <a:buFont typeface="Arial" panose="020B0604020202020204" pitchFamily="34" charset="0"/>
              <a:buChar char="•"/>
            </a:pPr>
            <a:r>
              <a:rPr lang="en-US" sz="1600" dirty="0">
                <a:solidFill>
                  <a:srgbClr val="000000"/>
                </a:solidFill>
                <a:latin typeface="+mj-lt"/>
              </a:rPr>
              <a:t>80% of total cars sold in the price range of 200 to 20000 with body type as "Sedan", drive type as "Front" and engine type as "Petrol", because the middle class families preferred low price cars with Sedan body and Petrol engine type.</a:t>
            </a:r>
          </a:p>
          <a:p>
            <a:pPr>
              <a:lnSpc>
                <a:spcPct val="150000"/>
              </a:lnSpc>
              <a:buFont typeface="Arial" panose="020B0604020202020204" pitchFamily="34" charset="0"/>
              <a:buChar char="•"/>
            </a:pPr>
            <a:r>
              <a:rPr lang="en-US" sz="1600" dirty="0">
                <a:solidFill>
                  <a:srgbClr val="000000"/>
                </a:solidFill>
                <a:latin typeface="+mj-lt"/>
              </a:rPr>
              <a:t>"Mercedes-Benz" is the leading brand in higher price segment cars.</a:t>
            </a:r>
          </a:p>
          <a:p>
            <a:pPr>
              <a:lnSpc>
                <a:spcPct val="150000"/>
              </a:lnSpc>
              <a:buFont typeface="Arial" panose="020B0604020202020204" pitchFamily="34" charset="0"/>
              <a:buChar char="•"/>
            </a:pPr>
            <a:r>
              <a:rPr lang="en-US" sz="1600" dirty="0">
                <a:solidFill>
                  <a:srgbClr val="000000"/>
                </a:solidFill>
                <a:latin typeface="+mj-lt"/>
              </a:rPr>
              <a:t>Majority of the higher price range cars sold with body type as "Crossover", drive type as "Full" and engine type as "Diesel".</a:t>
            </a:r>
          </a:p>
          <a:p>
            <a:pPr>
              <a:lnSpc>
                <a:spcPct val="150000"/>
              </a:lnSpc>
              <a:buFont typeface="Arial" panose="020B0604020202020204" pitchFamily="34" charset="0"/>
              <a:buChar char="•"/>
            </a:pPr>
            <a:r>
              <a:rPr lang="en-US" sz="1600" dirty="0">
                <a:solidFill>
                  <a:srgbClr val="000000"/>
                </a:solidFill>
                <a:latin typeface="+mj-lt"/>
              </a:rPr>
              <a:t>All body segment of cars have more average price for "Full" drive type cars compare to other drive type cars.</a:t>
            </a:r>
          </a:p>
          <a:p>
            <a:pPr>
              <a:lnSpc>
                <a:spcPct val="150000"/>
              </a:lnSpc>
              <a:buFont typeface="Arial" panose="020B0604020202020204" pitchFamily="34" charset="0"/>
              <a:buChar char="•"/>
            </a:pPr>
            <a:r>
              <a:rPr lang="en-US" sz="1600" dirty="0">
                <a:solidFill>
                  <a:srgbClr val="000000"/>
                </a:solidFill>
                <a:latin typeface="+mj-lt"/>
              </a:rPr>
              <a:t>Approx. 55% of total cars sold have engine volume in the range of 1.5 CC to 2.5 CC.</a:t>
            </a:r>
          </a:p>
          <a:p>
            <a:pPr>
              <a:lnSpc>
                <a:spcPct val="150000"/>
              </a:lnSpc>
              <a:buFont typeface="Arial" panose="020B0604020202020204" pitchFamily="34" charset="0"/>
              <a:buChar char="•"/>
            </a:pPr>
            <a:r>
              <a:rPr lang="en-US" sz="1600" dirty="0">
                <a:solidFill>
                  <a:srgbClr val="000000"/>
                </a:solidFill>
                <a:latin typeface="+mj-lt"/>
              </a:rPr>
              <a:t>We have also observed that lower price segment car has higher mileage and higher price segment car has lower mileage.</a:t>
            </a:r>
          </a:p>
          <a:p>
            <a:pPr>
              <a:lnSpc>
                <a:spcPct val="150000"/>
              </a:lnSpc>
              <a:buFont typeface="Arial" panose="020B0604020202020204" pitchFamily="34" charset="0"/>
              <a:buChar char="•"/>
            </a:pPr>
            <a:r>
              <a:rPr lang="en-US" sz="1600" dirty="0">
                <a:solidFill>
                  <a:srgbClr val="000000"/>
                </a:solidFill>
                <a:latin typeface="+mj-lt"/>
              </a:rPr>
              <a:t>Majority of the cars with production year 2008 or later were registered in Ukraine sold in price of 50000 or lower.</a:t>
            </a:r>
          </a:p>
          <a:p>
            <a:pPr>
              <a:lnSpc>
                <a:spcPct val="150000"/>
              </a:lnSpc>
              <a:buFont typeface="Arial" panose="020B0604020202020204" pitchFamily="34" charset="0"/>
              <a:buChar char="•"/>
            </a:pPr>
            <a:r>
              <a:rPr lang="en-US" sz="1600" dirty="0">
                <a:solidFill>
                  <a:srgbClr val="000000"/>
                </a:solidFill>
                <a:latin typeface="+mj-lt"/>
              </a:rPr>
              <a:t>Production year 2008 and 2012 cars are the highest sold cars.</a:t>
            </a:r>
            <a:endParaRPr lang="en-US" sz="1600" dirty="0">
              <a:solidFill>
                <a:srgbClr val="000000"/>
              </a:solidFill>
            </a:endParaRP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E9F57-E662-4DA6-82BB-C69C70CD1ADD}"/>
              </a:ext>
            </a:extLst>
          </p:cNvPr>
          <p:cNvSpPr>
            <a:spLocks noGrp="1"/>
          </p:cNvSpPr>
          <p:nvPr>
            <p:ph type="title"/>
          </p:nvPr>
        </p:nvSpPr>
        <p:spPr/>
        <p:txBody>
          <a:bodyPr/>
          <a:lstStyle/>
          <a:p>
            <a:r>
              <a:rPr lang="en-IN" dirty="0"/>
              <a:t>Cars Sales Statistic By Body Type</a:t>
            </a:r>
          </a:p>
        </p:txBody>
      </p:sp>
      <p:pic>
        <p:nvPicPr>
          <p:cNvPr id="4" name="Picture 3">
            <a:extLst>
              <a:ext uri="{FF2B5EF4-FFF2-40B4-BE49-F238E27FC236}">
                <a16:creationId xmlns:a16="http://schemas.microsoft.com/office/drawing/2014/main" id="{10F98E1F-6A27-4826-887E-79A2D91F023A}"/>
              </a:ext>
            </a:extLst>
          </p:cNvPr>
          <p:cNvPicPr>
            <a:picLocks noChangeAspect="1"/>
          </p:cNvPicPr>
          <p:nvPr/>
        </p:nvPicPr>
        <p:blipFill>
          <a:blip r:embed="rId2"/>
          <a:stretch>
            <a:fillRect/>
          </a:stretch>
        </p:blipFill>
        <p:spPr>
          <a:xfrm>
            <a:off x="685801" y="1519658"/>
            <a:ext cx="7358062" cy="4766461"/>
          </a:xfrm>
          <a:prstGeom prst="rect">
            <a:avLst/>
          </a:prstGeom>
        </p:spPr>
      </p:pic>
    </p:spTree>
    <p:extLst>
      <p:ext uri="{BB962C8B-B14F-4D97-AF65-F5344CB8AC3E}">
        <p14:creationId xmlns:p14="http://schemas.microsoft.com/office/powerpoint/2010/main" val="306861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38BCE-8B5B-4224-815E-905F7C5EA730}"/>
              </a:ext>
            </a:extLst>
          </p:cNvPr>
          <p:cNvSpPr>
            <a:spLocks noGrp="1"/>
          </p:cNvSpPr>
          <p:nvPr>
            <p:ph type="title"/>
          </p:nvPr>
        </p:nvSpPr>
        <p:spPr/>
        <p:txBody>
          <a:bodyPr/>
          <a:lstStyle/>
          <a:p>
            <a:r>
              <a:rPr lang="en-IN" dirty="0"/>
              <a:t>Distribution of Cars based on Drive Type</a:t>
            </a:r>
          </a:p>
        </p:txBody>
      </p:sp>
      <p:pic>
        <p:nvPicPr>
          <p:cNvPr id="4" name="Picture 3">
            <a:extLst>
              <a:ext uri="{FF2B5EF4-FFF2-40B4-BE49-F238E27FC236}">
                <a16:creationId xmlns:a16="http://schemas.microsoft.com/office/drawing/2014/main" id="{86AD3D0D-9751-4EE0-A49F-25C4A815504A}"/>
              </a:ext>
            </a:extLst>
          </p:cNvPr>
          <p:cNvPicPr>
            <a:picLocks noChangeAspect="1"/>
          </p:cNvPicPr>
          <p:nvPr/>
        </p:nvPicPr>
        <p:blipFill>
          <a:blip r:embed="rId2"/>
          <a:stretch>
            <a:fillRect/>
          </a:stretch>
        </p:blipFill>
        <p:spPr>
          <a:xfrm>
            <a:off x="592678" y="1347788"/>
            <a:ext cx="6734175" cy="4967288"/>
          </a:xfrm>
          <a:prstGeom prst="rect">
            <a:avLst/>
          </a:prstGeom>
        </p:spPr>
      </p:pic>
    </p:spTree>
    <p:extLst>
      <p:ext uri="{BB962C8B-B14F-4D97-AF65-F5344CB8AC3E}">
        <p14:creationId xmlns:p14="http://schemas.microsoft.com/office/powerpoint/2010/main" val="3513768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A389A-AD2F-46E6-A6D1-CC0DCB1DB765}"/>
              </a:ext>
            </a:extLst>
          </p:cNvPr>
          <p:cNvSpPr>
            <a:spLocks noGrp="1"/>
          </p:cNvSpPr>
          <p:nvPr>
            <p:ph type="title"/>
          </p:nvPr>
        </p:nvSpPr>
        <p:spPr>
          <a:xfrm>
            <a:off x="521207" y="448056"/>
            <a:ext cx="7975093" cy="640080"/>
          </a:xfrm>
        </p:spPr>
        <p:txBody>
          <a:bodyPr>
            <a:normAutofit fontScale="90000"/>
          </a:bodyPr>
          <a:lstStyle/>
          <a:p>
            <a:r>
              <a:rPr lang="en-IN" dirty="0"/>
              <a:t>Distribution of cars based on Body Type and Drive Type</a:t>
            </a:r>
          </a:p>
        </p:txBody>
      </p:sp>
      <p:pic>
        <p:nvPicPr>
          <p:cNvPr id="4" name="Picture 3">
            <a:extLst>
              <a:ext uri="{FF2B5EF4-FFF2-40B4-BE49-F238E27FC236}">
                <a16:creationId xmlns:a16="http://schemas.microsoft.com/office/drawing/2014/main" id="{32B87E35-753F-44C0-96F1-BDD206AF8D6E}"/>
              </a:ext>
            </a:extLst>
          </p:cNvPr>
          <p:cNvPicPr>
            <a:picLocks noChangeAspect="1"/>
          </p:cNvPicPr>
          <p:nvPr/>
        </p:nvPicPr>
        <p:blipFill>
          <a:blip r:embed="rId2"/>
          <a:stretch>
            <a:fillRect/>
          </a:stretch>
        </p:blipFill>
        <p:spPr>
          <a:xfrm>
            <a:off x="521207" y="1514474"/>
            <a:ext cx="7610416" cy="4781551"/>
          </a:xfrm>
          <a:prstGeom prst="rect">
            <a:avLst/>
          </a:prstGeom>
        </p:spPr>
      </p:pic>
    </p:spTree>
    <p:extLst>
      <p:ext uri="{BB962C8B-B14F-4D97-AF65-F5344CB8AC3E}">
        <p14:creationId xmlns:p14="http://schemas.microsoft.com/office/powerpoint/2010/main" val="1658108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12F2E-C387-4091-96C2-1113BD88214C}"/>
              </a:ext>
            </a:extLst>
          </p:cNvPr>
          <p:cNvSpPr>
            <a:spLocks noGrp="1"/>
          </p:cNvSpPr>
          <p:nvPr>
            <p:ph type="title"/>
          </p:nvPr>
        </p:nvSpPr>
        <p:spPr/>
        <p:txBody>
          <a:bodyPr/>
          <a:lstStyle/>
          <a:p>
            <a:r>
              <a:rPr lang="en-IN" dirty="0"/>
              <a:t>Cars Distribution based on Price Range</a:t>
            </a:r>
          </a:p>
        </p:txBody>
      </p:sp>
      <p:pic>
        <p:nvPicPr>
          <p:cNvPr id="4" name="Picture 3">
            <a:extLst>
              <a:ext uri="{FF2B5EF4-FFF2-40B4-BE49-F238E27FC236}">
                <a16:creationId xmlns:a16="http://schemas.microsoft.com/office/drawing/2014/main" id="{B0E9B02E-9B9C-4756-A9D2-B2FD5342D55F}"/>
              </a:ext>
            </a:extLst>
          </p:cNvPr>
          <p:cNvPicPr>
            <a:picLocks noChangeAspect="1"/>
          </p:cNvPicPr>
          <p:nvPr/>
        </p:nvPicPr>
        <p:blipFill>
          <a:blip r:embed="rId2"/>
          <a:stretch>
            <a:fillRect/>
          </a:stretch>
        </p:blipFill>
        <p:spPr>
          <a:xfrm>
            <a:off x="521207" y="1543050"/>
            <a:ext cx="7146502" cy="4866894"/>
          </a:xfrm>
          <a:prstGeom prst="rect">
            <a:avLst/>
          </a:prstGeom>
        </p:spPr>
      </p:pic>
    </p:spTree>
    <p:extLst>
      <p:ext uri="{BB962C8B-B14F-4D97-AF65-F5344CB8AC3E}">
        <p14:creationId xmlns:p14="http://schemas.microsoft.com/office/powerpoint/2010/main" val="2916186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52E2C-C20C-45A4-BF49-C60F64A13182}"/>
              </a:ext>
            </a:extLst>
          </p:cNvPr>
          <p:cNvSpPr>
            <a:spLocks noGrp="1"/>
          </p:cNvSpPr>
          <p:nvPr>
            <p:ph type="title"/>
          </p:nvPr>
        </p:nvSpPr>
        <p:spPr/>
        <p:txBody>
          <a:bodyPr/>
          <a:lstStyle/>
          <a:p>
            <a:r>
              <a:rPr lang="en-IN" dirty="0"/>
              <a:t>Brand wise sales distribution</a:t>
            </a:r>
          </a:p>
        </p:txBody>
      </p:sp>
      <p:pic>
        <p:nvPicPr>
          <p:cNvPr id="4" name="Picture 3">
            <a:extLst>
              <a:ext uri="{FF2B5EF4-FFF2-40B4-BE49-F238E27FC236}">
                <a16:creationId xmlns:a16="http://schemas.microsoft.com/office/drawing/2014/main" id="{E3758AF7-F29C-4FD7-8B11-9089BDCAE5E4}"/>
              </a:ext>
            </a:extLst>
          </p:cNvPr>
          <p:cNvPicPr>
            <a:picLocks noChangeAspect="1"/>
          </p:cNvPicPr>
          <p:nvPr/>
        </p:nvPicPr>
        <p:blipFill>
          <a:blip r:embed="rId2"/>
          <a:stretch>
            <a:fillRect/>
          </a:stretch>
        </p:blipFill>
        <p:spPr>
          <a:xfrm>
            <a:off x="521207" y="1395412"/>
            <a:ext cx="6305919" cy="4929188"/>
          </a:xfrm>
          <a:prstGeom prst="rect">
            <a:avLst/>
          </a:prstGeom>
        </p:spPr>
      </p:pic>
    </p:spTree>
    <p:extLst>
      <p:ext uri="{BB962C8B-B14F-4D97-AF65-F5344CB8AC3E}">
        <p14:creationId xmlns:p14="http://schemas.microsoft.com/office/powerpoint/2010/main" val="3041761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7C9CE-07E4-43D4-816F-9A5B28FCCB8E}"/>
              </a:ext>
            </a:extLst>
          </p:cNvPr>
          <p:cNvSpPr>
            <a:spLocks noGrp="1"/>
          </p:cNvSpPr>
          <p:nvPr>
            <p:ph type="title"/>
          </p:nvPr>
        </p:nvSpPr>
        <p:spPr/>
        <p:txBody>
          <a:bodyPr/>
          <a:lstStyle/>
          <a:p>
            <a:r>
              <a:rPr lang="en-IN" dirty="0"/>
              <a:t>Correlation between Price and Mileage</a:t>
            </a:r>
          </a:p>
        </p:txBody>
      </p:sp>
      <p:pic>
        <p:nvPicPr>
          <p:cNvPr id="4" name="Picture 3">
            <a:extLst>
              <a:ext uri="{FF2B5EF4-FFF2-40B4-BE49-F238E27FC236}">
                <a16:creationId xmlns:a16="http://schemas.microsoft.com/office/drawing/2014/main" id="{5ADDA4BE-BC7E-407B-BC98-AF54436D764C}"/>
              </a:ext>
            </a:extLst>
          </p:cNvPr>
          <p:cNvPicPr>
            <a:picLocks noChangeAspect="1"/>
          </p:cNvPicPr>
          <p:nvPr/>
        </p:nvPicPr>
        <p:blipFill>
          <a:blip r:embed="rId2"/>
          <a:stretch>
            <a:fillRect/>
          </a:stretch>
        </p:blipFill>
        <p:spPr>
          <a:xfrm>
            <a:off x="642937" y="1528762"/>
            <a:ext cx="7758113" cy="4706685"/>
          </a:xfrm>
          <a:prstGeom prst="rect">
            <a:avLst/>
          </a:prstGeom>
        </p:spPr>
      </p:pic>
    </p:spTree>
    <p:extLst>
      <p:ext uri="{BB962C8B-B14F-4D97-AF65-F5344CB8AC3E}">
        <p14:creationId xmlns:p14="http://schemas.microsoft.com/office/powerpoint/2010/main" val="1788883006"/>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_Win32_new.potx" id="{95F22252-1276-4CE0-B5B2-7173AC23E7C1}" vid="{5251F4FC-9BFF-4FAA-9D53-CA332557379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 to PowerPoint</Template>
  <TotalTime>56</TotalTime>
  <Words>137</Words>
  <Application>Microsoft Office PowerPoint</Application>
  <PresentationFormat>Widescreen</PresentationFormat>
  <Paragraphs>30</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Segoe UI</vt:lpstr>
      <vt:lpstr>Segoe UI Light</vt:lpstr>
      <vt:lpstr>WelcomeDoc</vt:lpstr>
      <vt:lpstr>Car Sales Analysis</vt:lpstr>
      <vt:lpstr>Data Analysis</vt:lpstr>
      <vt:lpstr>Observations / Conclusions</vt:lpstr>
      <vt:lpstr>Cars Sales Statistic By Body Type</vt:lpstr>
      <vt:lpstr>Distribution of Cars based on Drive Type</vt:lpstr>
      <vt:lpstr>Distribution of cars based on Body Type and Drive Type</vt:lpstr>
      <vt:lpstr>Cars Distribution based on Price Range</vt:lpstr>
      <vt:lpstr>Brand wise sales distribution</vt:lpstr>
      <vt:lpstr>Correlation between Price and Mileage</vt:lpstr>
      <vt:lpstr>Number of cars produced per Year</vt:lpstr>
      <vt:lpstr>Correlation between car produced year and Registration</vt:lpstr>
      <vt:lpstr>Which production year of cars sold the most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Sales Analysis</dc:title>
  <dc:creator>shruti biswas</dc:creator>
  <cp:keywords/>
  <cp:lastModifiedBy>shruti biswas</cp:lastModifiedBy>
  <cp:revision>8</cp:revision>
  <dcterms:created xsi:type="dcterms:W3CDTF">2019-04-14T17:28:17Z</dcterms:created>
  <dcterms:modified xsi:type="dcterms:W3CDTF">2019-04-14T18:24:52Z</dcterms:modified>
  <cp:version/>
</cp:coreProperties>
</file>