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7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67" autoAdjust="0"/>
  </p:normalViewPr>
  <p:slideViewPr>
    <p:cSldViewPr snapToGrid="0">
      <p:cViewPr varScale="1">
        <p:scale>
          <a:sx n="63" d="100"/>
          <a:sy n="63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3984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552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577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9394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629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884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78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046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217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135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5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999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52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80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361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4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1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  <p:sldLayoutId id="2147484051" r:id="rId14"/>
    <p:sldLayoutId id="2147484052" r:id="rId15"/>
    <p:sldLayoutId id="2147484053" r:id="rId16"/>
    <p:sldLayoutId id="214748405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5885-727D-461E-9DAC-326F8C534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ML Model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A5754-2B9B-44DE-9986-889C6F04E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607142" y="4988569"/>
            <a:ext cx="9755187" cy="550333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By Shruti Biswas</a:t>
            </a:r>
          </a:p>
        </p:txBody>
      </p:sp>
    </p:spTree>
    <p:extLst>
      <p:ext uri="{BB962C8B-B14F-4D97-AF65-F5344CB8AC3E}">
        <p14:creationId xmlns:p14="http://schemas.microsoft.com/office/powerpoint/2010/main" val="382371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BC94-6DC2-482D-8024-9503BA8F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-342900"/>
            <a:ext cx="11420475" cy="128848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Accuracy of Model on validation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B3411-DBF9-45D7-8F3A-2B92B2E5407A}"/>
              </a:ext>
            </a:extLst>
          </p:cNvPr>
          <p:cNvSpPr/>
          <p:nvPr/>
        </p:nvSpPr>
        <p:spPr>
          <a:xfrm>
            <a:off x="1" y="5567566"/>
            <a:ext cx="11696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can see that the accuracy is 0.9 or 90%. The confusion matrix provides an indication of the three errors made. Finally, the classification report provides a breakdown of each class by precision, recall, f1-score and support showing excellent results (granted the validation dataset was small).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CBBA8-EE03-4576-9880-841AD48EB04F}"/>
              </a:ext>
            </a:extLst>
          </p:cNvPr>
          <p:cNvSpPr txBox="1"/>
          <p:nvPr/>
        </p:nvSpPr>
        <p:spPr>
          <a:xfrm>
            <a:off x="209550" y="945587"/>
            <a:ext cx="1131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give us an independent final check on the accuracy of the best model. It is valuable to keep a validation set just in case you made a slip during training, such as overfitting to the training set or a data leak. Both will result in an overly optimistic result.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0B10B-8EEA-4272-8BEA-7779ADBD2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19299"/>
            <a:ext cx="96202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6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4423-052A-4B1A-826B-026F31E5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7160"/>
            <a:ext cx="10396882" cy="1151965"/>
          </a:xfrm>
        </p:spPr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627DC-8E03-46C0-8833-34BBBC5E4B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392836"/>
            <a:ext cx="10394707" cy="3311189"/>
          </a:xfrm>
        </p:spPr>
        <p:txBody>
          <a:bodyPr/>
          <a:lstStyle/>
          <a:p>
            <a:r>
              <a:rPr lang="en-IN" dirty="0"/>
              <a:t>Statistical Summary</a:t>
            </a:r>
          </a:p>
          <a:p>
            <a:r>
              <a:rPr lang="en-IN" dirty="0"/>
              <a:t>Class Distribution</a:t>
            </a:r>
          </a:p>
          <a:p>
            <a:r>
              <a:rPr lang="en-IN" dirty="0"/>
              <a:t>Data Visualization</a:t>
            </a:r>
          </a:p>
          <a:p>
            <a:r>
              <a:rPr lang="en-IN" dirty="0"/>
              <a:t>MODEL SELECTION</a:t>
            </a:r>
          </a:p>
          <a:p>
            <a:r>
              <a:rPr lang="en-IN" dirty="0"/>
              <a:t>ALGORITHM COMPARISON</a:t>
            </a:r>
          </a:p>
          <a:p>
            <a:r>
              <a:rPr lang="en-IN" dirty="0"/>
              <a:t>ACCURACY OF MODEL</a:t>
            </a:r>
          </a:p>
        </p:txBody>
      </p:sp>
    </p:spTree>
    <p:extLst>
      <p:ext uri="{BB962C8B-B14F-4D97-AF65-F5344CB8AC3E}">
        <p14:creationId xmlns:p14="http://schemas.microsoft.com/office/powerpoint/2010/main" val="378866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0779-98AA-40D2-9076-3E22C4ED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90500"/>
            <a:ext cx="10394707" cy="1685925"/>
          </a:xfrm>
        </p:spPr>
        <p:txBody>
          <a:bodyPr/>
          <a:lstStyle/>
          <a:p>
            <a:r>
              <a:rPr lang="en-IN" b="1" dirty="0"/>
              <a:t>Statistical Summary</a:t>
            </a:r>
            <a:br>
              <a:rPr lang="en-IN" b="1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0590FD-E743-49EA-9CFC-C35743EDC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09775"/>
            <a:ext cx="9658350" cy="346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D92576-4BE6-47DC-9061-F9B617AB05CE}"/>
              </a:ext>
            </a:extLst>
          </p:cNvPr>
          <p:cNvSpPr txBox="1"/>
          <p:nvPr/>
        </p:nvSpPr>
        <p:spPr>
          <a:xfrm>
            <a:off x="685801" y="1447800"/>
            <a:ext cx="965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includes the count, mean, the min and max values as well as some percentiles.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23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BC94-6DC2-482D-8024-9503BA8F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-76200"/>
            <a:ext cx="10394707" cy="1288487"/>
          </a:xfrm>
        </p:spPr>
        <p:txBody>
          <a:bodyPr/>
          <a:lstStyle/>
          <a:p>
            <a:r>
              <a:rPr lang="en-IN" b="1" dirty="0"/>
              <a:t>Class Distribution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E332A-A823-4D8A-BE06-9A4308756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3046902"/>
            <a:ext cx="10394707" cy="2345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126C81-C875-4D1B-9701-91A14007A362}"/>
              </a:ext>
            </a:extLst>
          </p:cNvPr>
          <p:cNvSpPr txBox="1"/>
          <p:nvPr/>
        </p:nvSpPr>
        <p:spPr>
          <a:xfrm>
            <a:off x="619125" y="1876425"/>
            <a:ext cx="1046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now take a look at the number of instances (rows) that belong to each class. We can view this as an absolute count.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53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BC94-6DC2-482D-8024-9503BA8F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-342900"/>
            <a:ext cx="10394707" cy="1288487"/>
          </a:xfrm>
        </p:spPr>
        <p:txBody>
          <a:bodyPr>
            <a:normAutofit/>
          </a:bodyPr>
          <a:lstStyle/>
          <a:p>
            <a:r>
              <a:rPr lang="en-IN" b="1" dirty="0"/>
              <a:t>Data Visualization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26C81-C875-4D1B-9701-91A14007A362}"/>
              </a:ext>
            </a:extLst>
          </p:cNvPr>
          <p:cNvSpPr txBox="1"/>
          <p:nvPr/>
        </p:nvSpPr>
        <p:spPr>
          <a:xfrm>
            <a:off x="695325" y="908846"/>
            <a:ext cx="10461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Univariate 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0D77A7-ED5D-44E4-B35D-EE1DB5E3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6" y="1493621"/>
            <a:ext cx="10461382" cy="40785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7B3411-DBF9-45D7-8F3A-2B92B2E5407A}"/>
              </a:ext>
            </a:extLst>
          </p:cNvPr>
          <p:cNvSpPr/>
          <p:nvPr/>
        </p:nvSpPr>
        <p:spPr>
          <a:xfrm>
            <a:off x="695325" y="5750827"/>
            <a:ext cx="8477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gives us a much clearer idea of the distribution of the input attributes: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BC94-6DC2-482D-8024-9503BA8F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-342900"/>
            <a:ext cx="10394707" cy="1288487"/>
          </a:xfrm>
        </p:spPr>
        <p:txBody>
          <a:bodyPr>
            <a:normAutofit/>
          </a:bodyPr>
          <a:lstStyle/>
          <a:p>
            <a:r>
              <a:rPr lang="en-IN" b="1" dirty="0"/>
              <a:t>Data Visualization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26C81-C875-4D1B-9701-91A14007A362}"/>
              </a:ext>
            </a:extLst>
          </p:cNvPr>
          <p:cNvSpPr txBox="1"/>
          <p:nvPr/>
        </p:nvSpPr>
        <p:spPr>
          <a:xfrm>
            <a:off x="695325" y="908846"/>
            <a:ext cx="10461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Histogram Plots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B3411-DBF9-45D7-8F3A-2B92B2E5407A}"/>
              </a:ext>
            </a:extLst>
          </p:cNvPr>
          <p:cNvSpPr/>
          <p:nvPr/>
        </p:nvSpPr>
        <p:spPr>
          <a:xfrm>
            <a:off x="390525" y="5625988"/>
            <a:ext cx="11410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a histogram of each input variable to get an idea of the distribution. It looks like perhaps two of the input variables have a Gaussian distribution. This is useful to note as we can use algorithms that can exploit this assumption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86543-D05B-4AE4-8C20-EB9FE6818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4" y="1505759"/>
            <a:ext cx="10934701" cy="412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4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BC94-6DC2-482D-8024-9503BA8F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-342900"/>
            <a:ext cx="10394707" cy="1288487"/>
          </a:xfrm>
        </p:spPr>
        <p:txBody>
          <a:bodyPr>
            <a:normAutofit/>
          </a:bodyPr>
          <a:lstStyle/>
          <a:p>
            <a:r>
              <a:rPr lang="en-IN" b="1" dirty="0"/>
              <a:t>Multivariate Plots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26C81-C875-4D1B-9701-91A14007A362}"/>
              </a:ext>
            </a:extLst>
          </p:cNvPr>
          <p:cNvSpPr txBox="1"/>
          <p:nvPr/>
        </p:nvSpPr>
        <p:spPr>
          <a:xfrm>
            <a:off x="619124" y="885256"/>
            <a:ext cx="10461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can be helpful to spot structured relationships between input variables.</a:t>
            </a:r>
            <a:endParaRPr lang="en-IN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B3411-DBF9-45D7-8F3A-2B92B2E5407A}"/>
              </a:ext>
            </a:extLst>
          </p:cNvPr>
          <p:cNvSpPr/>
          <p:nvPr/>
        </p:nvSpPr>
        <p:spPr>
          <a:xfrm>
            <a:off x="581025" y="5730763"/>
            <a:ext cx="11010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suggests a high correlation and a predictable relationship</a:t>
            </a:r>
            <a:r>
              <a:rPr lang="en-US" dirty="0"/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D6F3DE-DC37-4373-B7C2-A7F5F9F50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409700"/>
            <a:ext cx="9686925" cy="421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BC94-6DC2-482D-8024-9503BA8F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-342900"/>
            <a:ext cx="10394707" cy="1288487"/>
          </a:xfrm>
        </p:spPr>
        <p:txBody>
          <a:bodyPr>
            <a:normAutofit/>
          </a:bodyPr>
          <a:lstStyle/>
          <a:p>
            <a:r>
              <a:rPr lang="en-IN" b="1" dirty="0"/>
              <a:t>Select Best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B3411-DBF9-45D7-8F3A-2B92B2E5407A}"/>
              </a:ext>
            </a:extLst>
          </p:cNvPr>
          <p:cNvSpPr/>
          <p:nvPr/>
        </p:nvSpPr>
        <p:spPr>
          <a:xfrm>
            <a:off x="581025" y="5730763"/>
            <a:ext cx="11010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can see that it looks like KNN has the largest estimated accuracy score..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56CBE-72D5-40DD-8B5E-5352D33F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881063"/>
            <a:ext cx="11306175" cy="456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5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BC94-6DC2-482D-8024-9503BA8F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-342900"/>
            <a:ext cx="10394707" cy="1288487"/>
          </a:xfrm>
        </p:spPr>
        <p:txBody>
          <a:bodyPr>
            <a:normAutofit/>
          </a:bodyPr>
          <a:lstStyle/>
          <a:p>
            <a:r>
              <a:rPr lang="en-IN" b="1" dirty="0"/>
              <a:t>Compare Algorithms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B3411-DBF9-45D7-8F3A-2B92B2E5407A}"/>
              </a:ext>
            </a:extLst>
          </p:cNvPr>
          <p:cNvSpPr/>
          <p:nvPr/>
        </p:nvSpPr>
        <p:spPr>
          <a:xfrm>
            <a:off x="581025" y="5730763"/>
            <a:ext cx="11010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KNN algorithm is very simple and was an accurate model based on our tests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1BDCC-9DFB-42D1-97ED-9C5A7A05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945587"/>
            <a:ext cx="78200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94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147</TotalTime>
  <Words>310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Impact</vt:lpstr>
      <vt:lpstr>Main Event</vt:lpstr>
      <vt:lpstr>ML Model Evaluation</vt:lpstr>
      <vt:lpstr>Summary</vt:lpstr>
      <vt:lpstr>Statistical Summary </vt:lpstr>
      <vt:lpstr>Class Distribution</vt:lpstr>
      <vt:lpstr>Data Visualization</vt:lpstr>
      <vt:lpstr>Data Visualization</vt:lpstr>
      <vt:lpstr>Multivariate Plots</vt:lpstr>
      <vt:lpstr>Select Best Model</vt:lpstr>
      <vt:lpstr>Compare Algorithms</vt:lpstr>
      <vt:lpstr>Accuracy of Model on validation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</dc:title>
  <dc:creator>shruti biswas</dc:creator>
  <cp:lastModifiedBy>shruti biswas</cp:lastModifiedBy>
  <cp:revision>9</cp:revision>
  <dcterms:created xsi:type="dcterms:W3CDTF">2019-07-14T06:26:25Z</dcterms:created>
  <dcterms:modified xsi:type="dcterms:W3CDTF">2019-07-14T10:04:36Z</dcterms:modified>
</cp:coreProperties>
</file>