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Montserrat SemiBold"/>
      <p:regular r:id="rId30"/>
      <p:bold r:id="rId31"/>
      <p:italic r:id="rId32"/>
      <p:boldItalic r:id="rId33"/>
    </p:embeddedFont>
    <p:embeddedFont>
      <p:font typeface="Playfair Display"/>
      <p:regular r:id="rId34"/>
      <p:bold r:id="rId35"/>
      <p:italic r:id="rId36"/>
      <p:boldItalic r:id="rId37"/>
    </p:embeddedFont>
    <p:embeddedFont>
      <p:font typeface="Montserrat"/>
      <p:regular r:id="rId38"/>
      <p:bold r:id="rId39"/>
      <p:italic r:id="rId40"/>
      <p:boldItalic r:id="rId41"/>
    </p:embeddedFont>
    <p:embeddedFont>
      <p:font typeface="Inter"/>
      <p:regular r:id="rId42"/>
      <p:bold r:id="rId43"/>
    </p:embeddedFont>
    <p:embeddedFont>
      <p:font typeface="Fira Sans Extra Condensed Medium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0ADDA5D-5639-49D5-832F-7BA5C3263A15}">
  <a:tblStyle styleId="{10ADDA5D-5639-49D5-832F-7BA5C3263A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42" Type="http://schemas.openxmlformats.org/officeDocument/2006/relationships/font" Target="fonts/Inter-regular.fntdata"/><Relationship Id="rId41" Type="http://schemas.openxmlformats.org/officeDocument/2006/relationships/font" Target="fonts/Montserrat-boldItalic.fntdata"/><Relationship Id="rId22" Type="http://schemas.openxmlformats.org/officeDocument/2006/relationships/slide" Target="slides/slide17.xml"/><Relationship Id="rId44" Type="http://schemas.openxmlformats.org/officeDocument/2006/relationships/font" Target="fonts/FiraSansExtraCondensedMedium-regular.fntdata"/><Relationship Id="rId21" Type="http://schemas.openxmlformats.org/officeDocument/2006/relationships/slide" Target="slides/slide16.xml"/><Relationship Id="rId43" Type="http://schemas.openxmlformats.org/officeDocument/2006/relationships/font" Target="fonts/Inter-bold.fntdata"/><Relationship Id="rId24" Type="http://schemas.openxmlformats.org/officeDocument/2006/relationships/slide" Target="slides/slide19.xml"/><Relationship Id="rId46" Type="http://schemas.openxmlformats.org/officeDocument/2006/relationships/font" Target="fonts/FiraSansExtraCondensedMedium-italic.fntdata"/><Relationship Id="rId23" Type="http://schemas.openxmlformats.org/officeDocument/2006/relationships/slide" Target="slides/slide18.xml"/><Relationship Id="rId45" Type="http://schemas.openxmlformats.org/officeDocument/2006/relationships/font" Target="fonts/FiraSansExtraCondensedMedium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FiraSansExtraCondensedMedium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SemiBold-bold.fntdata"/><Relationship Id="rId30" Type="http://schemas.openxmlformats.org/officeDocument/2006/relationships/font" Target="fonts/MontserratSemiBold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SemiBold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SemiBold-italic.fntdata"/><Relationship Id="rId13" Type="http://schemas.openxmlformats.org/officeDocument/2006/relationships/slide" Target="slides/slide8.xml"/><Relationship Id="rId35" Type="http://schemas.openxmlformats.org/officeDocument/2006/relationships/font" Target="fonts/PlayfairDisplay-bold.fntdata"/><Relationship Id="rId12" Type="http://schemas.openxmlformats.org/officeDocument/2006/relationships/slide" Target="slides/slide7.xml"/><Relationship Id="rId34" Type="http://schemas.openxmlformats.org/officeDocument/2006/relationships/font" Target="fonts/PlayfairDisplay-regular.fntdata"/><Relationship Id="rId15" Type="http://schemas.openxmlformats.org/officeDocument/2006/relationships/slide" Target="slides/slide10.xml"/><Relationship Id="rId37" Type="http://schemas.openxmlformats.org/officeDocument/2006/relationships/font" Target="fonts/PlayfairDisplay-boldItalic.fntdata"/><Relationship Id="rId14" Type="http://schemas.openxmlformats.org/officeDocument/2006/relationships/slide" Target="slides/slide9.xml"/><Relationship Id="rId36" Type="http://schemas.openxmlformats.org/officeDocument/2006/relationships/font" Target="fonts/PlayfairDisplay-italic.fntdata"/><Relationship Id="rId17" Type="http://schemas.openxmlformats.org/officeDocument/2006/relationships/slide" Target="slides/slide12.xml"/><Relationship Id="rId39" Type="http://schemas.openxmlformats.org/officeDocument/2006/relationships/font" Target="fonts/Montserrat-bold.fntdata"/><Relationship Id="rId16" Type="http://schemas.openxmlformats.org/officeDocument/2006/relationships/slide" Target="slides/slide11.xml"/><Relationship Id="rId38" Type="http://schemas.openxmlformats.org/officeDocument/2006/relationships/font" Target="fonts/Montserra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2c3f54fbb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2c3f54fbb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2c3f54fbb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2c3f54fbb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2c3f54fbb4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2c3f54fbb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2c3f54fbb4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2c3f54fbb4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2c3f54fbb4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2c3f54fbb4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2c3f54fbb4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2c3f54fbb4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2c648712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2c648712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2c648712b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2c648712b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2c648712b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2c648712b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2c3f54fbb4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2c3f54fbb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a9469d1f4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a9469d1f4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2c3f54fbb4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2c3f54fbb4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2c3f54fbb4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2c3f54fbb4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2c3f54fbb4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2c3f54fbb4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2c3f54fbb4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2c3f54fbb4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a9fa940987_1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a9fa940987_1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a9469d1f4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a9469d1f4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a9fa940987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a9fa940987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2c3f54fbb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2c3f54fbb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2c3f54fbb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2c3f54fbb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2c3f54fbb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2c3f54fbb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2c3f54fbb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2c3f54fbb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2c3f54fbb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2c3f54fbb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hasCustomPrompt="1" type="title"/>
          </p:nvPr>
        </p:nvSpPr>
        <p:spPr>
          <a:xfrm>
            <a:off x="713225" y="1412150"/>
            <a:ext cx="7717500" cy="165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2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713400" y="3069625"/>
            <a:ext cx="7717500" cy="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11"/>
          <p:cNvSpPr/>
          <p:nvPr/>
        </p:nvSpPr>
        <p:spPr>
          <a:xfrm flipH="1" rot="10800000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1"/>
          <p:cNvSpPr/>
          <p:nvPr/>
        </p:nvSpPr>
        <p:spPr>
          <a:xfrm flipH="1" rot="10800000"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8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2683950" y="3273525"/>
            <a:ext cx="575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 flipH="1">
            <a:off x="2684000" y="1247225"/>
            <a:ext cx="5757300" cy="18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/>
          <p:nvPr/>
        </p:nvSpPr>
        <p:spPr>
          <a:xfrm flipH="1" rot="10800000">
            <a:off x="1216200" y="2571750"/>
            <a:ext cx="1216200" cy="257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 flipH="1" rot="10800000">
            <a:off x="0" y="1061825"/>
            <a:ext cx="1216200" cy="150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2" type="ctrTitle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hasCustomPrompt="1" idx="3" type="title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4"/>
          <p:cNvSpPr txBox="1"/>
          <p:nvPr>
            <p:ph idx="1" type="subTitle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8" name="Google Shape;78;p14"/>
          <p:cNvSpPr txBox="1"/>
          <p:nvPr>
            <p:ph idx="4" type="ctrTitle"/>
          </p:nvPr>
        </p:nvSpPr>
        <p:spPr>
          <a:xfrm>
            <a:off x="6233050" y="1446813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9" name="Google Shape;79;p14"/>
          <p:cNvSpPr txBox="1"/>
          <p:nvPr>
            <p:ph hasCustomPrompt="1" idx="5" type="title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4"/>
          <p:cNvSpPr txBox="1"/>
          <p:nvPr>
            <p:ph idx="6" type="subTitle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7" type="ctrTitle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2" name="Google Shape;82;p14"/>
          <p:cNvSpPr txBox="1"/>
          <p:nvPr>
            <p:ph hasCustomPrompt="1" idx="8" type="title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4"/>
          <p:cNvSpPr txBox="1"/>
          <p:nvPr>
            <p:ph idx="9" type="subTitle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4" name="Google Shape;84;p14"/>
          <p:cNvSpPr txBox="1"/>
          <p:nvPr>
            <p:ph idx="13" type="ctrTitle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5" name="Google Shape;85;p14"/>
          <p:cNvSpPr txBox="1"/>
          <p:nvPr>
            <p:ph hasCustomPrompt="1" idx="14" type="title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4"/>
          <p:cNvSpPr txBox="1"/>
          <p:nvPr>
            <p:ph idx="15" type="subTitle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7" name="Google Shape;87;p14"/>
          <p:cNvSpPr/>
          <p:nvPr/>
        </p:nvSpPr>
        <p:spPr>
          <a:xfrm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/>
          <p:nvPr/>
        </p:nvSpPr>
        <p:spPr>
          <a:xfrm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3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idx="1" type="subTitle"/>
          </p:nvPr>
        </p:nvSpPr>
        <p:spPr>
          <a:xfrm>
            <a:off x="1454225" y="33913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2" type="subTitle"/>
          </p:nvPr>
        </p:nvSpPr>
        <p:spPr>
          <a:xfrm>
            <a:off x="1454225" y="37667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" name="Google Shape;94;p15"/>
          <p:cNvSpPr txBox="1"/>
          <p:nvPr>
            <p:ph idx="3" type="subTitle"/>
          </p:nvPr>
        </p:nvSpPr>
        <p:spPr>
          <a:xfrm>
            <a:off x="5427875" y="33913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5" name="Google Shape;95;p15"/>
          <p:cNvSpPr txBox="1"/>
          <p:nvPr>
            <p:ph idx="4" type="subTitle"/>
          </p:nvPr>
        </p:nvSpPr>
        <p:spPr>
          <a:xfrm>
            <a:off x="5427875" y="37667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" name="Google Shape;96;p15"/>
          <p:cNvSpPr/>
          <p:nvPr/>
        </p:nvSpPr>
        <p:spPr>
          <a:xfrm rot="5400000">
            <a:off x="-2131350" y="2050000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5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0" name="Google Shape;100;p16"/>
          <p:cNvSpPr txBox="1"/>
          <p:nvPr>
            <p:ph idx="1" type="subTitle"/>
          </p:nvPr>
        </p:nvSpPr>
        <p:spPr>
          <a:xfrm>
            <a:off x="1098800" y="3775200"/>
            <a:ext cx="28131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1" name="Google Shape;101;p16"/>
          <p:cNvSpPr txBox="1"/>
          <p:nvPr>
            <p:ph idx="2" type="subTitle"/>
          </p:nvPr>
        </p:nvSpPr>
        <p:spPr>
          <a:xfrm>
            <a:off x="1098800" y="3051300"/>
            <a:ext cx="28131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2" name="Google Shape;102;p16"/>
          <p:cNvSpPr txBox="1"/>
          <p:nvPr>
            <p:ph idx="3" type="subTitle"/>
          </p:nvPr>
        </p:nvSpPr>
        <p:spPr>
          <a:xfrm>
            <a:off x="1098800" y="2315550"/>
            <a:ext cx="28131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3" name="Google Shape;103;p16"/>
          <p:cNvSpPr txBox="1"/>
          <p:nvPr>
            <p:ph idx="4" type="subTitle"/>
          </p:nvPr>
        </p:nvSpPr>
        <p:spPr>
          <a:xfrm>
            <a:off x="1098800" y="1591650"/>
            <a:ext cx="28131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" name="Google Shape;104;p16"/>
          <p:cNvSpPr/>
          <p:nvPr/>
        </p:nvSpPr>
        <p:spPr>
          <a:xfrm flipH="1" rot="10800000">
            <a:off x="5416200" y="1010100"/>
            <a:ext cx="1216200" cy="156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 flipH="1" rot="10800000">
            <a:off x="6632400" y="2571600"/>
            <a:ext cx="1216200" cy="257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9" name="Google Shape;109;p17"/>
          <p:cNvSpPr txBox="1"/>
          <p:nvPr>
            <p:ph idx="1" type="subTitle"/>
          </p:nvPr>
        </p:nvSpPr>
        <p:spPr>
          <a:xfrm>
            <a:off x="788100" y="23904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0" name="Google Shape;110;p17"/>
          <p:cNvSpPr txBox="1"/>
          <p:nvPr>
            <p:ph idx="2" type="subTitle"/>
          </p:nvPr>
        </p:nvSpPr>
        <p:spPr>
          <a:xfrm>
            <a:off x="788100" y="27658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1" name="Google Shape;111;p17"/>
          <p:cNvSpPr txBox="1"/>
          <p:nvPr>
            <p:ph idx="3" type="subTitle"/>
          </p:nvPr>
        </p:nvSpPr>
        <p:spPr>
          <a:xfrm>
            <a:off x="3441150" y="23904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2" name="Google Shape;112;p17"/>
          <p:cNvSpPr txBox="1"/>
          <p:nvPr>
            <p:ph idx="4" type="subTitle"/>
          </p:nvPr>
        </p:nvSpPr>
        <p:spPr>
          <a:xfrm>
            <a:off x="3441150" y="27658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3" name="Google Shape;113;p17"/>
          <p:cNvSpPr txBox="1"/>
          <p:nvPr>
            <p:ph idx="5" type="subTitle"/>
          </p:nvPr>
        </p:nvSpPr>
        <p:spPr>
          <a:xfrm>
            <a:off x="6094200" y="23904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6" type="subTitle"/>
          </p:nvPr>
        </p:nvSpPr>
        <p:spPr>
          <a:xfrm>
            <a:off x="6094200" y="27658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5" name="Google Shape;115;p17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3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0" name="Google Shape;120;p18"/>
          <p:cNvSpPr txBox="1"/>
          <p:nvPr>
            <p:ph idx="1" type="subTitle"/>
          </p:nvPr>
        </p:nvSpPr>
        <p:spPr>
          <a:xfrm>
            <a:off x="1878275" y="1251675"/>
            <a:ext cx="27876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1" name="Google Shape;121;p18"/>
          <p:cNvSpPr txBox="1"/>
          <p:nvPr>
            <p:ph idx="2" type="subTitle"/>
          </p:nvPr>
        </p:nvSpPr>
        <p:spPr>
          <a:xfrm>
            <a:off x="1878275" y="1744345"/>
            <a:ext cx="27876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2" name="Google Shape;122;p18"/>
          <p:cNvSpPr txBox="1"/>
          <p:nvPr>
            <p:ph idx="3" type="subTitle"/>
          </p:nvPr>
        </p:nvSpPr>
        <p:spPr>
          <a:xfrm>
            <a:off x="5351497" y="1251675"/>
            <a:ext cx="27876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4" type="subTitle"/>
          </p:nvPr>
        </p:nvSpPr>
        <p:spPr>
          <a:xfrm>
            <a:off x="5351493" y="1744282"/>
            <a:ext cx="27876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4" name="Google Shape;124;p18"/>
          <p:cNvSpPr txBox="1"/>
          <p:nvPr>
            <p:ph idx="5" type="subTitle"/>
          </p:nvPr>
        </p:nvSpPr>
        <p:spPr>
          <a:xfrm>
            <a:off x="1878275" y="2898148"/>
            <a:ext cx="27876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5" name="Google Shape;125;p18"/>
          <p:cNvSpPr txBox="1"/>
          <p:nvPr>
            <p:ph idx="6" type="subTitle"/>
          </p:nvPr>
        </p:nvSpPr>
        <p:spPr>
          <a:xfrm>
            <a:off x="1878275" y="3390754"/>
            <a:ext cx="27876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6" name="Google Shape;126;p18"/>
          <p:cNvSpPr txBox="1"/>
          <p:nvPr>
            <p:ph idx="7" type="subTitle"/>
          </p:nvPr>
        </p:nvSpPr>
        <p:spPr>
          <a:xfrm>
            <a:off x="5351425" y="2898156"/>
            <a:ext cx="27876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p18"/>
          <p:cNvSpPr txBox="1"/>
          <p:nvPr>
            <p:ph idx="8" type="subTitle"/>
          </p:nvPr>
        </p:nvSpPr>
        <p:spPr>
          <a:xfrm>
            <a:off x="5351425" y="3390754"/>
            <a:ext cx="27876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8" name="Google Shape;128;p18"/>
          <p:cNvSpPr txBox="1"/>
          <p:nvPr>
            <p:ph idx="9" type="subTitle"/>
          </p:nvPr>
        </p:nvSpPr>
        <p:spPr>
          <a:xfrm rot="-5400803">
            <a:off x="609009" y="1779468"/>
            <a:ext cx="12843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129" name="Google Shape;129;p18"/>
          <p:cNvSpPr txBox="1"/>
          <p:nvPr>
            <p:ph idx="13" type="subTitle"/>
          </p:nvPr>
        </p:nvSpPr>
        <p:spPr>
          <a:xfrm rot="-5400000">
            <a:off x="609075" y="3422400"/>
            <a:ext cx="12843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130" name="Google Shape;130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4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idx="1" type="subTitle"/>
          </p:nvPr>
        </p:nvSpPr>
        <p:spPr>
          <a:xfrm>
            <a:off x="5951340" y="1570850"/>
            <a:ext cx="24795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3" name="Google Shape;133;p19"/>
          <p:cNvSpPr txBox="1"/>
          <p:nvPr>
            <p:ph idx="2" type="subTitle"/>
          </p:nvPr>
        </p:nvSpPr>
        <p:spPr>
          <a:xfrm>
            <a:off x="5951336" y="1941975"/>
            <a:ext cx="24795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4" name="Google Shape;134;p19"/>
          <p:cNvSpPr txBox="1"/>
          <p:nvPr>
            <p:ph idx="3" type="subTitle"/>
          </p:nvPr>
        </p:nvSpPr>
        <p:spPr>
          <a:xfrm>
            <a:off x="5951276" y="3064926"/>
            <a:ext cx="24795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5" name="Google Shape;135;p19"/>
          <p:cNvSpPr txBox="1"/>
          <p:nvPr>
            <p:ph idx="4" type="subTitle"/>
          </p:nvPr>
        </p:nvSpPr>
        <p:spPr>
          <a:xfrm>
            <a:off x="5951276" y="3436049"/>
            <a:ext cx="24795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6" name="Google Shape;136;p19"/>
          <p:cNvSpPr txBox="1"/>
          <p:nvPr>
            <p:ph idx="5" type="subTitle"/>
          </p:nvPr>
        </p:nvSpPr>
        <p:spPr>
          <a:xfrm>
            <a:off x="3156090" y="1570850"/>
            <a:ext cx="24795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7" name="Google Shape;137;p19"/>
          <p:cNvSpPr txBox="1"/>
          <p:nvPr>
            <p:ph idx="6" type="subTitle"/>
          </p:nvPr>
        </p:nvSpPr>
        <p:spPr>
          <a:xfrm>
            <a:off x="3156036" y="1941975"/>
            <a:ext cx="24795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8" name="Google Shape;138;p19"/>
          <p:cNvSpPr txBox="1"/>
          <p:nvPr>
            <p:ph idx="7" type="subTitle"/>
          </p:nvPr>
        </p:nvSpPr>
        <p:spPr>
          <a:xfrm>
            <a:off x="3156026" y="3064926"/>
            <a:ext cx="24795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9" name="Google Shape;139;p19"/>
          <p:cNvSpPr txBox="1"/>
          <p:nvPr>
            <p:ph idx="8" type="subTitle"/>
          </p:nvPr>
        </p:nvSpPr>
        <p:spPr>
          <a:xfrm>
            <a:off x="3155976" y="3436049"/>
            <a:ext cx="24795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0" name="Google Shape;140;p19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1" name="Google Shape;141;p19"/>
          <p:cNvSpPr/>
          <p:nvPr/>
        </p:nvSpPr>
        <p:spPr>
          <a:xfrm rot="10800000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9"/>
          <p:cNvSpPr/>
          <p:nvPr/>
        </p:nvSpPr>
        <p:spPr>
          <a:xfrm rot="10800000">
            <a:off x="1216200" y="1061825"/>
            <a:ext cx="1216200" cy="150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6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3984975" y="1495800"/>
            <a:ext cx="40554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6" name="Google Shape;146;p20"/>
          <p:cNvSpPr txBox="1"/>
          <p:nvPr>
            <p:ph idx="1" type="subTitle"/>
          </p:nvPr>
        </p:nvSpPr>
        <p:spPr>
          <a:xfrm>
            <a:off x="3994375" y="2142600"/>
            <a:ext cx="4055400" cy="15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0"/>
          <p:cNvSpPr/>
          <p:nvPr/>
        </p:nvSpPr>
        <p:spPr>
          <a:xfrm flipH="1" rot="10800000">
            <a:off x="0" y="2571825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0"/>
          <p:cNvSpPr/>
          <p:nvPr/>
        </p:nvSpPr>
        <p:spPr>
          <a:xfrm flipH="1" rot="10800000">
            <a:off x="1219200" y="1247175"/>
            <a:ext cx="1216200" cy="132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/>
          <p:nvPr/>
        </p:nvSpPr>
        <p:spPr>
          <a:xfrm flipH="1" rot="10800000">
            <a:off x="1441925" y="25716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 flipH="1" rot="10800000">
            <a:off x="2658125" y="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10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3730075" y="1631700"/>
            <a:ext cx="4700700" cy="10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2" name="Google Shape;152;p21"/>
          <p:cNvSpPr txBox="1"/>
          <p:nvPr>
            <p:ph idx="1" type="subTitle"/>
          </p:nvPr>
        </p:nvSpPr>
        <p:spPr>
          <a:xfrm>
            <a:off x="3730075" y="2726700"/>
            <a:ext cx="4700700" cy="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1"/>
          <p:cNvSpPr/>
          <p:nvPr/>
        </p:nvSpPr>
        <p:spPr>
          <a:xfrm flipH="1" rot="10800000">
            <a:off x="2110925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1"/>
          <p:cNvSpPr/>
          <p:nvPr/>
        </p:nvSpPr>
        <p:spPr>
          <a:xfrm flipH="1" rot="10800000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4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8" name="Google Shape;158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1" name="Google Shape;161;p23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3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717800" y="383175"/>
            <a:ext cx="7708200" cy="7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6" name="Google Shape;166;p24"/>
          <p:cNvSpPr txBox="1"/>
          <p:nvPr>
            <p:ph idx="1" type="subTitle"/>
          </p:nvPr>
        </p:nvSpPr>
        <p:spPr>
          <a:xfrm>
            <a:off x="717800" y="1255775"/>
            <a:ext cx="4631700" cy="3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7" name="Google Shape;167;p24"/>
          <p:cNvSpPr/>
          <p:nvPr/>
        </p:nvSpPr>
        <p:spPr>
          <a:xfrm>
            <a:off x="7927800" y="257160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hasCustomPrompt="1" type="title"/>
          </p:nvPr>
        </p:nvSpPr>
        <p:spPr>
          <a:xfrm>
            <a:off x="750975" y="2819150"/>
            <a:ext cx="2164200" cy="6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1" name="Google Shape;171;p25"/>
          <p:cNvSpPr txBox="1"/>
          <p:nvPr>
            <p:ph idx="1" type="subTitle"/>
          </p:nvPr>
        </p:nvSpPr>
        <p:spPr>
          <a:xfrm>
            <a:off x="750975" y="3390050"/>
            <a:ext cx="2164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2" name="Google Shape;172;p25"/>
          <p:cNvSpPr txBox="1"/>
          <p:nvPr>
            <p:ph hasCustomPrompt="1" idx="2" type="title"/>
          </p:nvPr>
        </p:nvSpPr>
        <p:spPr>
          <a:xfrm>
            <a:off x="3508587" y="2819150"/>
            <a:ext cx="2164200" cy="6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3" name="Google Shape;173;p25"/>
          <p:cNvSpPr txBox="1"/>
          <p:nvPr>
            <p:ph idx="3" type="subTitle"/>
          </p:nvPr>
        </p:nvSpPr>
        <p:spPr>
          <a:xfrm>
            <a:off x="3508587" y="3390050"/>
            <a:ext cx="2164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4" name="Google Shape;174;p25"/>
          <p:cNvSpPr txBox="1"/>
          <p:nvPr>
            <p:ph idx="4" type="title"/>
          </p:nvPr>
        </p:nvSpPr>
        <p:spPr>
          <a:xfrm>
            <a:off x="717800" y="383175"/>
            <a:ext cx="7708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5" name="Google Shape;175;p25"/>
          <p:cNvSpPr txBox="1"/>
          <p:nvPr>
            <p:ph hasCustomPrompt="1" idx="5" type="title"/>
          </p:nvPr>
        </p:nvSpPr>
        <p:spPr>
          <a:xfrm>
            <a:off x="6216100" y="2819150"/>
            <a:ext cx="2164200" cy="6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6" name="Google Shape;176;p25"/>
          <p:cNvSpPr txBox="1"/>
          <p:nvPr>
            <p:ph idx="6" type="subTitle"/>
          </p:nvPr>
        </p:nvSpPr>
        <p:spPr>
          <a:xfrm>
            <a:off x="6216100" y="3390050"/>
            <a:ext cx="2164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7" name="Google Shape;177;p25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5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2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idx="1" type="subTitle"/>
          </p:nvPr>
        </p:nvSpPr>
        <p:spPr>
          <a:xfrm>
            <a:off x="711900" y="14760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2" name="Google Shape;182;p26"/>
          <p:cNvSpPr txBox="1"/>
          <p:nvPr>
            <p:ph idx="2" type="subTitle"/>
          </p:nvPr>
        </p:nvSpPr>
        <p:spPr>
          <a:xfrm>
            <a:off x="711900" y="18514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3" name="Google Shape;183;p26"/>
          <p:cNvSpPr txBox="1"/>
          <p:nvPr>
            <p:ph idx="3" type="subTitle"/>
          </p:nvPr>
        </p:nvSpPr>
        <p:spPr>
          <a:xfrm>
            <a:off x="2983950" y="14760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4" name="Google Shape;184;p26"/>
          <p:cNvSpPr txBox="1"/>
          <p:nvPr>
            <p:ph idx="4" type="subTitle"/>
          </p:nvPr>
        </p:nvSpPr>
        <p:spPr>
          <a:xfrm>
            <a:off x="2983950" y="18514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5" name="Google Shape;185;p26"/>
          <p:cNvSpPr txBox="1"/>
          <p:nvPr>
            <p:ph idx="5" type="subTitle"/>
          </p:nvPr>
        </p:nvSpPr>
        <p:spPr>
          <a:xfrm>
            <a:off x="5256000" y="14760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6" name="Google Shape;186;p26"/>
          <p:cNvSpPr txBox="1"/>
          <p:nvPr>
            <p:ph idx="6" type="subTitle"/>
          </p:nvPr>
        </p:nvSpPr>
        <p:spPr>
          <a:xfrm>
            <a:off x="5256000" y="18514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7" name="Google Shape;187;p26"/>
          <p:cNvSpPr txBox="1"/>
          <p:nvPr>
            <p:ph idx="7" type="subTitle"/>
          </p:nvPr>
        </p:nvSpPr>
        <p:spPr>
          <a:xfrm>
            <a:off x="711900" y="29522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8" name="Google Shape;188;p26"/>
          <p:cNvSpPr txBox="1"/>
          <p:nvPr>
            <p:ph idx="8" type="subTitle"/>
          </p:nvPr>
        </p:nvSpPr>
        <p:spPr>
          <a:xfrm>
            <a:off x="711900" y="33276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26"/>
          <p:cNvSpPr txBox="1"/>
          <p:nvPr>
            <p:ph idx="9" type="subTitle"/>
          </p:nvPr>
        </p:nvSpPr>
        <p:spPr>
          <a:xfrm>
            <a:off x="2983950" y="29522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0" name="Google Shape;190;p26"/>
          <p:cNvSpPr txBox="1"/>
          <p:nvPr>
            <p:ph idx="13" type="subTitle"/>
          </p:nvPr>
        </p:nvSpPr>
        <p:spPr>
          <a:xfrm>
            <a:off x="2983950" y="33276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1" name="Google Shape;191;p26"/>
          <p:cNvSpPr txBox="1"/>
          <p:nvPr>
            <p:ph idx="14" type="subTitle"/>
          </p:nvPr>
        </p:nvSpPr>
        <p:spPr>
          <a:xfrm>
            <a:off x="5256000" y="29522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2" name="Google Shape;192;p26"/>
          <p:cNvSpPr txBox="1"/>
          <p:nvPr>
            <p:ph idx="15" type="subTitle"/>
          </p:nvPr>
        </p:nvSpPr>
        <p:spPr>
          <a:xfrm>
            <a:off x="5256000" y="33276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26"/>
          <p:cNvSpPr txBox="1"/>
          <p:nvPr>
            <p:ph type="title"/>
          </p:nvPr>
        </p:nvSpPr>
        <p:spPr>
          <a:xfrm>
            <a:off x="717800" y="383175"/>
            <a:ext cx="7708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94" name="Google Shape;194;p26"/>
          <p:cNvSpPr/>
          <p:nvPr/>
        </p:nvSpPr>
        <p:spPr>
          <a:xfrm>
            <a:off x="7927800" y="257160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6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5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/>
          <p:nvPr>
            <p:ph type="title"/>
          </p:nvPr>
        </p:nvSpPr>
        <p:spPr>
          <a:xfrm>
            <a:off x="713225" y="445025"/>
            <a:ext cx="3858900" cy="13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7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9" name="Google Shape;199;p27"/>
          <p:cNvSpPr txBox="1"/>
          <p:nvPr/>
        </p:nvSpPr>
        <p:spPr>
          <a:xfrm>
            <a:off x="713225" y="3485675"/>
            <a:ext cx="39561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b="1" lang="en" sz="1100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100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b="1" lang="en" sz="1100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27"/>
          <p:cNvSpPr/>
          <p:nvPr/>
        </p:nvSpPr>
        <p:spPr>
          <a:xfrm>
            <a:off x="6711600" y="25716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7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2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Barlow"/>
              <a:buChar char="○"/>
              <a:defRPr sz="1200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713225" y="2371675"/>
            <a:ext cx="2987100" cy="12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3962400" y="2371675"/>
            <a:ext cx="2987100" cy="12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3" type="subTitle"/>
          </p:nvPr>
        </p:nvSpPr>
        <p:spPr>
          <a:xfrm>
            <a:off x="713225" y="1925800"/>
            <a:ext cx="29871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4" type="subTitle"/>
          </p:nvPr>
        </p:nvSpPr>
        <p:spPr>
          <a:xfrm>
            <a:off x="3962400" y="1925800"/>
            <a:ext cx="29871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/>
          <p:nvPr/>
        </p:nvSpPr>
        <p:spPr>
          <a:xfrm>
            <a:off x="7520700" y="20511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6304500" y="0"/>
            <a:ext cx="1216200" cy="205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6" name="Google Shape;36;p6"/>
          <p:cNvSpPr/>
          <p:nvPr/>
        </p:nvSpPr>
        <p:spPr>
          <a:xfrm rot="5400000">
            <a:off x="6703350" y="270292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1156525" y="1340400"/>
            <a:ext cx="4232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1156525" y="2096100"/>
            <a:ext cx="4232100" cy="20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accent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713225" y="1170000"/>
            <a:ext cx="5533200" cy="28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/>
          <p:nvPr/>
        </p:nvSpPr>
        <p:spPr>
          <a:xfrm>
            <a:off x="7951325" y="2571750"/>
            <a:ext cx="1216200" cy="134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713375" y="2227050"/>
            <a:ext cx="4462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713225" y="3045375"/>
            <a:ext cx="44625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hasCustomPrompt="1" idx="2" type="title"/>
          </p:nvPr>
        </p:nvSpPr>
        <p:spPr>
          <a:xfrm>
            <a:off x="713300" y="1262325"/>
            <a:ext cx="44625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53" name="Google Shape;53;p9"/>
          <p:cNvSpPr/>
          <p:nvPr/>
        </p:nvSpPr>
        <p:spPr>
          <a:xfrm>
            <a:off x="5270400" y="9795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9"/>
          <p:cNvSpPr/>
          <p:nvPr/>
        </p:nvSpPr>
        <p:spPr>
          <a:xfrm>
            <a:off x="6486600" y="257190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713225" y="544075"/>
            <a:ext cx="4264800" cy="15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3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buNone/>
              <a:defRPr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buNone/>
              <a:defRPr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buNone/>
              <a:defRPr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buNone/>
              <a:defRPr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buNone/>
              <a:defRPr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buNone/>
              <a:defRPr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buNone/>
              <a:defRPr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buNone/>
              <a:defRPr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Relationship Id="rId4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>
            <p:ph type="ctrTitle"/>
          </p:nvPr>
        </p:nvSpPr>
        <p:spPr>
          <a:xfrm>
            <a:off x="1684608" y="133325"/>
            <a:ext cx="677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</a:rPr>
              <a:t>Federated Learning for Potato Leaf Disease Detection using CNN</a:t>
            </a:r>
            <a:endParaRPr sz="3600">
              <a:solidFill>
                <a:srgbClr val="4A8CFF"/>
              </a:solidFill>
            </a:endParaRPr>
          </a:p>
        </p:txBody>
      </p:sp>
      <p:sp>
        <p:nvSpPr>
          <p:cNvPr id="208" name="Google Shape;208;p28"/>
          <p:cNvSpPr/>
          <p:nvPr/>
        </p:nvSpPr>
        <p:spPr>
          <a:xfrm>
            <a:off x="3531525" y="2603975"/>
            <a:ext cx="4540800" cy="1798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8"/>
          <p:cNvSpPr txBox="1"/>
          <p:nvPr/>
        </p:nvSpPr>
        <p:spPr>
          <a:xfrm>
            <a:off x="5139600" y="2603975"/>
            <a:ext cx="142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Presented by-</a:t>
            </a:r>
            <a:endParaRPr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28"/>
          <p:cNvSpPr txBox="1"/>
          <p:nvPr/>
        </p:nvSpPr>
        <p:spPr>
          <a:xfrm>
            <a:off x="3632025" y="2656625"/>
            <a:ext cx="4339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Team no - 09</a:t>
            </a:r>
            <a:endParaRPr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Rakib Hossain Rifat 			   ID: 22366030</a:t>
            </a:r>
            <a:endParaRPr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Marufa Kamal				   ID: 22366033</a:t>
            </a:r>
            <a:endParaRPr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Abanti Chakraborty Shruti            ID: 22366034</a:t>
            </a:r>
            <a:endParaRPr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Ehsanur Rahman Rhythm 	</a:t>
            </a:r>
            <a:endParaRPr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Md. Humaion Kabir Mehedi 			</a:t>
            </a:r>
            <a:endParaRPr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7"/>
          <p:cNvSpPr txBox="1"/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</a:t>
            </a:r>
            <a:endParaRPr/>
          </a:p>
        </p:txBody>
      </p:sp>
      <p:pic>
        <p:nvPicPr>
          <p:cNvPr id="285" name="Google Shape;28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700" y="934500"/>
            <a:ext cx="7696201" cy="3807506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"/>
          <p:cNvSpPr/>
          <p:nvPr/>
        </p:nvSpPr>
        <p:spPr>
          <a:xfrm>
            <a:off x="5399649" y="1030875"/>
            <a:ext cx="3026400" cy="1158300"/>
          </a:xfrm>
          <a:prstGeom prst="homePlate">
            <a:avLst>
              <a:gd fmla="val 50000" name="adj"/>
            </a:avLst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8"/>
          <p:cNvSpPr/>
          <p:nvPr/>
        </p:nvSpPr>
        <p:spPr>
          <a:xfrm>
            <a:off x="3093455" y="1030875"/>
            <a:ext cx="3026400" cy="1158300"/>
          </a:xfrm>
          <a:prstGeom prst="homePlate">
            <a:avLst>
              <a:gd fmla="val 50000" name="adj"/>
            </a:avLst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8"/>
          <p:cNvSpPr txBox="1"/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Side Model</a:t>
            </a:r>
            <a:endParaRPr/>
          </a:p>
        </p:txBody>
      </p:sp>
      <p:sp>
        <p:nvSpPr>
          <p:cNvPr id="294" name="Google Shape;294;p38"/>
          <p:cNvSpPr/>
          <p:nvPr/>
        </p:nvSpPr>
        <p:spPr>
          <a:xfrm>
            <a:off x="717750" y="1030875"/>
            <a:ext cx="3026400" cy="1158300"/>
          </a:xfrm>
          <a:prstGeom prst="homePlate">
            <a:avLst>
              <a:gd fmla="val 50000" name="adj"/>
            </a:avLst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8"/>
          <p:cNvSpPr txBox="1"/>
          <p:nvPr>
            <p:ph idx="4294967295" type="subTitle"/>
          </p:nvPr>
        </p:nvSpPr>
        <p:spPr>
          <a:xfrm>
            <a:off x="1154627" y="1404175"/>
            <a:ext cx="1734900" cy="4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VGG16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96" name="Google Shape;296;p38"/>
          <p:cNvSpPr txBox="1"/>
          <p:nvPr>
            <p:ph idx="4294967295" type="subTitle"/>
          </p:nvPr>
        </p:nvSpPr>
        <p:spPr>
          <a:xfrm>
            <a:off x="3820448" y="1404175"/>
            <a:ext cx="1734900" cy="4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VGG19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97" name="Google Shape;297;p38"/>
          <p:cNvSpPr txBox="1"/>
          <p:nvPr>
            <p:ph idx="4294967295" type="subTitle"/>
          </p:nvPr>
        </p:nvSpPr>
        <p:spPr>
          <a:xfrm>
            <a:off x="6253841" y="1404175"/>
            <a:ext cx="1734900" cy="4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Inception v3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98" name="Google Shape;298;p38"/>
          <p:cNvSpPr txBox="1"/>
          <p:nvPr>
            <p:ph idx="4294967295" type="subTitle"/>
          </p:nvPr>
        </p:nvSpPr>
        <p:spPr>
          <a:xfrm>
            <a:off x="735075" y="2139700"/>
            <a:ext cx="2574000" cy="24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consisting of 16 layers, including 13 convolutional layers and 3 fully connected layers.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employs a 3x3 filter for each conv. layer and a 2x2 max pooling window with a stride of 2.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 relatively quicker training and application process.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99" name="Google Shape;299;p38"/>
          <p:cNvSpPr txBox="1"/>
          <p:nvPr>
            <p:ph idx="4294967295" type="subTitle"/>
          </p:nvPr>
        </p:nvSpPr>
        <p:spPr>
          <a:xfrm>
            <a:off x="3093450" y="2189175"/>
            <a:ext cx="2663100" cy="27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consists of 19 conv layers, followed by max-pooling layers and fully connected layers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learning rate of 0.0001, using the ReLU activation function.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D</a:t>
            </a:r>
            <a:r>
              <a:rPr lang="en" sz="1300">
                <a:solidFill>
                  <a:schemeClr val="dk1"/>
                </a:solidFill>
              </a:rPr>
              <a:t>ropout rate of 0.2, and three dense layers of the Softmax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uses the Adam optimizer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300" name="Google Shape;300;p38"/>
          <p:cNvSpPr txBox="1"/>
          <p:nvPr>
            <p:ph idx="4294967295" type="subTitle"/>
          </p:nvPr>
        </p:nvSpPr>
        <p:spPr>
          <a:xfrm>
            <a:off x="5526750" y="2189175"/>
            <a:ext cx="2574000" cy="25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Another pre-trained model developed by Google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U</a:t>
            </a:r>
            <a:r>
              <a:rPr lang="en" sz="1300">
                <a:solidFill>
                  <a:schemeClr val="dk1"/>
                </a:solidFill>
              </a:rPr>
              <a:t>tilizes “inception modules” to capture features at various scales by utilizing multiple filter sizes within the same layer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F</a:t>
            </a:r>
            <a:r>
              <a:rPr lang="en" sz="1300">
                <a:solidFill>
                  <a:schemeClr val="dk1"/>
                </a:solidFill>
              </a:rPr>
              <a:t>actorized 7x7 convolutions and batch normalization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301" name="Google Shape;301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9"/>
          <p:cNvSpPr/>
          <p:nvPr/>
        </p:nvSpPr>
        <p:spPr>
          <a:xfrm>
            <a:off x="5399649" y="1030875"/>
            <a:ext cx="3026400" cy="1158300"/>
          </a:xfrm>
          <a:prstGeom prst="homePlate">
            <a:avLst>
              <a:gd fmla="val 50000" name="adj"/>
            </a:avLst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9"/>
          <p:cNvSpPr/>
          <p:nvPr/>
        </p:nvSpPr>
        <p:spPr>
          <a:xfrm>
            <a:off x="3093455" y="1030875"/>
            <a:ext cx="3026400" cy="1158300"/>
          </a:xfrm>
          <a:prstGeom prst="homePlate">
            <a:avLst>
              <a:gd fmla="val 50000" name="adj"/>
            </a:avLst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9"/>
          <p:cNvSpPr txBox="1"/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r>
              <a:rPr lang="en"/>
              <a:t> Side Model</a:t>
            </a:r>
            <a:endParaRPr/>
          </a:p>
        </p:txBody>
      </p:sp>
      <p:sp>
        <p:nvSpPr>
          <p:cNvPr id="309" name="Google Shape;309;p39"/>
          <p:cNvSpPr/>
          <p:nvPr/>
        </p:nvSpPr>
        <p:spPr>
          <a:xfrm>
            <a:off x="717750" y="1030875"/>
            <a:ext cx="3026400" cy="1158300"/>
          </a:xfrm>
          <a:prstGeom prst="homePlate">
            <a:avLst>
              <a:gd fmla="val 50000" name="adj"/>
            </a:avLst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9"/>
          <p:cNvSpPr txBox="1"/>
          <p:nvPr>
            <p:ph idx="4294967295" type="subTitle"/>
          </p:nvPr>
        </p:nvSpPr>
        <p:spPr>
          <a:xfrm>
            <a:off x="1154627" y="1404175"/>
            <a:ext cx="1734900" cy="4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Step 1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11" name="Google Shape;311;p39"/>
          <p:cNvSpPr txBox="1"/>
          <p:nvPr>
            <p:ph idx="4294967295" type="subTitle"/>
          </p:nvPr>
        </p:nvSpPr>
        <p:spPr>
          <a:xfrm>
            <a:off x="3820448" y="1404175"/>
            <a:ext cx="1734900" cy="4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Step 2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12" name="Google Shape;312;p39"/>
          <p:cNvSpPr txBox="1"/>
          <p:nvPr>
            <p:ph idx="4294967295" type="subTitle"/>
          </p:nvPr>
        </p:nvSpPr>
        <p:spPr>
          <a:xfrm>
            <a:off x="6253841" y="1404175"/>
            <a:ext cx="1734900" cy="4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Step 3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13" name="Google Shape;313;p39"/>
          <p:cNvSpPr txBox="1"/>
          <p:nvPr>
            <p:ph idx="4294967295" type="subTitle"/>
          </p:nvPr>
        </p:nvSpPr>
        <p:spPr>
          <a:xfrm>
            <a:off x="735075" y="2139700"/>
            <a:ext cx="2574000" cy="24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The global model has initial weights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T</a:t>
            </a:r>
            <a:r>
              <a:rPr lang="en" sz="1300">
                <a:solidFill>
                  <a:schemeClr val="dk1"/>
                </a:solidFill>
              </a:rPr>
              <a:t>he training starts on the client side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314" name="Google Shape;314;p39"/>
          <p:cNvSpPr txBox="1"/>
          <p:nvPr>
            <p:ph idx="4294967295" type="subTitle"/>
          </p:nvPr>
        </p:nvSpPr>
        <p:spPr>
          <a:xfrm>
            <a:off x="3093450" y="2189175"/>
            <a:ext cx="2663100" cy="27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Both the clients perform training on their local dataset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Clients aim to improve the model by reducing the categorical cross-entropy loss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C</a:t>
            </a:r>
            <a:r>
              <a:rPr lang="en" sz="1300">
                <a:solidFill>
                  <a:schemeClr val="dk1"/>
                </a:solidFill>
              </a:rPr>
              <a:t>lient side send these model weights to the server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315" name="Google Shape;315;p39"/>
          <p:cNvSpPr txBox="1"/>
          <p:nvPr>
            <p:ph idx="4294967295" type="subTitle"/>
          </p:nvPr>
        </p:nvSpPr>
        <p:spPr>
          <a:xfrm>
            <a:off x="5526750" y="2189175"/>
            <a:ext cx="2574000" cy="25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Global model parameters are then updated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C</a:t>
            </a:r>
            <a:r>
              <a:rPr lang="en" sz="1300">
                <a:solidFill>
                  <a:schemeClr val="dk1"/>
                </a:solidFill>
              </a:rPr>
              <a:t>omputes an average weight and generates a new model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T</a:t>
            </a:r>
            <a:r>
              <a:rPr lang="en" sz="1300">
                <a:solidFill>
                  <a:schemeClr val="dk1"/>
                </a:solidFill>
              </a:rPr>
              <a:t>he local model weights are updated and then all the client weights are summed and passed to the global model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316" name="Google Shape;316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0"/>
          <p:cNvSpPr txBox="1"/>
          <p:nvPr>
            <p:ph type="title"/>
          </p:nvPr>
        </p:nvSpPr>
        <p:spPr>
          <a:xfrm>
            <a:off x="3968425" y="2227050"/>
            <a:ext cx="4965900" cy="19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Setup and Results</a:t>
            </a:r>
            <a:endParaRPr/>
          </a:p>
        </p:txBody>
      </p:sp>
      <p:sp>
        <p:nvSpPr>
          <p:cNvPr id="322" name="Google Shape;322;p40"/>
          <p:cNvSpPr txBox="1"/>
          <p:nvPr>
            <p:ph idx="2" type="title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23" name="Google Shape;323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1"/>
          <p:cNvSpPr txBox="1"/>
          <p:nvPr>
            <p:ph type="title"/>
          </p:nvPr>
        </p:nvSpPr>
        <p:spPr>
          <a:xfrm>
            <a:off x="717800" y="383175"/>
            <a:ext cx="7708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Setup</a:t>
            </a:r>
            <a:endParaRPr/>
          </a:p>
        </p:txBody>
      </p:sp>
      <p:sp>
        <p:nvSpPr>
          <p:cNvPr id="329" name="Google Shape;329;p41"/>
          <p:cNvSpPr txBox="1"/>
          <p:nvPr/>
        </p:nvSpPr>
        <p:spPr>
          <a:xfrm>
            <a:off x="816850" y="1083700"/>
            <a:ext cx="6875100" cy="3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Used Google Colab free GPU and python 3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Pandas, NumPy, sklearn, and TensorFlow keras libraries are used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For training our client-side models we have used a </a:t>
            </a: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batch size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of </a:t>
            </a: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8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Trained the model for </a:t>
            </a: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20 epochs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learning rate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was finalized at </a:t>
            </a: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0.0001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ReLU 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is used as the activation function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softmax 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activation function is used at the </a:t>
            </a: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output layer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0" name="Google Shape;330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2"/>
          <p:cNvSpPr txBox="1"/>
          <p:nvPr>
            <p:ph type="title"/>
          </p:nvPr>
        </p:nvSpPr>
        <p:spPr>
          <a:xfrm>
            <a:off x="717900" y="87800"/>
            <a:ext cx="7708200" cy="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336" name="Google Shape;336;p42"/>
          <p:cNvSpPr txBox="1"/>
          <p:nvPr/>
        </p:nvSpPr>
        <p:spPr>
          <a:xfrm>
            <a:off x="2568700" y="4553150"/>
            <a:ext cx="717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Table : Test Results on the Pre trained Models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7" name="Google Shape;33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425" y="831213"/>
            <a:ext cx="7170300" cy="3626224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2"/>
          <p:cNvSpPr txBox="1"/>
          <p:nvPr>
            <p:ph idx="12" type="sldNum"/>
          </p:nvPr>
        </p:nvSpPr>
        <p:spPr>
          <a:xfrm>
            <a:off x="8267934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3"/>
          <p:cNvSpPr txBox="1"/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VGG-16 Training Loss</a:t>
            </a:r>
            <a:endParaRPr/>
          </a:p>
        </p:txBody>
      </p:sp>
      <p:pic>
        <p:nvPicPr>
          <p:cNvPr id="344" name="Google Shape;34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800" y="1227700"/>
            <a:ext cx="7949202" cy="3255174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3"/>
          <p:cNvSpPr txBox="1"/>
          <p:nvPr>
            <p:ph idx="12" type="sldNum"/>
          </p:nvPr>
        </p:nvSpPr>
        <p:spPr>
          <a:xfrm>
            <a:off x="8301284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4"/>
          <p:cNvSpPr txBox="1"/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VGG-19 Training Loss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1" name="Google Shape;35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800" y="1372125"/>
            <a:ext cx="7845851" cy="322185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4"/>
          <p:cNvSpPr txBox="1"/>
          <p:nvPr>
            <p:ph idx="12" type="sldNum"/>
          </p:nvPr>
        </p:nvSpPr>
        <p:spPr>
          <a:xfrm>
            <a:off x="8301259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5"/>
          <p:cNvSpPr txBox="1"/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InceptionV3 Training Loss</a:t>
            </a:r>
            <a:endParaRPr/>
          </a:p>
        </p:txBody>
      </p:sp>
      <p:pic>
        <p:nvPicPr>
          <p:cNvPr id="358" name="Google Shape;35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638" y="1316625"/>
            <a:ext cx="8268525" cy="3418719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5"/>
          <p:cNvSpPr txBox="1"/>
          <p:nvPr>
            <p:ph idx="12" type="sldNum"/>
          </p:nvPr>
        </p:nvSpPr>
        <p:spPr>
          <a:xfrm>
            <a:off x="8290159" y="47353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6"/>
          <p:cNvSpPr txBox="1"/>
          <p:nvPr>
            <p:ph type="title"/>
          </p:nvPr>
        </p:nvSpPr>
        <p:spPr>
          <a:xfrm>
            <a:off x="717900" y="97975"/>
            <a:ext cx="7708200" cy="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 Results </a:t>
            </a:r>
            <a:endParaRPr/>
          </a:p>
        </p:txBody>
      </p:sp>
      <p:graphicFrame>
        <p:nvGraphicFramePr>
          <p:cNvPr id="365" name="Google Shape;365;p46"/>
          <p:cNvGraphicFramePr/>
          <p:nvPr/>
        </p:nvGraphicFramePr>
        <p:xfrm>
          <a:off x="820100" y="80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{10ADDA5D-5639-49D5-832F-7BA5C3263A15}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Model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Accuracy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Precision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Recall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F1-Score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VGG16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0.731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0.73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VGG19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0.721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0.71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Inception V3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0.881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0.89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0.89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0.88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6" name="Google Shape;366;p46"/>
          <p:cNvSpPr txBox="1"/>
          <p:nvPr/>
        </p:nvSpPr>
        <p:spPr>
          <a:xfrm>
            <a:off x="2436300" y="2424300"/>
            <a:ext cx="500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Table: Test Results on Different Models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67" name="Google Shape;367;p46"/>
          <p:cNvGraphicFramePr/>
          <p:nvPr/>
        </p:nvGraphicFramePr>
        <p:xfrm>
          <a:off x="2267900" y="286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{10ADDA5D-5639-49D5-832F-7BA5C3263A15}</a:tableStyleId>
              </a:tblPr>
              <a:tblGrid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Model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Memory Usage (%)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Computational Time(min)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VGG16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10.25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160.067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VGG19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14.54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153.666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Inception V3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26.76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198.3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8" name="Google Shape;368;p46"/>
          <p:cNvSpPr txBox="1"/>
          <p:nvPr/>
        </p:nvSpPr>
        <p:spPr>
          <a:xfrm>
            <a:off x="2267900" y="4660750"/>
            <a:ext cx="500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Table: Computational Results on Different Models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46"/>
          <p:cNvSpPr txBox="1"/>
          <p:nvPr>
            <p:ph idx="12" type="sldNum"/>
          </p:nvPr>
        </p:nvSpPr>
        <p:spPr>
          <a:xfrm>
            <a:off x="8290159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16" name="Google Shape;216;p29"/>
          <p:cNvSpPr txBox="1"/>
          <p:nvPr>
            <p:ph idx="2" type="ctrTitle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17" name="Google Shape;217;p29"/>
          <p:cNvSpPr txBox="1"/>
          <p:nvPr>
            <p:ph idx="3" type="title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8" name="Google Shape;218;p29"/>
          <p:cNvSpPr txBox="1"/>
          <p:nvPr>
            <p:ph idx="4" type="ctrTitle"/>
          </p:nvPr>
        </p:nvSpPr>
        <p:spPr>
          <a:xfrm>
            <a:off x="6275800" y="1446813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Works</a:t>
            </a:r>
            <a:endParaRPr/>
          </a:p>
        </p:txBody>
      </p:sp>
      <p:sp>
        <p:nvSpPr>
          <p:cNvPr id="219" name="Google Shape;219;p29"/>
          <p:cNvSpPr txBox="1"/>
          <p:nvPr>
            <p:ph idx="5" type="title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20" name="Google Shape;220;p29"/>
          <p:cNvSpPr txBox="1"/>
          <p:nvPr>
            <p:ph idx="7" type="ctrTitle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221" name="Google Shape;221;p29"/>
          <p:cNvSpPr txBox="1"/>
          <p:nvPr>
            <p:ph idx="8" type="title"/>
          </p:nvPr>
        </p:nvSpPr>
        <p:spPr>
          <a:xfrm>
            <a:off x="901125" y="2960450"/>
            <a:ext cx="1493400" cy="9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22" name="Google Shape;222;p29"/>
          <p:cNvSpPr txBox="1"/>
          <p:nvPr>
            <p:ph idx="13" type="ctrTitle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223" name="Google Shape;223;p29"/>
          <p:cNvSpPr txBox="1"/>
          <p:nvPr>
            <p:ph idx="14" type="title"/>
          </p:nvPr>
        </p:nvSpPr>
        <p:spPr>
          <a:xfrm>
            <a:off x="4829000" y="2960450"/>
            <a:ext cx="1493400" cy="9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24" name="Google Shape;224;p29"/>
          <p:cNvSpPr txBox="1"/>
          <p:nvPr>
            <p:ph idx="13" type="ctrTitle"/>
          </p:nvPr>
        </p:nvSpPr>
        <p:spPr>
          <a:xfrm>
            <a:off x="4125250" y="3795250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Setup and Results</a:t>
            </a:r>
            <a:endParaRPr/>
          </a:p>
        </p:txBody>
      </p:sp>
      <p:sp>
        <p:nvSpPr>
          <p:cNvPr id="225" name="Google Shape;225;p29"/>
          <p:cNvSpPr txBox="1"/>
          <p:nvPr>
            <p:ph idx="14" type="title"/>
          </p:nvPr>
        </p:nvSpPr>
        <p:spPr>
          <a:xfrm>
            <a:off x="2536000" y="3886925"/>
            <a:ext cx="1493400" cy="9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26" name="Google Shape;226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7"/>
          <p:cNvSpPr txBox="1"/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 of VGG16</a:t>
            </a:r>
            <a:endParaRPr/>
          </a:p>
        </p:txBody>
      </p:sp>
      <p:pic>
        <p:nvPicPr>
          <p:cNvPr id="375" name="Google Shape;37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500" y="1030875"/>
            <a:ext cx="4942200" cy="370665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47"/>
          <p:cNvSpPr txBox="1"/>
          <p:nvPr/>
        </p:nvSpPr>
        <p:spPr>
          <a:xfrm>
            <a:off x="4922300" y="2360850"/>
            <a:ext cx="3503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Correctly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classifies most of Early Blight and Late Blight classes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Wrongly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classified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27 healthy data points to late blight and 7 to early blight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p47"/>
          <p:cNvSpPr txBox="1"/>
          <p:nvPr>
            <p:ph idx="12" type="sldNum"/>
          </p:nvPr>
        </p:nvSpPr>
        <p:spPr>
          <a:xfrm>
            <a:off x="8267959" y="47375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8"/>
          <p:cNvSpPr txBox="1"/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 of VGG19</a:t>
            </a:r>
            <a:endParaRPr/>
          </a:p>
        </p:txBody>
      </p:sp>
      <p:pic>
        <p:nvPicPr>
          <p:cNvPr id="383" name="Google Shape;38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30875"/>
            <a:ext cx="5074125" cy="380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48"/>
          <p:cNvSpPr txBox="1"/>
          <p:nvPr/>
        </p:nvSpPr>
        <p:spPr>
          <a:xfrm>
            <a:off x="4922300" y="2360850"/>
            <a:ext cx="3503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Correctly classifies most of Early Blight and Healthy classes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Wrongly classified 72 late blight data into healthy class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5" name="Google Shape;385;p48"/>
          <p:cNvSpPr txBox="1"/>
          <p:nvPr>
            <p:ph idx="12" type="sldNum"/>
          </p:nvPr>
        </p:nvSpPr>
        <p:spPr>
          <a:xfrm>
            <a:off x="8290159" y="47375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9"/>
          <p:cNvSpPr txBox="1"/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 of Inception v3</a:t>
            </a:r>
            <a:endParaRPr/>
          </a:p>
        </p:txBody>
      </p:sp>
      <p:pic>
        <p:nvPicPr>
          <p:cNvPr id="391" name="Google Shape;39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83700"/>
            <a:ext cx="5065400" cy="379905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49"/>
          <p:cNvSpPr txBox="1"/>
          <p:nvPr/>
        </p:nvSpPr>
        <p:spPr>
          <a:xfrm>
            <a:off x="4922300" y="2360850"/>
            <a:ext cx="3503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Correctly classifies most of Healthy and Late Blight classes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Wrongly classified 41 early blight data points.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3" name="Google Shape;393;p49"/>
          <p:cNvSpPr txBox="1"/>
          <p:nvPr>
            <p:ph idx="12" type="sldNum"/>
          </p:nvPr>
        </p:nvSpPr>
        <p:spPr>
          <a:xfrm>
            <a:off x="8245734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0"/>
          <p:cNvSpPr txBox="1"/>
          <p:nvPr>
            <p:ph type="title"/>
          </p:nvPr>
        </p:nvSpPr>
        <p:spPr>
          <a:xfrm>
            <a:off x="717800" y="383175"/>
            <a:ext cx="7708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99" name="Google Shape;399;p50"/>
          <p:cNvSpPr txBox="1"/>
          <p:nvPr/>
        </p:nvSpPr>
        <p:spPr>
          <a:xfrm>
            <a:off x="806675" y="930925"/>
            <a:ext cx="7200900" cy="4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[1] D. Hughes, M. Salathe´ et al., “An open access repository of images on plant health to enable the development of mobile disease diagnostics,” arXiv preprint arXiv:1511.08060, 2015.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[2] “New bangladeshi crop disease,” https://www.kaggle.com/datasets/ nafishamoin/new-bangladeshi-crop-disease.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[3] J. Rashid, I. Khan, G. Ali, S. H. Almotiri, M. A. AlGhamdi, and K. Masood, “Multi-level deep learning model for potato leaf disease recognition,” Electronics, vol. 10, no. 17, p. 2064, 2021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[4] D. Tiwari, M. Ashish, N. Gangwar, A. Sharma, S. Patel, and S. Bhardwaj, “Potato leaf diseases detection using deep learning,” in </a:t>
            </a:r>
            <a:r>
              <a:rPr i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2020 4th International Conference on Intelligent Computing and Control Systems(ICICCS)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IEEE, 2020, pp. 461–466.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[5]M. A. Iqbal and K. H. Talukder, “Detection of potato disease using image segmentation and machine learning,” in </a:t>
            </a:r>
            <a:r>
              <a:rPr i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2020 International Conference on Wireless Communications Signal Processing and Networking (WiSPNET)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IEEE, 2020, pp. 43–47.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[6]M. Agarwal, A. Sinha, S. K. Gupta, D. Mishra, and R. Mishra, “Potato crop disease classification using convolutional neural network,” in </a:t>
            </a:r>
            <a:r>
              <a:rPr i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Smart Systems and IoT: Innovations in Computing: Proceeding of SSIC 2019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Springer, 2020, pp. 391–400.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[7]N. E. M. Khalifa, M. H. N. Taha, L. M. Abou El-Maged, and A. E. Hassanien, “Artificial intelligence in potato leaf disease classification: a deep learning approach,” </a:t>
            </a:r>
            <a:r>
              <a:rPr i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and Big Data Analytics Paradigms: Analysis, Applications and Challenges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pp. 63–79, 2021.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[8]H. Afzaal, A. A. Farooque, A. W. Schumann, N. Hussain, A. McKenzie Gopsill, T. Esau, F. Abbas, and B. Acharya, “Detection of a potato disease (early blight) using artificial intelligence,” </a:t>
            </a:r>
            <a:r>
              <a:rPr i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Remote Sensing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vol. 13, no. 3, p. 411, 2021.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0" name="Google Shape;400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1"/>
          <p:cNvSpPr txBox="1"/>
          <p:nvPr>
            <p:ph type="title"/>
          </p:nvPr>
        </p:nvSpPr>
        <p:spPr>
          <a:xfrm>
            <a:off x="713225" y="1412150"/>
            <a:ext cx="7717500" cy="165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 You</a:t>
            </a:r>
            <a:endParaRPr sz="7200"/>
          </a:p>
        </p:txBody>
      </p:sp>
      <p:sp>
        <p:nvSpPr>
          <p:cNvPr id="406" name="Google Shape;406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32" name="Google Shape;232;p30"/>
          <p:cNvSpPr txBox="1"/>
          <p:nvPr>
            <p:ph idx="2" type="title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33" name="Google Shape;233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3984975" y="1495800"/>
            <a:ext cx="40554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Introduction</a:t>
            </a:r>
            <a:endParaRPr sz="3600"/>
          </a:p>
        </p:txBody>
      </p:sp>
      <p:sp>
        <p:nvSpPr>
          <p:cNvPr id="239" name="Google Shape;239;p31"/>
          <p:cNvSpPr txBox="1"/>
          <p:nvPr>
            <p:ph idx="1" type="subTitle"/>
          </p:nvPr>
        </p:nvSpPr>
        <p:spPr>
          <a:xfrm>
            <a:off x="2884425" y="2142600"/>
            <a:ext cx="6070500" cy="35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Propose federated learning </a:t>
            </a:r>
            <a:r>
              <a:rPr b="1" lang="en">
                <a:solidFill>
                  <a:srgbClr val="3C78D8"/>
                </a:solidFill>
              </a:rPr>
              <a:t>(FL)</a:t>
            </a:r>
            <a:r>
              <a:rPr lang="en"/>
              <a:t> to detect </a:t>
            </a:r>
            <a:r>
              <a:rPr b="1" lang="en">
                <a:solidFill>
                  <a:srgbClr val="3C78D8"/>
                </a:solidFill>
              </a:rPr>
              <a:t>potato leaf disease</a:t>
            </a:r>
            <a:r>
              <a:rPr lang="en"/>
              <a:t> across two clients without sharing sensitive data between them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Each client are trained with the</a:t>
            </a:r>
            <a:r>
              <a:rPr lang="en">
                <a:solidFill>
                  <a:srgbClr val="3C78D8"/>
                </a:solidFill>
              </a:rPr>
              <a:t> </a:t>
            </a:r>
            <a:r>
              <a:rPr b="1" lang="en">
                <a:solidFill>
                  <a:srgbClr val="3C78D8"/>
                </a:solidFill>
              </a:rPr>
              <a:t>CNN model</a:t>
            </a:r>
            <a:r>
              <a:rPr lang="en"/>
              <a:t> and its different architectures using their own dataset in this approach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models are aggregated to create a global model and this global model is then used to detect potato leaf disease across multiple farms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Experiments are conducted using different custom and pre-trained CNN architectures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As our dataset, 2 datasets collected from Bangladesh[1][2] and Pakistan[3] are used</a:t>
            </a:r>
            <a:endParaRPr/>
          </a:p>
        </p:txBody>
      </p:sp>
      <p:sp>
        <p:nvSpPr>
          <p:cNvPr id="240" name="Google Shape;240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/>
          <p:nvPr>
            <p:ph type="title"/>
          </p:nvPr>
        </p:nvSpPr>
        <p:spPr>
          <a:xfrm>
            <a:off x="3968425" y="2227050"/>
            <a:ext cx="4548300" cy="15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Works</a:t>
            </a:r>
            <a:endParaRPr/>
          </a:p>
        </p:txBody>
      </p:sp>
      <p:sp>
        <p:nvSpPr>
          <p:cNvPr id="246" name="Google Shape;246;p32"/>
          <p:cNvSpPr txBox="1"/>
          <p:nvPr>
            <p:ph idx="2" type="title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47" name="Google Shape;247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2" name="Google Shape;252;p33"/>
          <p:cNvGraphicFramePr/>
          <p:nvPr/>
        </p:nvGraphicFramePr>
        <p:xfrm>
          <a:off x="1052988" y="6896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{10ADDA5D-5639-49D5-832F-7BA5C3263A15}</a:tableStyleId>
              </a:tblPr>
              <a:tblGrid>
                <a:gridCol w="1399775"/>
                <a:gridCol w="1449250"/>
                <a:gridCol w="3532300"/>
                <a:gridCol w="1314875"/>
              </a:tblGrid>
              <a:tr h="479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100">
                        <a:solidFill>
                          <a:srgbClr val="FFFFFF"/>
                        </a:solidFill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24A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A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Year</a:t>
                      </a:r>
                      <a:endParaRPr b="1" sz="1800">
                        <a:solidFill>
                          <a:srgbClr val="FFFFFF"/>
                        </a:solidFill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Methods</a:t>
                      </a:r>
                      <a:endParaRPr b="1" sz="1800">
                        <a:solidFill>
                          <a:srgbClr val="FFFFFF"/>
                        </a:solidFill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Accuracy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903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Tiwari et al. [4]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2020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Feature selection</a:t>
                      </a:r>
                      <a:r>
                        <a:rPr lang="en" sz="12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-</a:t>
                      </a: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VGG19, VGG16, and InceptionV3 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Classifiers</a:t>
                      </a: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- SVM, KNN, neural networks, and logistic regression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97.8%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8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Iqbal et al. [5]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2020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Feature selection - global feature descriptors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Classifiers </a:t>
                      </a: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  SVM, K-NN, LDA, Random Forest, Decision Tree, Naive Bayes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97%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Agarwal et al. [6]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2020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CNN with 4 convolutional layer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99.8%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Khalifa et al. [7]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2021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CNN with 14 layers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98%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Afzaal et al. [8]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2021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GoogleNet, VGGNet, and EfficientNet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3" name="Google Shape;253;p33"/>
          <p:cNvSpPr txBox="1"/>
          <p:nvPr/>
        </p:nvSpPr>
        <p:spPr>
          <a:xfrm>
            <a:off x="358525" y="75375"/>
            <a:ext cx="6050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Related Works</a:t>
            </a:r>
            <a:endParaRPr b="1" sz="3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4"/>
          <p:cNvSpPr txBox="1"/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260" name="Google Shape;260;p34"/>
          <p:cNvSpPr txBox="1"/>
          <p:nvPr>
            <p:ph idx="2" type="title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61" name="Google Shape;261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5"/>
          <p:cNvSpPr txBox="1"/>
          <p:nvPr>
            <p:ph type="title"/>
          </p:nvPr>
        </p:nvSpPr>
        <p:spPr>
          <a:xfrm>
            <a:off x="717900" y="0"/>
            <a:ext cx="7708200" cy="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267" name="Google Shape;267;p35"/>
          <p:cNvSpPr txBox="1"/>
          <p:nvPr/>
        </p:nvSpPr>
        <p:spPr>
          <a:xfrm>
            <a:off x="837225" y="442025"/>
            <a:ext cx="7262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The first dataset is collected from crops in the Bangladesh region [1], [2]. It contains images for different crop diseases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The second dataset contains images collected from potato production in Pakistan [3]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8" name="Google Shape;26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2875" y="1488725"/>
            <a:ext cx="6190797" cy="104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5388" y="2854150"/>
            <a:ext cx="5185775" cy="176422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5"/>
          <p:cNvSpPr txBox="1"/>
          <p:nvPr/>
        </p:nvSpPr>
        <p:spPr>
          <a:xfrm>
            <a:off x="2242600" y="2453950"/>
            <a:ext cx="474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Table : Data Distribution of Training Dataset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35"/>
          <p:cNvSpPr txBox="1"/>
          <p:nvPr/>
        </p:nvSpPr>
        <p:spPr>
          <a:xfrm>
            <a:off x="1875400" y="4660400"/>
            <a:ext cx="593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Figure: Examples of the Images containing in the Dataset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/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278" name="Google Shape;278;p36"/>
          <p:cNvSpPr txBox="1"/>
          <p:nvPr>
            <p:ph idx="2" type="title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79" name="Google Shape;279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