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2" r:id="rId11"/>
    <p:sldId id="271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3973-0A88-4268-93B0-D91ED5E3542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692D8-1D8D-48EC-8B9C-FC35406A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6E8-9F94-479F-A3AF-3EA2C1ED3370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EBDD-D412-4A62-B17E-9848FBD745C4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A5B9-21BF-44E5-B1EF-30E7DFEE1964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A019-3B14-4B24-A96B-351F4FC53783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0AE-77E9-4CB1-87D9-093E7D3AA0B2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F1E9-ABCE-4302-B2C2-524B5DD05255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B8F6-A702-4702-80EA-FC4D8426FEDA}" type="datetime1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6F12-2750-4AD0-8114-17BDE08EE95E}" type="datetime1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1A42-C75E-490E-B30B-1E2ABA73A7DE}" type="datetime1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A357-CD53-4463-8829-4DECCCED7C45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8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FF0-0E89-4394-B948-BFB92DF1FFFE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0190-F315-4CB0-BA5A-6C5902A5A2A7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9144000" cy="3281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Year B. Tech.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Advanced Data Structures (CS228)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9144000" cy="224313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By</a:t>
            </a:r>
          </a:p>
          <a:p>
            <a:endParaRPr lang="en-US" sz="1000" b="1" dirty="0" smtClean="0"/>
          </a:p>
          <a:p>
            <a:r>
              <a:rPr lang="en-US" sz="1800" b="1" dirty="0" smtClean="0"/>
              <a:t>Dr. </a:t>
            </a:r>
            <a:r>
              <a:rPr lang="en-US" sz="1800" b="1" dirty="0" err="1" smtClean="0"/>
              <a:t>Pramod</a:t>
            </a:r>
            <a:r>
              <a:rPr lang="en-US" sz="1800" b="1" dirty="0" smtClean="0"/>
              <a:t> D. </a:t>
            </a:r>
            <a:r>
              <a:rPr lang="en-US" sz="1800" b="1" dirty="0" err="1" smtClean="0"/>
              <a:t>Ganjewar</a:t>
            </a:r>
            <a:endParaRPr lang="en-US" sz="1800" b="1" dirty="0" smtClean="0"/>
          </a:p>
          <a:p>
            <a:r>
              <a:rPr lang="en-US" sz="1800" b="1" dirty="0" smtClean="0"/>
              <a:t>Senior Assistant Professor,</a:t>
            </a:r>
          </a:p>
          <a:p>
            <a:r>
              <a:rPr lang="en-US" sz="1800" b="1" dirty="0" smtClean="0"/>
              <a:t>School of Computer Engineering,</a:t>
            </a:r>
          </a:p>
          <a:p>
            <a:r>
              <a:rPr lang="en-US" sz="1800" b="1" dirty="0" smtClean="0"/>
              <a:t>MIT Academy of Engineering, </a:t>
            </a:r>
            <a:r>
              <a:rPr lang="en-US" sz="1800" b="1" dirty="0" err="1" smtClean="0"/>
              <a:t>Alandi</a:t>
            </a:r>
            <a:r>
              <a:rPr lang="en-US" sz="1800" b="1" dirty="0" smtClean="0"/>
              <a:t>(D.),Pune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275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6"/>
            <a:ext cx="5419725" cy="4843462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u="sng" dirty="0" smtClean="0"/>
              <a:t>Child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 smtClean="0"/>
              <a:t>The </a:t>
            </a:r>
            <a:r>
              <a:rPr lang="en-US" dirty="0"/>
              <a:t>node which is a descendant of some node is called as a </a:t>
            </a:r>
            <a:r>
              <a:rPr lang="en-US" b="1" dirty="0"/>
              <a:t>child node</a:t>
            </a:r>
            <a:r>
              <a:rPr lang="en-US" dirty="0" smtClean="0"/>
              <a:t>.</a:t>
            </a:r>
          </a:p>
          <a:p>
            <a:pPr lvl="0" fontAlgn="base"/>
            <a:r>
              <a:rPr lang="en-US" dirty="0" smtClean="0"/>
              <a:t>All </a:t>
            </a:r>
            <a:r>
              <a:rPr lang="en-US" dirty="0"/>
              <a:t>the nodes except root node are child nodes</a:t>
            </a:r>
            <a:r>
              <a:rPr lang="en-US" dirty="0" smtClean="0"/>
              <a:t>.</a:t>
            </a:r>
          </a:p>
          <a:p>
            <a:pPr lvl="0" fontAlgn="base"/>
            <a:endParaRPr lang="en-US" dirty="0" smtClean="0"/>
          </a:p>
          <a:p>
            <a:pPr fontAlgn="base"/>
            <a:r>
              <a:rPr lang="en-US" dirty="0"/>
              <a:t>Here,</a:t>
            </a:r>
          </a:p>
          <a:p>
            <a:pPr lvl="0" fontAlgn="base"/>
            <a:r>
              <a:rPr lang="en-US" dirty="0"/>
              <a:t>Nodes B and C are the children of node A</a:t>
            </a:r>
          </a:p>
          <a:p>
            <a:pPr lvl="0" fontAlgn="base"/>
            <a:r>
              <a:rPr lang="en-US" dirty="0"/>
              <a:t>Nodes D, E and F are the children of node B</a:t>
            </a:r>
          </a:p>
          <a:p>
            <a:pPr lvl="0" fontAlgn="base"/>
            <a:r>
              <a:rPr lang="en-US" dirty="0"/>
              <a:t>Nodes G and H are the children of node C</a:t>
            </a:r>
          </a:p>
          <a:p>
            <a:pPr lvl="0" fontAlgn="base"/>
            <a:r>
              <a:rPr lang="en-US" dirty="0"/>
              <a:t>Nodes I and J are the children of node E</a:t>
            </a:r>
          </a:p>
          <a:p>
            <a:pPr lvl="0" fontAlgn="base"/>
            <a:r>
              <a:rPr lang="en-US" dirty="0"/>
              <a:t>Node K is the child of node </a:t>
            </a:r>
            <a:r>
              <a:rPr lang="en-US" dirty="0" smtClean="0"/>
              <a:t>G</a:t>
            </a:r>
            <a:endParaRPr lang="en-US" dirty="0"/>
          </a:p>
        </p:txBody>
      </p:sp>
      <p:pic>
        <p:nvPicPr>
          <p:cNvPr id="5" name="Picture 4" descr="https://www.gatevidyalay.com/wp-content/uploads/2018/07/Child-Tree-Terminology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4" y="1357312"/>
            <a:ext cx="4924425" cy="47863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5219700" cy="4571999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u="sng" dirty="0" smtClean="0"/>
              <a:t>Siblings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Nodes which belong to the same parent are called as </a:t>
            </a:r>
            <a:r>
              <a:rPr lang="en-US" b="1" dirty="0"/>
              <a:t>siblings</a:t>
            </a:r>
            <a:r>
              <a:rPr lang="en-US" dirty="0"/>
              <a:t>.</a:t>
            </a:r>
          </a:p>
          <a:p>
            <a:pPr lvl="0" fontAlgn="base"/>
            <a:r>
              <a:rPr lang="en-US" dirty="0"/>
              <a:t>In other words, nodes with the same parent are sibling nodes</a:t>
            </a:r>
            <a:r>
              <a:rPr lang="en-US" dirty="0" smtClean="0"/>
              <a:t>.</a:t>
            </a:r>
          </a:p>
          <a:p>
            <a:pPr lvl="0" fontAlgn="base"/>
            <a:endParaRPr lang="en-US" dirty="0" smtClean="0"/>
          </a:p>
          <a:p>
            <a:pPr fontAlgn="base"/>
            <a:r>
              <a:rPr lang="en-US" dirty="0"/>
              <a:t>Here,</a:t>
            </a:r>
          </a:p>
          <a:p>
            <a:pPr lvl="0" fontAlgn="base"/>
            <a:r>
              <a:rPr lang="en-US" dirty="0"/>
              <a:t>Nodes B and C are siblings</a:t>
            </a:r>
          </a:p>
          <a:p>
            <a:pPr lvl="0" fontAlgn="base"/>
            <a:r>
              <a:rPr lang="en-US" dirty="0"/>
              <a:t>Nodes D, E and F are siblings</a:t>
            </a:r>
          </a:p>
          <a:p>
            <a:pPr lvl="0" fontAlgn="base"/>
            <a:r>
              <a:rPr lang="en-US" dirty="0"/>
              <a:t>Nodes G and H are siblings</a:t>
            </a:r>
          </a:p>
          <a:p>
            <a:pPr lvl="0" fontAlgn="base"/>
            <a:r>
              <a:rPr lang="en-US" dirty="0"/>
              <a:t>Nodes I and J are </a:t>
            </a:r>
            <a:r>
              <a:rPr lang="en-US" dirty="0" smtClean="0"/>
              <a:t>siblings</a:t>
            </a:r>
            <a:endParaRPr lang="en-US" dirty="0"/>
          </a:p>
        </p:txBody>
      </p:sp>
      <p:pic>
        <p:nvPicPr>
          <p:cNvPr id="7" name="Picture 6" descr="https://www.gatevidyalay.com/wp-content/uploads/2018/07/Siblings-Tree-Terminolog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1" y="1571625"/>
            <a:ext cx="5295900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5148263" cy="5172074"/>
          </a:xfrm>
        </p:spPr>
        <p:txBody>
          <a:bodyPr>
            <a:normAutofit fontScale="32500" lnSpcReduction="20000"/>
          </a:bodyPr>
          <a:lstStyle/>
          <a:p>
            <a:pPr fontAlgn="base"/>
            <a:r>
              <a:rPr lang="en-US" sz="7200" b="1" u="sng" dirty="0" smtClean="0"/>
              <a:t>Degree</a:t>
            </a:r>
          </a:p>
          <a:p>
            <a:pPr fontAlgn="base"/>
            <a:endParaRPr lang="en-US" sz="7200" dirty="0"/>
          </a:p>
          <a:p>
            <a:pPr lvl="0" fontAlgn="base"/>
            <a:r>
              <a:rPr lang="en-US" sz="7200" b="1" dirty="0"/>
              <a:t>Degree of a node</a:t>
            </a:r>
            <a:r>
              <a:rPr lang="en-US" sz="7200" dirty="0"/>
              <a:t> is the total number of children of that node</a:t>
            </a:r>
            <a:r>
              <a:rPr lang="en-US" sz="7200" dirty="0" smtClean="0"/>
              <a:t>.</a:t>
            </a:r>
          </a:p>
          <a:p>
            <a:pPr lvl="0" fontAlgn="base"/>
            <a:endParaRPr lang="en-US" sz="7200" dirty="0"/>
          </a:p>
          <a:p>
            <a:pPr lvl="0" fontAlgn="base"/>
            <a:r>
              <a:rPr lang="en-US" sz="7200" b="1" dirty="0"/>
              <a:t>Degree of a tree</a:t>
            </a:r>
            <a:r>
              <a:rPr lang="en-US" sz="7200" dirty="0"/>
              <a:t> is the highest degree of a node among all the nodes in the tree</a:t>
            </a:r>
            <a:r>
              <a:rPr lang="en-US" sz="7200" dirty="0" smtClean="0"/>
              <a:t>.</a:t>
            </a:r>
          </a:p>
          <a:p>
            <a:pPr lvl="0" fontAlgn="base"/>
            <a:endParaRPr lang="en-US" sz="7200" dirty="0" smtClean="0"/>
          </a:p>
          <a:p>
            <a:pPr fontAlgn="base"/>
            <a:r>
              <a:rPr lang="en-US" sz="7200" dirty="0" smtClean="0"/>
              <a:t>Here</a:t>
            </a:r>
            <a:r>
              <a:rPr lang="en-US" sz="7200" dirty="0"/>
              <a:t>,</a:t>
            </a:r>
          </a:p>
          <a:p>
            <a:pPr fontAlgn="base"/>
            <a:r>
              <a:rPr lang="en-US" sz="7200" dirty="0"/>
              <a:t>Degree of node G </a:t>
            </a:r>
            <a:r>
              <a:rPr lang="en-US" sz="7200" dirty="0" smtClean="0"/>
              <a:t>is 1.</a:t>
            </a:r>
            <a:endParaRPr lang="en-US" sz="7200" dirty="0"/>
          </a:p>
          <a:p>
            <a:pPr lvl="0" fontAlgn="base"/>
            <a:r>
              <a:rPr lang="en-US" sz="7200" dirty="0" smtClean="0"/>
              <a:t>Degree </a:t>
            </a:r>
            <a:r>
              <a:rPr lang="en-US" sz="7200" dirty="0"/>
              <a:t>of node </a:t>
            </a:r>
            <a:r>
              <a:rPr lang="en-US" sz="7200" dirty="0" smtClean="0"/>
              <a:t>A,C,E is 2.</a:t>
            </a:r>
            <a:endParaRPr lang="en-US" sz="7200" dirty="0"/>
          </a:p>
          <a:p>
            <a:pPr lvl="0" fontAlgn="base"/>
            <a:r>
              <a:rPr lang="en-US" sz="7200" dirty="0"/>
              <a:t>Degree of node B </a:t>
            </a:r>
            <a:r>
              <a:rPr lang="en-US" sz="7200" dirty="0" smtClean="0"/>
              <a:t>is 3.</a:t>
            </a:r>
          </a:p>
          <a:p>
            <a:pPr lvl="0" fontAlgn="base"/>
            <a:r>
              <a:rPr lang="en-US" sz="7200" dirty="0" smtClean="0"/>
              <a:t>Degree </a:t>
            </a:r>
            <a:r>
              <a:rPr lang="en-US" sz="7200" dirty="0"/>
              <a:t>of node </a:t>
            </a:r>
            <a:r>
              <a:rPr lang="en-US" sz="7200" dirty="0" smtClean="0"/>
              <a:t>D, F, H, I, J and K is 0.</a:t>
            </a:r>
            <a:endParaRPr lang="en-US" sz="7200" dirty="0"/>
          </a:p>
          <a:p>
            <a:pPr lvl="0" fontAlgn="base"/>
            <a:r>
              <a:rPr lang="en-US" sz="7200" dirty="0" smtClean="0"/>
              <a:t>Hence Degree of Tree is 3.</a:t>
            </a:r>
          </a:p>
        </p:txBody>
      </p:sp>
      <p:pic>
        <p:nvPicPr>
          <p:cNvPr id="6" name="Picture 5" descr="https://www.gatevidyalay.com/wp-content/uploads/2018/07/Degree-Tree-Terminolog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8" y="1571625"/>
            <a:ext cx="5224462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5291138" cy="457199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u="sng" dirty="0"/>
              <a:t>Internal </a:t>
            </a:r>
            <a:r>
              <a:rPr lang="en-US" b="1" u="sng" dirty="0" smtClean="0"/>
              <a:t>Node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The node which has at least one child is called as an </a:t>
            </a:r>
            <a:r>
              <a:rPr lang="en-US" b="1" dirty="0"/>
              <a:t>internal node</a:t>
            </a:r>
            <a:r>
              <a:rPr lang="en-US" dirty="0"/>
              <a:t>.</a:t>
            </a:r>
          </a:p>
          <a:p>
            <a:pPr lvl="0" fontAlgn="base"/>
            <a:r>
              <a:rPr lang="en-US" dirty="0"/>
              <a:t>Internal nodes are also called as </a:t>
            </a:r>
            <a:r>
              <a:rPr lang="en-US" b="1" dirty="0"/>
              <a:t>non-terminal nodes</a:t>
            </a:r>
            <a:r>
              <a:rPr lang="en-US" dirty="0"/>
              <a:t>.</a:t>
            </a:r>
          </a:p>
          <a:p>
            <a:pPr lvl="0" fontAlgn="base"/>
            <a:r>
              <a:rPr lang="en-US" dirty="0"/>
              <a:t>Every non-leaf node is an internal node</a:t>
            </a:r>
            <a:r>
              <a:rPr lang="en-US" dirty="0" smtClean="0"/>
              <a:t>.</a:t>
            </a:r>
          </a:p>
          <a:p>
            <a:pPr lvl="0" fontAlgn="base"/>
            <a:endParaRPr lang="en-US" dirty="0" smtClean="0"/>
          </a:p>
          <a:p>
            <a:pPr fontAlgn="base"/>
            <a:r>
              <a:rPr lang="en-US" dirty="0"/>
              <a:t>Here, nodes A, B, C, E and G are internal nodes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https://www.gatevidyalay.com/wp-content/uploads/2018/07/Internal-Node-Tree-Terminolog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571625"/>
            <a:ext cx="4852987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5291138" cy="4571999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/>
              <a:t>Leaf </a:t>
            </a:r>
            <a:r>
              <a:rPr lang="en-US" b="1" u="sng" dirty="0" smtClean="0"/>
              <a:t>Node</a:t>
            </a:r>
            <a:endParaRPr lang="en-US" dirty="0"/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The node which does not have any child is called as a </a:t>
            </a:r>
            <a:r>
              <a:rPr lang="en-US" b="1" dirty="0"/>
              <a:t>leaf node</a:t>
            </a:r>
            <a:r>
              <a:rPr lang="en-US" dirty="0"/>
              <a:t>.</a:t>
            </a:r>
          </a:p>
          <a:p>
            <a:pPr lvl="0" fontAlgn="base"/>
            <a:r>
              <a:rPr lang="en-US" dirty="0"/>
              <a:t>Leaf nodes are also called as </a:t>
            </a:r>
            <a:r>
              <a:rPr lang="en-US" b="1" dirty="0"/>
              <a:t>external nodes</a:t>
            </a:r>
            <a:r>
              <a:rPr lang="en-US" dirty="0"/>
              <a:t> or </a:t>
            </a:r>
            <a:r>
              <a:rPr lang="en-US" b="1" dirty="0"/>
              <a:t>terminal nodes</a:t>
            </a:r>
            <a:r>
              <a:rPr lang="en-US" dirty="0" smtClean="0"/>
              <a:t>.</a:t>
            </a:r>
          </a:p>
          <a:p>
            <a:pPr lvl="0" fontAlgn="base"/>
            <a:endParaRPr lang="en-US" dirty="0" smtClean="0"/>
          </a:p>
          <a:p>
            <a:pPr fontAlgn="base"/>
            <a:r>
              <a:rPr lang="en-US" dirty="0"/>
              <a:t>Here, nodes D, I, J, F, K and H are leaf nodes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 descr="https://www.gatevidyalay.com/wp-content/uploads/2018/07/Leaf-Node-Tree-Terminolog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1457324"/>
            <a:ext cx="480060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4362450" cy="4571999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Level</a:t>
            </a:r>
          </a:p>
          <a:p>
            <a:pPr mar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In a tree, each step from top to bottom is called as </a:t>
            </a:r>
            <a:r>
              <a:rPr lang="en-US" b="1" dirty="0"/>
              <a:t>level of a tree</a:t>
            </a:r>
            <a:r>
              <a:rPr lang="en-US" dirty="0" smtClean="0"/>
              <a:t>.</a:t>
            </a:r>
          </a:p>
          <a:p>
            <a:pPr marL="0" lvl="0" indent="0" fontAlgn="base">
              <a:buNone/>
            </a:pPr>
            <a:endParaRPr lang="en-US" dirty="0"/>
          </a:p>
          <a:p>
            <a:r>
              <a:rPr lang="en-US" dirty="0"/>
              <a:t>The level count starts with 0 and increments by 1 at each level or step</a:t>
            </a:r>
          </a:p>
        </p:txBody>
      </p:sp>
      <p:pic>
        <p:nvPicPr>
          <p:cNvPr id="5" name="Picture 4" descr="https://www.gatevidyalay.com/wp-content/uploads/2018/07/Level-of-a-Tree-Tree-Terminolog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1571624"/>
            <a:ext cx="5938837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1626"/>
            <a:ext cx="4691063" cy="457199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u="sng" dirty="0" smtClean="0"/>
              <a:t>Height</a:t>
            </a:r>
          </a:p>
          <a:p>
            <a:pPr fontAlgn="base"/>
            <a:endParaRPr lang="en-US" b="1" u="sng" dirty="0" smtClean="0"/>
          </a:p>
          <a:p>
            <a:pPr lvl="0" fontAlgn="base"/>
            <a:r>
              <a:rPr lang="en-US" dirty="0" smtClean="0"/>
              <a:t>Total </a:t>
            </a:r>
            <a:r>
              <a:rPr lang="en-US" dirty="0"/>
              <a:t>number of edges that lies on the longest path from any leaf node to a particular node is called as </a:t>
            </a:r>
            <a:r>
              <a:rPr lang="en-US" b="1" dirty="0"/>
              <a:t>height of that node</a:t>
            </a:r>
            <a:r>
              <a:rPr lang="en-US" dirty="0" smtClean="0"/>
              <a:t>.</a:t>
            </a:r>
          </a:p>
          <a:p>
            <a:pPr lvl="0" fontAlgn="base"/>
            <a:r>
              <a:rPr lang="en-US" b="1" dirty="0" smtClean="0"/>
              <a:t>Height </a:t>
            </a:r>
            <a:r>
              <a:rPr lang="en-US" b="1" dirty="0"/>
              <a:t>of a tree</a:t>
            </a:r>
            <a:r>
              <a:rPr lang="en-US" dirty="0"/>
              <a:t> is the height of root node</a:t>
            </a:r>
            <a:r>
              <a:rPr lang="en-US" dirty="0" smtClean="0"/>
              <a:t>.</a:t>
            </a:r>
            <a:endParaRPr lang="en-US" dirty="0"/>
          </a:p>
          <a:p>
            <a:pPr lvl="0" fontAlgn="base"/>
            <a:r>
              <a:rPr lang="en-US" dirty="0"/>
              <a:t>Height of all leaf nodes = </a:t>
            </a:r>
            <a:r>
              <a:rPr lang="en-US" dirty="0" smtClean="0"/>
              <a:t>0</a:t>
            </a:r>
          </a:p>
          <a:p>
            <a:pPr fontAlgn="base"/>
            <a:r>
              <a:rPr lang="en-US" dirty="0"/>
              <a:t>Here,</a:t>
            </a:r>
          </a:p>
          <a:p>
            <a:pPr fontAlgn="base"/>
            <a:r>
              <a:rPr lang="en-US" dirty="0"/>
              <a:t>Height of node </a:t>
            </a:r>
            <a:r>
              <a:rPr lang="en-US" dirty="0" smtClean="0"/>
              <a:t>E and G is 1.</a:t>
            </a:r>
            <a:endParaRPr lang="en-US" dirty="0"/>
          </a:p>
          <a:p>
            <a:pPr lvl="0" fontAlgn="base"/>
            <a:r>
              <a:rPr lang="en-US" dirty="0" smtClean="0"/>
              <a:t>Height </a:t>
            </a:r>
            <a:r>
              <a:rPr lang="en-US" dirty="0"/>
              <a:t>of node A </a:t>
            </a:r>
            <a:r>
              <a:rPr lang="en-US" dirty="0" smtClean="0"/>
              <a:t>is 3</a:t>
            </a:r>
            <a:endParaRPr lang="en-US" dirty="0"/>
          </a:p>
          <a:p>
            <a:pPr lvl="0" fontAlgn="base"/>
            <a:r>
              <a:rPr lang="en-US" dirty="0"/>
              <a:t>Height of node </a:t>
            </a:r>
            <a:r>
              <a:rPr lang="en-US" dirty="0" smtClean="0"/>
              <a:t>B,C is 2</a:t>
            </a:r>
            <a:endParaRPr lang="en-US" dirty="0"/>
          </a:p>
          <a:p>
            <a:pPr lvl="0" fontAlgn="base"/>
            <a:r>
              <a:rPr lang="en-US" dirty="0" smtClean="0"/>
              <a:t>Height </a:t>
            </a:r>
            <a:r>
              <a:rPr lang="en-US" dirty="0"/>
              <a:t>of node </a:t>
            </a:r>
            <a:r>
              <a:rPr lang="en-US" dirty="0" smtClean="0"/>
              <a:t>D, F, H, I, J and K is 0.</a:t>
            </a:r>
            <a:endParaRPr lang="en-US" dirty="0"/>
          </a:p>
        </p:txBody>
      </p:sp>
      <p:pic>
        <p:nvPicPr>
          <p:cNvPr id="6" name="Picture 5" descr="https://www.gatevidyalay.com/wp-content/uploads/2018/07/Height-Tree-Terminolog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2" y="1571624"/>
            <a:ext cx="5824538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1626"/>
            <a:ext cx="4691063" cy="4571998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u="sng" dirty="0" smtClean="0"/>
              <a:t>Depth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Total number of edges from root node to a particular node is called as </a:t>
            </a:r>
            <a:r>
              <a:rPr lang="en-US" b="1" dirty="0"/>
              <a:t>depth of that node</a:t>
            </a:r>
            <a:r>
              <a:rPr lang="en-US" dirty="0"/>
              <a:t>.</a:t>
            </a:r>
          </a:p>
          <a:p>
            <a:pPr lvl="0" fontAlgn="base"/>
            <a:r>
              <a:rPr lang="en-US" b="1" dirty="0"/>
              <a:t>Depth of a tree</a:t>
            </a:r>
            <a:r>
              <a:rPr lang="en-US" dirty="0"/>
              <a:t> is the total number of edges from root node to a leaf node in the longest path.</a:t>
            </a:r>
          </a:p>
          <a:p>
            <a:pPr lvl="0" fontAlgn="base"/>
            <a:r>
              <a:rPr lang="en-US" dirty="0"/>
              <a:t>Depth of the root node = 0</a:t>
            </a:r>
          </a:p>
          <a:p>
            <a:pPr lvl="0" fontAlgn="base"/>
            <a:r>
              <a:rPr lang="en-US" dirty="0"/>
              <a:t>The terms “level” and “depth” are used interchangeably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Here,</a:t>
            </a:r>
          </a:p>
          <a:p>
            <a:pPr lvl="0" fontAlgn="base"/>
            <a:r>
              <a:rPr lang="en-US" dirty="0"/>
              <a:t>Depth of node A </a:t>
            </a:r>
            <a:r>
              <a:rPr lang="en-US" dirty="0" smtClean="0"/>
              <a:t>is 0.</a:t>
            </a:r>
            <a:endParaRPr lang="en-US" dirty="0"/>
          </a:p>
          <a:p>
            <a:pPr lvl="0" fontAlgn="base"/>
            <a:r>
              <a:rPr lang="en-US" dirty="0"/>
              <a:t>Depth of node </a:t>
            </a:r>
            <a:r>
              <a:rPr lang="en-US" dirty="0" smtClean="0"/>
              <a:t>B and C is 1.</a:t>
            </a:r>
            <a:endParaRPr lang="en-US" dirty="0"/>
          </a:p>
          <a:p>
            <a:pPr lvl="0" fontAlgn="base"/>
            <a:r>
              <a:rPr lang="en-US" dirty="0" smtClean="0"/>
              <a:t>Depth </a:t>
            </a:r>
            <a:r>
              <a:rPr lang="en-US" dirty="0"/>
              <a:t>of node </a:t>
            </a:r>
            <a:r>
              <a:rPr lang="en-US" dirty="0" smtClean="0"/>
              <a:t>D, E,  and G is 2.</a:t>
            </a:r>
            <a:endParaRPr lang="en-US" dirty="0"/>
          </a:p>
          <a:p>
            <a:pPr lvl="0" fontAlgn="base"/>
            <a:r>
              <a:rPr lang="en-US" dirty="0" smtClean="0"/>
              <a:t>Depth </a:t>
            </a:r>
            <a:r>
              <a:rPr lang="en-US" dirty="0"/>
              <a:t>of node </a:t>
            </a:r>
            <a:r>
              <a:rPr lang="en-US" dirty="0" smtClean="0"/>
              <a:t>I, J and K is 3.</a:t>
            </a:r>
            <a:endParaRPr lang="en-US" dirty="0"/>
          </a:p>
        </p:txBody>
      </p:sp>
      <p:pic>
        <p:nvPicPr>
          <p:cNvPr id="5" name="Picture 4" descr="https://www.gatevidyalay.com/wp-content/uploads/2018/07/Depth-Tree-Terminolog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1571626"/>
            <a:ext cx="5681662" cy="45719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1626"/>
            <a:ext cx="4691063" cy="4571998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Subtree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 </a:t>
            </a:r>
            <a:r>
              <a:rPr lang="en-US" dirty="0" smtClean="0"/>
              <a:t>In </a:t>
            </a:r>
            <a:r>
              <a:rPr lang="en-US" dirty="0"/>
              <a:t>a tree, each child from a node </a:t>
            </a:r>
            <a:r>
              <a:rPr lang="en-US" dirty="0" smtClean="0"/>
              <a:t>forms a</a:t>
            </a:r>
            <a:r>
              <a:rPr lang="en-US" dirty="0"/>
              <a:t> </a:t>
            </a:r>
            <a:r>
              <a:rPr lang="en-US" b="1" dirty="0"/>
              <a:t>subtree</a:t>
            </a:r>
            <a:r>
              <a:rPr lang="en-US" dirty="0"/>
              <a:t> recursively.</a:t>
            </a:r>
          </a:p>
          <a:p>
            <a:pPr marL="0" lvl="0" indent="0" fontAlgn="base">
              <a:buNone/>
            </a:pPr>
            <a:endParaRPr lang="en-US" dirty="0" smtClean="0"/>
          </a:p>
          <a:p>
            <a:pPr lvl="0" fontAlgn="base"/>
            <a:r>
              <a:rPr lang="en-US" dirty="0" smtClean="0"/>
              <a:t>Every </a:t>
            </a:r>
            <a:r>
              <a:rPr lang="en-US" dirty="0"/>
              <a:t>child node forms a subtree on its parent node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https://www.gatevidyalay.com/wp-content/uploads/2018/07/Subtree-Tree-Terminolog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1571626"/>
            <a:ext cx="5467350" cy="45719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6"/>
            <a:ext cx="4233864" cy="4571998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Forest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A forest is a set of disjoint trees.</a:t>
            </a:r>
          </a:p>
        </p:txBody>
      </p:sp>
      <p:pic>
        <p:nvPicPr>
          <p:cNvPr id="5" name="Picture 4" descr="https://www.gatevidyalay.com/wp-content/uploads/2018/07/Forest-Tree-Terminolog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1571626"/>
            <a:ext cx="5938837" cy="45719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838"/>
          </a:xfrm>
        </p:spPr>
        <p:txBody>
          <a:bodyPr>
            <a:noAutofit/>
          </a:bodyPr>
          <a:lstStyle/>
          <a:p>
            <a:pPr algn="ctr"/>
            <a:r>
              <a:rPr lang="en-US" sz="13800" b="1" i="1" dirty="0" smtClean="0">
                <a:latin typeface="Baskerville Old Face" panose="02020602080505020303" pitchFamily="18" charset="0"/>
              </a:rPr>
              <a:t>Unit – 1</a:t>
            </a:r>
            <a:br>
              <a:rPr lang="en-US" sz="13800" b="1" i="1" dirty="0" smtClean="0">
                <a:latin typeface="Baskerville Old Face" panose="02020602080505020303" pitchFamily="18" charset="0"/>
              </a:rPr>
            </a:br>
            <a:r>
              <a:rPr lang="en-US" sz="13800" b="1" i="1" dirty="0" smtClean="0">
                <a:latin typeface="Baskerville Old Face" panose="02020602080505020303" pitchFamily="18" charset="0"/>
              </a:rPr>
              <a:t>Trees</a:t>
            </a:r>
            <a:br>
              <a:rPr lang="en-US" sz="13800" b="1" i="1" dirty="0" smtClean="0">
                <a:latin typeface="Baskerville Old Face" panose="02020602080505020303" pitchFamily="18" charset="0"/>
              </a:rPr>
            </a:br>
            <a:r>
              <a:rPr lang="en-US" sz="6000" b="1" i="1" dirty="0" smtClean="0">
                <a:latin typeface="Baskerville Old Face" panose="02020602080505020303" pitchFamily="18" charset="0"/>
              </a:rPr>
              <a:t>Tree Basics and its Terminology</a:t>
            </a:r>
            <a:endParaRPr lang="en-US" sz="13800" b="1" i="1" dirty="0">
              <a:latin typeface="Baskerville Old Face" panose="02020602080505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1779587"/>
            <a:ext cx="10515600" cy="2206626"/>
          </a:xfrm>
        </p:spPr>
        <p:txBody>
          <a:bodyPr>
            <a:normAutofit/>
          </a:bodyPr>
          <a:lstStyle/>
          <a:p>
            <a:pPr algn="ctr"/>
            <a:r>
              <a:rPr lang="en-US" sz="13800" b="1" i="1" dirty="0" smtClean="0">
                <a:latin typeface="Blackadder ITC" panose="04020505051007020D02" pitchFamily="82" charset="0"/>
              </a:rPr>
              <a:t>Thank You</a:t>
            </a:r>
            <a:endParaRPr lang="en-US" sz="13800" b="1" i="1" dirty="0">
              <a:latin typeface="Blackadder ITC" panose="04020505051007020D02" pitchFamily="8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533900"/>
          </a:xfrm>
        </p:spPr>
        <p:txBody>
          <a:bodyPr/>
          <a:lstStyle/>
          <a:p>
            <a:r>
              <a:rPr lang="en-US" dirty="0"/>
              <a:t>Tree data structure may be defined </a:t>
            </a:r>
            <a:r>
              <a:rPr lang="en-US" dirty="0" smtClean="0"/>
              <a:t>as-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Tree is a non-linear data structure which organizes data in a hierarchical structure and this is a recursive definition.</a:t>
            </a:r>
          </a:p>
          <a:p>
            <a:pPr marL="0" indent="0" algn="ctr" fontAlgn="base">
              <a:buNone/>
            </a:pPr>
            <a:r>
              <a:rPr lang="en-US" b="1" dirty="0" smtClean="0"/>
              <a:t>OR</a:t>
            </a:r>
            <a:endParaRPr lang="en-US" dirty="0"/>
          </a:p>
          <a:p>
            <a:pPr marL="0" indent="0" algn="ctr" fontAlgn="base">
              <a:buNone/>
            </a:pPr>
            <a:r>
              <a:rPr lang="en-US" dirty="0"/>
              <a:t>A tree is a connected graph without any circuits.</a:t>
            </a:r>
          </a:p>
          <a:p>
            <a:pPr marL="0" indent="0" algn="ctr" fontAlgn="base">
              <a:buNone/>
            </a:pPr>
            <a:r>
              <a:rPr lang="en-US" b="1" dirty="0"/>
              <a:t>OR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If in a graph, there is one and only one path between every pair of vertices, then graph is called as a tree.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Examples</a:t>
            </a:r>
            <a:endParaRPr lang="en-US" b="1" dirty="0"/>
          </a:p>
        </p:txBody>
      </p:sp>
      <p:pic>
        <p:nvPicPr>
          <p:cNvPr id="5" name="Picture 4" descr="https://www.gatevidyalay.com/wp-content/uploads/2018/07/Tree-Data-Structure-Examp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8764"/>
            <a:ext cx="10734675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5339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important properties of tree data structure </a:t>
            </a:r>
            <a:r>
              <a:rPr lang="en-US" dirty="0" smtClean="0"/>
              <a:t>are-</a:t>
            </a:r>
          </a:p>
          <a:p>
            <a:pPr fontAlgn="base"/>
            <a:endParaRPr lang="en-US" dirty="0"/>
          </a:p>
          <a:p>
            <a:pPr lvl="1" fontAlgn="base"/>
            <a:r>
              <a:rPr lang="en-US" dirty="0"/>
              <a:t>There is one and only one path between every pair of vertices in a tree.</a:t>
            </a:r>
          </a:p>
          <a:p>
            <a:pPr lvl="1" fontAlgn="base"/>
            <a:endParaRPr lang="en-US" dirty="0" smtClean="0"/>
          </a:p>
          <a:p>
            <a:pPr lvl="1" fontAlgn="base"/>
            <a:r>
              <a:rPr lang="en-US" dirty="0" smtClean="0"/>
              <a:t>A </a:t>
            </a:r>
            <a:r>
              <a:rPr lang="en-US" dirty="0"/>
              <a:t>tree with n vertices has exactly (n-1) edges.</a:t>
            </a:r>
          </a:p>
          <a:p>
            <a:pPr lvl="1" fontAlgn="base"/>
            <a:endParaRPr lang="en-US" dirty="0" smtClean="0"/>
          </a:p>
          <a:p>
            <a:pPr lvl="1" fontAlgn="base"/>
            <a:r>
              <a:rPr lang="en-US" dirty="0" smtClean="0"/>
              <a:t>A </a:t>
            </a:r>
            <a:r>
              <a:rPr lang="en-US" dirty="0"/>
              <a:t>graph is a tree if and only if it is minimally connected.</a:t>
            </a:r>
          </a:p>
          <a:p>
            <a:pPr lvl="1" fontAlgn="base"/>
            <a:endParaRPr lang="en-US" dirty="0" smtClean="0"/>
          </a:p>
          <a:p>
            <a:pPr lvl="1" fontAlgn="base"/>
            <a:r>
              <a:rPr lang="en-US" dirty="0" smtClean="0"/>
              <a:t>Any </a:t>
            </a:r>
            <a:r>
              <a:rPr lang="en-US" dirty="0"/>
              <a:t>connected graph with n vertices and (n-1) edges is a tree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54292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important terms related to tree data structure are-</a:t>
            </a:r>
          </a:p>
        </p:txBody>
      </p:sp>
      <p:pic>
        <p:nvPicPr>
          <p:cNvPr id="4" name="Picture 3" descr="https://www.gatevidyalay.com/wp-content/uploads/2018/07/Tree-Terminology-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8848"/>
            <a:ext cx="10320337" cy="42433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5291138" cy="4571999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Root</a:t>
            </a:r>
            <a:endParaRPr lang="en-US" dirty="0"/>
          </a:p>
          <a:p>
            <a:pPr lvl="0" fontAlgn="base"/>
            <a:r>
              <a:rPr lang="en-US" dirty="0"/>
              <a:t>The first node from where the tree originates is called as a </a:t>
            </a:r>
            <a:r>
              <a:rPr lang="en-US" b="1" dirty="0"/>
              <a:t>root node</a:t>
            </a:r>
            <a:r>
              <a:rPr lang="en-US" dirty="0"/>
              <a:t>.</a:t>
            </a:r>
          </a:p>
          <a:p>
            <a:pPr lvl="0" fontAlgn="base"/>
            <a:r>
              <a:rPr lang="en-US" dirty="0"/>
              <a:t>In any tree, there must be only one root node.</a:t>
            </a:r>
          </a:p>
          <a:p>
            <a:pPr lvl="0" fontAlgn="base"/>
            <a:r>
              <a:rPr lang="en-US" dirty="0"/>
              <a:t>We can never have multiple root nodes in a tree data structure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Here, node A is the only root node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 descr="https://www.gatevidyalay.com/wp-content/uploads/2018/07/Root-Node-Tree-Terminolog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1571625"/>
            <a:ext cx="4938712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5291138" cy="4571999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Edge-</a:t>
            </a:r>
          </a:p>
          <a:p>
            <a:pPr mar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The connecting link between any two nodes is called as an </a:t>
            </a:r>
            <a:r>
              <a:rPr lang="en-US" b="1" dirty="0"/>
              <a:t>edge</a:t>
            </a:r>
            <a:r>
              <a:rPr lang="en-US" dirty="0"/>
              <a:t>.</a:t>
            </a:r>
          </a:p>
          <a:p>
            <a:pPr marL="0" lvl="0" indent="0" fontAlgn="base">
              <a:buNone/>
            </a:pPr>
            <a:endParaRPr lang="en-US" dirty="0" smtClean="0"/>
          </a:p>
          <a:p>
            <a:pPr lvl="0" fontAlgn="base"/>
            <a:r>
              <a:rPr lang="en-US" dirty="0" smtClean="0"/>
              <a:t>In </a:t>
            </a:r>
            <a:r>
              <a:rPr lang="en-US" dirty="0"/>
              <a:t>a tree with n number of nodes, there are exactly (n-1) number of edges.</a:t>
            </a:r>
          </a:p>
        </p:txBody>
      </p:sp>
      <p:pic>
        <p:nvPicPr>
          <p:cNvPr id="5" name="Picture 4" descr="https://www.gatevidyalay.com/wp-content/uploads/2018/07/Edge-Tree-Terminolog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571626"/>
            <a:ext cx="4210050" cy="4571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5291138" cy="4571999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u="sng" dirty="0" smtClean="0"/>
              <a:t>Parent-</a:t>
            </a:r>
          </a:p>
          <a:p>
            <a:pPr lvl="0" fontAlgn="base"/>
            <a:r>
              <a:rPr lang="en-US" dirty="0" smtClean="0"/>
              <a:t>The </a:t>
            </a:r>
            <a:r>
              <a:rPr lang="en-US" dirty="0"/>
              <a:t>node which has a branch from it to any other node is called as a </a:t>
            </a:r>
            <a:r>
              <a:rPr lang="en-US" b="1" dirty="0"/>
              <a:t>parent node</a:t>
            </a:r>
            <a:r>
              <a:rPr lang="en-US" dirty="0"/>
              <a:t>.</a:t>
            </a:r>
          </a:p>
          <a:p>
            <a:pPr lvl="0" fontAlgn="base"/>
            <a:r>
              <a:rPr lang="en-US" dirty="0"/>
              <a:t>In other words, the node which has one or more children is called as a parent node.</a:t>
            </a:r>
          </a:p>
          <a:p>
            <a:pPr lvl="0" fontAlgn="base"/>
            <a:r>
              <a:rPr lang="en-US" dirty="0"/>
              <a:t>In a tree, a parent node can have any number of child nodes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Here</a:t>
            </a:r>
            <a:r>
              <a:rPr lang="en-US" dirty="0"/>
              <a:t>,</a:t>
            </a:r>
          </a:p>
          <a:p>
            <a:pPr lvl="0" fontAlgn="base"/>
            <a:r>
              <a:rPr lang="en-US" dirty="0"/>
              <a:t>Node A is the parent of nodes B and C</a:t>
            </a:r>
          </a:p>
          <a:p>
            <a:pPr lvl="0" fontAlgn="base"/>
            <a:r>
              <a:rPr lang="en-US" dirty="0"/>
              <a:t>Node B is the parent of nodes D, E and F</a:t>
            </a:r>
          </a:p>
          <a:p>
            <a:pPr lvl="0" fontAlgn="base"/>
            <a:r>
              <a:rPr lang="en-US" dirty="0"/>
              <a:t>Node C is the parent of nodes G and H</a:t>
            </a:r>
          </a:p>
          <a:p>
            <a:pPr lvl="0" fontAlgn="base"/>
            <a:r>
              <a:rPr lang="en-US" dirty="0"/>
              <a:t>Node E is the parent of nodes I and J</a:t>
            </a:r>
          </a:p>
          <a:p>
            <a:pPr lvl="0" fontAlgn="base"/>
            <a:r>
              <a:rPr lang="en-US" dirty="0"/>
              <a:t>Node G is the parent of node </a:t>
            </a:r>
            <a:r>
              <a:rPr lang="en-US" dirty="0" smtClean="0"/>
              <a:t>K</a:t>
            </a:r>
            <a:endParaRPr lang="en-US" dirty="0"/>
          </a:p>
        </p:txBody>
      </p:sp>
      <p:pic>
        <p:nvPicPr>
          <p:cNvPr id="6" name="Picture 5" descr="https://www.gatevidyalay.com/wp-content/uploads/2018/07/Parent-Tree-Terminology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71626"/>
            <a:ext cx="4495800" cy="457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https://www.gatevidyalay.com/tag/trees-in-data-structure-ppt/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447</Words>
  <Application>Microsoft Office PowerPoint</Application>
  <PresentationFormat>Widescreen</PresentationFormat>
  <Paragraphs>164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Baskerville Old Face</vt:lpstr>
      <vt:lpstr>Blackadder ITC</vt:lpstr>
      <vt:lpstr>Calibri</vt:lpstr>
      <vt:lpstr>Calibri Light</vt:lpstr>
      <vt:lpstr>Office Theme</vt:lpstr>
      <vt:lpstr>Second Year B. Tech.  Advanced Data Structures (CS228)</vt:lpstr>
      <vt:lpstr>Unit – 1 Trees Tree Basics and its Terminology</vt:lpstr>
      <vt:lpstr>Tree Definition</vt:lpstr>
      <vt:lpstr>Tree Examples</vt:lpstr>
      <vt:lpstr>Tree Properties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Year B. Tech.  Advanced Data Structures (CS228)</dc:title>
  <dc:creator>PDG1</dc:creator>
  <cp:lastModifiedBy>PDG1</cp:lastModifiedBy>
  <cp:revision>19</cp:revision>
  <dcterms:created xsi:type="dcterms:W3CDTF">2020-12-11T07:25:14Z</dcterms:created>
  <dcterms:modified xsi:type="dcterms:W3CDTF">2021-01-05T04:48:14Z</dcterms:modified>
</cp:coreProperties>
</file>