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2" r:id="rId3"/>
    <p:sldId id="263" r:id="rId4"/>
    <p:sldId id="264" r:id="rId5"/>
    <p:sldId id="273" r:id="rId6"/>
    <p:sldId id="270" r:id="rId7"/>
    <p:sldId id="267" r:id="rId8"/>
    <p:sldId id="266" r:id="rId9"/>
    <p:sldId id="272" r:id="rId10"/>
    <p:sldId id="271"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1-11T03:39:10.125"/>
    </inkml:context>
    <inkml:brush xml:id="br0">
      <inkml:brushProperty name="width" value="0.05292" units="cm"/>
      <inkml:brushProperty name="height" value="0.05292" units="cm"/>
      <inkml:brushProperty name="color" value="#FF0000"/>
    </inkml:brush>
  </inkml:definitions>
  <inkml:trace contextRef="#ctx0" brushRef="#br0">16371 12105 0,'-25'24'62,"0"-24"-62,25 25 16,-24 0-1,24 25 1,-50-1-16,0 26 16,-24 49-1,-25 0 1,0 49-16,-50 75 16,-50 75-1,1-75 1,74-50-1,0-49-15,25-25 16,49-74 0,0 24-1,26-24-15,-1-25 16,0 24 0,0-24-1,0 0 1</inkml:trace>
  <inkml:trace contextRef="#ctx0" brushRef="#br0" timeOffset="1211.8101">14560 12204 0,'50'0'47,"24"25"-31,75 49-1,50 25 1,-26 50 0,75 0-16,-24 25 15,-1-50 1,-25 0 0,-49-25-16,0-25 15,-50-24 1,-24 0-1,24-26 1,-50-24-16,1 0 16,-50 25-1,25-25 1,0 0 15,-1 0 47,-24 25-62,0 0 31</inkml:trace>
  <inkml:trace contextRef="#ctx0" brushRef="#br0" timeOffset="7983.3417">13395 12402 0,'-25'0'62,"0"25"-31,25 0-15,-50 25 0,-24 49-16,-75 50 15,-74 24 1,-75 100-1,50-25-15,25 0 16,24-49 0,51-100-1,73-25 1,26-24-16,-1-25 16,25-25 15,25 24-16</inkml:trace>
  <inkml:trace contextRef="#ctx0" brushRef="#br0" timeOffset="8941.9807">11708 12080 0,'25'25'63,"74"24"-47,50 51-1,24 48 1,51 76-16,73 48 15,-49-73 1,-25-1 0,-49-98-16,-50-1 15,-74-50 1,-25-49 0,24 25-1,-49 0-15,0 0 125</inkml:trace>
  <inkml:trace contextRef="#ctx0" brushRef="#br0" timeOffset="28847.2973">12452 11237 0,'25'0'141,"24"0"-126,1 0 1,24 0-16,26 0 16,48 0-1,-24 0 1,25 24-16,-25-24 15,25 0 1,-25 25 0,25-25-1,-50 25-15,50-25 16,-50 0 0,25 0-1,-25 0 1,26 0-16,-26-25 15,0 25 1,-25 0 0,1 0-1,-1 0-15,1 0 16,-1 0 0,25 0-1,-24 0-15,-1 0 16,0 0-1,1 0 1,-1 0-16,1 0 16,-1-25-1,-24 1 1,-1 24 0,-24-25-1,25 0-15,-25 25 16,-1 0-1,1-25 1,0 0-16,0 25 16,24 0-1,-24-25 1,0 25 0,-25-24-16,25 24 15,0-25 16,-1 25-31,1 0 16,0-25 0,0 0-1,0 25 1,-1 0 0</inkml:trace>
  <inkml:trace contextRef="#ctx0" brushRef="#br0" timeOffset="33636.5012">19447 12923 0,'25'0'172,"-1"0"-172,1 0 16,0 0 0,0 0-1,25 0-15,-26 0 16,26 0-1,-25 0 1,49 0 0,-24 25-16,-25-25 15,24 0 1,-24 0 0,49 0-1,-49 0-15,25 0 16,-25 0-1,24 0 1,1 0-16,-1 0 16,-24 0-1,0 0 1,25 0 0,-26 0-16,1 25 15,0-25 1,0 0-1,0 0-15,24 0 16,-24 0 0,0 0-1,0 0 1,-1 0-16,1 0 16</inkml:trace>
  <inkml:trace contextRef="#ctx0" brushRef="#br0" timeOffset="34605.1493">20365 12452 0,'49'25'16,"1"24"-1,24 1 1,50 24-16,-49 26 16,24-51-1,-74 1 1,24-50-1,-49 25-15,25-25 16,0 0 31,0 0-47,0 0 31,-25 24 47,0 1-62,-50 25 0,-74 24-1,-50 150 1,-148 123-16,-25 25 15,123-124 1,100-99 0,75-50-16,24-99 31</inkml:trace>
  <inkml:trace contextRef="#ctx0" brushRef="#br0" timeOffset="101973.2184">24829 15528 0,'0'0'0,"25"0"110,25 0-95,24 25 1,26-1-16,48 1 16,51 25-1,-1-25 1,1-1 0,-26 1-16,-24-25 15,-50 0 1,-24-25-1,-1 1-15,-49 24 282,0-25-251,0 25-15,-1-25-1,76 25-15,-26-25 16,25-24-1,0 24 1,25 0 0,-49 25-16,-1 0 15,-49 0 1,0 0 0,0 0-1,0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33973-0A88-4268-93B0-D91ED5E35423}"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692D8-1D8D-48EC-8B9C-FC35406A18B7}" type="slidenum">
              <a:rPr lang="en-US" smtClean="0"/>
              <a:t>‹#›</a:t>
            </a:fld>
            <a:endParaRPr lang="en-US"/>
          </a:p>
        </p:txBody>
      </p:sp>
    </p:spTree>
    <p:extLst>
      <p:ext uri="{BB962C8B-B14F-4D97-AF65-F5344CB8AC3E}">
        <p14:creationId xmlns:p14="http://schemas.microsoft.com/office/powerpoint/2010/main" val="54064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2</a:t>
            </a:fld>
            <a:endParaRPr lang="en-US"/>
          </a:p>
        </p:txBody>
      </p:sp>
    </p:spTree>
    <p:extLst>
      <p:ext uri="{BB962C8B-B14F-4D97-AF65-F5344CB8AC3E}">
        <p14:creationId xmlns:p14="http://schemas.microsoft.com/office/powerpoint/2010/main" val="153677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3</a:t>
            </a:fld>
            <a:endParaRPr lang="en-US"/>
          </a:p>
        </p:txBody>
      </p:sp>
    </p:spTree>
    <p:extLst>
      <p:ext uri="{BB962C8B-B14F-4D97-AF65-F5344CB8AC3E}">
        <p14:creationId xmlns:p14="http://schemas.microsoft.com/office/powerpoint/2010/main" val="414306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4</a:t>
            </a:fld>
            <a:endParaRPr lang="en-US"/>
          </a:p>
        </p:txBody>
      </p:sp>
    </p:spTree>
    <p:extLst>
      <p:ext uri="{BB962C8B-B14F-4D97-AF65-F5344CB8AC3E}">
        <p14:creationId xmlns:p14="http://schemas.microsoft.com/office/powerpoint/2010/main" val="411477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5</a:t>
            </a:fld>
            <a:endParaRPr lang="en-US"/>
          </a:p>
        </p:txBody>
      </p:sp>
    </p:spTree>
    <p:extLst>
      <p:ext uri="{BB962C8B-B14F-4D97-AF65-F5344CB8AC3E}">
        <p14:creationId xmlns:p14="http://schemas.microsoft.com/office/powerpoint/2010/main" val="307812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6</a:t>
            </a:fld>
            <a:endParaRPr lang="en-US"/>
          </a:p>
        </p:txBody>
      </p:sp>
    </p:spTree>
    <p:extLst>
      <p:ext uri="{BB962C8B-B14F-4D97-AF65-F5344CB8AC3E}">
        <p14:creationId xmlns:p14="http://schemas.microsoft.com/office/powerpoint/2010/main" val="300386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7</a:t>
            </a:fld>
            <a:endParaRPr lang="en-US"/>
          </a:p>
        </p:txBody>
      </p:sp>
    </p:spTree>
    <p:extLst>
      <p:ext uri="{BB962C8B-B14F-4D97-AF65-F5344CB8AC3E}">
        <p14:creationId xmlns:p14="http://schemas.microsoft.com/office/powerpoint/2010/main" val="350525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8</a:t>
            </a:fld>
            <a:endParaRPr lang="en-US"/>
          </a:p>
        </p:txBody>
      </p:sp>
    </p:spTree>
    <p:extLst>
      <p:ext uri="{BB962C8B-B14F-4D97-AF65-F5344CB8AC3E}">
        <p14:creationId xmlns:p14="http://schemas.microsoft.com/office/powerpoint/2010/main" val="247921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9</a:t>
            </a:fld>
            <a:endParaRPr lang="en-US"/>
          </a:p>
        </p:txBody>
      </p:sp>
    </p:spTree>
    <p:extLst>
      <p:ext uri="{BB962C8B-B14F-4D97-AF65-F5344CB8AC3E}">
        <p14:creationId xmlns:p14="http://schemas.microsoft.com/office/powerpoint/2010/main" val="14191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692D8-1D8D-48EC-8B9C-FC35406A18B7}" type="slidenum">
              <a:rPr lang="en-US" smtClean="0"/>
              <a:t>10</a:t>
            </a:fld>
            <a:endParaRPr lang="en-US"/>
          </a:p>
        </p:txBody>
      </p:sp>
    </p:spTree>
    <p:extLst>
      <p:ext uri="{BB962C8B-B14F-4D97-AF65-F5344CB8AC3E}">
        <p14:creationId xmlns:p14="http://schemas.microsoft.com/office/powerpoint/2010/main" val="389187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0D8C80-2772-4BB8-A54B-9FB0D742B295}" type="datetime1">
              <a:rPr lang="en-US" smtClean="0"/>
              <a:t>1/13/2021</a:t>
            </a:fld>
            <a:endParaRPr lang="en-US"/>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54916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78756-0FD0-48DA-A759-783F6DE3189F}" type="datetime1">
              <a:rPr lang="en-US" smtClean="0"/>
              <a:t>1/13/2021</a:t>
            </a:fld>
            <a:endParaRPr lang="en-US"/>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83678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3FB04-97C4-4449-95A8-4ADFF4A447BC}" type="datetime1">
              <a:rPr lang="en-US" smtClean="0"/>
              <a:t>1/13/2021</a:t>
            </a:fld>
            <a:endParaRPr lang="en-US"/>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97667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EDE95-1BFF-43DB-80DB-238F3C00FA1A}" type="datetime1">
              <a:rPr lang="en-US" smtClean="0"/>
              <a:t>1/13/2021</a:t>
            </a:fld>
            <a:endParaRPr lang="en-US"/>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401937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90E95-6617-4C1B-8279-212FB880707A}" type="datetime1">
              <a:rPr lang="en-US" smtClean="0"/>
              <a:t>1/13/2021</a:t>
            </a:fld>
            <a:endParaRPr lang="en-US"/>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
        <p:nvSpPr>
          <p:cNvPr id="6" name="Slide Number Placeholder 5"/>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160443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9D17E-04A6-4C94-AC23-4180BF6F88E5}" type="datetime1">
              <a:rPr lang="en-US" smtClean="0"/>
              <a:t>1/13/2021</a:t>
            </a:fld>
            <a:endParaRPr lang="en-US"/>
          </a:p>
        </p:txBody>
      </p:sp>
      <p:sp>
        <p:nvSpPr>
          <p:cNvPr id="6" name="Footer Placeholder 5"/>
          <p:cNvSpPr>
            <a:spLocks noGrp="1"/>
          </p:cNvSpPr>
          <p:nvPr>
            <p:ph type="ftr" sz="quarter" idx="11"/>
          </p:nvPr>
        </p:nvSpPr>
        <p:spPr/>
        <p:txBody>
          <a:bodyPr/>
          <a:lstStyle/>
          <a:p>
            <a:r>
              <a:rPr lang="en-US" smtClean="0"/>
              <a:t>https://www.gatevidyalay.com/binary-tree-types-of-trees-in-data-structure/</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5070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43902-714B-419B-A296-DB1C5608A4FD}" type="datetime1">
              <a:rPr lang="en-US" smtClean="0"/>
              <a:t>1/13/2021</a:t>
            </a:fld>
            <a:endParaRPr lang="en-US"/>
          </a:p>
        </p:txBody>
      </p:sp>
      <p:sp>
        <p:nvSpPr>
          <p:cNvPr id="8" name="Footer Placeholder 7"/>
          <p:cNvSpPr>
            <a:spLocks noGrp="1"/>
          </p:cNvSpPr>
          <p:nvPr>
            <p:ph type="ftr" sz="quarter" idx="11"/>
          </p:nvPr>
        </p:nvSpPr>
        <p:spPr/>
        <p:txBody>
          <a:bodyPr/>
          <a:lstStyle/>
          <a:p>
            <a:r>
              <a:rPr lang="en-US" smtClean="0"/>
              <a:t>https://www.gatevidyalay.com/binary-tree-types-of-trees-in-data-structure/</a:t>
            </a:r>
            <a:endParaRPr lang="en-US"/>
          </a:p>
        </p:txBody>
      </p:sp>
      <p:sp>
        <p:nvSpPr>
          <p:cNvPr id="9" name="Slide Number Placeholder 8"/>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342908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96A33-82E5-4C52-A094-C476D9C89D59}" type="datetime1">
              <a:rPr lang="en-US" smtClean="0"/>
              <a:t>1/13/2021</a:t>
            </a:fld>
            <a:endParaRPr lang="en-US"/>
          </a:p>
        </p:txBody>
      </p:sp>
      <p:sp>
        <p:nvSpPr>
          <p:cNvPr id="4" name="Footer Placeholder 3"/>
          <p:cNvSpPr>
            <a:spLocks noGrp="1"/>
          </p:cNvSpPr>
          <p:nvPr>
            <p:ph type="ftr" sz="quarter" idx="11"/>
          </p:nvPr>
        </p:nvSpPr>
        <p:spPr/>
        <p:txBody>
          <a:bodyPr/>
          <a:lstStyle/>
          <a:p>
            <a:r>
              <a:rPr lang="en-US" smtClean="0"/>
              <a:t>https://www.gatevidyalay.com/binary-tree-types-of-trees-in-data-structure/</a:t>
            </a:r>
            <a:endParaRPr lang="en-US"/>
          </a:p>
        </p:txBody>
      </p:sp>
      <p:sp>
        <p:nvSpPr>
          <p:cNvPr id="5" name="Slide Number Placeholder 4"/>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50298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1752B-FD02-4717-85F6-A38E06DEB9E2}" type="datetime1">
              <a:rPr lang="en-US" smtClean="0"/>
              <a:t>1/13/2021</a:t>
            </a:fld>
            <a:endParaRPr lang="en-US"/>
          </a:p>
        </p:txBody>
      </p:sp>
      <p:sp>
        <p:nvSpPr>
          <p:cNvPr id="3" name="Footer Placeholder 2"/>
          <p:cNvSpPr>
            <a:spLocks noGrp="1"/>
          </p:cNvSpPr>
          <p:nvPr>
            <p:ph type="ftr" sz="quarter" idx="11"/>
          </p:nvPr>
        </p:nvSpPr>
        <p:spPr/>
        <p:txBody>
          <a:bodyPr/>
          <a:lstStyle/>
          <a:p>
            <a:r>
              <a:rPr lang="en-US" smtClean="0"/>
              <a:t>https://www.gatevidyalay.com/binary-tree-types-of-trees-in-data-structure/</a:t>
            </a:r>
            <a:endParaRPr lang="en-US"/>
          </a:p>
        </p:txBody>
      </p:sp>
      <p:sp>
        <p:nvSpPr>
          <p:cNvPr id="4" name="Slide Number Placeholder 3"/>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372101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40C80-A591-44B2-B098-DE695B4F0880}" type="datetime1">
              <a:rPr lang="en-US" smtClean="0"/>
              <a:t>1/13/2021</a:t>
            </a:fld>
            <a:endParaRPr lang="en-US"/>
          </a:p>
        </p:txBody>
      </p:sp>
      <p:sp>
        <p:nvSpPr>
          <p:cNvPr id="6" name="Footer Placeholder 5"/>
          <p:cNvSpPr>
            <a:spLocks noGrp="1"/>
          </p:cNvSpPr>
          <p:nvPr>
            <p:ph type="ftr" sz="quarter" idx="11"/>
          </p:nvPr>
        </p:nvSpPr>
        <p:spPr/>
        <p:txBody>
          <a:bodyPr/>
          <a:lstStyle/>
          <a:p>
            <a:r>
              <a:rPr lang="en-US" smtClean="0"/>
              <a:t>https://www.gatevidyalay.com/binary-tree-types-of-trees-in-data-structure/</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28929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9DF5D-0EF5-4C03-AA01-9E27CEE62856}" type="datetime1">
              <a:rPr lang="en-US" smtClean="0"/>
              <a:t>1/13/2021</a:t>
            </a:fld>
            <a:endParaRPr lang="en-US"/>
          </a:p>
        </p:txBody>
      </p:sp>
      <p:sp>
        <p:nvSpPr>
          <p:cNvPr id="6" name="Footer Placeholder 5"/>
          <p:cNvSpPr>
            <a:spLocks noGrp="1"/>
          </p:cNvSpPr>
          <p:nvPr>
            <p:ph type="ftr" sz="quarter" idx="11"/>
          </p:nvPr>
        </p:nvSpPr>
        <p:spPr/>
        <p:txBody>
          <a:bodyPr/>
          <a:lstStyle/>
          <a:p>
            <a:r>
              <a:rPr lang="en-US" smtClean="0"/>
              <a:t>https://www.gatevidyalay.com/binary-tree-types-of-trees-in-data-structure/</a:t>
            </a:r>
            <a:endParaRPr lang="en-US"/>
          </a:p>
        </p:txBody>
      </p:sp>
      <p:sp>
        <p:nvSpPr>
          <p:cNvPr id="7" name="Slide Number Placeholder 6"/>
          <p:cNvSpPr>
            <a:spLocks noGrp="1"/>
          </p:cNvSpPr>
          <p:nvPr>
            <p:ph type="sldNum" sz="quarter" idx="12"/>
          </p:nvPr>
        </p:nvSpPr>
        <p:spPr/>
        <p:txBody>
          <a:bodyPr/>
          <a:lstStyle/>
          <a:p>
            <a:fld id="{541DF4B6-DA85-4DF6-86EC-5DE097472F1A}" type="slidenum">
              <a:rPr lang="en-US" smtClean="0"/>
              <a:t>‹#›</a:t>
            </a:fld>
            <a:endParaRPr lang="en-US"/>
          </a:p>
        </p:txBody>
      </p:sp>
    </p:spTree>
    <p:extLst>
      <p:ext uri="{BB962C8B-B14F-4D97-AF65-F5344CB8AC3E}">
        <p14:creationId xmlns:p14="http://schemas.microsoft.com/office/powerpoint/2010/main" val="115953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86C8B-D8A5-4E6A-A796-F68F394A896A}" type="datetime1">
              <a:rPr lang="en-US" smtClean="0"/>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https://www.gatevidyalay.com/binary-tree-types-of-trees-in-data-structure/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DF4B6-DA85-4DF6-86EC-5DE097472F1A}" type="slidenum">
              <a:rPr lang="en-US" smtClean="0"/>
              <a:t>‹#›</a:t>
            </a:fld>
            <a:endParaRPr lang="en-US"/>
          </a:p>
        </p:txBody>
      </p:sp>
    </p:spTree>
    <p:extLst>
      <p:ext uri="{BB962C8B-B14F-4D97-AF65-F5344CB8AC3E}">
        <p14:creationId xmlns:p14="http://schemas.microsoft.com/office/powerpoint/2010/main" val="80064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raph_theory"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Ternary_tree" TargetMode="External"/><Relationship Id="rId5" Type="http://schemas.openxmlformats.org/officeDocument/2006/relationships/hyperlink" Target="https://en.wikipedia.org/wiki/Binary_tree" TargetMode="External"/><Relationship Id="rId4" Type="http://schemas.openxmlformats.org/officeDocument/2006/relationships/hyperlink" Target="https://en.wikipedia.org/wiki/Tree_(graph_theor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eaf_no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600"/>
            <a:ext cx="9144000" cy="3281363"/>
          </a:xfrm>
        </p:spPr>
        <p:txBody>
          <a:bodyPr>
            <a:normAutofit fontScale="90000"/>
          </a:bodyPr>
          <a:lstStyle/>
          <a:p>
            <a:r>
              <a:rPr lang="en-US" dirty="0" smtClean="0"/>
              <a:t>Second Year B. Tech.</a:t>
            </a:r>
            <a:br>
              <a:rPr lang="en-US" dirty="0" smtClean="0"/>
            </a:br>
            <a:r>
              <a:rPr lang="en-US" dirty="0" smtClean="0"/>
              <a:t/>
            </a:r>
            <a:br>
              <a:rPr lang="en-US" dirty="0" smtClean="0"/>
            </a:br>
            <a:r>
              <a:rPr lang="en-US" dirty="0" smtClean="0"/>
              <a:t>Advanced Data Structures (CS228)</a:t>
            </a:r>
            <a:endParaRPr lang="en-US" dirty="0"/>
          </a:p>
        </p:txBody>
      </p:sp>
      <p:sp>
        <p:nvSpPr>
          <p:cNvPr id="3" name="Subtitle 2"/>
          <p:cNvSpPr>
            <a:spLocks noGrp="1"/>
          </p:cNvSpPr>
          <p:nvPr>
            <p:ph type="subTitle" idx="1"/>
          </p:nvPr>
        </p:nvSpPr>
        <p:spPr>
          <a:xfrm>
            <a:off x="1524000" y="4343400"/>
            <a:ext cx="9144000" cy="2243138"/>
          </a:xfrm>
        </p:spPr>
        <p:txBody>
          <a:bodyPr>
            <a:noAutofit/>
          </a:bodyPr>
          <a:lstStyle/>
          <a:p>
            <a:r>
              <a:rPr lang="en-US" sz="1800" b="1" dirty="0" smtClean="0"/>
              <a:t>By</a:t>
            </a:r>
          </a:p>
          <a:p>
            <a:endParaRPr lang="en-US" sz="1000" b="1" dirty="0" smtClean="0"/>
          </a:p>
          <a:p>
            <a:r>
              <a:rPr lang="en-US" sz="1800" b="1" dirty="0" smtClean="0"/>
              <a:t>Dr. </a:t>
            </a:r>
            <a:r>
              <a:rPr lang="en-US" sz="1800" b="1" dirty="0" err="1" smtClean="0"/>
              <a:t>Pramod</a:t>
            </a:r>
            <a:r>
              <a:rPr lang="en-US" sz="1800" b="1" dirty="0" smtClean="0"/>
              <a:t> D. </a:t>
            </a:r>
            <a:r>
              <a:rPr lang="en-US" sz="1800" b="1" dirty="0" err="1" smtClean="0"/>
              <a:t>Ganjewar</a:t>
            </a:r>
            <a:endParaRPr lang="en-US" sz="1800" b="1" dirty="0" smtClean="0"/>
          </a:p>
          <a:p>
            <a:r>
              <a:rPr lang="en-US" sz="1800" b="1" dirty="0" smtClean="0"/>
              <a:t>Senior Assistant Professor,</a:t>
            </a:r>
          </a:p>
          <a:p>
            <a:r>
              <a:rPr lang="en-US" sz="1800" b="1" dirty="0" smtClean="0"/>
              <a:t>School of Computer Engineering,</a:t>
            </a:r>
          </a:p>
          <a:p>
            <a:r>
              <a:rPr lang="en-US" sz="1800" b="1" dirty="0" smtClean="0"/>
              <a:t>MIT Academy of Engineering, </a:t>
            </a:r>
            <a:r>
              <a:rPr lang="en-US" sz="1800" b="1" dirty="0" err="1" smtClean="0"/>
              <a:t>Alandi</a:t>
            </a:r>
            <a:r>
              <a:rPr lang="en-US" sz="1800" b="1" dirty="0" smtClean="0"/>
              <a:t>(D.),Pune</a:t>
            </a:r>
            <a:endParaRPr lang="en-US" sz="1800" b="1" dirty="0"/>
          </a:p>
        </p:txBody>
      </p:sp>
    </p:spTree>
    <p:extLst>
      <p:ext uri="{BB962C8B-B14F-4D97-AF65-F5344CB8AC3E}">
        <p14:creationId xmlns:p14="http://schemas.microsoft.com/office/powerpoint/2010/main" val="2327556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Converting m – </a:t>
            </a:r>
            <a:r>
              <a:rPr lang="en-US" b="1" dirty="0" err="1" smtClean="0"/>
              <a:t>ary</a:t>
            </a:r>
            <a:r>
              <a:rPr lang="en-US" b="1" dirty="0" smtClean="0"/>
              <a:t> Tree to Binary Tree</a:t>
            </a:r>
            <a:endParaRPr lang="en-US" b="1" dirty="0"/>
          </a:p>
        </p:txBody>
      </p:sp>
      <p:sp>
        <p:nvSpPr>
          <p:cNvPr id="3" name="Content Placeholder 2"/>
          <p:cNvSpPr>
            <a:spLocks noGrp="1"/>
          </p:cNvSpPr>
          <p:nvPr>
            <p:ph idx="1"/>
          </p:nvPr>
        </p:nvSpPr>
        <p:spPr>
          <a:xfrm>
            <a:off x="838200" y="1228726"/>
            <a:ext cx="10515600" cy="4948237"/>
          </a:xfrm>
        </p:spPr>
        <p:txBody>
          <a:bodyPr>
            <a:normAutofit/>
          </a:bodyPr>
          <a:lstStyle/>
          <a:p>
            <a:r>
              <a:rPr lang="en-US" dirty="0" smtClean="0"/>
              <a:t>Steps for converting m – </a:t>
            </a:r>
            <a:r>
              <a:rPr lang="en-US" dirty="0" err="1" smtClean="0"/>
              <a:t>ary</a:t>
            </a:r>
            <a:r>
              <a:rPr lang="en-US" dirty="0" smtClean="0"/>
              <a:t> tree to binary tree</a:t>
            </a:r>
          </a:p>
          <a:p>
            <a:pPr marL="0" indent="0">
              <a:buNone/>
            </a:pPr>
            <a:endParaRPr lang="en-US" dirty="0" smtClean="0"/>
          </a:p>
          <a:p>
            <a:pPr lvl="1"/>
            <a:r>
              <a:rPr lang="en-US" dirty="0" smtClean="0"/>
              <a:t>First</a:t>
            </a:r>
            <a:r>
              <a:rPr lang="en-US" dirty="0"/>
              <a:t>, we link all the immediate children nodes of a given parent node together in order to form a link list. </a:t>
            </a:r>
            <a:endParaRPr lang="en-US" dirty="0" smtClean="0"/>
          </a:p>
          <a:p>
            <a:pPr lvl="1"/>
            <a:r>
              <a:rPr lang="en-US" dirty="0" smtClean="0"/>
              <a:t>Second, </a:t>
            </a:r>
            <a:r>
              <a:rPr lang="en-US" dirty="0"/>
              <a:t>we keep the link from the parent to the first (i.e., the leftmost) </a:t>
            </a:r>
            <a:r>
              <a:rPr lang="en-US" dirty="0" smtClean="0"/>
              <a:t>child.</a:t>
            </a:r>
          </a:p>
          <a:p>
            <a:pPr lvl="1"/>
            <a:r>
              <a:rPr lang="en-US" dirty="0" smtClean="0"/>
              <a:t>Third, Remove </a:t>
            </a:r>
            <a:r>
              <a:rPr lang="en-US" dirty="0"/>
              <a:t>all the other links to the rest of the children. </a:t>
            </a:r>
            <a:endParaRPr lang="en-US" dirty="0" smtClean="0"/>
          </a:p>
          <a:p>
            <a:pPr lvl="1"/>
            <a:r>
              <a:rPr lang="en-US" dirty="0" smtClean="0"/>
              <a:t>Repeat </a:t>
            </a:r>
            <a:r>
              <a:rPr lang="en-US" dirty="0"/>
              <a:t>this process for all the children (if they have any children) until we have processed all the internal </a:t>
            </a:r>
            <a:r>
              <a:rPr lang="en-US" dirty="0" smtClean="0"/>
              <a:t>nodes.</a:t>
            </a:r>
          </a:p>
          <a:p>
            <a:pPr lvl="1"/>
            <a:r>
              <a:rPr lang="en-US" dirty="0" smtClean="0"/>
              <a:t>Rotate </a:t>
            </a:r>
            <a:r>
              <a:rPr lang="en-US" dirty="0"/>
              <a:t>the tree by 45 degrees clockwise. </a:t>
            </a:r>
            <a:endParaRPr lang="en-US" dirty="0" smtClean="0"/>
          </a:p>
          <a:p>
            <a:pPr lvl="1"/>
            <a:endParaRPr lang="en-US" dirty="0" smtClean="0"/>
          </a:p>
          <a:p>
            <a:r>
              <a:rPr lang="en-US" dirty="0" smtClean="0"/>
              <a:t>The </a:t>
            </a:r>
            <a:r>
              <a:rPr lang="en-US" dirty="0"/>
              <a:t>tree obtained is the desired binary tree obtained from the given </a:t>
            </a:r>
            <a:r>
              <a:rPr lang="en-US" i="1" dirty="0"/>
              <a:t>m</a:t>
            </a:r>
            <a:r>
              <a:rPr lang="en-US" dirty="0"/>
              <a:t>-</a:t>
            </a:r>
            <a:r>
              <a:rPr lang="en-US" dirty="0" err="1"/>
              <a:t>ary</a:t>
            </a:r>
            <a:r>
              <a:rPr lang="en-US" dirty="0"/>
              <a:t> tree.</a:t>
            </a:r>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spTree>
    <p:extLst>
      <p:ext uri="{BB962C8B-B14F-4D97-AF65-F5344CB8AC3E}">
        <p14:creationId xmlns:p14="http://schemas.microsoft.com/office/powerpoint/2010/main" val="918775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337" y="1779587"/>
            <a:ext cx="10515600" cy="2206626"/>
          </a:xfrm>
        </p:spPr>
        <p:txBody>
          <a:bodyPr>
            <a:normAutofit/>
          </a:bodyPr>
          <a:lstStyle/>
          <a:p>
            <a:pPr algn="ctr"/>
            <a:r>
              <a:rPr lang="en-US" sz="13800" b="1" i="1" dirty="0" smtClean="0">
                <a:latin typeface="Blackadder ITC" panose="04020505051007020D02" pitchFamily="82" charset="0"/>
              </a:rPr>
              <a:t>Thank You</a:t>
            </a:r>
            <a:endParaRPr lang="en-US" sz="13800" b="1" i="1" dirty="0">
              <a:latin typeface="Blackadder ITC" panose="04020505051007020D02" pitchFamily="82" charset="0"/>
            </a:endParaRPr>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Tree>
    <p:extLst>
      <p:ext uri="{BB962C8B-B14F-4D97-AF65-F5344CB8AC3E}">
        <p14:creationId xmlns:p14="http://schemas.microsoft.com/office/powerpoint/2010/main" val="1637930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9913"/>
          </a:xfrm>
        </p:spPr>
        <p:txBody>
          <a:bodyPr>
            <a:noAutofit/>
          </a:bodyPr>
          <a:lstStyle/>
          <a:p>
            <a:pPr algn="ctr"/>
            <a:r>
              <a:rPr lang="en-US" sz="13800" b="1" i="1" dirty="0" smtClean="0">
                <a:latin typeface="Baskerville Old Face" panose="02020602080505020303" pitchFamily="18" charset="0"/>
              </a:rPr>
              <a:t>Unit – 1</a:t>
            </a:r>
            <a:br>
              <a:rPr lang="en-US" sz="13800" b="1" i="1" dirty="0" smtClean="0">
                <a:latin typeface="Baskerville Old Face" panose="02020602080505020303" pitchFamily="18" charset="0"/>
              </a:rPr>
            </a:br>
            <a:r>
              <a:rPr lang="en-US" sz="11500" b="1" i="1" dirty="0" smtClean="0">
                <a:latin typeface="Baskerville Old Face" panose="02020602080505020303" pitchFamily="18" charset="0"/>
              </a:rPr>
              <a:t>Trees</a:t>
            </a:r>
            <a:br>
              <a:rPr lang="en-US" sz="11500" b="1" i="1" dirty="0" smtClean="0">
                <a:latin typeface="Baskerville Old Face" panose="02020602080505020303" pitchFamily="18" charset="0"/>
              </a:rPr>
            </a:br>
            <a:r>
              <a:rPr lang="en-US" sz="11500" b="1" i="1" dirty="0" smtClean="0">
                <a:latin typeface="Baskerville Old Face" panose="02020602080505020303" pitchFamily="18" charset="0"/>
              </a:rPr>
              <a:t>m - </a:t>
            </a:r>
            <a:r>
              <a:rPr lang="en-US" sz="11500" b="1" i="1" dirty="0" err="1" smtClean="0">
                <a:latin typeface="Baskerville Old Face" panose="02020602080505020303" pitchFamily="18" charset="0"/>
              </a:rPr>
              <a:t>ary</a:t>
            </a:r>
            <a:r>
              <a:rPr lang="en-US" sz="11500" b="1" i="1" dirty="0" smtClean="0">
                <a:latin typeface="Baskerville Old Face" panose="02020602080505020303" pitchFamily="18" charset="0"/>
              </a:rPr>
              <a:t> Tree</a:t>
            </a:r>
            <a:endParaRPr lang="en-US" sz="8000" b="1" i="1" dirty="0">
              <a:latin typeface="Baskerville Old Face" panose="02020602080505020303" pitchFamily="18" charset="0"/>
            </a:endParaRPr>
          </a:p>
        </p:txBody>
      </p:sp>
      <p:sp>
        <p:nvSpPr>
          <p:cNvPr id="5" name="Footer Placeholder 4"/>
          <p:cNvSpPr>
            <a:spLocks noGrp="1"/>
          </p:cNvSpPr>
          <p:nvPr>
            <p:ph type="ftr" sz="quarter" idx="11"/>
          </p:nvPr>
        </p:nvSpPr>
        <p:spPr/>
        <p:txBody>
          <a:bodyPr/>
          <a:lstStyle/>
          <a:p>
            <a:r>
              <a:rPr lang="en-US" smtClean="0"/>
              <a:t>https://www.gatevidyalay.com/binary-tree-types-of-trees-in-data-structure/</a:t>
            </a:r>
            <a:endParaRPr lang="en-US"/>
          </a:p>
        </p:txBody>
      </p:sp>
    </p:spTree>
    <p:extLst>
      <p:ext uri="{BB962C8B-B14F-4D97-AF65-F5344CB8AC3E}">
        <p14:creationId xmlns:p14="http://schemas.microsoft.com/office/powerpoint/2010/main" val="1379893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m – </a:t>
            </a:r>
            <a:r>
              <a:rPr lang="en-US" b="1" dirty="0" err="1" smtClean="0"/>
              <a:t>ary</a:t>
            </a:r>
            <a:r>
              <a:rPr lang="en-US" b="1" dirty="0" smtClean="0"/>
              <a:t> Tree</a:t>
            </a:r>
            <a:endParaRPr lang="en-US" b="1" dirty="0"/>
          </a:p>
        </p:txBody>
      </p:sp>
      <p:sp>
        <p:nvSpPr>
          <p:cNvPr id="3" name="Content Placeholder 2"/>
          <p:cNvSpPr>
            <a:spLocks noGrp="1"/>
          </p:cNvSpPr>
          <p:nvPr>
            <p:ph idx="1"/>
          </p:nvPr>
        </p:nvSpPr>
        <p:spPr>
          <a:xfrm>
            <a:off x="838200" y="1228726"/>
            <a:ext cx="4248150" cy="4948237"/>
          </a:xfrm>
        </p:spPr>
        <p:txBody>
          <a:bodyPr>
            <a:normAutofit fontScale="85000" lnSpcReduction="20000"/>
          </a:bodyPr>
          <a:lstStyle/>
          <a:p>
            <a:r>
              <a:rPr lang="en-US" b="1" u="sng" dirty="0" smtClean="0"/>
              <a:t>m – </a:t>
            </a:r>
            <a:r>
              <a:rPr lang="en-US" b="1" u="sng" dirty="0" err="1" smtClean="0"/>
              <a:t>ary</a:t>
            </a:r>
            <a:r>
              <a:rPr lang="en-US" b="1" u="sng" dirty="0" smtClean="0"/>
              <a:t> Tree</a:t>
            </a:r>
          </a:p>
          <a:p>
            <a:endParaRPr lang="en-US" dirty="0" smtClean="0"/>
          </a:p>
          <a:p>
            <a:r>
              <a:rPr lang="en-US" dirty="0" smtClean="0"/>
              <a:t>In</a:t>
            </a:r>
            <a:r>
              <a:rPr lang="en-US" dirty="0"/>
              <a:t> </a:t>
            </a:r>
            <a:r>
              <a:rPr lang="en-US" dirty="0">
                <a:hlinkClick r:id="rId3"/>
              </a:rPr>
              <a:t>graph theory</a:t>
            </a:r>
            <a:r>
              <a:rPr lang="en-US" dirty="0"/>
              <a:t>, an </a:t>
            </a:r>
            <a:r>
              <a:rPr lang="en-US" i="1" dirty="0"/>
              <a:t>m</a:t>
            </a:r>
            <a:r>
              <a:rPr lang="en-US" b="1" dirty="0"/>
              <a:t>-</a:t>
            </a:r>
            <a:r>
              <a:rPr lang="en-US" b="1" dirty="0" err="1"/>
              <a:t>ary</a:t>
            </a:r>
            <a:r>
              <a:rPr lang="en-US" b="1" dirty="0"/>
              <a:t> tree</a:t>
            </a:r>
            <a:r>
              <a:rPr lang="en-US" dirty="0"/>
              <a:t> (also known as </a:t>
            </a:r>
            <a:r>
              <a:rPr lang="en-US" i="1" dirty="0"/>
              <a:t>k</a:t>
            </a:r>
            <a:r>
              <a:rPr lang="en-US" b="1" dirty="0"/>
              <a:t>-</a:t>
            </a:r>
            <a:r>
              <a:rPr lang="en-US" b="1" dirty="0" err="1"/>
              <a:t>ary</a:t>
            </a:r>
            <a:r>
              <a:rPr lang="en-US" dirty="0"/>
              <a:t> or </a:t>
            </a:r>
            <a:r>
              <a:rPr lang="en-US" i="1" dirty="0"/>
              <a:t>k</a:t>
            </a:r>
            <a:r>
              <a:rPr lang="en-US" b="1" dirty="0"/>
              <a:t>-way</a:t>
            </a:r>
            <a:r>
              <a:rPr lang="en-US" dirty="0"/>
              <a:t> tree) is a rooted </a:t>
            </a:r>
            <a:r>
              <a:rPr lang="en-US" dirty="0">
                <a:hlinkClick r:id="rId4"/>
              </a:rPr>
              <a:t>tree</a:t>
            </a:r>
            <a:r>
              <a:rPr lang="en-US" dirty="0"/>
              <a:t> in which each node has no more than </a:t>
            </a:r>
            <a:r>
              <a:rPr lang="en-US" i="1" dirty="0"/>
              <a:t>m</a:t>
            </a:r>
            <a:r>
              <a:rPr lang="en-US" dirty="0"/>
              <a:t> children. </a:t>
            </a:r>
            <a:endParaRPr lang="en-US" dirty="0" smtClean="0"/>
          </a:p>
          <a:p>
            <a:endParaRPr lang="en-US" dirty="0" smtClean="0"/>
          </a:p>
          <a:p>
            <a:r>
              <a:rPr lang="en-US" dirty="0" smtClean="0">
                <a:solidFill>
                  <a:srgbClr val="FF0000"/>
                </a:solidFill>
              </a:rPr>
              <a:t>A</a:t>
            </a:r>
            <a:r>
              <a:rPr lang="en-US" dirty="0">
                <a:solidFill>
                  <a:srgbClr val="FF0000"/>
                </a:solidFill>
              </a:rPr>
              <a:t> </a:t>
            </a:r>
            <a:r>
              <a:rPr lang="en-US" dirty="0">
                <a:solidFill>
                  <a:srgbClr val="FF0000"/>
                </a:solidFill>
                <a:hlinkClick r:id="rId5"/>
              </a:rPr>
              <a:t>binary tree</a:t>
            </a:r>
            <a:r>
              <a:rPr lang="en-US" dirty="0">
                <a:solidFill>
                  <a:srgbClr val="FF0000"/>
                </a:solidFill>
              </a:rPr>
              <a:t> is the special case where </a:t>
            </a:r>
            <a:r>
              <a:rPr lang="en-US" i="1" dirty="0">
                <a:solidFill>
                  <a:srgbClr val="FF0000"/>
                </a:solidFill>
              </a:rPr>
              <a:t>m = 2</a:t>
            </a:r>
            <a:r>
              <a:rPr lang="en-US" dirty="0">
                <a:solidFill>
                  <a:srgbClr val="FF0000"/>
                </a:solidFill>
              </a:rPr>
              <a:t>, and a </a:t>
            </a:r>
            <a:r>
              <a:rPr lang="en-US" dirty="0">
                <a:solidFill>
                  <a:srgbClr val="FF0000"/>
                </a:solidFill>
                <a:hlinkClick r:id="rId6"/>
              </a:rPr>
              <a:t>ternary tree</a:t>
            </a:r>
            <a:r>
              <a:rPr lang="en-US" dirty="0">
                <a:solidFill>
                  <a:srgbClr val="FF0000"/>
                </a:solidFill>
              </a:rPr>
              <a:t> is another case with </a:t>
            </a:r>
            <a:r>
              <a:rPr lang="en-US" i="1" dirty="0">
                <a:solidFill>
                  <a:srgbClr val="FF0000"/>
                </a:solidFill>
              </a:rPr>
              <a:t>m = 3</a:t>
            </a:r>
            <a:r>
              <a:rPr lang="en-US" dirty="0">
                <a:solidFill>
                  <a:srgbClr val="FF0000"/>
                </a:solidFill>
              </a:rPr>
              <a:t> that limits its children to three</a:t>
            </a:r>
            <a:r>
              <a:rPr lang="en-US" dirty="0" smtClean="0">
                <a:solidFill>
                  <a:srgbClr val="FF0000"/>
                </a:solidFill>
              </a:rPr>
              <a:t>.</a:t>
            </a:r>
          </a:p>
          <a:p>
            <a:r>
              <a:rPr lang="en-US" dirty="0" smtClean="0"/>
              <a:t>Example </a:t>
            </a:r>
            <a:r>
              <a:rPr lang="en-US" dirty="0"/>
              <a:t>of a m-</a:t>
            </a:r>
            <a:r>
              <a:rPr lang="en-US" dirty="0" err="1"/>
              <a:t>ary</a:t>
            </a:r>
            <a:r>
              <a:rPr lang="en-US" dirty="0"/>
              <a:t> tree with </a:t>
            </a:r>
            <a:r>
              <a:rPr lang="en-US" i="1" dirty="0"/>
              <a:t>m=5</a:t>
            </a:r>
            <a:endParaRPr lang="en-US" dirty="0" smtClean="0"/>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pic>
        <p:nvPicPr>
          <p:cNvPr id="1026" name="Picture 2" descr="https://upload.wikimedia.org/wikipedia/en/thumb/b/b8/Karytree.png/800px-Kary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6225" y="1512062"/>
            <a:ext cx="5997575" cy="446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76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Types of m – </a:t>
            </a:r>
            <a:r>
              <a:rPr lang="en-US" b="1" dirty="0" err="1" smtClean="0"/>
              <a:t>ary</a:t>
            </a:r>
            <a:r>
              <a:rPr lang="en-US" b="1" dirty="0" smtClean="0"/>
              <a:t> Tree</a:t>
            </a:r>
            <a:endParaRPr lang="en-US" b="1" dirty="0"/>
          </a:p>
        </p:txBody>
      </p:sp>
      <p:sp>
        <p:nvSpPr>
          <p:cNvPr id="3" name="Content Placeholder 2"/>
          <p:cNvSpPr>
            <a:spLocks noGrp="1"/>
          </p:cNvSpPr>
          <p:nvPr>
            <p:ph idx="1"/>
          </p:nvPr>
        </p:nvSpPr>
        <p:spPr>
          <a:xfrm>
            <a:off x="838200" y="1428750"/>
            <a:ext cx="10515600" cy="4748213"/>
          </a:xfrm>
        </p:spPr>
        <p:txBody>
          <a:bodyPr>
            <a:normAutofit/>
          </a:bodyPr>
          <a:lstStyle/>
          <a:p>
            <a:r>
              <a:rPr lang="en-US" dirty="0"/>
              <a:t>A </a:t>
            </a:r>
            <a:r>
              <a:rPr lang="en-US" b="1" dirty="0"/>
              <a:t>full</a:t>
            </a:r>
            <a:r>
              <a:rPr lang="en-US" dirty="0"/>
              <a:t> </a:t>
            </a:r>
            <a:r>
              <a:rPr lang="en-US" i="1" dirty="0"/>
              <a:t>m</a:t>
            </a:r>
            <a:r>
              <a:rPr lang="en-US" b="1" dirty="0"/>
              <a:t>-</a:t>
            </a:r>
            <a:r>
              <a:rPr lang="en-US" b="1" dirty="0" err="1"/>
              <a:t>ary</a:t>
            </a:r>
            <a:r>
              <a:rPr lang="en-US" b="1" dirty="0"/>
              <a:t> tree</a:t>
            </a:r>
            <a:r>
              <a:rPr lang="en-US" dirty="0"/>
              <a:t> is an </a:t>
            </a:r>
            <a:r>
              <a:rPr lang="en-US" i="1" dirty="0"/>
              <a:t>m</a:t>
            </a:r>
            <a:r>
              <a:rPr lang="en-US" dirty="0"/>
              <a:t>-</a:t>
            </a:r>
            <a:r>
              <a:rPr lang="en-US" dirty="0" err="1"/>
              <a:t>ary</a:t>
            </a:r>
            <a:r>
              <a:rPr lang="en-US" dirty="0"/>
              <a:t> tree where within each level every node has either 0 or </a:t>
            </a:r>
            <a:r>
              <a:rPr lang="en-US" i="1" dirty="0"/>
              <a:t>m</a:t>
            </a:r>
            <a:r>
              <a:rPr lang="en-US" dirty="0"/>
              <a:t> children</a:t>
            </a:r>
            <a:r>
              <a:rPr lang="en-US" dirty="0" smtClean="0"/>
              <a:t>.</a:t>
            </a:r>
          </a:p>
          <a:p>
            <a:pPr marL="0" indent="0">
              <a:buNone/>
            </a:pPr>
            <a:endParaRPr lang="en-US" dirty="0"/>
          </a:p>
          <a:p>
            <a:r>
              <a:rPr lang="en-US" dirty="0"/>
              <a:t>A </a:t>
            </a:r>
            <a:r>
              <a:rPr lang="en-US" b="1" dirty="0"/>
              <a:t>complete</a:t>
            </a:r>
            <a:r>
              <a:rPr lang="en-US" dirty="0"/>
              <a:t> </a:t>
            </a:r>
            <a:r>
              <a:rPr lang="en-US" i="1" dirty="0"/>
              <a:t>m</a:t>
            </a:r>
            <a:r>
              <a:rPr lang="en-US" b="1" dirty="0"/>
              <a:t>-</a:t>
            </a:r>
            <a:r>
              <a:rPr lang="en-US" b="1" dirty="0" err="1"/>
              <a:t>ary</a:t>
            </a:r>
            <a:r>
              <a:rPr lang="en-US" b="1" dirty="0"/>
              <a:t> tree</a:t>
            </a:r>
            <a:r>
              <a:rPr lang="en-US" dirty="0"/>
              <a:t> is an </a:t>
            </a:r>
            <a:r>
              <a:rPr lang="en-US" i="1" dirty="0"/>
              <a:t>m</a:t>
            </a:r>
            <a:r>
              <a:rPr lang="en-US" dirty="0"/>
              <a:t>-</a:t>
            </a:r>
            <a:r>
              <a:rPr lang="en-US" dirty="0" err="1"/>
              <a:t>ary</a:t>
            </a:r>
            <a:r>
              <a:rPr lang="en-US" dirty="0"/>
              <a:t> tree which is maximally space efficient. It must be completely filled on every level except for the last level. However, if the last level is not complete, then all nodes of the tree must be "as far left as possible</a:t>
            </a:r>
            <a:r>
              <a:rPr lang="en-US" dirty="0" smtClean="0"/>
              <a:t>".</a:t>
            </a:r>
            <a:endParaRPr lang="en-US" baseline="30000" dirty="0" smtClean="0"/>
          </a:p>
          <a:p>
            <a:endParaRPr lang="en-US" dirty="0"/>
          </a:p>
          <a:p>
            <a:r>
              <a:rPr lang="en-US" dirty="0"/>
              <a:t>A </a:t>
            </a:r>
            <a:r>
              <a:rPr lang="en-US" b="1" dirty="0"/>
              <a:t>perfect</a:t>
            </a:r>
            <a:r>
              <a:rPr lang="en-US" dirty="0"/>
              <a:t> </a:t>
            </a:r>
            <a:r>
              <a:rPr lang="en-US" i="1" dirty="0"/>
              <a:t>m</a:t>
            </a:r>
            <a:r>
              <a:rPr lang="en-US" b="1" dirty="0"/>
              <a:t>-</a:t>
            </a:r>
            <a:r>
              <a:rPr lang="en-US" b="1" dirty="0" err="1"/>
              <a:t>ary</a:t>
            </a:r>
            <a:r>
              <a:rPr lang="en-US" b="1" dirty="0"/>
              <a:t> tree</a:t>
            </a:r>
            <a:r>
              <a:rPr lang="en-US" dirty="0"/>
              <a:t> is a </a:t>
            </a:r>
            <a:r>
              <a:rPr lang="en-US" dirty="0" smtClean="0"/>
              <a:t>full</a:t>
            </a:r>
            <a:r>
              <a:rPr lang="en-US" dirty="0"/>
              <a:t> </a:t>
            </a:r>
            <a:r>
              <a:rPr lang="en-US" i="1" dirty="0"/>
              <a:t>m</a:t>
            </a:r>
            <a:r>
              <a:rPr lang="en-US" dirty="0"/>
              <a:t>-</a:t>
            </a:r>
            <a:r>
              <a:rPr lang="en-US" dirty="0" err="1"/>
              <a:t>ary</a:t>
            </a:r>
            <a:r>
              <a:rPr lang="en-US" dirty="0"/>
              <a:t> tree in which all </a:t>
            </a:r>
            <a:r>
              <a:rPr lang="en-US" dirty="0">
                <a:hlinkClick r:id="rId3"/>
              </a:rPr>
              <a:t>leaf nodes</a:t>
            </a:r>
            <a:r>
              <a:rPr lang="en-US" dirty="0"/>
              <a:t> are at the same depth</a:t>
            </a:r>
            <a:r>
              <a:rPr lang="en-US" dirty="0" smtClean="0"/>
              <a:t>.</a:t>
            </a:r>
            <a:endParaRPr lang="en-US" dirty="0"/>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spTree>
    <p:extLst>
      <p:ext uri="{BB962C8B-B14F-4D97-AF65-F5344CB8AC3E}">
        <p14:creationId xmlns:p14="http://schemas.microsoft.com/office/powerpoint/2010/main" val="2831335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lstStyle/>
          <a:p>
            <a:pPr algn="ctr"/>
            <a:r>
              <a:rPr lang="en-US" b="1" dirty="0" smtClean="0"/>
              <a:t>Examples of m – </a:t>
            </a:r>
            <a:r>
              <a:rPr lang="en-US" b="1" dirty="0" err="1" smtClean="0"/>
              <a:t>ary</a:t>
            </a:r>
            <a:r>
              <a:rPr lang="en-US" b="1" dirty="0" smtClean="0"/>
              <a:t> Tree</a:t>
            </a:r>
            <a:endParaRPr lang="en-US"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a:t>https://github.com/apache/airflow/issues/8187</a:t>
            </a:r>
          </a:p>
        </p:txBody>
      </p:sp>
      <p:pic>
        <p:nvPicPr>
          <p:cNvPr id="10" name="Picture 9"/>
          <p:cNvPicPr>
            <a:picLocks noChangeAspect="1"/>
          </p:cNvPicPr>
          <p:nvPr/>
        </p:nvPicPr>
        <p:blipFill>
          <a:blip r:embed="rId3"/>
          <a:stretch>
            <a:fillRect/>
          </a:stretch>
        </p:blipFill>
        <p:spPr>
          <a:xfrm>
            <a:off x="700088" y="1500188"/>
            <a:ext cx="10653712" cy="454342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152240" y="3964680"/>
              <a:ext cx="5653080" cy="1697040"/>
            </p14:xfrm>
          </p:contentPart>
        </mc:Choice>
        <mc:Fallback xmlns="">
          <p:pic>
            <p:nvPicPr>
              <p:cNvPr id="3" name="Ink 2"/>
              <p:cNvPicPr/>
              <p:nvPr/>
            </p:nvPicPr>
            <p:blipFill>
              <a:blip r:embed="rId5"/>
              <a:stretch>
                <a:fillRect/>
              </a:stretch>
            </p:blipFill>
            <p:spPr>
              <a:xfrm>
                <a:off x="4142880" y="3955320"/>
                <a:ext cx="5671800" cy="1715760"/>
              </a:xfrm>
              <a:prstGeom prst="rect">
                <a:avLst/>
              </a:prstGeom>
            </p:spPr>
          </p:pic>
        </mc:Fallback>
      </mc:AlternateContent>
    </p:spTree>
    <p:extLst>
      <p:ext uri="{BB962C8B-B14F-4D97-AF65-F5344CB8AC3E}">
        <p14:creationId xmlns:p14="http://schemas.microsoft.com/office/powerpoint/2010/main" val="638017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sz="3600" b="1" dirty="0" smtClean="0"/>
              <a:t>Sequential and Linked Organization of m – </a:t>
            </a:r>
            <a:r>
              <a:rPr lang="en-US" sz="3600" b="1" dirty="0" err="1" smtClean="0"/>
              <a:t>ary</a:t>
            </a:r>
            <a:r>
              <a:rPr lang="en-US" sz="3600" b="1" dirty="0" smtClean="0"/>
              <a:t> Tree</a:t>
            </a:r>
            <a:endParaRPr lang="en-US" sz="3600"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sp>
        <p:nvSpPr>
          <p:cNvPr id="6" name="Content Placeholder 2"/>
          <p:cNvSpPr>
            <a:spLocks noGrp="1"/>
          </p:cNvSpPr>
          <p:nvPr>
            <p:ph idx="1"/>
          </p:nvPr>
        </p:nvSpPr>
        <p:spPr>
          <a:xfrm>
            <a:off x="838200" y="1643063"/>
            <a:ext cx="10515600" cy="4214812"/>
          </a:xfrm>
        </p:spPr>
        <p:txBody>
          <a:bodyPr>
            <a:normAutofit/>
          </a:bodyPr>
          <a:lstStyle/>
          <a:p>
            <a:r>
              <a:rPr lang="en-US" dirty="0" smtClean="0"/>
              <a:t>Consider m-</a:t>
            </a:r>
            <a:r>
              <a:rPr lang="en-US" dirty="0" err="1" smtClean="0"/>
              <a:t>ary</a:t>
            </a:r>
            <a:r>
              <a:rPr lang="en-US" dirty="0" smtClean="0"/>
              <a:t> tree as shown in example.</a:t>
            </a:r>
          </a:p>
          <a:p>
            <a:r>
              <a:rPr lang="en-US" dirty="0" smtClean="0"/>
              <a:t>Consider m= 3.</a:t>
            </a:r>
          </a:p>
          <a:p>
            <a:r>
              <a:rPr lang="en-US" dirty="0" smtClean="0"/>
              <a:t>Convert this m-</a:t>
            </a:r>
            <a:r>
              <a:rPr lang="en-US" dirty="0" err="1" smtClean="0"/>
              <a:t>ary</a:t>
            </a:r>
            <a:r>
              <a:rPr lang="en-US" dirty="0" smtClean="0"/>
              <a:t> tree to complete m-</a:t>
            </a:r>
            <a:r>
              <a:rPr lang="en-US" dirty="0" err="1" smtClean="0"/>
              <a:t>ary</a:t>
            </a:r>
            <a:r>
              <a:rPr lang="en-US" dirty="0" smtClean="0"/>
              <a:t> tree.</a:t>
            </a:r>
          </a:p>
          <a:p>
            <a:r>
              <a:rPr lang="en-US" dirty="0" smtClean="0"/>
              <a:t>Assign index to all the nodes.</a:t>
            </a:r>
          </a:p>
          <a:p>
            <a:r>
              <a:rPr lang="en-US" dirty="0" smtClean="0"/>
              <a:t>Assign index = 0 to root node.</a:t>
            </a:r>
          </a:p>
          <a:p>
            <a:r>
              <a:rPr lang="en-US" dirty="0" smtClean="0"/>
              <a:t>Go on assigning the next index level by level from left side.</a:t>
            </a:r>
          </a:p>
          <a:p>
            <a:r>
              <a:rPr lang="en-US" dirty="0" smtClean="0"/>
              <a:t>Apply this to all the nodes in the tree.</a:t>
            </a:r>
          </a:p>
          <a:p>
            <a:r>
              <a:rPr lang="en-US" dirty="0" smtClean="0"/>
              <a:t>You will get complete m-</a:t>
            </a:r>
            <a:r>
              <a:rPr lang="en-US" dirty="0" err="1" smtClean="0"/>
              <a:t>ary</a:t>
            </a:r>
            <a:r>
              <a:rPr lang="en-US" dirty="0" smtClean="0"/>
              <a:t> tree as shown in example.</a:t>
            </a:r>
          </a:p>
        </p:txBody>
      </p:sp>
    </p:spTree>
    <p:extLst>
      <p:ext uri="{BB962C8B-B14F-4D97-AF65-F5344CB8AC3E}">
        <p14:creationId xmlns:p14="http://schemas.microsoft.com/office/powerpoint/2010/main" val="284890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sz="3600" b="1" dirty="0" smtClean="0"/>
              <a:t>Sequential Organization / Representation of m – </a:t>
            </a:r>
            <a:r>
              <a:rPr lang="en-US" sz="3600" b="1" dirty="0" err="1" smtClean="0"/>
              <a:t>ary</a:t>
            </a:r>
            <a:r>
              <a:rPr lang="en-US" sz="3600" b="1" dirty="0" smtClean="0"/>
              <a:t> Tree</a:t>
            </a:r>
            <a:endParaRPr lang="en-US" sz="3600" b="1" dirty="0"/>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pic>
        <p:nvPicPr>
          <p:cNvPr id="4108" name="Picture 12" descr="https://upload.wikimedia.org/wikipedia/en/thumb/5/5c/Karytoarray.png/800px-Karyto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14463"/>
            <a:ext cx="1063466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90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sz="3600" b="1" dirty="0" smtClean="0"/>
              <a:t>Linked Organization </a:t>
            </a:r>
            <a:r>
              <a:rPr lang="en-US" sz="3600" b="1" dirty="0"/>
              <a:t>/ Representation of m – </a:t>
            </a:r>
            <a:r>
              <a:rPr lang="en-US" sz="3600" b="1" dirty="0" err="1"/>
              <a:t>ary</a:t>
            </a:r>
            <a:r>
              <a:rPr lang="en-US" sz="3600" b="1" dirty="0"/>
              <a:t> Tree</a:t>
            </a:r>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pic>
        <p:nvPicPr>
          <p:cNvPr id="5124" name="Picture 4" descr="https://upload.wikimedia.org/wikipedia/en/thumb/b/be/Pointermary.png/1024px-Pointerm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70832"/>
            <a:ext cx="10515599" cy="4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6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a:bodyPr>
          <a:lstStyle/>
          <a:p>
            <a:pPr algn="ctr"/>
            <a:r>
              <a:rPr lang="en-US" sz="3600" b="1" dirty="0"/>
              <a:t>Convert a </a:t>
            </a:r>
            <a:r>
              <a:rPr lang="en-US" sz="3600" b="1" i="1" dirty="0"/>
              <a:t>m</a:t>
            </a:r>
            <a:r>
              <a:rPr lang="en-US" sz="3600" b="1" dirty="0"/>
              <a:t>-</a:t>
            </a:r>
            <a:r>
              <a:rPr lang="en-US" sz="3600" b="1" dirty="0" err="1"/>
              <a:t>ary</a:t>
            </a:r>
            <a:r>
              <a:rPr lang="en-US" sz="3600" b="1" dirty="0"/>
              <a:t> tree to binary tree</a:t>
            </a:r>
          </a:p>
        </p:txBody>
      </p:sp>
      <p:sp>
        <p:nvSpPr>
          <p:cNvPr id="5" name="Footer Placeholder 4"/>
          <p:cNvSpPr>
            <a:spLocks noGrp="1"/>
          </p:cNvSpPr>
          <p:nvPr>
            <p:ph type="ftr" sz="quarter" idx="11"/>
          </p:nvPr>
        </p:nvSpPr>
        <p:spPr>
          <a:xfrm>
            <a:off x="1500188" y="6356350"/>
            <a:ext cx="8858250" cy="365125"/>
          </a:xfrm>
        </p:spPr>
        <p:txBody>
          <a:bodyPr/>
          <a:lstStyle/>
          <a:p>
            <a:r>
              <a:rPr lang="en-US" dirty="0" smtClean="0"/>
              <a:t>https://www.gatevidyalay.com/binary-tree-types-of-trees-in-data-structure/</a:t>
            </a:r>
            <a:endParaRPr lang="en-US" dirty="0"/>
          </a:p>
        </p:txBody>
      </p:sp>
      <p:pic>
        <p:nvPicPr>
          <p:cNvPr id="2050" name="Picture 2" descr="https://upload.wikimedia.org/wikipedia/en/thumb/b/b7/Karyconversion.png/800px-Karyconve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85888"/>
            <a:ext cx="1066800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403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323</Words>
  <Application>Microsoft Office PowerPoint</Application>
  <PresentationFormat>Widescreen</PresentationFormat>
  <Paragraphs>64</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Baskerville Old Face</vt:lpstr>
      <vt:lpstr>Blackadder ITC</vt:lpstr>
      <vt:lpstr>Calibri</vt:lpstr>
      <vt:lpstr>Calibri Light</vt:lpstr>
      <vt:lpstr>Office Theme</vt:lpstr>
      <vt:lpstr>Second Year B. Tech.  Advanced Data Structures (CS228)</vt:lpstr>
      <vt:lpstr>Unit – 1 Trees m - ary Tree</vt:lpstr>
      <vt:lpstr>m – ary Tree</vt:lpstr>
      <vt:lpstr>Types of m – ary Tree</vt:lpstr>
      <vt:lpstr>Examples of m – ary Tree</vt:lpstr>
      <vt:lpstr>Sequential and Linked Organization of m – ary Tree</vt:lpstr>
      <vt:lpstr>Sequential Organization / Representation of m – ary Tree</vt:lpstr>
      <vt:lpstr>Linked Organization / Representation of m – ary Tree</vt:lpstr>
      <vt:lpstr>Convert a m-ary tree to binary tree</vt:lpstr>
      <vt:lpstr>Converting m – ary Tree to Binary Tree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Year B. Tech.  Advanced Data Structures (CS228)</dc:title>
  <dc:creator>PDG1</dc:creator>
  <cp:lastModifiedBy>PDG1</cp:lastModifiedBy>
  <cp:revision>38</cp:revision>
  <dcterms:created xsi:type="dcterms:W3CDTF">2020-12-11T07:25:14Z</dcterms:created>
  <dcterms:modified xsi:type="dcterms:W3CDTF">2021-01-13T06:17:47Z</dcterms:modified>
</cp:coreProperties>
</file>