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33973-0A88-4268-93B0-D91ED5E3542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692D8-1D8D-48EC-8B9C-FC35406A1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45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77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61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6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05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84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49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21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02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8C80-2772-4BB8-A54B-9FB0D742B295}" type="datetime1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https://www.gatevidyalay.com/binary-tree-types-of-trees-in-data-structure/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6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8756-0FD0-48DA-A759-783F6DE3189F}" type="datetime1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https://www.gatevidyalay.com/binary-tree-types-of-trees-in-data-structure/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8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FB04-97C4-4449-95A8-4ADFF4A447BC}" type="datetime1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https://www.gatevidyalay.com/binary-tree-types-of-trees-in-data-structure/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7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DE95-1BFF-43DB-80DB-238F3C00FA1A}" type="datetime1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https://www.gatevidyalay.com/binary-tree-types-of-trees-in-data-structure/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7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0E95-6617-4C1B-8279-212FB880707A}" type="datetime1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https://www.gatevidyalay.com/binary-tree-types-of-trees-in-data-structure/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3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D17E-04A6-4C94-AC23-4180BF6F88E5}" type="datetime1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https://www.gatevidyalay.com/binary-tree-types-of-trees-in-data-structure/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3902-714B-419B-A296-DB1C5608A4FD}" type="datetime1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https://www.gatevidyalay.com/binary-tree-types-of-trees-in-data-structure/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8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6A33-82E5-4C52-A094-C476D9C89D59}" type="datetime1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https://www.gatevidyalay.com/binary-tree-types-of-trees-in-data-structure/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8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752B-FD02-4717-85F6-A38E06DEB9E2}" type="datetime1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https://www.gatevidyalay.com/binary-tree-types-of-trees-in-data-structure/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1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0C80-A591-44B2-B098-DE695B4F0880}" type="datetime1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https://www.gatevidyalay.com/binary-tree-types-of-trees-in-data-structure/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8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DF5D-0EF5-4C03-AA01-9E27CEE62856}" type="datetime1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https://www.gatevidyalay.com/binary-tree-types-of-trees-in-data-structure/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3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86C8B-D8A5-4E6A-A796-F68F394A896A}" type="datetime1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https://www.gatevidyalay.com/binary-tree-types-of-trees-in-data-structure/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4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8600"/>
            <a:ext cx="9144000" cy="32813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Second Year B. Tech.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Advanced Data Structures (CS228)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43400"/>
            <a:ext cx="9144000" cy="2243138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By</a:t>
            </a:r>
          </a:p>
          <a:p>
            <a:endParaRPr lang="en-US" sz="1000" b="1" dirty="0" smtClean="0"/>
          </a:p>
          <a:p>
            <a:r>
              <a:rPr lang="en-US" sz="1800" b="1" dirty="0" smtClean="0"/>
              <a:t>Dr. </a:t>
            </a:r>
            <a:r>
              <a:rPr lang="en-US" sz="1800" b="1" dirty="0" err="1" smtClean="0"/>
              <a:t>Pramod</a:t>
            </a:r>
            <a:r>
              <a:rPr lang="en-US" sz="1800" b="1" dirty="0" smtClean="0"/>
              <a:t> D. </a:t>
            </a:r>
            <a:r>
              <a:rPr lang="en-US" sz="1800" b="1" dirty="0" err="1" smtClean="0"/>
              <a:t>Ganjewar</a:t>
            </a:r>
            <a:endParaRPr lang="en-US" sz="1800" b="1" dirty="0" smtClean="0"/>
          </a:p>
          <a:p>
            <a:r>
              <a:rPr lang="en-US" sz="1800" b="1" dirty="0" smtClean="0"/>
              <a:t>Senior Assistant Professor,</a:t>
            </a:r>
          </a:p>
          <a:p>
            <a:r>
              <a:rPr lang="en-US" sz="1800" b="1" dirty="0" smtClean="0"/>
              <a:t>School of Computer Engineering,</a:t>
            </a:r>
          </a:p>
          <a:p>
            <a:r>
              <a:rPr lang="en-US" sz="1800" b="1" dirty="0" smtClean="0"/>
              <a:t>MIT Academy of Engineering, </a:t>
            </a:r>
            <a:r>
              <a:rPr lang="en-US" sz="1800" b="1" dirty="0" err="1" smtClean="0"/>
              <a:t>Alandi</a:t>
            </a:r>
            <a:r>
              <a:rPr lang="en-US" sz="1800" b="1" dirty="0" smtClean="0"/>
              <a:t>(D.),Pune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2755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Types of Binary Tree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28749"/>
            <a:ext cx="5648326" cy="4729163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b="1" u="sng" dirty="0"/>
              <a:t>Skewed Binary </a:t>
            </a:r>
            <a:r>
              <a:rPr lang="en-US" b="1" u="sng" dirty="0" smtClean="0"/>
              <a:t>Tree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A </a:t>
            </a:r>
            <a:r>
              <a:rPr lang="en-US" b="1" dirty="0"/>
              <a:t>skewed binary tree</a:t>
            </a:r>
            <a:r>
              <a:rPr lang="en-US" dirty="0"/>
              <a:t> is a binary tree that satisfies the following 2 </a:t>
            </a:r>
            <a:r>
              <a:rPr lang="en-US" dirty="0" smtClean="0"/>
              <a:t>properties-</a:t>
            </a:r>
          </a:p>
          <a:p>
            <a:pPr fontAlgn="base"/>
            <a:endParaRPr lang="en-US" dirty="0"/>
          </a:p>
          <a:p>
            <a:pPr lvl="0" fontAlgn="base"/>
            <a:r>
              <a:rPr lang="en-US" dirty="0"/>
              <a:t>All the nodes except one node has one and only one child.</a:t>
            </a:r>
          </a:p>
          <a:p>
            <a:pPr lvl="0" fontAlgn="base"/>
            <a:r>
              <a:rPr lang="en-US" dirty="0"/>
              <a:t>The remaining node has no child.</a:t>
            </a:r>
          </a:p>
          <a:p>
            <a:pPr marL="0" indent="0" fontAlgn="base">
              <a:buNone/>
            </a:pPr>
            <a:endParaRPr lang="en-US" b="1" dirty="0" smtClean="0"/>
          </a:p>
          <a:p>
            <a:pPr marL="0" indent="0" fontAlgn="base">
              <a:buNone/>
            </a:pPr>
            <a:r>
              <a:rPr lang="en-US" b="1" dirty="0" smtClean="0"/>
              <a:t>OR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A </a:t>
            </a:r>
            <a:r>
              <a:rPr lang="en-US" b="1" dirty="0"/>
              <a:t>skewed binary tree</a:t>
            </a:r>
            <a:r>
              <a:rPr lang="en-US" dirty="0"/>
              <a:t> is a binary tree of n nodes such that its depth is (n-1).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dirty="0" smtClean="0"/>
              <a:t>https://www.gatevidyalay.com/binary-tree-types-of-trees-in-data-structure/</a:t>
            </a:r>
            <a:endParaRPr lang="en-US" dirty="0"/>
          </a:p>
        </p:txBody>
      </p:sp>
      <p:pic>
        <p:nvPicPr>
          <p:cNvPr id="6" name="Picture 5" descr="https://www.gatevidyalay.com/wp-content/uploads/2018/07/Skewed-Binary-Tree-Examp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628775"/>
            <a:ext cx="4495800" cy="4329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457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7" y="1779587"/>
            <a:ext cx="10515600" cy="2206626"/>
          </a:xfrm>
        </p:spPr>
        <p:txBody>
          <a:bodyPr>
            <a:normAutofit/>
          </a:bodyPr>
          <a:lstStyle/>
          <a:p>
            <a:pPr algn="ctr"/>
            <a:r>
              <a:rPr lang="en-US" sz="13800" b="1" i="1" dirty="0" smtClean="0">
                <a:latin typeface="Blackadder ITC" panose="04020505051007020D02" pitchFamily="82" charset="0"/>
              </a:rPr>
              <a:t>Thank You</a:t>
            </a:r>
            <a:endParaRPr lang="en-US" sz="13800" b="1" i="1" dirty="0">
              <a:latin typeface="Blackadder ITC" panose="04020505051007020D02" pitchFamily="8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https://www.gatevidyalay.com/binary-tree-types-of-trees-in-data-structure/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3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9913"/>
          </a:xfrm>
        </p:spPr>
        <p:txBody>
          <a:bodyPr>
            <a:noAutofit/>
          </a:bodyPr>
          <a:lstStyle/>
          <a:p>
            <a:pPr algn="ctr"/>
            <a:r>
              <a:rPr lang="en-US" sz="13800" b="1" i="1" dirty="0" smtClean="0">
                <a:latin typeface="Baskerville Old Face" panose="02020602080505020303" pitchFamily="18" charset="0"/>
              </a:rPr>
              <a:t>Unit – 1</a:t>
            </a:r>
            <a:br>
              <a:rPr lang="en-US" sz="13800" b="1" i="1" dirty="0" smtClean="0">
                <a:latin typeface="Baskerville Old Face" panose="02020602080505020303" pitchFamily="18" charset="0"/>
              </a:rPr>
            </a:br>
            <a:r>
              <a:rPr lang="en-US" sz="11500" b="1" i="1" dirty="0" smtClean="0">
                <a:latin typeface="Baskerville Old Face" panose="02020602080505020303" pitchFamily="18" charset="0"/>
              </a:rPr>
              <a:t>Trees</a:t>
            </a:r>
            <a:br>
              <a:rPr lang="en-US" sz="11500" b="1" i="1" dirty="0" smtClean="0">
                <a:latin typeface="Baskerville Old Face" panose="02020602080505020303" pitchFamily="18" charset="0"/>
              </a:rPr>
            </a:br>
            <a:r>
              <a:rPr lang="en-US" sz="8000" b="1" i="1" dirty="0" smtClean="0">
                <a:latin typeface="Baskerville Old Face" panose="02020602080505020303" pitchFamily="18" charset="0"/>
              </a:rPr>
              <a:t>Types of Binary Trees</a:t>
            </a:r>
            <a:endParaRPr lang="en-US" sz="8000" b="1" i="1" dirty="0">
              <a:latin typeface="Baskerville Old Face" panose="02020602080505020303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https://www.gatevidyalay.com/binary-tree-types-of-trees-in-data-structure/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9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Binary Tree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6"/>
            <a:ext cx="4248150" cy="4948237"/>
          </a:xfrm>
        </p:spPr>
        <p:txBody>
          <a:bodyPr>
            <a:normAutofit/>
          </a:bodyPr>
          <a:lstStyle/>
          <a:p>
            <a:r>
              <a:rPr lang="en-US" b="1" u="sng" dirty="0"/>
              <a:t>Binary </a:t>
            </a:r>
            <a:r>
              <a:rPr lang="en-US" b="1" u="sng" dirty="0" smtClean="0"/>
              <a:t>Tree</a:t>
            </a:r>
          </a:p>
          <a:p>
            <a:endParaRPr lang="en-US" dirty="0" smtClean="0"/>
          </a:p>
          <a:p>
            <a:r>
              <a:rPr lang="en-US" dirty="0" smtClean="0"/>
              <a:t>Binary </a:t>
            </a:r>
            <a:r>
              <a:rPr lang="en-US" dirty="0"/>
              <a:t>tree is a special tree data structure in which each node can have at most 2 children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fontAlgn="base"/>
            <a:r>
              <a:rPr lang="en-US" dirty="0"/>
              <a:t>Thus, in a binary tree</a:t>
            </a:r>
            <a:r>
              <a:rPr lang="en-US" dirty="0" smtClean="0"/>
              <a:t>, Each </a:t>
            </a:r>
            <a:r>
              <a:rPr lang="en-US" dirty="0"/>
              <a:t>node has either 0 child or 1 child or 2 children</a:t>
            </a:r>
            <a:r>
              <a:rPr lang="en-US" dirty="0" smtClean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dirty="0" smtClean="0"/>
              <a:t>https://www.gatevidyalay.com/binary-tree-types-of-trees-in-data-structure/</a:t>
            </a:r>
            <a:endParaRPr lang="en-US" dirty="0"/>
          </a:p>
        </p:txBody>
      </p:sp>
      <p:pic>
        <p:nvPicPr>
          <p:cNvPr id="6" name="Picture 5" descr="https://www.gatevidyalay.com/wp-content/uploads/2018/07/Binary-Tree-Examp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28726"/>
            <a:ext cx="5529263" cy="4948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476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Types of Binary Tree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7"/>
            <a:ext cx="10515600" cy="585786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Binary trees can be of the following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dirty="0" smtClean="0"/>
              <a:t>https://www.gatevidyalay.com/binary-tree-types-of-trees-in-data-structure/</a:t>
            </a:r>
            <a:endParaRPr lang="en-US" dirty="0"/>
          </a:p>
        </p:txBody>
      </p:sp>
      <p:pic>
        <p:nvPicPr>
          <p:cNvPr id="7" name="Picture 6" descr="https://www.gatevidyalay.com/wp-content/uploads/2018/07/Binary-Tree-Type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24088"/>
            <a:ext cx="10515600" cy="373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144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Types of Binary Tree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6"/>
            <a:ext cx="3919538" cy="4729162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Binary trees can be of the following </a:t>
            </a:r>
            <a:r>
              <a:rPr lang="en-US" dirty="0" smtClean="0"/>
              <a:t>types</a:t>
            </a:r>
          </a:p>
          <a:p>
            <a:pPr fontAlgn="base"/>
            <a:endParaRPr lang="en-US" dirty="0" smtClean="0"/>
          </a:p>
          <a:p>
            <a:pPr lvl="1" fontAlgn="base"/>
            <a:r>
              <a:rPr lang="en-US" dirty="0"/>
              <a:t>Rooted Binary Tree</a:t>
            </a:r>
          </a:p>
          <a:p>
            <a:pPr lvl="1" fontAlgn="base"/>
            <a:r>
              <a:rPr lang="en-US" dirty="0"/>
              <a:t>Full / Strictly Binary Tree</a:t>
            </a:r>
          </a:p>
          <a:p>
            <a:pPr lvl="1" fontAlgn="base"/>
            <a:r>
              <a:rPr lang="en-US" dirty="0"/>
              <a:t>Complete / Perfect Binary Tree</a:t>
            </a:r>
          </a:p>
          <a:p>
            <a:pPr lvl="1" fontAlgn="base"/>
            <a:r>
              <a:rPr lang="en-US" dirty="0"/>
              <a:t>Almost Complete Binary Tree</a:t>
            </a:r>
          </a:p>
          <a:p>
            <a:pPr lvl="1" fontAlgn="base"/>
            <a:r>
              <a:rPr lang="en-US" dirty="0"/>
              <a:t>Skewed Binary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dirty="0" smtClean="0"/>
              <a:t>https://www.gatevidyalay.com/binary-tree-types-of-trees-in-data-structure/</a:t>
            </a:r>
            <a:endParaRPr lang="en-US" dirty="0"/>
          </a:p>
        </p:txBody>
      </p:sp>
      <p:pic>
        <p:nvPicPr>
          <p:cNvPr id="7" name="Picture 6" descr="https://www.gatevidyalay.com/wp-content/uploads/2018/07/Binary-Tree-Type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4" y="1228726"/>
            <a:ext cx="6238875" cy="47291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916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Types of Binary Tree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28750"/>
            <a:ext cx="5348289" cy="4529138"/>
          </a:xfrm>
        </p:spPr>
        <p:txBody>
          <a:bodyPr>
            <a:normAutofit/>
          </a:bodyPr>
          <a:lstStyle/>
          <a:p>
            <a:pPr fontAlgn="base"/>
            <a:r>
              <a:rPr lang="en-US" b="1" u="sng" dirty="0"/>
              <a:t>Rooted Binary </a:t>
            </a:r>
            <a:r>
              <a:rPr lang="en-US" b="1" u="sng" dirty="0" smtClean="0"/>
              <a:t>Tree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A </a:t>
            </a:r>
            <a:r>
              <a:rPr lang="en-US" b="1" dirty="0"/>
              <a:t>rooted binary tree</a:t>
            </a:r>
            <a:r>
              <a:rPr lang="en-US" dirty="0"/>
              <a:t> is a binary tree that satisfies the following 2 </a:t>
            </a:r>
            <a:r>
              <a:rPr lang="en-US" dirty="0" smtClean="0"/>
              <a:t>properties-</a:t>
            </a:r>
          </a:p>
          <a:p>
            <a:pPr fontAlgn="base"/>
            <a:endParaRPr lang="en-US" dirty="0"/>
          </a:p>
          <a:p>
            <a:pPr lvl="0" fontAlgn="base"/>
            <a:r>
              <a:rPr lang="en-US" dirty="0"/>
              <a:t>It has a root node</a:t>
            </a:r>
            <a:r>
              <a:rPr lang="en-US" dirty="0" smtClean="0"/>
              <a:t>.</a:t>
            </a:r>
          </a:p>
          <a:p>
            <a:pPr lvl="0" fontAlgn="base"/>
            <a:endParaRPr lang="en-US" dirty="0"/>
          </a:p>
          <a:p>
            <a:pPr lvl="0" fontAlgn="base"/>
            <a:r>
              <a:rPr lang="en-US" dirty="0"/>
              <a:t>Each node has at most 2 children.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dirty="0" smtClean="0"/>
              <a:t>https://www.gatevidyalay.com/binary-tree-types-of-trees-in-data-structure/</a:t>
            </a:r>
            <a:endParaRPr lang="en-US" dirty="0"/>
          </a:p>
        </p:txBody>
      </p:sp>
      <p:pic>
        <p:nvPicPr>
          <p:cNvPr id="6" name="Picture 5" descr="https://www.gatevidyalay.com/wp-content/uploads/2018/07/Rooted-Binary-Tree-Examp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388" y="1627188"/>
            <a:ext cx="4824412" cy="4330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013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Types of Binary Tree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28750"/>
            <a:ext cx="5348289" cy="4529138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b="1" u="sng" dirty="0"/>
              <a:t>Full / Strictly Binary Tree-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lvl="0" fontAlgn="base"/>
            <a:r>
              <a:rPr lang="en-US" dirty="0"/>
              <a:t>A binary tree in which every node has either 0 or 2 children is called as a </a:t>
            </a:r>
            <a:r>
              <a:rPr lang="en-US" b="1" dirty="0"/>
              <a:t>Full binary tree</a:t>
            </a:r>
            <a:r>
              <a:rPr lang="en-US" dirty="0" smtClean="0"/>
              <a:t>.</a:t>
            </a:r>
          </a:p>
          <a:p>
            <a:pPr marL="0" lvl="0" indent="0" fontAlgn="base">
              <a:buNone/>
            </a:pPr>
            <a:endParaRPr lang="en-US" dirty="0"/>
          </a:p>
          <a:p>
            <a:pPr lvl="0" fontAlgn="base"/>
            <a:r>
              <a:rPr lang="en-US" dirty="0"/>
              <a:t>Full binary tree is also called as </a:t>
            </a:r>
            <a:r>
              <a:rPr lang="en-US" b="1" dirty="0"/>
              <a:t>Strictly binary tree</a:t>
            </a:r>
            <a:r>
              <a:rPr lang="en-US" dirty="0" smtClean="0"/>
              <a:t>.</a:t>
            </a:r>
          </a:p>
          <a:p>
            <a:pPr lvl="0" fontAlgn="base"/>
            <a:endParaRPr lang="en-US" dirty="0" smtClean="0"/>
          </a:p>
          <a:p>
            <a:pPr fontAlgn="base"/>
            <a:r>
              <a:rPr lang="en-US" dirty="0"/>
              <a:t>Here,</a:t>
            </a:r>
          </a:p>
          <a:p>
            <a:pPr lvl="0" fontAlgn="base"/>
            <a:r>
              <a:rPr lang="en-US" dirty="0"/>
              <a:t>First binary tree is not a full binary tree.</a:t>
            </a:r>
          </a:p>
          <a:p>
            <a:pPr lvl="0" fontAlgn="base"/>
            <a:r>
              <a:rPr lang="en-US" dirty="0"/>
              <a:t>This is because node C has only 1 child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dirty="0" smtClean="0"/>
              <a:t>https://www.gatevidyalay.com/binary-tree-types-of-trees-in-data-structure/</a:t>
            </a:r>
            <a:endParaRPr lang="en-US" dirty="0"/>
          </a:p>
        </p:txBody>
      </p:sp>
      <p:pic>
        <p:nvPicPr>
          <p:cNvPr id="7" name="Picture 6" descr="https://www.gatevidyalay.com/wp-content/uploads/2018/07/Full-Binary-Tree-Strictly-Binary-Tree-Example-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0" y="1627188"/>
            <a:ext cx="5010150" cy="4530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217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Types of Binary Tree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28749"/>
            <a:ext cx="5648326" cy="4729163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b="1" u="sng" dirty="0"/>
              <a:t>Complete / Perfect Binary </a:t>
            </a:r>
            <a:r>
              <a:rPr lang="en-US" b="1" u="sng" dirty="0" smtClean="0"/>
              <a:t>Tree</a:t>
            </a:r>
            <a:r>
              <a:rPr lang="en-US" dirty="0"/>
              <a:t> </a:t>
            </a:r>
            <a:endParaRPr lang="en-US" dirty="0" smtClean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A </a:t>
            </a:r>
            <a:r>
              <a:rPr lang="en-US" b="1" dirty="0"/>
              <a:t>complete binary tree</a:t>
            </a:r>
            <a:r>
              <a:rPr lang="en-US" dirty="0"/>
              <a:t> is a binary tree that satisfies the following 2 </a:t>
            </a:r>
            <a:r>
              <a:rPr lang="en-US" dirty="0" smtClean="0"/>
              <a:t>properties-</a:t>
            </a:r>
          </a:p>
          <a:p>
            <a:pPr marL="0" indent="0" fontAlgn="base">
              <a:buNone/>
            </a:pPr>
            <a:endParaRPr lang="en-US" dirty="0"/>
          </a:p>
          <a:p>
            <a:pPr lvl="0" fontAlgn="base"/>
            <a:r>
              <a:rPr lang="en-US" dirty="0"/>
              <a:t>Every internal node has exactly 2 children.</a:t>
            </a:r>
          </a:p>
          <a:p>
            <a:pPr lvl="0" fontAlgn="base"/>
            <a:r>
              <a:rPr lang="en-US" dirty="0"/>
              <a:t>All the leaf nodes are at the same level</a:t>
            </a:r>
            <a:r>
              <a:rPr lang="en-US" dirty="0" smtClean="0"/>
              <a:t>.</a:t>
            </a:r>
          </a:p>
          <a:p>
            <a:pPr marL="0" lv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Complete binary tree is also called as </a:t>
            </a:r>
            <a:r>
              <a:rPr lang="en-US" b="1" dirty="0"/>
              <a:t>Perfect binary tree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endParaRPr lang="en-US" dirty="0" smtClean="0"/>
          </a:p>
          <a:p>
            <a:pPr fontAlgn="base"/>
            <a:r>
              <a:rPr lang="en-US" dirty="0"/>
              <a:t>Here,</a:t>
            </a:r>
          </a:p>
          <a:p>
            <a:pPr lvl="0" fontAlgn="base"/>
            <a:r>
              <a:rPr lang="en-US" dirty="0"/>
              <a:t>First binary tree is not a complete binary tree.</a:t>
            </a:r>
          </a:p>
          <a:p>
            <a:pPr lvl="0" fontAlgn="base"/>
            <a:r>
              <a:rPr lang="en-US" dirty="0"/>
              <a:t>This is because all the leaf nodes are not at the same level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dirty="0" smtClean="0"/>
              <a:t>https://www.gatevidyalay.com/binary-tree-types-of-trees-in-data-structure/</a:t>
            </a:r>
            <a:endParaRPr lang="en-US" dirty="0"/>
          </a:p>
        </p:txBody>
      </p:sp>
      <p:pic>
        <p:nvPicPr>
          <p:cNvPr id="6" name="Picture 5" descr="https://www.gatevidyalay.com/wp-content/uploads/2018/07/Complete-Binary-Tree-Perfect-Binary-Tree-Examp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1428750"/>
            <a:ext cx="4710112" cy="462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45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Types of Binary Tree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28749"/>
            <a:ext cx="5648326" cy="4729163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b="1" u="sng" dirty="0"/>
              <a:t>Almost Complete Binary </a:t>
            </a:r>
            <a:r>
              <a:rPr lang="en-US" b="1" u="sng" dirty="0" smtClean="0"/>
              <a:t>Tree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An </a:t>
            </a:r>
            <a:r>
              <a:rPr lang="en-US" b="1" dirty="0"/>
              <a:t>almost complete binary tree</a:t>
            </a:r>
            <a:r>
              <a:rPr lang="en-US" dirty="0"/>
              <a:t> is a binary tree that satisfies the following 2 </a:t>
            </a:r>
            <a:r>
              <a:rPr lang="en-US" dirty="0" smtClean="0"/>
              <a:t>properties-</a:t>
            </a:r>
          </a:p>
          <a:p>
            <a:pPr marL="0" indent="0" fontAlgn="base">
              <a:buNone/>
            </a:pPr>
            <a:endParaRPr lang="en-US" dirty="0"/>
          </a:p>
          <a:p>
            <a:pPr lvl="0" fontAlgn="base"/>
            <a:r>
              <a:rPr lang="en-US" dirty="0"/>
              <a:t>All the levels are completely filled except possibly the last level.</a:t>
            </a:r>
          </a:p>
          <a:p>
            <a:pPr lvl="0" fontAlgn="base"/>
            <a:r>
              <a:rPr lang="en-US" dirty="0"/>
              <a:t>The last level must be strictly filled from left to right</a:t>
            </a:r>
            <a:r>
              <a:rPr lang="en-US" dirty="0" smtClean="0"/>
              <a:t>.</a:t>
            </a:r>
          </a:p>
          <a:p>
            <a:pPr lvl="0" fontAlgn="base"/>
            <a:endParaRPr lang="en-US" dirty="0" smtClean="0"/>
          </a:p>
          <a:p>
            <a:pPr fontAlgn="base"/>
            <a:r>
              <a:rPr lang="en-US" dirty="0"/>
              <a:t>Here,</a:t>
            </a:r>
          </a:p>
          <a:p>
            <a:pPr lvl="0" fontAlgn="base"/>
            <a:r>
              <a:rPr lang="en-US" dirty="0"/>
              <a:t>First binary tree is not an almost complete binary tree.</a:t>
            </a:r>
          </a:p>
          <a:p>
            <a:pPr lvl="0" fontAlgn="base"/>
            <a:r>
              <a:rPr lang="en-US" dirty="0"/>
              <a:t>This is because the last level is not filled from left to right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dirty="0" smtClean="0"/>
              <a:t>https://www.gatevidyalay.com/binary-tree-types-of-trees-in-data-structure/</a:t>
            </a:r>
            <a:endParaRPr lang="en-US" dirty="0"/>
          </a:p>
        </p:txBody>
      </p:sp>
      <p:pic>
        <p:nvPicPr>
          <p:cNvPr id="7" name="Picture 6" descr="https://www.gatevidyalay.com/wp-content/uploads/2018/07/Almost-Complete-Binary-Tree-Examp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427164"/>
            <a:ext cx="4724400" cy="4473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8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200</Words>
  <Application>Microsoft Office PowerPoint</Application>
  <PresentationFormat>Widescreen</PresentationFormat>
  <Paragraphs>97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Baskerville Old Face</vt:lpstr>
      <vt:lpstr>Blackadder ITC</vt:lpstr>
      <vt:lpstr>Calibri</vt:lpstr>
      <vt:lpstr>Calibri Light</vt:lpstr>
      <vt:lpstr>Office Theme</vt:lpstr>
      <vt:lpstr>Second Year B. Tech.  Advanced Data Structures (CS228)</vt:lpstr>
      <vt:lpstr>Unit – 1 Trees Types of Binary Trees</vt:lpstr>
      <vt:lpstr>Binary Tree</vt:lpstr>
      <vt:lpstr>Types of Binary Tree</vt:lpstr>
      <vt:lpstr>Types of Binary Tree</vt:lpstr>
      <vt:lpstr>Types of Binary Tree</vt:lpstr>
      <vt:lpstr>Types of Binary Tree</vt:lpstr>
      <vt:lpstr>Types of Binary Tree</vt:lpstr>
      <vt:lpstr>Types of Binary Tree</vt:lpstr>
      <vt:lpstr>Types of Binary Tree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Year B. Tech.  Advanced Data Structures (CS228)</dc:title>
  <dc:creator>PDG1</dc:creator>
  <cp:lastModifiedBy>PDG1</cp:lastModifiedBy>
  <cp:revision>24</cp:revision>
  <dcterms:created xsi:type="dcterms:W3CDTF">2020-12-11T07:25:14Z</dcterms:created>
  <dcterms:modified xsi:type="dcterms:W3CDTF">2021-01-13T06:30:03Z</dcterms:modified>
</cp:coreProperties>
</file>