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62" r:id="rId3"/>
    <p:sldId id="263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61" r:id="rId27"/>
    <p:sldId id="288" r:id="rId28"/>
    <p:sldId id="2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33973-0A88-4268-93B0-D91ED5E3542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692D8-1D8D-48EC-8B9C-FC35406A1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4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77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77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70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74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63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18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61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53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23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71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0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61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97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4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57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008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3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9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69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8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98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63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94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04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9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CD02-1CEF-41F8-AB9E-0DB811E2F14B}" type="datetime1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442E-45C3-41A5-9F39-C5FDD58DB3A1}" type="datetime1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8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1ADC-B945-4C14-8CC5-EC82105D6DCC}" type="datetime1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7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371B-53F3-42B0-AA16-E70165FE8978}" type="datetime1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7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5FFD-3702-4F38-BE30-CB63BDF9040E}" type="datetime1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3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0B04-210C-4977-89BD-6F65285C3DD5}" type="datetime1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3037-1A45-4F0A-929D-143364395BA3}" type="datetime1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8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7EB7-189B-47D2-9CA9-97C1D6FE1E06}" type="datetime1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8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BBB5-7AEC-4F67-86E4-D832B94CF60A}" type="datetime1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1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DB2E-68F0-4B32-B404-3E316D504554}" type="datetime1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8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3510-4453-4537-A913-A6AF14D29E71}" type="datetime1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3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CDB9A-AC51-4624-B12B-94770468A164}" type="datetime1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https://www.gatevidyalay.com/tree-traversal-binary-tree-traversal/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4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8600"/>
            <a:ext cx="9144000" cy="32813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Second Year B. Tech.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Advanced Data Structures (CS228)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3400"/>
            <a:ext cx="9144000" cy="2243138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By</a:t>
            </a:r>
          </a:p>
          <a:p>
            <a:endParaRPr lang="en-US" sz="1000" b="1" dirty="0" smtClean="0"/>
          </a:p>
          <a:p>
            <a:r>
              <a:rPr lang="en-US" sz="1800" b="1" dirty="0" smtClean="0"/>
              <a:t>Dr. </a:t>
            </a:r>
            <a:r>
              <a:rPr lang="en-US" sz="1800" b="1" dirty="0" err="1" smtClean="0"/>
              <a:t>Pramod</a:t>
            </a:r>
            <a:r>
              <a:rPr lang="en-US" sz="1800" b="1" dirty="0" smtClean="0"/>
              <a:t> D. </a:t>
            </a:r>
            <a:r>
              <a:rPr lang="en-US" sz="1800" b="1" dirty="0" err="1" smtClean="0"/>
              <a:t>Ganjewar</a:t>
            </a:r>
            <a:endParaRPr lang="en-US" sz="1800" b="1" dirty="0" smtClean="0"/>
          </a:p>
          <a:p>
            <a:r>
              <a:rPr lang="en-US" sz="1800" b="1" dirty="0" smtClean="0"/>
              <a:t>Senior Assistant Professor,</a:t>
            </a:r>
          </a:p>
          <a:p>
            <a:r>
              <a:rPr lang="en-US" sz="1800" b="1" dirty="0" smtClean="0"/>
              <a:t>School of Computer Engineering,</a:t>
            </a:r>
          </a:p>
          <a:p>
            <a:r>
              <a:rPr lang="en-US" sz="1800" b="1" dirty="0" smtClean="0"/>
              <a:t>MIT Academy of Engineering, </a:t>
            </a:r>
            <a:r>
              <a:rPr lang="en-US" sz="1800" b="1" dirty="0" err="1" smtClean="0"/>
              <a:t>Alandi</a:t>
            </a:r>
            <a:r>
              <a:rPr lang="en-US" sz="1800" b="1" dirty="0" smtClean="0"/>
              <a:t>(D.),Pune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275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In-Order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98588"/>
            <a:ext cx="4619625" cy="478790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b="1" u="sng" dirty="0" smtClean="0"/>
              <a:t>In-order </a:t>
            </a:r>
            <a:r>
              <a:rPr lang="en-US" b="1" u="sng" dirty="0"/>
              <a:t>Traversal </a:t>
            </a:r>
            <a:r>
              <a:rPr lang="en-US" b="1" u="sng" dirty="0" smtClean="0"/>
              <a:t>Shortcut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Keep a plane mirror horizontally at the bottom of the tree and take the projection of all the nodes</a:t>
            </a:r>
            <a:r>
              <a:rPr lang="en-US" dirty="0"/>
              <a:t>.</a:t>
            </a:r>
          </a:p>
          <a:p>
            <a:pPr fontAlgn="base"/>
            <a:endParaRPr lang="en-US" b="1" u="sng" dirty="0" smtClean="0"/>
          </a:p>
          <a:p>
            <a:pPr fontAlgn="base"/>
            <a:r>
              <a:rPr lang="en-US" b="1" u="sng" dirty="0" smtClean="0"/>
              <a:t>Example</a:t>
            </a:r>
            <a:endParaRPr lang="en-US" b="1" u="sng" dirty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Consider </a:t>
            </a:r>
            <a:r>
              <a:rPr lang="en-US" dirty="0"/>
              <a:t>the following </a:t>
            </a:r>
            <a:r>
              <a:rPr lang="en-US" dirty="0" smtClean="0"/>
              <a:t>example-</a:t>
            </a:r>
            <a:endParaRPr lang="en-US" dirty="0"/>
          </a:p>
          <a:p>
            <a:pPr fontAlgn="base"/>
            <a:endParaRPr lang="en-US" b="1" u="sng" dirty="0" smtClean="0"/>
          </a:p>
          <a:p>
            <a:pPr fontAlgn="base"/>
            <a:endParaRPr lang="en-US" b="1" u="sng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  <p:pic>
        <p:nvPicPr>
          <p:cNvPr id="8" name="Picture 7" descr="https://www.gatevidyalay.com/wp-content/uploads/2018/07/Inorder-Traversal-Shortcut-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4" y="1398588"/>
            <a:ext cx="5348286" cy="478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26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In-Order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463"/>
            <a:ext cx="10515600" cy="1743075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 smtClean="0"/>
              <a:t>Applications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 </a:t>
            </a:r>
            <a:r>
              <a:rPr lang="en-US" dirty="0" smtClean="0"/>
              <a:t>In-order </a:t>
            </a:r>
            <a:r>
              <a:rPr lang="en-US" dirty="0"/>
              <a:t>traversal is used to get infix expression of an expression tree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5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Post-Order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10515600" cy="4948237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 smtClean="0"/>
              <a:t>Algorithm-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lvl="0" fontAlgn="base"/>
            <a:r>
              <a:rPr lang="en-US" dirty="0"/>
              <a:t>Traverse the left sub tree i.e. call </a:t>
            </a:r>
            <a:r>
              <a:rPr lang="en-US" dirty="0" err="1"/>
              <a:t>Postorder</a:t>
            </a:r>
            <a:r>
              <a:rPr lang="en-US" dirty="0"/>
              <a:t> (left sub tree</a:t>
            </a:r>
            <a:r>
              <a:rPr lang="en-US" dirty="0" smtClean="0"/>
              <a:t>)</a:t>
            </a:r>
          </a:p>
          <a:p>
            <a:pPr marL="0" lvl="0" indent="0" fontAlgn="base">
              <a:buNone/>
            </a:pPr>
            <a:endParaRPr lang="en-US" dirty="0"/>
          </a:p>
          <a:p>
            <a:pPr lvl="0" fontAlgn="base"/>
            <a:r>
              <a:rPr lang="en-US" dirty="0"/>
              <a:t>Traverse the right sub tree i.e. call </a:t>
            </a:r>
            <a:r>
              <a:rPr lang="en-US" dirty="0" err="1"/>
              <a:t>Postorder</a:t>
            </a:r>
            <a:r>
              <a:rPr lang="en-US" dirty="0"/>
              <a:t> (right sub tree</a:t>
            </a:r>
            <a:r>
              <a:rPr lang="en-US" dirty="0" smtClean="0"/>
              <a:t>)</a:t>
            </a:r>
          </a:p>
          <a:p>
            <a:pPr marL="0" lvl="0" indent="0" fontAlgn="base">
              <a:buNone/>
            </a:pPr>
            <a:endParaRPr lang="en-US" dirty="0"/>
          </a:p>
          <a:p>
            <a:pPr lvl="0" fontAlgn="base"/>
            <a:r>
              <a:rPr lang="en-US" dirty="0"/>
              <a:t>Visit the root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b="1" dirty="0"/>
              <a:t>Left </a:t>
            </a:r>
            <a:r>
              <a:rPr lang="en-US" dirty="0"/>
              <a:t>→</a:t>
            </a:r>
            <a:r>
              <a:rPr lang="en-US" b="1" dirty="0"/>
              <a:t> Right </a:t>
            </a:r>
            <a:r>
              <a:rPr lang="en-US" dirty="0"/>
              <a:t>→</a:t>
            </a:r>
            <a:r>
              <a:rPr lang="en-US" b="1" dirty="0"/>
              <a:t> Root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Post-Order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8726"/>
            <a:ext cx="10515601" cy="2085974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 smtClean="0"/>
              <a:t>Post-order </a:t>
            </a:r>
            <a:r>
              <a:rPr lang="en-US" b="1" u="sng" dirty="0"/>
              <a:t>Traversal </a:t>
            </a:r>
            <a:r>
              <a:rPr lang="en-US" b="1" u="sng" dirty="0" smtClean="0"/>
              <a:t>Shortcut</a:t>
            </a:r>
          </a:p>
          <a:p>
            <a:pPr fontAlgn="base"/>
            <a:r>
              <a:rPr lang="en-US" b="1" dirty="0" smtClean="0">
                <a:solidFill>
                  <a:srgbClr val="FF0000"/>
                </a:solidFill>
              </a:rPr>
              <a:t>Pick all </a:t>
            </a:r>
            <a:r>
              <a:rPr lang="en-US" b="1" dirty="0">
                <a:solidFill>
                  <a:srgbClr val="FF0000"/>
                </a:solidFill>
              </a:rPr>
              <a:t>the leftmost leaf nodes one by one.</a:t>
            </a:r>
          </a:p>
          <a:p>
            <a:pPr fontAlgn="base"/>
            <a:r>
              <a:rPr lang="en-US" b="1" u="sng" dirty="0" smtClean="0"/>
              <a:t>Example</a:t>
            </a:r>
            <a:endParaRPr lang="en-US" b="1" u="sng" dirty="0"/>
          </a:p>
          <a:p>
            <a:pPr fontAlgn="base"/>
            <a:r>
              <a:rPr lang="en-US" dirty="0" smtClean="0"/>
              <a:t>Consider </a:t>
            </a:r>
            <a:r>
              <a:rPr lang="en-US" dirty="0"/>
              <a:t>the following </a:t>
            </a:r>
            <a:r>
              <a:rPr lang="en-US" dirty="0" smtClean="0"/>
              <a:t>example-</a:t>
            </a:r>
            <a:endParaRPr lang="en-US" dirty="0"/>
          </a:p>
          <a:p>
            <a:pPr fontAlgn="base"/>
            <a:endParaRPr lang="en-US" b="1" u="sng" dirty="0" smtClean="0"/>
          </a:p>
          <a:p>
            <a:pPr fontAlgn="base"/>
            <a:endParaRPr lang="en-US" b="1" u="sng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  <p:pic>
        <p:nvPicPr>
          <p:cNvPr id="6" name="Picture 5" descr="https://www.gatevidyalay.com/wp-content/uploads/2018/07/Postorder-Traversal-Examp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14575"/>
            <a:ext cx="5181600" cy="3900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www.gatevidyalay.com/wp-content/uploads/2018/07/Postorder-Traversal-Shortcut-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319462"/>
            <a:ext cx="5105402" cy="2895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174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Post-Order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464"/>
            <a:ext cx="10515600" cy="3829050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 smtClean="0"/>
              <a:t>Applications</a:t>
            </a:r>
          </a:p>
          <a:p>
            <a:pPr fontAlgn="base"/>
            <a:endParaRPr lang="en-US" dirty="0"/>
          </a:p>
          <a:p>
            <a:pPr lvl="0" fontAlgn="base"/>
            <a:r>
              <a:rPr lang="en-US" dirty="0"/>
              <a:t> </a:t>
            </a:r>
            <a:r>
              <a:rPr lang="en-US" dirty="0" smtClean="0"/>
              <a:t>Post-order </a:t>
            </a:r>
            <a:r>
              <a:rPr lang="en-US" dirty="0"/>
              <a:t>traversal is used to get postfix expression of an expression tree</a:t>
            </a:r>
            <a:r>
              <a:rPr lang="en-US" dirty="0" smtClean="0"/>
              <a:t>.</a:t>
            </a:r>
          </a:p>
          <a:p>
            <a:pPr lvl="0" fontAlgn="base"/>
            <a:endParaRPr lang="en-US" dirty="0"/>
          </a:p>
          <a:p>
            <a:pPr lvl="0" fontAlgn="base"/>
            <a:r>
              <a:rPr lang="en-US" dirty="0" smtClean="0"/>
              <a:t>Post-order </a:t>
            </a:r>
            <a:r>
              <a:rPr lang="en-US" dirty="0"/>
              <a:t>traversal is used to delete the tree</a:t>
            </a:r>
            <a:r>
              <a:rPr lang="en-US" dirty="0" smtClean="0"/>
              <a:t>. This </a:t>
            </a:r>
            <a:r>
              <a:rPr lang="en-US" dirty="0"/>
              <a:t>is because it deletes the children first and then it deletes the parent</a:t>
            </a:r>
            <a:r>
              <a:rPr lang="en-US" dirty="0" smtClean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7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Breadth First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4319588" cy="5127623"/>
          </a:xfrm>
        </p:spPr>
        <p:txBody>
          <a:bodyPr>
            <a:normAutofit/>
          </a:bodyPr>
          <a:lstStyle/>
          <a:p>
            <a:pPr lvl="0" fontAlgn="base"/>
            <a:r>
              <a:rPr lang="en-US" dirty="0" smtClean="0"/>
              <a:t>Breadth </a:t>
            </a:r>
            <a:r>
              <a:rPr lang="en-US" dirty="0"/>
              <a:t>First Traversal of a tree prints all the nodes of a tree level by level</a:t>
            </a:r>
            <a:r>
              <a:rPr lang="en-US" dirty="0" smtClean="0"/>
              <a:t>.</a:t>
            </a:r>
          </a:p>
          <a:p>
            <a:pPr lvl="0" fontAlgn="base"/>
            <a:endParaRPr lang="en-US" dirty="0" smtClean="0"/>
          </a:p>
          <a:p>
            <a:pPr lvl="0" fontAlgn="base"/>
            <a:r>
              <a:rPr lang="en-US" dirty="0" smtClean="0"/>
              <a:t>Breadth </a:t>
            </a:r>
            <a:r>
              <a:rPr lang="en-US" dirty="0"/>
              <a:t>First Traversal is also called as </a:t>
            </a:r>
            <a:r>
              <a:rPr lang="en-US" b="1" dirty="0"/>
              <a:t>Level Order Traversal</a:t>
            </a:r>
            <a:r>
              <a:rPr lang="en-US" dirty="0" smtClean="0"/>
              <a:t>.</a:t>
            </a:r>
          </a:p>
          <a:p>
            <a:pPr lvl="0" fontAlgn="base"/>
            <a:endParaRPr lang="en-US" dirty="0" smtClean="0"/>
          </a:p>
          <a:p>
            <a:pPr fontAlgn="base"/>
            <a:r>
              <a:rPr lang="en-US" b="1" u="sng" dirty="0" smtClean="0"/>
              <a:t>Example - </a:t>
            </a:r>
            <a:r>
              <a:rPr lang="en-US" dirty="0" smtClean="0"/>
              <a:t>Consider </a:t>
            </a:r>
            <a:r>
              <a:rPr lang="en-US" dirty="0"/>
              <a:t>the following example-</a:t>
            </a:r>
          </a:p>
          <a:p>
            <a:pPr lvl="0" fontAlgn="base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  <p:pic>
        <p:nvPicPr>
          <p:cNvPr id="6" name="Picture 5" descr="https://www.gatevidyalay.com/wp-content/uploads/2018/07/Level-Order-Traversal-Examp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1228726"/>
            <a:ext cx="6024562" cy="48291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873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Breadth First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464"/>
            <a:ext cx="10515600" cy="3829050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 smtClean="0"/>
              <a:t>Applications</a:t>
            </a:r>
          </a:p>
          <a:p>
            <a:pPr fontAlgn="base"/>
            <a:endParaRPr lang="en-US" dirty="0"/>
          </a:p>
          <a:p>
            <a:pPr lvl="0" fontAlgn="base"/>
            <a:r>
              <a:rPr lang="en-US" dirty="0"/>
              <a:t> Level order traversal is used to print the data in the same order as stored in the array representation of a complete binary tree.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8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Problems on Tree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465"/>
            <a:ext cx="4376738" cy="1128710"/>
          </a:xfrm>
        </p:spPr>
        <p:txBody>
          <a:bodyPr>
            <a:normAutofit/>
          </a:bodyPr>
          <a:lstStyle/>
          <a:p>
            <a:pPr fontAlgn="base"/>
            <a:r>
              <a:rPr lang="en-US" sz="1600" b="1" u="sng" dirty="0" smtClean="0"/>
              <a:t>Problem – 1 </a:t>
            </a:r>
          </a:p>
          <a:p>
            <a:pPr fontAlgn="base"/>
            <a:r>
              <a:rPr lang="en-US" sz="1600" b="1" dirty="0"/>
              <a:t>If the binary tree in figure is traversed in </a:t>
            </a:r>
            <a:r>
              <a:rPr lang="en-US" sz="1600" b="1" dirty="0" err="1"/>
              <a:t>inorder</a:t>
            </a:r>
            <a:r>
              <a:rPr lang="en-US" sz="1600" b="1" dirty="0"/>
              <a:t>, then the order in which the nodes will be visited is </a:t>
            </a:r>
            <a:r>
              <a:rPr lang="en-US" sz="1600" b="1" dirty="0" smtClean="0"/>
              <a:t>____?</a:t>
            </a:r>
            <a:endParaRPr lang="en-US" sz="1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  <p:pic>
        <p:nvPicPr>
          <p:cNvPr id="6" name="Picture 5" descr="https://www.gatevidyalay.com/wp-content/uploads/2018/07/Tree-Traversal-Problem-0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44" y="2728914"/>
            <a:ext cx="4636294" cy="36274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981700" y="1414465"/>
            <a:ext cx="4376738" cy="1128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u="sng" dirty="0" smtClean="0"/>
              <a:t>Solution-</a:t>
            </a:r>
            <a:endParaRPr lang="en-US" sz="1600" dirty="0"/>
          </a:p>
          <a:p>
            <a:pPr fontAlgn="base"/>
            <a:r>
              <a:rPr lang="en-US" sz="1600" dirty="0"/>
              <a:t>The </a:t>
            </a:r>
            <a:r>
              <a:rPr lang="en-US" sz="1600" dirty="0" err="1"/>
              <a:t>inorder</a:t>
            </a:r>
            <a:r>
              <a:rPr lang="en-US" sz="1600" dirty="0"/>
              <a:t> traversal will be performed as-</a:t>
            </a:r>
          </a:p>
        </p:txBody>
      </p:sp>
      <p:pic>
        <p:nvPicPr>
          <p:cNvPr id="8" name="Picture 7" descr="https://www.gatevidyalay.com/wp-content/uploads/2018/07/Tree-Traversal-Problem-01-Solution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1" y="2527300"/>
            <a:ext cx="5372100" cy="3643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1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Problems on Tree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464"/>
            <a:ext cx="4376738" cy="2386011"/>
          </a:xfrm>
        </p:spPr>
        <p:txBody>
          <a:bodyPr>
            <a:normAutofit/>
          </a:bodyPr>
          <a:lstStyle/>
          <a:p>
            <a:pPr fontAlgn="base"/>
            <a:r>
              <a:rPr lang="en-US" sz="1600" b="1" u="sng" dirty="0" smtClean="0"/>
              <a:t>Problem – 2 </a:t>
            </a:r>
          </a:p>
          <a:p>
            <a:pPr fontAlgn="base"/>
            <a:r>
              <a:rPr lang="en-US" sz="1600" b="1" dirty="0"/>
              <a:t>Which of the following sequences denotes the </a:t>
            </a:r>
            <a:r>
              <a:rPr lang="en-US" sz="1600" b="1" dirty="0" smtClean="0"/>
              <a:t>post-order </a:t>
            </a:r>
            <a:r>
              <a:rPr lang="en-US" sz="1600" b="1" dirty="0"/>
              <a:t>traversal sequence of the tree shown in figure</a:t>
            </a:r>
            <a:r>
              <a:rPr lang="en-US" sz="1600" b="1" dirty="0" smtClean="0"/>
              <a:t>?</a:t>
            </a:r>
          </a:p>
          <a:p>
            <a:pPr marL="0" lvl="0" indent="0" fontAlgn="base">
              <a:buNone/>
            </a:pPr>
            <a:r>
              <a:rPr lang="en-US" sz="1400" b="1" dirty="0" smtClean="0"/>
              <a:t>     1. FEGCBDBA</a:t>
            </a:r>
            <a:endParaRPr lang="en-US" sz="1400" b="1" dirty="0"/>
          </a:p>
          <a:p>
            <a:pPr marL="0" lvl="0" indent="0" fontAlgn="base">
              <a:buNone/>
            </a:pPr>
            <a:r>
              <a:rPr lang="en-US" sz="1400" b="1" dirty="0" smtClean="0"/>
              <a:t>     2. GCBDAFE</a:t>
            </a:r>
            <a:endParaRPr lang="en-US" sz="1400" b="1" dirty="0"/>
          </a:p>
          <a:p>
            <a:pPr marL="0" lvl="0" indent="0" fontAlgn="base">
              <a:buNone/>
            </a:pPr>
            <a:r>
              <a:rPr lang="en-US" sz="1400" b="1" dirty="0" smtClean="0"/>
              <a:t>     3. GCDBFEA</a:t>
            </a:r>
            <a:endParaRPr lang="en-US" sz="1400" b="1" dirty="0"/>
          </a:p>
          <a:p>
            <a:pPr marL="0" lvl="0" indent="0" fontAlgn="base">
              <a:buNone/>
            </a:pPr>
            <a:r>
              <a:rPr lang="en-US" sz="1400" b="1" dirty="0" smtClean="0"/>
              <a:t>     4. FDEGCBA</a:t>
            </a:r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  <p:pic>
        <p:nvPicPr>
          <p:cNvPr id="6" name="Picture 5" descr="https://www.gatevidyalay.com/wp-content/uploads/2018/07/Tree-Traversal-Problem-0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2" y="2339976"/>
            <a:ext cx="4919662" cy="38893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572374" y="1414464"/>
            <a:ext cx="3781425" cy="28146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u="sng" dirty="0" smtClean="0"/>
              <a:t>Solution-</a:t>
            </a:r>
            <a:endParaRPr lang="en-US" sz="1600" b="1" dirty="0"/>
          </a:p>
          <a:p>
            <a:pPr fontAlgn="base"/>
            <a:r>
              <a:rPr lang="en-US" sz="1600" b="1" dirty="0"/>
              <a:t>Perform the </a:t>
            </a:r>
            <a:r>
              <a:rPr lang="en-US" sz="1600" b="1" dirty="0" smtClean="0"/>
              <a:t>post-order </a:t>
            </a:r>
            <a:r>
              <a:rPr lang="en-US" sz="1600" b="1" dirty="0"/>
              <a:t>traversal by plucking all the leftmost leaf nodes one by one</a:t>
            </a:r>
            <a:r>
              <a:rPr lang="en-US" sz="1600" b="1" dirty="0" smtClean="0"/>
              <a:t>.</a:t>
            </a:r>
          </a:p>
          <a:p>
            <a:pPr marL="0" indent="0" fontAlgn="base">
              <a:buNone/>
            </a:pPr>
            <a:endParaRPr lang="en-US" sz="1600" b="1" dirty="0"/>
          </a:p>
          <a:p>
            <a:pPr fontAlgn="base"/>
            <a:r>
              <a:rPr lang="en-US" sz="1600" b="1" dirty="0"/>
              <a:t>Then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Postorder</a:t>
            </a:r>
            <a:r>
              <a:rPr lang="en-US" sz="1600" b="1" dirty="0" smtClean="0"/>
              <a:t> </a:t>
            </a:r>
            <a:r>
              <a:rPr lang="en-US" sz="1600" b="1" dirty="0"/>
              <a:t>Traversal </a:t>
            </a:r>
            <a:r>
              <a:rPr lang="en-US" sz="1600" b="1" dirty="0" smtClean="0"/>
              <a:t>is as follows</a:t>
            </a:r>
          </a:p>
          <a:p>
            <a:pPr marL="0" indent="0" fontAlgn="base">
              <a:buNone/>
            </a:pPr>
            <a:r>
              <a:rPr lang="en-US" sz="1600" b="1" dirty="0" smtClean="0"/>
              <a:t>      </a:t>
            </a:r>
            <a:r>
              <a:rPr lang="en-US" sz="1600" b="1" dirty="0"/>
              <a:t>G , C , D , B , F , E , A</a:t>
            </a:r>
          </a:p>
          <a:p>
            <a:pPr marL="0" indent="0" fontAlgn="base">
              <a:buNone/>
            </a:pPr>
            <a:endParaRPr lang="en-US" sz="1600" b="1" dirty="0"/>
          </a:p>
          <a:p>
            <a:pPr fontAlgn="base"/>
            <a:r>
              <a:rPr lang="en-US" sz="1600" b="1" dirty="0"/>
              <a:t>Thus, Option </a:t>
            </a:r>
            <a:r>
              <a:rPr lang="en-US" sz="1600" b="1" dirty="0" smtClean="0"/>
              <a:t>(3) </a:t>
            </a:r>
            <a:r>
              <a:rPr lang="en-US" sz="1600" b="1" dirty="0"/>
              <a:t>is correct.</a:t>
            </a:r>
          </a:p>
        </p:txBody>
      </p:sp>
    </p:spTree>
    <p:extLst>
      <p:ext uri="{BB962C8B-B14F-4D97-AF65-F5344CB8AC3E}">
        <p14:creationId xmlns:p14="http://schemas.microsoft.com/office/powerpoint/2010/main" val="14649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Problems on Tree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58"/>
            <a:ext cx="10515600" cy="2571749"/>
          </a:xfrm>
        </p:spPr>
        <p:txBody>
          <a:bodyPr>
            <a:noAutofit/>
          </a:bodyPr>
          <a:lstStyle/>
          <a:p>
            <a:pPr fontAlgn="base"/>
            <a:r>
              <a:rPr lang="en-US" sz="2000" b="1" u="sng" dirty="0" smtClean="0"/>
              <a:t>Problem – 3</a:t>
            </a:r>
          </a:p>
          <a:p>
            <a:pPr fontAlgn="base"/>
            <a:r>
              <a:rPr lang="en-US" sz="2000" b="1" dirty="0"/>
              <a:t>Let LASTPOST, LASTIN, LASTPRE denote the last vertex visited in a </a:t>
            </a:r>
            <a:r>
              <a:rPr lang="en-US" sz="2000" b="1" dirty="0" smtClean="0"/>
              <a:t>post-order</a:t>
            </a:r>
            <a:r>
              <a:rPr lang="en-US" sz="2000" b="1" dirty="0"/>
              <a:t>, </a:t>
            </a:r>
            <a:r>
              <a:rPr lang="en-US" sz="2000" b="1" dirty="0" smtClean="0"/>
              <a:t>in-order </a:t>
            </a:r>
            <a:r>
              <a:rPr lang="en-US" sz="2000" b="1" dirty="0"/>
              <a:t>and preorder traversal respectively of a complete binary tree. Which of the following is always </a:t>
            </a:r>
            <a:r>
              <a:rPr lang="en-US" sz="2000" b="1" dirty="0" smtClean="0"/>
              <a:t>true?</a:t>
            </a:r>
          </a:p>
          <a:p>
            <a:pPr marL="0" indent="0" fontAlgn="base">
              <a:buNone/>
            </a:pPr>
            <a:r>
              <a:rPr lang="en-US" sz="2000" b="1" dirty="0" smtClean="0"/>
              <a:t>     1. LASTIN </a:t>
            </a:r>
            <a:r>
              <a:rPr lang="en-US" sz="2000" b="1" dirty="0"/>
              <a:t>= LASTPOST</a:t>
            </a:r>
          </a:p>
          <a:p>
            <a:pPr marL="0" lvl="0" indent="0" fontAlgn="base">
              <a:buNone/>
            </a:pPr>
            <a:r>
              <a:rPr lang="en-US" sz="2000" b="1" dirty="0" smtClean="0"/>
              <a:t>     2. LASTIN </a:t>
            </a:r>
            <a:r>
              <a:rPr lang="en-US" sz="2000" b="1" dirty="0"/>
              <a:t>= LASTPRE</a:t>
            </a:r>
          </a:p>
          <a:p>
            <a:pPr marL="0" lvl="0" indent="0" fontAlgn="base">
              <a:buNone/>
            </a:pPr>
            <a:r>
              <a:rPr lang="en-US" sz="2000" b="1" dirty="0" smtClean="0"/>
              <a:t>     3. LASTPRE </a:t>
            </a:r>
            <a:r>
              <a:rPr lang="en-US" sz="2000" b="1" dirty="0"/>
              <a:t>= LASTPOST</a:t>
            </a:r>
          </a:p>
          <a:p>
            <a:pPr marL="0" lvl="0" indent="0" fontAlgn="base">
              <a:buNone/>
            </a:pPr>
            <a:r>
              <a:rPr lang="en-US" sz="2000" b="1" dirty="0" smtClean="0"/>
              <a:t>     4. None </a:t>
            </a:r>
            <a:r>
              <a:rPr lang="en-US" sz="2000" b="1" dirty="0"/>
              <a:t>of these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58100" y="2945213"/>
            <a:ext cx="3695700" cy="3126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000" b="1" u="sng" dirty="0" smtClean="0"/>
              <a:t>Solution</a:t>
            </a:r>
            <a:endParaRPr lang="en-US" sz="2000" b="1" dirty="0"/>
          </a:p>
          <a:p>
            <a:pPr fontAlgn="base"/>
            <a:r>
              <a:rPr lang="en-US" sz="2000" b="1" dirty="0"/>
              <a:t>Consider the following complete binary </a:t>
            </a:r>
            <a:r>
              <a:rPr lang="en-US" sz="2000" b="1" dirty="0" smtClean="0"/>
              <a:t>tree-</a:t>
            </a:r>
          </a:p>
          <a:p>
            <a:pPr fontAlgn="base"/>
            <a:r>
              <a:rPr lang="en-US" sz="2000" b="1" dirty="0" smtClean="0"/>
              <a:t>Pre-order </a:t>
            </a:r>
            <a:r>
              <a:rPr lang="en-US" sz="2000" b="1" dirty="0"/>
              <a:t>Traversal  : B , A , E</a:t>
            </a:r>
          </a:p>
          <a:p>
            <a:pPr fontAlgn="base"/>
            <a:r>
              <a:rPr lang="en-US" sz="2000" b="1" dirty="0" smtClean="0"/>
              <a:t>In-order </a:t>
            </a:r>
            <a:r>
              <a:rPr lang="en-US" sz="2000" b="1" dirty="0"/>
              <a:t>Traversal     : B , A , E</a:t>
            </a:r>
          </a:p>
          <a:p>
            <a:pPr fontAlgn="base"/>
            <a:r>
              <a:rPr lang="en-US" sz="2000" b="1" dirty="0" smtClean="0"/>
              <a:t>Post-order </a:t>
            </a:r>
            <a:r>
              <a:rPr lang="en-US" sz="2000" b="1" dirty="0"/>
              <a:t>Traversal : B , E , </a:t>
            </a:r>
            <a:r>
              <a:rPr lang="en-US" sz="2000" b="1" dirty="0" smtClean="0"/>
              <a:t>A</a:t>
            </a:r>
            <a:endParaRPr lang="en-US" sz="2000" b="1" dirty="0"/>
          </a:p>
          <a:p>
            <a:pPr fontAlgn="base"/>
            <a:r>
              <a:rPr lang="en-US" sz="2000" b="1" dirty="0"/>
              <a:t>Clearly, LASTIN = LASTPRE.</a:t>
            </a:r>
          </a:p>
          <a:p>
            <a:pPr fontAlgn="base"/>
            <a:r>
              <a:rPr lang="en-US" sz="2000" b="1" dirty="0"/>
              <a:t>Thus, Option </a:t>
            </a:r>
            <a:r>
              <a:rPr lang="en-US" sz="2000" b="1" dirty="0" smtClean="0"/>
              <a:t>(2) </a:t>
            </a:r>
            <a:r>
              <a:rPr lang="en-US" sz="2000" b="1" dirty="0"/>
              <a:t>is correct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pic>
        <p:nvPicPr>
          <p:cNvPr id="8" name="Picture 7" descr="https://www.gatevidyalay.com/wp-content/uploads/2018/07/Tree-Traversal-Problem-03-Solutio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2659458"/>
            <a:ext cx="3086100" cy="3020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581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9913"/>
          </a:xfrm>
        </p:spPr>
        <p:txBody>
          <a:bodyPr>
            <a:noAutofit/>
          </a:bodyPr>
          <a:lstStyle/>
          <a:p>
            <a:pPr algn="ctr"/>
            <a:r>
              <a:rPr lang="en-US" sz="13800" b="1" i="1" dirty="0" smtClean="0">
                <a:latin typeface="Baskerville Old Face" panose="02020602080505020303" pitchFamily="18" charset="0"/>
              </a:rPr>
              <a:t>Unit – 1</a:t>
            </a:r>
            <a:br>
              <a:rPr lang="en-US" sz="13800" b="1" i="1" dirty="0" smtClean="0">
                <a:latin typeface="Baskerville Old Face" panose="02020602080505020303" pitchFamily="18" charset="0"/>
              </a:rPr>
            </a:br>
            <a:r>
              <a:rPr lang="en-US" sz="11500" b="1" i="1" dirty="0" smtClean="0">
                <a:latin typeface="Baskerville Old Face" panose="02020602080505020303" pitchFamily="18" charset="0"/>
              </a:rPr>
              <a:t>Trees</a:t>
            </a:r>
            <a:br>
              <a:rPr lang="en-US" sz="11500" b="1" i="1" dirty="0" smtClean="0">
                <a:latin typeface="Baskerville Old Face" panose="02020602080505020303" pitchFamily="18" charset="0"/>
              </a:rPr>
            </a:br>
            <a:r>
              <a:rPr lang="en-US" sz="8000" b="1" i="1" dirty="0" smtClean="0">
                <a:latin typeface="Baskerville Old Face" panose="02020602080505020303" pitchFamily="18" charset="0"/>
              </a:rPr>
              <a:t>Binary Trees Traversals</a:t>
            </a:r>
            <a:endParaRPr lang="en-US" sz="8000" b="1" i="1" dirty="0">
              <a:latin typeface="Baskerville Old Face" panose="020206020805050203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/>
              <a:t>https://www.gatevidyalay.com/tree-traversal-binary-tree-traversal/</a:t>
            </a:r>
          </a:p>
        </p:txBody>
      </p:sp>
    </p:spTree>
    <p:extLst>
      <p:ext uri="{BB962C8B-B14F-4D97-AF65-F5344CB8AC3E}">
        <p14:creationId xmlns:p14="http://schemas.microsoft.com/office/powerpoint/2010/main" val="13798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Problems on Tree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464"/>
            <a:ext cx="3705226" cy="2771773"/>
          </a:xfrm>
        </p:spPr>
        <p:txBody>
          <a:bodyPr>
            <a:noAutofit/>
          </a:bodyPr>
          <a:lstStyle/>
          <a:p>
            <a:pPr fontAlgn="base"/>
            <a:r>
              <a:rPr lang="en-US" sz="2400" b="1" u="sng" dirty="0" smtClean="0"/>
              <a:t>Problem – 4</a:t>
            </a:r>
          </a:p>
          <a:p>
            <a:pPr fontAlgn="base"/>
            <a:endParaRPr lang="en-US" sz="2400" b="1" u="sng" dirty="0" smtClean="0"/>
          </a:p>
          <a:p>
            <a:pPr fontAlgn="base"/>
            <a:r>
              <a:rPr lang="en-US" sz="2400" dirty="0" smtClean="0"/>
              <a:t>Which </a:t>
            </a:r>
            <a:r>
              <a:rPr lang="en-US" sz="2400" dirty="0"/>
              <a:t>of the following binary trees has its </a:t>
            </a:r>
            <a:r>
              <a:rPr lang="en-US" sz="2400" dirty="0" smtClean="0"/>
              <a:t>in-order </a:t>
            </a:r>
            <a:r>
              <a:rPr lang="en-US" sz="2400" dirty="0"/>
              <a:t>and preorder traversals as BCAD and ABCD respectively-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539453"/>
            <a:ext cx="3164680" cy="931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400" b="1" u="sng" dirty="0" smtClean="0"/>
              <a:t>Solution</a:t>
            </a:r>
            <a:endParaRPr lang="en-US" sz="2400" b="1" dirty="0"/>
          </a:p>
          <a:p>
            <a:pPr fontAlgn="base"/>
            <a:r>
              <a:rPr lang="en-US" sz="2400" dirty="0"/>
              <a:t>Option (D) is correct</a:t>
            </a:r>
            <a:endParaRPr lang="en-US" sz="2400" b="1" dirty="0"/>
          </a:p>
        </p:txBody>
      </p:sp>
      <p:pic>
        <p:nvPicPr>
          <p:cNvPr id="9" name="Picture 8" descr="https://www.gatevidyalay.com/wp-content/uploads/2018/07/Tree-Traversal-Problem-04-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0" y="1414466"/>
            <a:ext cx="6338890" cy="4800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091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Non Recursive Pre-Order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462"/>
            <a:ext cx="10515600" cy="4941887"/>
          </a:xfrm>
        </p:spPr>
        <p:txBody>
          <a:bodyPr>
            <a:noAutofit/>
          </a:bodyPr>
          <a:lstStyle/>
          <a:p>
            <a:pPr fontAlgn="base"/>
            <a:r>
              <a:rPr lang="en-US" b="1" u="sng" dirty="0" smtClean="0"/>
              <a:t>Algorithm (Root - &gt; Left Subtree – Right Sub Tree)</a:t>
            </a:r>
          </a:p>
          <a:p>
            <a:pPr fontAlgn="base"/>
            <a:endParaRPr lang="en-US" sz="500" dirty="0" smtClean="0"/>
          </a:p>
          <a:p>
            <a:pPr fontAlgn="base"/>
            <a:r>
              <a:rPr lang="en-US" sz="2000" dirty="0" smtClean="0"/>
              <a:t>Following </a:t>
            </a:r>
            <a:r>
              <a:rPr lang="en-US" sz="2000" dirty="0"/>
              <a:t>is a simple stack based iterative process to print Preorder traversal. </a:t>
            </a:r>
            <a:br>
              <a:rPr lang="en-US" sz="2000" dirty="0"/>
            </a:br>
            <a:endParaRPr lang="en-US" sz="2000" dirty="0" smtClean="0"/>
          </a:p>
          <a:p>
            <a:pPr fontAlgn="base"/>
            <a:r>
              <a:rPr lang="en-US" sz="2000" b="1" dirty="0" smtClean="0"/>
              <a:t>1)</a:t>
            </a:r>
            <a:r>
              <a:rPr lang="en-US" sz="2000" dirty="0" smtClean="0"/>
              <a:t> Create an empty stack </a:t>
            </a:r>
            <a:r>
              <a:rPr lang="en-US" sz="2000" i="1" dirty="0" err="1" smtClean="0"/>
              <a:t>nodeStack</a:t>
            </a:r>
            <a:r>
              <a:rPr lang="en-US" sz="2000" dirty="0" smtClean="0"/>
              <a:t> and push root node to stack. </a:t>
            </a:r>
            <a:br>
              <a:rPr lang="en-US" sz="2000" dirty="0" smtClean="0"/>
            </a:br>
            <a:endParaRPr lang="en-US" sz="2000" dirty="0" smtClean="0"/>
          </a:p>
          <a:p>
            <a:pPr fontAlgn="base"/>
            <a:r>
              <a:rPr lang="en-US" sz="2000" b="1" dirty="0" smtClean="0"/>
              <a:t>2</a:t>
            </a:r>
            <a:r>
              <a:rPr lang="en-US" sz="2000" b="1" dirty="0"/>
              <a:t>)</a:t>
            </a:r>
            <a:r>
              <a:rPr lang="en-US" sz="2000" dirty="0"/>
              <a:t> Do following while </a:t>
            </a:r>
            <a:r>
              <a:rPr lang="en-US" sz="2000" i="1" dirty="0" err="1"/>
              <a:t>nodeStack</a:t>
            </a:r>
            <a:r>
              <a:rPr lang="en-US" sz="2000" i="1" dirty="0"/>
              <a:t> </a:t>
            </a:r>
            <a:r>
              <a:rPr lang="en-US" sz="2000" dirty="0"/>
              <a:t>is not empty. </a:t>
            </a:r>
            <a:br>
              <a:rPr lang="en-US" sz="2000" dirty="0"/>
            </a:br>
            <a:endParaRPr lang="en-US" sz="2000" dirty="0" smtClean="0"/>
          </a:p>
          <a:p>
            <a:pPr fontAlgn="base"/>
            <a:r>
              <a:rPr lang="en-US" sz="2000" dirty="0" smtClean="0"/>
              <a:t>….</a:t>
            </a:r>
            <a:r>
              <a:rPr lang="en-US" sz="2000" b="1" dirty="0"/>
              <a:t>a)</a:t>
            </a:r>
            <a:r>
              <a:rPr lang="en-US" sz="2000" dirty="0"/>
              <a:t> Pop an item from stack and print it. </a:t>
            </a:r>
            <a:br>
              <a:rPr lang="en-US" sz="2000" dirty="0"/>
            </a:br>
            <a:endParaRPr lang="en-US" sz="2000" dirty="0" smtClean="0"/>
          </a:p>
          <a:p>
            <a:pPr fontAlgn="base"/>
            <a:r>
              <a:rPr lang="en-US" sz="2000" dirty="0" smtClean="0"/>
              <a:t>….</a:t>
            </a:r>
            <a:r>
              <a:rPr lang="en-US" sz="2000" b="1" dirty="0"/>
              <a:t>b)</a:t>
            </a:r>
            <a:r>
              <a:rPr lang="en-US" sz="2000" dirty="0"/>
              <a:t> Push right child of popped item to </a:t>
            </a:r>
            <a:r>
              <a:rPr lang="en-US" sz="2000" dirty="0" smtClean="0"/>
              <a:t>stack, if it is Not Null.</a:t>
            </a:r>
            <a:r>
              <a:rPr lang="en-US" sz="2000" dirty="0"/>
              <a:t> </a:t>
            </a:r>
            <a:br>
              <a:rPr lang="en-US" sz="2000" dirty="0"/>
            </a:br>
            <a:endParaRPr lang="en-US" sz="2000" dirty="0" smtClean="0"/>
          </a:p>
          <a:p>
            <a:pPr fontAlgn="base"/>
            <a:r>
              <a:rPr lang="en-US" sz="2000" dirty="0" smtClean="0"/>
              <a:t>….</a:t>
            </a:r>
            <a:r>
              <a:rPr lang="en-US" sz="2000" b="1" dirty="0"/>
              <a:t>c)</a:t>
            </a:r>
            <a:r>
              <a:rPr lang="en-US" sz="2000" dirty="0"/>
              <a:t> Push left child of popped item to </a:t>
            </a:r>
            <a:r>
              <a:rPr lang="en-US" sz="2000" dirty="0"/>
              <a:t>stack, if it is Not Null.</a:t>
            </a:r>
            <a:endParaRPr lang="en-US" sz="2000" dirty="0" smtClean="0"/>
          </a:p>
          <a:p>
            <a:pPr fontAlgn="base"/>
            <a:r>
              <a:rPr lang="en-US" sz="2000" b="1" dirty="0" smtClean="0"/>
              <a:t>Note :- Right </a:t>
            </a:r>
            <a:r>
              <a:rPr lang="en-US" sz="2000" b="1" dirty="0"/>
              <a:t>child is pushed before left child to make sure that left subtree is processed first</a:t>
            </a:r>
            <a:r>
              <a:rPr lang="en-US" sz="2000" b="1" dirty="0" smtClean="0"/>
              <a:t>.</a:t>
            </a:r>
            <a:endParaRPr lang="en-US" sz="2000" b="1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9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Non Recursive In-Order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414462"/>
            <a:ext cx="11472863" cy="4941887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/>
              <a:t>Algorithm (Left Subtree </a:t>
            </a:r>
            <a:r>
              <a:rPr lang="en-US" b="1" u="sng" dirty="0" smtClean="0"/>
              <a:t>- Root - Right Sub Tree)</a:t>
            </a:r>
          </a:p>
          <a:p>
            <a:pPr fontAlgn="base"/>
            <a:endParaRPr lang="en-US" sz="1400" b="1" u="sng" dirty="0" smtClean="0"/>
          </a:p>
          <a:p>
            <a:pPr marL="742950" lvl="0" indent="-7429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arenR"/>
            </a:pPr>
            <a:r>
              <a:rPr lang="en-US" altLang="en-US" sz="2600" dirty="0" smtClean="0">
                <a:latin typeface="+mj-lt"/>
                <a:cs typeface="Consolas" panose="020B0609020204030204" pitchFamily="49" charset="0"/>
              </a:rPr>
              <a:t>Create </a:t>
            </a:r>
            <a:r>
              <a:rPr lang="en-US" altLang="en-US" sz="2600" dirty="0">
                <a:latin typeface="+mj-lt"/>
                <a:cs typeface="Consolas" panose="020B0609020204030204" pitchFamily="49" charset="0"/>
              </a:rPr>
              <a:t>an empty stack S. </a:t>
            </a:r>
            <a:endParaRPr lang="en-US" altLang="en-US" sz="2600" dirty="0" smtClean="0">
              <a:latin typeface="+mj-lt"/>
              <a:cs typeface="Consolas" panose="020B0609020204030204" pitchFamily="49" charset="0"/>
            </a:endParaRPr>
          </a:p>
          <a:p>
            <a:pPr marL="742950" lvl="0" indent="-7429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arenR"/>
            </a:pPr>
            <a:r>
              <a:rPr lang="en-US" altLang="en-US" sz="2600" dirty="0" smtClean="0">
                <a:latin typeface="+mj-lt"/>
                <a:cs typeface="Consolas" panose="020B0609020204030204" pitchFamily="49" charset="0"/>
              </a:rPr>
              <a:t>Initialize </a:t>
            </a:r>
            <a:r>
              <a:rPr lang="en-US" altLang="en-US" sz="2600" dirty="0">
                <a:latin typeface="+mj-lt"/>
                <a:cs typeface="Consolas" panose="020B0609020204030204" pitchFamily="49" charset="0"/>
              </a:rPr>
              <a:t>current node as </a:t>
            </a:r>
            <a:r>
              <a:rPr lang="en-US" altLang="en-US" sz="2600" dirty="0" smtClean="0">
                <a:latin typeface="+mj-lt"/>
                <a:cs typeface="Consolas" panose="020B0609020204030204" pitchFamily="49" charset="0"/>
              </a:rPr>
              <a:t>root.</a:t>
            </a:r>
          </a:p>
          <a:p>
            <a:pPr marL="742950" lvl="0" indent="-7429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arenR"/>
            </a:pPr>
            <a:r>
              <a:rPr lang="en-US" altLang="en-US" sz="2600" b="1" dirty="0" smtClean="0">
                <a:latin typeface="+mj-lt"/>
                <a:cs typeface="Consolas" panose="020B0609020204030204" pitchFamily="49" charset="0"/>
              </a:rPr>
              <a:t>Push </a:t>
            </a:r>
            <a:r>
              <a:rPr lang="en-US" altLang="en-US" sz="2600" b="1" dirty="0">
                <a:latin typeface="+mj-lt"/>
                <a:cs typeface="Consolas" panose="020B0609020204030204" pitchFamily="49" charset="0"/>
              </a:rPr>
              <a:t>the current node to S and set current = current-&gt;left until current is NULL </a:t>
            </a:r>
            <a:endParaRPr lang="en-US" altLang="en-US" sz="2600" b="1" dirty="0" smtClean="0">
              <a:latin typeface="+mj-lt"/>
              <a:cs typeface="Consolas" panose="020B0609020204030204" pitchFamily="49" charset="0"/>
            </a:endParaRPr>
          </a:p>
          <a:p>
            <a:pPr marL="742950" lvl="0" indent="-7429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arenR"/>
            </a:pPr>
            <a:r>
              <a:rPr lang="en-US" altLang="en-US" sz="2600" dirty="0" smtClean="0">
                <a:latin typeface="+mj-lt"/>
                <a:cs typeface="Consolas" panose="020B0609020204030204" pitchFamily="49" charset="0"/>
              </a:rPr>
              <a:t>If </a:t>
            </a:r>
            <a:r>
              <a:rPr lang="en-US" altLang="en-US" sz="2600" dirty="0">
                <a:latin typeface="+mj-lt"/>
                <a:cs typeface="Consolas" panose="020B0609020204030204" pitchFamily="49" charset="0"/>
              </a:rPr>
              <a:t>current is NULL and stack is not empty then </a:t>
            </a:r>
            <a:endParaRPr lang="en-US" altLang="en-US" sz="2600" dirty="0" smtClean="0">
              <a:latin typeface="+mj-lt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smtClean="0">
                <a:latin typeface="+mj-lt"/>
                <a:cs typeface="Consolas" panose="020B0609020204030204" pitchFamily="49" charset="0"/>
              </a:rPr>
              <a:t>	a</a:t>
            </a:r>
            <a:r>
              <a:rPr lang="en-US" altLang="en-US" sz="2600" dirty="0">
                <a:latin typeface="+mj-lt"/>
                <a:cs typeface="Consolas" panose="020B0609020204030204" pitchFamily="49" charset="0"/>
              </a:rPr>
              <a:t>) Pop the top item from stack. </a:t>
            </a:r>
            <a:endParaRPr lang="en-US" altLang="en-US" sz="2600" dirty="0" smtClean="0">
              <a:latin typeface="+mj-lt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smtClean="0">
                <a:latin typeface="+mj-lt"/>
                <a:cs typeface="Consolas" panose="020B0609020204030204" pitchFamily="49" charset="0"/>
              </a:rPr>
              <a:t>	b</a:t>
            </a:r>
            <a:r>
              <a:rPr lang="en-US" altLang="en-US" sz="2600" dirty="0">
                <a:latin typeface="+mj-lt"/>
                <a:cs typeface="Consolas" panose="020B0609020204030204" pitchFamily="49" charset="0"/>
              </a:rPr>
              <a:t>) Print the popped item, set current = </a:t>
            </a:r>
            <a:r>
              <a:rPr lang="en-US" altLang="en-US" sz="2600" dirty="0" err="1">
                <a:latin typeface="+mj-lt"/>
                <a:cs typeface="Consolas" panose="020B0609020204030204" pitchFamily="49" charset="0"/>
              </a:rPr>
              <a:t>popped_item</a:t>
            </a:r>
            <a:r>
              <a:rPr lang="en-US" altLang="en-US" sz="2600" dirty="0">
                <a:latin typeface="+mj-lt"/>
                <a:cs typeface="Consolas" panose="020B0609020204030204" pitchFamily="49" charset="0"/>
              </a:rPr>
              <a:t>-&gt;right </a:t>
            </a:r>
            <a:endParaRPr lang="en-US" altLang="en-US" sz="2600" dirty="0" smtClean="0">
              <a:latin typeface="+mj-lt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smtClean="0">
                <a:latin typeface="+mj-lt"/>
                <a:cs typeface="Consolas" panose="020B0609020204030204" pitchFamily="49" charset="0"/>
              </a:rPr>
              <a:t>	c</a:t>
            </a:r>
            <a:r>
              <a:rPr lang="en-US" altLang="en-US" sz="2600" dirty="0">
                <a:latin typeface="+mj-lt"/>
                <a:cs typeface="Consolas" panose="020B0609020204030204" pitchFamily="49" charset="0"/>
              </a:rPr>
              <a:t>) Go to step 3. </a:t>
            </a:r>
            <a:endParaRPr lang="en-US" altLang="en-US" sz="2600" dirty="0" smtClean="0">
              <a:latin typeface="+mj-lt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smtClean="0">
                <a:latin typeface="+mj-lt"/>
                <a:cs typeface="Consolas" panose="020B0609020204030204" pitchFamily="49" charset="0"/>
              </a:rPr>
              <a:t>5</a:t>
            </a:r>
            <a:r>
              <a:rPr lang="en-US" altLang="en-US" sz="2600" dirty="0">
                <a:latin typeface="+mj-lt"/>
                <a:cs typeface="Consolas" panose="020B0609020204030204" pitchFamily="49" charset="0"/>
              </a:rPr>
              <a:t>) If current is NULL and stack is empty then we are done.</a:t>
            </a:r>
            <a:r>
              <a:rPr lang="en-US" altLang="en-US" sz="2600" dirty="0">
                <a:latin typeface="+mj-lt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Non Recursive Post-Order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462"/>
            <a:ext cx="10515600" cy="4941887"/>
          </a:xfrm>
        </p:spPr>
        <p:txBody>
          <a:bodyPr>
            <a:normAutofit fontScale="47500" lnSpcReduction="20000"/>
          </a:bodyPr>
          <a:lstStyle/>
          <a:p>
            <a:pPr fontAlgn="base"/>
            <a:r>
              <a:rPr lang="en-US" sz="5900" b="1" u="sng" dirty="0" smtClean="0"/>
              <a:t>Algorithm (Left Subtree – Right </a:t>
            </a:r>
            <a:r>
              <a:rPr lang="en-US" sz="5900" b="1" u="sng" dirty="0"/>
              <a:t>Sub Tree - </a:t>
            </a:r>
            <a:r>
              <a:rPr lang="en-US" sz="5900" b="1" u="sng" dirty="0" smtClean="0"/>
              <a:t>Root) – </a:t>
            </a:r>
            <a:r>
              <a:rPr lang="en-US" sz="5900" b="1" u="sng" dirty="0" smtClean="0">
                <a:solidFill>
                  <a:srgbClr val="FF0000"/>
                </a:solidFill>
              </a:rPr>
              <a:t>Single Stack</a:t>
            </a:r>
          </a:p>
          <a:p>
            <a:pPr fontAlgn="base"/>
            <a:endParaRPr lang="en-US" b="1" u="sng" dirty="0"/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800" dirty="0" smtClean="0">
                <a:latin typeface="+mj-lt"/>
                <a:cs typeface="Consolas" panose="020B0609020204030204" pitchFamily="49" charset="0"/>
              </a:rPr>
              <a:t>1.1 </a:t>
            </a:r>
            <a:r>
              <a:rPr lang="en-US" altLang="en-US" sz="3800" dirty="0">
                <a:latin typeface="+mj-lt"/>
                <a:cs typeface="Consolas" panose="020B0609020204030204" pitchFamily="49" charset="0"/>
              </a:rPr>
              <a:t>Create an empty </a:t>
            </a:r>
            <a:r>
              <a:rPr lang="en-US" altLang="en-US" sz="3800" dirty="0" smtClean="0">
                <a:latin typeface="+mj-lt"/>
                <a:cs typeface="Consolas" panose="020B0609020204030204" pitchFamily="49" charset="0"/>
              </a:rPr>
              <a:t>stack.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800" dirty="0" smtClean="0">
              <a:latin typeface="+mj-lt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800" dirty="0" smtClean="0">
                <a:latin typeface="+mj-lt"/>
                <a:cs typeface="Consolas" panose="020B0609020204030204" pitchFamily="49" charset="0"/>
              </a:rPr>
              <a:t>2.1 </a:t>
            </a:r>
            <a:r>
              <a:rPr lang="en-US" altLang="en-US" sz="3800" dirty="0">
                <a:latin typeface="+mj-lt"/>
                <a:cs typeface="Consolas" panose="020B0609020204030204" pitchFamily="49" charset="0"/>
              </a:rPr>
              <a:t>Do following while root is not NULL </a:t>
            </a:r>
            <a:endParaRPr lang="en-US" altLang="en-US" sz="3800" dirty="0" smtClean="0">
              <a:latin typeface="+mj-lt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800" dirty="0" smtClean="0">
              <a:latin typeface="+mj-lt"/>
              <a:cs typeface="Consolas" panose="020B0609020204030204" pitchFamily="49" charset="0"/>
            </a:endParaRPr>
          </a:p>
          <a:p>
            <a:pPr marL="1200150" lvl="1" indent="-7429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AutoNum type="alphaLcParenR"/>
            </a:pPr>
            <a:r>
              <a:rPr lang="en-US" altLang="en-US" sz="3800" dirty="0" smtClean="0">
                <a:latin typeface="+mj-lt"/>
                <a:cs typeface="Consolas" panose="020B0609020204030204" pitchFamily="49" charset="0"/>
              </a:rPr>
              <a:t>Push </a:t>
            </a:r>
            <a:r>
              <a:rPr lang="en-US" altLang="en-US" sz="3800" dirty="0">
                <a:latin typeface="+mj-lt"/>
                <a:cs typeface="Consolas" panose="020B0609020204030204" pitchFamily="49" charset="0"/>
              </a:rPr>
              <a:t>root's right child and then root to </a:t>
            </a:r>
            <a:r>
              <a:rPr lang="en-US" altLang="en-US" sz="3800" dirty="0" smtClean="0">
                <a:latin typeface="+mj-lt"/>
                <a:cs typeface="Consolas" panose="020B0609020204030204" pitchFamily="49" charset="0"/>
              </a:rPr>
              <a:t>stack.</a:t>
            </a:r>
          </a:p>
          <a:p>
            <a:pPr marL="1200150" lvl="1" indent="-7429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AutoNum type="alphaLcParenR"/>
            </a:pPr>
            <a:r>
              <a:rPr lang="en-US" altLang="en-US" sz="3800" dirty="0" smtClean="0">
                <a:latin typeface="+mj-lt"/>
                <a:cs typeface="Consolas" panose="020B0609020204030204" pitchFamily="49" charset="0"/>
              </a:rPr>
              <a:t>Set </a:t>
            </a:r>
            <a:r>
              <a:rPr lang="en-US" altLang="en-US" sz="3800" dirty="0">
                <a:latin typeface="+mj-lt"/>
                <a:cs typeface="Consolas" panose="020B0609020204030204" pitchFamily="49" charset="0"/>
              </a:rPr>
              <a:t>root as root's left child. </a:t>
            </a:r>
            <a:endParaRPr lang="en-US" altLang="en-US" sz="3800" dirty="0" smtClean="0">
              <a:latin typeface="+mj-lt"/>
              <a:cs typeface="Consolas" panose="020B0609020204030204" pitchFamily="49" charset="0"/>
            </a:endParaRPr>
          </a:p>
          <a:p>
            <a:pPr marL="1200150" lvl="1" indent="-7429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AutoNum type="alphaLcParenR"/>
            </a:pPr>
            <a:endParaRPr lang="en-US" altLang="en-US" sz="3800" dirty="0" smtClean="0">
              <a:latin typeface="+mj-lt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800" dirty="0" smtClean="0">
                <a:latin typeface="+mj-lt"/>
                <a:cs typeface="Consolas" panose="020B0609020204030204" pitchFamily="49" charset="0"/>
              </a:rPr>
              <a:t>2.2 </a:t>
            </a:r>
            <a:r>
              <a:rPr lang="en-US" altLang="en-US" sz="3800" dirty="0">
                <a:latin typeface="+mj-lt"/>
                <a:cs typeface="Consolas" panose="020B0609020204030204" pitchFamily="49" charset="0"/>
              </a:rPr>
              <a:t>Pop an item from stack and set it as root. </a:t>
            </a:r>
            <a:endParaRPr lang="en-US" altLang="en-US" sz="3800" dirty="0" smtClean="0">
              <a:latin typeface="+mj-lt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800" dirty="0" smtClean="0">
              <a:latin typeface="+mj-lt"/>
              <a:cs typeface="Consolas" panose="020B0609020204030204" pitchFamily="49" charset="0"/>
            </a:endParaRPr>
          </a:p>
          <a:p>
            <a:pPr marL="1200150" lvl="1" indent="-7429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AutoNum type="alphaLcParenR"/>
            </a:pPr>
            <a:r>
              <a:rPr lang="en-US" altLang="en-US" sz="3800" dirty="0" smtClean="0">
                <a:latin typeface="+mj-lt"/>
                <a:cs typeface="Consolas" panose="020B0609020204030204" pitchFamily="49" charset="0"/>
              </a:rPr>
              <a:t>If </a:t>
            </a:r>
            <a:r>
              <a:rPr lang="en-US" altLang="en-US" sz="3800" dirty="0">
                <a:latin typeface="+mj-lt"/>
                <a:cs typeface="Consolas" panose="020B0609020204030204" pitchFamily="49" charset="0"/>
              </a:rPr>
              <a:t>the popped item has a right child and the right child is at top of stack, then remove the right child from stack, push the root back and set root as root's right child. </a:t>
            </a:r>
          </a:p>
          <a:p>
            <a:pPr marL="1200150" lvl="1" indent="-7429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AutoNum type="alphaLcParenR"/>
            </a:pPr>
            <a:r>
              <a:rPr lang="en-US" altLang="en-US" sz="3800" dirty="0" smtClean="0">
                <a:latin typeface="+mj-lt"/>
                <a:cs typeface="Consolas" panose="020B0609020204030204" pitchFamily="49" charset="0"/>
              </a:rPr>
              <a:t>Else </a:t>
            </a:r>
            <a:r>
              <a:rPr lang="en-US" altLang="en-US" sz="3800" dirty="0">
                <a:latin typeface="+mj-lt"/>
                <a:cs typeface="Consolas" panose="020B0609020204030204" pitchFamily="49" charset="0"/>
              </a:rPr>
              <a:t>print root's data and set root as NULL. </a:t>
            </a:r>
            <a:endParaRPr lang="en-US" altLang="en-US" sz="3800" dirty="0" smtClean="0">
              <a:latin typeface="+mj-lt"/>
              <a:cs typeface="Consolas" panose="020B0609020204030204" pitchFamily="49" charset="0"/>
            </a:endParaRPr>
          </a:p>
          <a:p>
            <a:pPr marL="1200150" lvl="1" indent="-7429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AutoNum type="alphaLcParenR"/>
            </a:pPr>
            <a:endParaRPr lang="en-US" altLang="en-US" sz="3800" dirty="0" smtClean="0">
              <a:latin typeface="+mj-lt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800" dirty="0" smtClean="0">
                <a:latin typeface="+mj-lt"/>
                <a:cs typeface="Consolas" panose="020B0609020204030204" pitchFamily="49" charset="0"/>
              </a:rPr>
              <a:t>2.3 </a:t>
            </a:r>
            <a:r>
              <a:rPr lang="en-US" altLang="en-US" sz="3800" dirty="0">
                <a:latin typeface="+mj-lt"/>
                <a:cs typeface="Consolas" panose="020B0609020204030204" pitchFamily="49" charset="0"/>
              </a:rPr>
              <a:t>Repeat steps 2.1 and 2.2 while stack is not empty.</a:t>
            </a:r>
            <a:r>
              <a:rPr lang="en-US" altLang="en-US" sz="3800" dirty="0">
                <a:latin typeface="+mj-lt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0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Non Recursive Post-Order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8726"/>
            <a:ext cx="10848975" cy="5127623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sz="3600" b="1" u="sng" dirty="0" smtClean="0"/>
              <a:t>Algorithm (Left Subtree – Right </a:t>
            </a:r>
            <a:r>
              <a:rPr lang="en-US" sz="3600" b="1" u="sng" dirty="0"/>
              <a:t>Sub Tree - </a:t>
            </a:r>
            <a:r>
              <a:rPr lang="en-US" sz="3600" b="1" u="sng" dirty="0" smtClean="0"/>
              <a:t>Root) – </a:t>
            </a:r>
            <a:r>
              <a:rPr lang="en-US" sz="3600" b="1" u="sng" dirty="0" smtClean="0">
                <a:solidFill>
                  <a:srgbClr val="FF0000"/>
                </a:solidFill>
              </a:rPr>
              <a:t>Double Stack</a:t>
            </a:r>
          </a:p>
          <a:p>
            <a:pPr fontAlgn="base"/>
            <a:endParaRPr lang="en-US" b="1" u="sng" dirty="0"/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800" dirty="0" smtClean="0">
                <a:latin typeface="+mj-lt"/>
                <a:cs typeface="Consolas" panose="020B0609020204030204" pitchFamily="49" charset="0"/>
              </a:rPr>
              <a:t>1. Create two empty stack i.e. Stack1 and Stack2.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 smtClean="0">
              <a:latin typeface="+mj-lt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800" dirty="0" smtClean="0">
                <a:latin typeface="+mj-lt"/>
                <a:cs typeface="Consolas" panose="020B0609020204030204" pitchFamily="49" charset="0"/>
              </a:rPr>
              <a:t>2. Push root onto Stack1.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 smtClean="0">
              <a:latin typeface="+mj-lt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800" dirty="0" smtClean="0">
                <a:latin typeface="+mj-lt"/>
                <a:cs typeface="Consolas" panose="020B0609020204030204" pitchFamily="49" charset="0"/>
              </a:rPr>
              <a:t>3. while stack1 is not empty </a:t>
            </a:r>
            <a:endParaRPr lang="en-US" altLang="en-US" sz="3400" dirty="0" smtClean="0">
              <a:latin typeface="+mj-lt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800" dirty="0" smtClean="0">
                <a:latin typeface="+mj-lt"/>
                <a:cs typeface="Consolas" panose="020B0609020204030204" pitchFamily="49" charset="0"/>
              </a:rPr>
              <a:t>	3.1. Pop item from stack1 and push it on Stack2.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800" dirty="0" smtClean="0">
                <a:latin typeface="+mj-lt"/>
                <a:cs typeface="Consolas" panose="020B0609020204030204" pitchFamily="49" charset="0"/>
              </a:rPr>
              <a:t>	3.2. Push left child of Popped Item into Stack1, if it is not NULL.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800" dirty="0" smtClean="0">
                <a:latin typeface="+mj-lt"/>
                <a:cs typeface="Consolas" panose="020B0609020204030204" pitchFamily="49" charset="0"/>
              </a:rPr>
              <a:t>	3.3. Push right child </a:t>
            </a:r>
            <a:r>
              <a:rPr lang="en-US" altLang="en-US" sz="3800" dirty="0">
                <a:latin typeface="+mj-lt"/>
                <a:cs typeface="Consolas" panose="020B0609020204030204" pitchFamily="49" charset="0"/>
              </a:rPr>
              <a:t>of Popped Item into Stack1, if it is not NULL</a:t>
            </a:r>
            <a:r>
              <a:rPr lang="en-US" altLang="en-US" sz="3800" dirty="0" smtClean="0">
                <a:latin typeface="+mj-lt"/>
                <a:cs typeface="Consolas" panose="020B0609020204030204" pitchFamily="49" charset="0"/>
              </a:rPr>
              <a:t>.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800" dirty="0" smtClean="0">
                <a:latin typeface="+mj-lt"/>
                <a:cs typeface="Consolas" panose="020B0609020204030204" pitchFamily="49" charset="0"/>
              </a:rPr>
              <a:t>	3.4. Repeat through step 3.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 smtClean="0">
              <a:latin typeface="+mj-lt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800" dirty="0" smtClean="0">
                <a:latin typeface="+mj-lt"/>
                <a:cs typeface="Consolas" panose="020B0609020204030204" pitchFamily="49" charset="0"/>
              </a:rPr>
              <a:t>4. Pop all items from stack2 and print it.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3689"/>
            <a:ext cx="10515600" cy="69214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Breadth First Search Traversal / Level Order Printing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8726"/>
            <a:ext cx="11020426" cy="5127623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 smtClean="0"/>
              <a:t>Algorithm</a:t>
            </a:r>
          </a:p>
          <a:p>
            <a:pPr fontAlgn="base"/>
            <a:endParaRPr lang="en-US" sz="1300" b="1" u="sng" dirty="0"/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latin typeface="+mj-lt"/>
                <a:cs typeface="Consolas" panose="020B0609020204030204" pitchFamily="49" charset="0"/>
              </a:rPr>
              <a:t>1. Create a empty Queue i.e. q.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latin typeface="+mj-lt"/>
                <a:cs typeface="Consolas" panose="020B0609020204030204" pitchFamily="49" charset="0"/>
              </a:rPr>
              <a:t>2. Push root onto Queue i.e. </a:t>
            </a:r>
            <a:r>
              <a:rPr lang="en-US" altLang="en-US" sz="2400" dirty="0" err="1" smtClean="0">
                <a:latin typeface="+mj-lt"/>
                <a:cs typeface="Consolas" panose="020B0609020204030204" pitchFamily="49" charset="0"/>
              </a:rPr>
              <a:t>q.push</a:t>
            </a:r>
            <a:r>
              <a:rPr lang="en-US" altLang="en-US" sz="2400" dirty="0" smtClean="0">
                <a:latin typeface="+mj-lt"/>
                <a:cs typeface="Consolas" panose="020B0609020204030204" pitchFamily="49" charset="0"/>
              </a:rPr>
              <a:t>(root).</a:t>
            </a:r>
            <a:endParaRPr lang="en-US" altLang="en-US" sz="2400" dirty="0">
              <a:latin typeface="+mj-lt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smtClean="0">
                <a:latin typeface="+mj-lt"/>
                <a:cs typeface="Consolas" panose="020B0609020204030204" pitchFamily="49" charset="0"/>
              </a:rPr>
              <a:t>3. </a:t>
            </a:r>
            <a:r>
              <a:rPr lang="en-US" altLang="en-US" sz="2400" dirty="0" smtClean="0">
                <a:latin typeface="+mj-lt"/>
                <a:cs typeface="Consolas" panose="020B0609020204030204" pitchFamily="49" charset="0"/>
              </a:rPr>
              <a:t>While </a:t>
            </a:r>
            <a:r>
              <a:rPr lang="en-US" altLang="en-US" sz="2400" dirty="0" err="1" smtClean="0">
                <a:latin typeface="+mj-lt"/>
                <a:cs typeface="Consolas" panose="020B0609020204030204" pitchFamily="49" charset="0"/>
              </a:rPr>
              <a:t>q.size</a:t>
            </a:r>
            <a:r>
              <a:rPr lang="en-US" altLang="en-US" sz="2400" dirty="0" smtClean="0">
                <a:latin typeface="+mj-lt"/>
                <a:cs typeface="Consolas" panose="020B0609020204030204" pitchFamily="49" charset="0"/>
              </a:rPr>
              <a:t>() &gt; 0 do i.e. Queue is not empty()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latin typeface="+mj-lt"/>
                <a:cs typeface="Consolas" panose="020B0609020204030204" pitchFamily="49" charset="0"/>
              </a:rPr>
              <a:t>	3.1 Print the front() element from queue i.e. </a:t>
            </a:r>
            <a:r>
              <a:rPr lang="en-US" altLang="en-US" sz="2400" dirty="0" err="1" smtClean="0">
                <a:latin typeface="+mj-lt"/>
                <a:cs typeface="Consolas" panose="020B0609020204030204" pitchFamily="49" charset="0"/>
              </a:rPr>
              <a:t>q.front</a:t>
            </a:r>
            <a:r>
              <a:rPr lang="en-US" altLang="en-US" sz="2400" dirty="0" smtClean="0">
                <a:latin typeface="+mj-lt"/>
                <a:cs typeface="Consolas" panose="020B0609020204030204" pitchFamily="49" charset="0"/>
              </a:rPr>
              <a:t>().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latin typeface="+mj-lt"/>
                <a:cs typeface="Consolas" panose="020B0609020204030204" pitchFamily="49" charset="0"/>
              </a:rPr>
              <a:t>	3.2 Pop item from queue i.e. </a:t>
            </a:r>
            <a:r>
              <a:rPr lang="en-US" altLang="en-US" sz="2400" dirty="0" err="1" smtClean="0">
                <a:latin typeface="+mj-lt"/>
                <a:cs typeface="Consolas" panose="020B0609020204030204" pitchFamily="49" charset="0"/>
              </a:rPr>
              <a:t>q.pop</a:t>
            </a:r>
            <a:r>
              <a:rPr lang="en-US" altLang="en-US" sz="2400" dirty="0" smtClean="0">
                <a:latin typeface="+mj-lt"/>
                <a:cs typeface="Consolas" panose="020B0609020204030204" pitchFamily="49" charset="0"/>
              </a:rPr>
              <a:t>().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latin typeface="+mj-lt"/>
                <a:cs typeface="Consolas" panose="020B0609020204030204" pitchFamily="49" charset="0"/>
              </a:rPr>
              <a:t>	3.3 Push left of popped item on Queue i.e. </a:t>
            </a:r>
            <a:r>
              <a:rPr lang="en-US" altLang="en-US" sz="2400" dirty="0" err="1" smtClean="0">
                <a:latin typeface="+mj-lt"/>
                <a:cs typeface="Consolas" panose="020B0609020204030204" pitchFamily="49" charset="0"/>
              </a:rPr>
              <a:t>q.push</a:t>
            </a:r>
            <a:r>
              <a:rPr lang="en-US" altLang="en-US" sz="2400" dirty="0" smtClean="0">
                <a:latin typeface="+mj-lt"/>
                <a:cs typeface="Consolas" panose="020B0609020204030204" pitchFamily="49" charset="0"/>
              </a:rPr>
              <a:t>(</a:t>
            </a:r>
            <a:r>
              <a:rPr lang="en-US" altLang="en-US" sz="2400" dirty="0" err="1" smtClean="0">
                <a:latin typeface="+mj-lt"/>
                <a:cs typeface="Consolas" panose="020B0609020204030204" pitchFamily="49" charset="0"/>
              </a:rPr>
              <a:t>left_Child</a:t>
            </a:r>
            <a:r>
              <a:rPr lang="en-US" altLang="en-US" sz="2400" dirty="0" smtClean="0">
                <a:latin typeface="+mj-lt"/>
                <a:cs typeface="Consolas" panose="020B0609020204030204" pitchFamily="49" charset="0"/>
              </a:rPr>
              <a:t>), if it is not NULL.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+mj-lt"/>
                <a:cs typeface="Consolas" panose="020B0609020204030204" pitchFamily="49" charset="0"/>
              </a:rPr>
              <a:t>	</a:t>
            </a:r>
            <a:r>
              <a:rPr lang="en-US" altLang="en-US" sz="2400" dirty="0" smtClean="0">
                <a:latin typeface="+mj-lt"/>
                <a:cs typeface="Consolas" panose="020B0609020204030204" pitchFamily="49" charset="0"/>
              </a:rPr>
              <a:t>3.4 Push right of </a:t>
            </a:r>
            <a:r>
              <a:rPr lang="en-US" altLang="en-US" sz="2400" dirty="0">
                <a:latin typeface="+mj-lt"/>
                <a:cs typeface="Consolas" panose="020B0609020204030204" pitchFamily="49" charset="0"/>
              </a:rPr>
              <a:t>popped item on Queue i.e. </a:t>
            </a:r>
            <a:r>
              <a:rPr lang="en-US" altLang="en-US" sz="2400" dirty="0" err="1" smtClean="0">
                <a:latin typeface="+mj-lt"/>
                <a:cs typeface="Consolas" panose="020B0609020204030204" pitchFamily="49" charset="0"/>
              </a:rPr>
              <a:t>q.push</a:t>
            </a:r>
            <a:r>
              <a:rPr lang="en-US" altLang="en-US" sz="2400" dirty="0" smtClean="0">
                <a:latin typeface="+mj-lt"/>
                <a:cs typeface="Consolas" panose="020B0609020204030204" pitchFamily="49" charset="0"/>
              </a:rPr>
              <a:t>(</a:t>
            </a:r>
            <a:r>
              <a:rPr lang="en-US" altLang="en-US" sz="2400" dirty="0" err="1" smtClean="0">
                <a:latin typeface="+mj-lt"/>
                <a:cs typeface="Consolas" panose="020B0609020204030204" pitchFamily="49" charset="0"/>
              </a:rPr>
              <a:t>right_child</a:t>
            </a:r>
            <a:r>
              <a:rPr lang="en-US" altLang="en-US" sz="2400" dirty="0" smtClean="0">
                <a:latin typeface="+mj-lt"/>
                <a:cs typeface="Consolas" panose="020B0609020204030204" pitchFamily="49" charset="0"/>
              </a:rPr>
              <a:t>), </a:t>
            </a:r>
            <a:r>
              <a:rPr lang="en-US" altLang="en-US" sz="2400" dirty="0">
                <a:latin typeface="+mj-lt"/>
                <a:cs typeface="Consolas" panose="020B0609020204030204" pitchFamily="49" charset="0"/>
              </a:rPr>
              <a:t>if it is not NULL</a:t>
            </a:r>
            <a:r>
              <a:rPr lang="en-US" altLang="en-US" sz="2400" dirty="0">
                <a:cs typeface="Consolas" panose="020B0609020204030204" pitchFamily="49" charset="0"/>
              </a:rPr>
              <a:t>. </a:t>
            </a:r>
            <a:endParaRPr lang="en-US" altLang="en-US" sz="2400" dirty="0" smtClean="0"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latin typeface="+mj-lt"/>
                <a:cs typeface="Consolas" panose="020B0609020204030204" pitchFamily="49" charset="0"/>
              </a:rPr>
              <a:t>	3.5 </a:t>
            </a:r>
            <a:r>
              <a:rPr lang="en-US" altLang="en-US" sz="2400" dirty="0" err="1" smtClean="0">
                <a:latin typeface="+mj-lt"/>
                <a:cs typeface="Consolas" panose="020B0609020204030204" pitchFamily="49" charset="0"/>
              </a:rPr>
              <a:t>Goto</a:t>
            </a:r>
            <a:r>
              <a:rPr lang="en-US" altLang="en-US" sz="2400" dirty="0" smtClean="0">
                <a:latin typeface="+mj-lt"/>
                <a:cs typeface="Consolas" panose="020B0609020204030204" pitchFamily="49" charset="0"/>
              </a:rPr>
              <a:t> step 3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latin typeface="+mj-lt"/>
                <a:cs typeface="Consolas" panose="020B0609020204030204" pitchFamily="49" charset="0"/>
              </a:rPr>
              <a:t>5. If </a:t>
            </a:r>
            <a:r>
              <a:rPr lang="en-US" altLang="en-US" sz="2400" dirty="0" err="1" smtClean="0">
                <a:latin typeface="+mj-lt"/>
                <a:cs typeface="Consolas" panose="020B0609020204030204" pitchFamily="49" charset="0"/>
              </a:rPr>
              <a:t>q.size</a:t>
            </a:r>
            <a:r>
              <a:rPr lang="en-US" altLang="en-US" sz="2400" dirty="0" smtClean="0">
                <a:latin typeface="+mj-lt"/>
                <a:cs typeface="Consolas" panose="020B0609020204030204" pitchFamily="49" charset="0"/>
              </a:rPr>
              <a:t>() = 0 , means all the nodes are printed.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7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7" y="1779587"/>
            <a:ext cx="10515600" cy="2206626"/>
          </a:xfrm>
        </p:spPr>
        <p:txBody>
          <a:bodyPr>
            <a:normAutofit/>
          </a:bodyPr>
          <a:lstStyle/>
          <a:p>
            <a:pPr algn="ctr"/>
            <a:r>
              <a:rPr lang="en-US" sz="13800" b="1" i="1" dirty="0" smtClean="0">
                <a:latin typeface="Blackadder ITC" panose="04020505051007020D02" pitchFamily="82" charset="0"/>
              </a:rPr>
              <a:t>Thank You</a:t>
            </a:r>
            <a:endParaRPr lang="en-US" sz="13800" b="1" i="1" dirty="0">
              <a:latin typeface="Blackadder ITC" panose="04020505051007020D02" pitchFamily="8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3689"/>
            <a:ext cx="10515600" cy="69214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Breadth First Search Traversal / Level Order Printing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8726"/>
            <a:ext cx="11020426" cy="512762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b="1" u="sng" dirty="0" smtClean="0"/>
              <a:t>Algorithm</a:t>
            </a:r>
          </a:p>
          <a:p>
            <a:pPr fontAlgn="base"/>
            <a:endParaRPr lang="en-US" sz="1300" b="1" u="sng" dirty="0"/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1. Create a empty Queue i.e. q.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2. Push root onto Queue i.e. </a:t>
            </a:r>
            <a:r>
              <a:rPr lang="en-US" altLang="en-US" sz="2000" dirty="0" err="1" smtClean="0">
                <a:latin typeface="+mj-lt"/>
                <a:cs typeface="Consolas" panose="020B0609020204030204" pitchFamily="49" charset="0"/>
              </a:rPr>
              <a:t>q.push</a:t>
            </a: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(root).</a:t>
            </a:r>
            <a:endParaRPr lang="en-US" altLang="en-US" sz="2000" dirty="0">
              <a:latin typeface="+mj-lt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3. Initialize </a:t>
            </a:r>
            <a:r>
              <a:rPr lang="en-US" altLang="en-US" sz="2000" dirty="0" err="1" smtClean="0">
                <a:latin typeface="+mj-lt"/>
                <a:cs typeface="Consolas" panose="020B0609020204030204" pitchFamily="49" charset="0"/>
              </a:rPr>
              <a:t>node_count</a:t>
            </a: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 with zero i.e. </a:t>
            </a:r>
            <a:r>
              <a:rPr lang="en-US" altLang="en-US" sz="2000" dirty="0" err="1" smtClean="0">
                <a:latin typeface="+mj-lt"/>
                <a:cs typeface="Consolas" panose="020B0609020204030204" pitchFamily="49" charset="0"/>
              </a:rPr>
              <a:t>node_count</a:t>
            </a: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=0; 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4. while queue is not empty i.e. not of </a:t>
            </a:r>
            <a:r>
              <a:rPr lang="en-US" altLang="en-US" sz="2000" dirty="0" err="1" smtClean="0">
                <a:latin typeface="+mj-lt"/>
                <a:cs typeface="Consolas" panose="020B0609020204030204" pitchFamily="49" charset="0"/>
              </a:rPr>
              <a:t>q.empty</a:t>
            </a: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() do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+mj-lt"/>
                <a:cs typeface="Consolas" panose="020B0609020204030204" pitchFamily="49" charset="0"/>
              </a:rPr>
              <a:t>	</a:t>
            </a: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4.1 Get the size of Queue i.e. </a:t>
            </a:r>
            <a:r>
              <a:rPr lang="en-US" altLang="en-US" sz="2000" dirty="0" err="1" smtClean="0">
                <a:latin typeface="+mj-lt"/>
                <a:cs typeface="Consolas" panose="020B0609020204030204" pitchFamily="49" charset="0"/>
              </a:rPr>
              <a:t>node_count</a:t>
            </a: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 = </a:t>
            </a:r>
            <a:r>
              <a:rPr lang="en-US" altLang="en-US" sz="2000" dirty="0" err="1" smtClean="0">
                <a:latin typeface="+mj-lt"/>
                <a:cs typeface="Consolas" panose="020B0609020204030204" pitchFamily="49" charset="0"/>
              </a:rPr>
              <a:t>q.size</a:t>
            </a: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().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	4.2 While </a:t>
            </a:r>
            <a:r>
              <a:rPr lang="en-US" altLang="en-US" sz="2000" dirty="0" err="1" smtClean="0">
                <a:latin typeface="+mj-lt"/>
                <a:cs typeface="Consolas" panose="020B0609020204030204" pitchFamily="49" charset="0"/>
              </a:rPr>
              <a:t>q.size</a:t>
            </a: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() &gt; 0 do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		4.2.1 Print the front() element from queue i.e. </a:t>
            </a:r>
            <a:r>
              <a:rPr lang="en-US" altLang="en-US" sz="2000" dirty="0" err="1" smtClean="0">
                <a:latin typeface="+mj-lt"/>
                <a:cs typeface="Consolas" panose="020B0609020204030204" pitchFamily="49" charset="0"/>
              </a:rPr>
              <a:t>q.front</a:t>
            </a: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().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		4.2.2 Pop item from queue i.e. </a:t>
            </a:r>
            <a:r>
              <a:rPr lang="en-US" altLang="en-US" sz="2000" dirty="0" err="1" smtClean="0">
                <a:latin typeface="+mj-lt"/>
                <a:cs typeface="Consolas" panose="020B0609020204030204" pitchFamily="49" charset="0"/>
              </a:rPr>
              <a:t>q.pop</a:t>
            </a: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().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		4.2.3 Push left of popped item on Queue i.e. </a:t>
            </a:r>
            <a:r>
              <a:rPr lang="en-US" altLang="en-US" sz="2000" dirty="0" err="1" smtClean="0">
                <a:latin typeface="+mj-lt"/>
                <a:cs typeface="Consolas" panose="020B0609020204030204" pitchFamily="49" charset="0"/>
              </a:rPr>
              <a:t>q.push</a:t>
            </a: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(</a:t>
            </a:r>
            <a:r>
              <a:rPr lang="en-US" altLang="en-US" sz="2000" dirty="0" err="1" smtClean="0">
                <a:latin typeface="+mj-lt"/>
                <a:cs typeface="Consolas" panose="020B0609020204030204" pitchFamily="49" charset="0"/>
              </a:rPr>
              <a:t>left_Child</a:t>
            </a: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), if it is not NULL.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+mj-lt"/>
                <a:cs typeface="Consolas" panose="020B0609020204030204" pitchFamily="49" charset="0"/>
              </a:rPr>
              <a:t>	</a:t>
            </a: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	4.2.4 </a:t>
            </a:r>
            <a:r>
              <a:rPr lang="en-US" altLang="en-US" sz="2000" dirty="0" smtClean="0">
                <a:cs typeface="Consolas" panose="020B0609020204030204" pitchFamily="49" charset="0"/>
              </a:rPr>
              <a:t>Push right of </a:t>
            </a:r>
            <a:r>
              <a:rPr lang="en-US" altLang="en-US" sz="2000" dirty="0">
                <a:cs typeface="Consolas" panose="020B0609020204030204" pitchFamily="49" charset="0"/>
              </a:rPr>
              <a:t>popped item on Queue i.e. </a:t>
            </a:r>
            <a:r>
              <a:rPr lang="en-US" altLang="en-US" sz="2000" dirty="0" err="1" smtClean="0">
                <a:cs typeface="Consolas" panose="020B0609020204030204" pitchFamily="49" charset="0"/>
              </a:rPr>
              <a:t>q.push</a:t>
            </a:r>
            <a:r>
              <a:rPr lang="en-US" altLang="en-US" sz="2000" dirty="0" smtClean="0">
                <a:cs typeface="Consolas" panose="020B0609020204030204" pitchFamily="49" charset="0"/>
              </a:rPr>
              <a:t>(</a:t>
            </a:r>
            <a:r>
              <a:rPr lang="en-US" altLang="en-US" sz="2000" dirty="0" err="1" smtClean="0">
                <a:cs typeface="Consolas" panose="020B0609020204030204" pitchFamily="49" charset="0"/>
              </a:rPr>
              <a:t>right_child</a:t>
            </a:r>
            <a:r>
              <a:rPr lang="en-US" altLang="en-US" sz="2000" dirty="0" smtClean="0">
                <a:cs typeface="Consolas" panose="020B0609020204030204" pitchFamily="49" charset="0"/>
              </a:rPr>
              <a:t>), </a:t>
            </a:r>
            <a:r>
              <a:rPr lang="en-US" altLang="en-US" sz="2000" dirty="0">
                <a:cs typeface="Consolas" panose="020B0609020204030204" pitchFamily="49" charset="0"/>
              </a:rPr>
              <a:t>if it is not NULL. </a:t>
            </a:r>
            <a:endParaRPr lang="en-US" altLang="en-US" sz="2000" dirty="0" smtClean="0"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		4.2.5 Decrease </a:t>
            </a:r>
            <a:r>
              <a:rPr lang="en-US" altLang="en-US" sz="2000" dirty="0" err="1" smtClean="0">
                <a:latin typeface="+mj-lt"/>
                <a:cs typeface="Consolas" panose="020B0609020204030204" pitchFamily="49" charset="0"/>
              </a:rPr>
              <a:t>node_count</a:t>
            </a: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 by 1 i.e. </a:t>
            </a:r>
            <a:r>
              <a:rPr lang="en-US" altLang="en-US" sz="2000" dirty="0" err="1" smtClean="0">
                <a:latin typeface="+mj-lt"/>
                <a:cs typeface="Consolas" panose="020B0609020204030204" pitchFamily="49" charset="0"/>
              </a:rPr>
              <a:t>node_count</a:t>
            </a: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--;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		4.2.6 </a:t>
            </a:r>
            <a:r>
              <a:rPr lang="en-US" altLang="en-US" sz="2000" dirty="0" err="1" smtClean="0">
                <a:latin typeface="+mj-lt"/>
                <a:cs typeface="Consolas" panose="020B0609020204030204" pitchFamily="49" charset="0"/>
              </a:rPr>
              <a:t>Goto</a:t>
            </a: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 step 4.2.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	4.3. </a:t>
            </a:r>
            <a:r>
              <a:rPr lang="en-US" altLang="en-US" sz="2000" dirty="0" err="1" smtClean="0">
                <a:latin typeface="+mj-lt"/>
                <a:cs typeface="Consolas" panose="020B0609020204030204" pitchFamily="49" charset="0"/>
              </a:rPr>
              <a:t>Goto</a:t>
            </a: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 step 4.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5. Done with.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3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3689"/>
            <a:ext cx="10515600" cy="69214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Breadth First Search Traversal / Level Order Printing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8726"/>
            <a:ext cx="11020426" cy="512762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b="1" u="sng" dirty="0" smtClean="0"/>
              <a:t>Algorithm</a:t>
            </a:r>
          </a:p>
          <a:p>
            <a:pPr fontAlgn="base"/>
            <a:endParaRPr lang="en-US" sz="1300" b="1" u="sng" dirty="0"/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1. Create a empty Queue i.e. q.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2. Push root onto Queue i.e. </a:t>
            </a:r>
            <a:r>
              <a:rPr lang="en-US" altLang="en-US" sz="2000" dirty="0" err="1" smtClean="0">
                <a:latin typeface="+mj-lt"/>
                <a:cs typeface="Consolas" panose="020B0609020204030204" pitchFamily="49" charset="0"/>
              </a:rPr>
              <a:t>q.push</a:t>
            </a: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(root).</a:t>
            </a:r>
            <a:endParaRPr lang="en-US" altLang="en-US" sz="2000" dirty="0">
              <a:latin typeface="+mj-lt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3. </a:t>
            </a:r>
            <a:r>
              <a:rPr lang="en-US" altLang="en-US" sz="2000" b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Initialize </a:t>
            </a:r>
            <a:r>
              <a:rPr lang="en-US" altLang="en-US" sz="2000" b="1" dirty="0" err="1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node_count</a:t>
            </a:r>
            <a:r>
              <a:rPr lang="en-US" altLang="en-US" sz="2000" b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 with zero i.e. </a:t>
            </a:r>
            <a:r>
              <a:rPr lang="en-US" altLang="en-US" sz="2000" b="1" dirty="0" err="1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node_count</a:t>
            </a:r>
            <a:r>
              <a:rPr lang="en-US" altLang="en-US" sz="2000" b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=0; 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4. while queue is not empty i.e. not of </a:t>
            </a:r>
            <a:r>
              <a:rPr lang="en-US" altLang="en-US" sz="2000" b="1" dirty="0" err="1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q.empty</a:t>
            </a:r>
            <a:r>
              <a:rPr lang="en-US" altLang="en-US" sz="2000" b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() do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+mj-lt"/>
                <a:cs typeface="Consolas" panose="020B0609020204030204" pitchFamily="49" charset="0"/>
              </a:rPr>
              <a:t>	</a:t>
            </a:r>
            <a:r>
              <a:rPr lang="en-US" altLang="en-US" sz="2000" b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4.1 Get the size of Queue i.e. </a:t>
            </a:r>
            <a:r>
              <a:rPr lang="en-US" altLang="en-US" sz="2000" b="1" dirty="0" err="1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node_count</a:t>
            </a:r>
            <a:r>
              <a:rPr lang="en-US" altLang="en-US" sz="2000" b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 = </a:t>
            </a:r>
            <a:r>
              <a:rPr lang="en-US" altLang="en-US" sz="2000" b="1" dirty="0" err="1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q.size</a:t>
            </a:r>
            <a:r>
              <a:rPr lang="en-US" altLang="en-US" sz="2000" b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().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	4.2 While </a:t>
            </a:r>
            <a:r>
              <a:rPr lang="en-US" altLang="en-US" sz="2000" dirty="0" err="1" smtClean="0">
                <a:latin typeface="+mj-lt"/>
                <a:cs typeface="Consolas" panose="020B0609020204030204" pitchFamily="49" charset="0"/>
              </a:rPr>
              <a:t>q.size</a:t>
            </a: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() &gt; 0 do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		4.2.1 Print the front() element from queue i.e. </a:t>
            </a:r>
            <a:r>
              <a:rPr lang="en-US" altLang="en-US" sz="2000" dirty="0" err="1" smtClean="0">
                <a:latin typeface="+mj-lt"/>
                <a:cs typeface="Consolas" panose="020B0609020204030204" pitchFamily="49" charset="0"/>
              </a:rPr>
              <a:t>q.front</a:t>
            </a: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().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		4.2.2 Pop item from queue i.e. </a:t>
            </a:r>
            <a:r>
              <a:rPr lang="en-US" altLang="en-US" sz="2000" dirty="0" err="1" smtClean="0">
                <a:latin typeface="+mj-lt"/>
                <a:cs typeface="Consolas" panose="020B0609020204030204" pitchFamily="49" charset="0"/>
              </a:rPr>
              <a:t>q.pop</a:t>
            </a: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().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		4.2.3 Push left of popped item on Queue i.e. </a:t>
            </a:r>
            <a:r>
              <a:rPr lang="en-US" altLang="en-US" sz="2000" dirty="0" err="1" smtClean="0">
                <a:latin typeface="+mj-lt"/>
                <a:cs typeface="Consolas" panose="020B0609020204030204" pitchFamily="49" charset="0"/>
              </a:rPr>
              <a:t>q.push</a:t>
            </a: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(</a:t>
            </a:r>
            <a:r>
              <a:rPr lang="en-US" altLang="en-US" sz="2000" dirty="0" err="1" smtClean="0">
                <a:latin typeface="+mj-lt"/>
                <a:cs typeface="Consolas" panose="020B0609020204030204" pitchFamily="49" charset="0"/>
              </a:rPr>
              <a:t>left_Child</a:t>
            </a: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), if it is not NULL.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+mj-lt"/>
                <a:cs typeface="Consolas" panose="020B0609020204030204" pitchFamily="49" charset="0"/>
              </a:rPr>
              <a:t>	</a:t>
            </a: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	4.2.4 </a:t>
            </a:r>
            <a:r>
              <a:rPr lang="en-US" altLang="en-US" sz="2000" dirty="0" smtClean="0">
                <a:cs typeface="Consolas" panose="020B0609020204030204" pitchFamily="49" charset="0"/>
              </a:rPr>
              <a:t>Push right of </a:t>
            </a:r>
            <a:r>
              <a:rPr lang="en-US" altLang="en-US" sz="2000" dirty="0">
                <a:cs typeface="Consolas" panose="020B0609020204030204" pitchFamily="49" charset="0"/>
              </a:rPr>
              <a:t>popped item on Queue i.e. </a:t>
            </a:r>
            <a:r>
              <a:rPr lang="en-US" altLang="en-US" sz="2000" dirty="0" err="1" smtClean="0">
                <a:cs typeface="Consolas" panose="020B0609020204030204" pitchFamily="49" charset="0"/>
              </a:rPr>
              <a:t>q.push</a:t>
            </a:r>
            <a:r>
              <a:rPr lang="en-US" altLang="en-US" sz="2000" dirty="0" smtClean="0">
                <a:cs typeface="Consolas" panose="020B0609020204030204" pitchFamily="49" charset="0"/>
              </a:rPr>
              <a:t>(</a:t>
            </a:r>
            <a:r>
              <a:rPr lang="en-US" altLang="en-US" sz="2000" dirty="0" err="1" smtClean="0">
                <a:cs typeface="Consolas" panose="020B0609020204030204" pitchFamily="49" charset="0"/>
              </a:rPr>
              <a:t>right_child</a:t>
            </a:r>
            <a:r>
              <a:rPr lang="en-US" altLang="en-US" sz="2000" dirty="0" smtClean="0">
                <a:cs typeface="Consolas" panose="020B0609020204030204" pitchFamily="49" charset="0"/>
              </a:rPr>
              <a:t>), </a:t>
            </a:r>
            <a:r>
              <a:rPr lang="en-US" altLang="en-US" sz="2000" dirty="0">
                <a:cs typeface="Consolas" panose="020B0609020204030204" pitchFamily="49" charset="0"/>
              </a:rPr>
              <a:t>if it is not NULL. </a:t>
            </a:r>
            <a:endParaRPr lang="en-US" altLang="en-US" sz="2000" dirty="0" smtClean="0"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		</a:t>
            </a:r>
            <a:r>
              <a:rPr lang="en-US" altLang="en-US" sz="2000" b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4.2.5 Decrease </a:t>
            </a:r>
            <a:r>
              <a:rPr lang="en-US" altLang="en-US" sz="2000" b="1" dirty="0" err="1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node_count</a:t>
            </a:r>
            <a:r>
              <a:rPr lang="en-US" altLang="en-US" sz="2000" b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 by 1 i.e. </a:t>
            </a:r>
            <a:r>
              <a:rPr lang="en-US" altLang="en-US" sz="2000" b="1" dirty="0" err="1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node_count</a:t>
            </a:r>
            <a:r>
              <a:rPr lang="en-US" altLang="en-US" sz="2000" b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--;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		4.2.6 </a:t>
            </a:r>
            <a:r>
              <a:rPr lang="en-US" altLang="en-US" sz="2000" dirty="0" err="1" smtClean="0">
                <a:latin typeface="+mj-lt"/>
                <a:cs typeface="Consolas" panose="020B0609020204030204" pitchFamily="49" charset="0"/>
              </a:rPr>
              <a:t>Goto</a:t>
            </a: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 step 4.2.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	</a:t>
            </a:r>
            <a:r>
              <a:rPr lang="en-US" altLang="en-US" sz="2000" b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4.3. </a:t>
            </a:r>
            <a:r>
              <a:rPr lang="en-US" altLang="en-US" sz="2000" b="1" dirty="0" err="1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Goto</a:t>
            </a:r>
            <a:r>
              <a:rPr lang="en-US" altLang="en-US" sz="2000" b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 step 4.</a:t>
            </a: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+mj-lt"/>
                <a:cs typeface="Consolas" panose="020B0609020204030204" pitchFamily="49" charset="0"/>
              </a:rPr>
              <a:t>5. Done with.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Binary 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4248150" cy="4948237"/>
          </a:xfrm>
        </p:spPr>
        <p:txBody>
          <a:bodyPr>
            <a:normAutofit/>
          </a:bodyPr>
          <a:lstStyle/>
          <a:p>
            <a:r>
              <a:rPr lang="en-US" b="1" u="sng" dirty="0"/>
              <a:t>Binary </a:t>
            </a:r>
            <a:r>
              <a:rPr lang="en-US" b="1" u="sng" dirty="0" smtClean="0"/>
              <a:t>Tree</a:t>
            </a:r>
          </a:p>
          <a:p>
            <a:endParaRPr lang="en-US" dirty="0" smtClean="0"/>
          </a:p>
          <a:p>
            <a:r>
              <a:rPr lang="en-US" dirty="0" smtClean="0"/>
              <a:t>Binary </a:t>
            </a:r>
            <a:r>
              <a:rPr lang="en-US" dirty="0"/>
              <a:t>tree is a special tree data structure in which each node can have at most 2 children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fontAlgn="base"/>
            <a:r>
              <a:rPr lang="en-US" dirty="0"/>
              <a:t>Thus, in a binary tree</a:t>
            </a:r>
            <a:r>
              <a:rPr lang="en-US" dirty="0" smtClean="0"/>
              <a:t>, Each </a:t>
            </a:r>
            <a:r>
              <a:rPr lang="en-US" dirty="0"/>
              <a:t>node has either 0 child or 1 child or 2 children</a:t>
            </a:r>
            <a:r>
              <a:rPr lang="en-US" dirty="0" smtClean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  <p:pic>
        <p:nvPicPr>
          <p:cNvPr id="6" name="Picture 5" descr="https://www.gatevidyalay.com/wp-content/uploads/2018/07/Binary-Tree-Examp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28726"/>
            <a:ext cx="5529263" cy="4948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7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Binary Tree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228726"/>
            <a:ext cx="4719638" cy="51276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Tree </a:t>
            </a:r>
            <a:r>
              <a:rPr lang="en-US" dirty="0"/>
              <a:t>Traversal refers to the process of visiting each node in a tree data structure exactly once</a:t>
            </a:r>
            <a:r>
              <a:rPr lang="en-US" dirty="0" smtClean="0"/>
              <a:t>.</a:t>
            </a:r>
          </a:p>
          <a:p>
            <a:r>
              <a:rPr lang="en-US" dirty="0"/>
              <a:t>Various tree traversal techniques </a:t>
            </a:r>
            <a:r>
              <a:rPr lang="en-US" dirty="0" smtClean="0"/>
              <a:t>are –</a:t>
            </a:r>
          </a:p>
          <a:p>
            <a:endParaRPr lang="en-US" dirty="0" smtClean="0"/>
          </a:p>
          <a:p>
            <a:r>
              <a:rPr lang="en-US" dirty="0" smtClean="0"/>
              <a:t>Depth First Traversal</a:t>
            </a:r>
          </a:p>
          <a:p>
            <a:pPr lvl="1"/>
            <a:r>
              <a:rPr lang="en-US" dirty="0" smtClean="0"/>
              <a:t>Preorder Traversal</a:t>
            </a:r>
          </a:p>
          <a:p>
            <a:pPr lvl="1"/>
            <a:r>
              <a:rPr lang="en-US" dirty="0" smtClean="0"/>
              <a:t>In-order Traversal</a:t>
            </a:r>
          </a:p>
          <a:p>
            <a:pPr lvl="1"/>
            <a:r>
              <a:rPr lang="en-US" dirty="0" smtClean="0"/>
              <a:t>Post-order Traversal</a:t>
            </a:r>
          </a:p>
          <a:p>
            <a:r>
              <a:rPr lang="en-US" dirty="0" smtClean="0"/>
              <a:t>Breadth First Traversal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  <p:pic>
        <p:nvPicPr>
          <p:cNvPr id="7" name="Picture 6" descr="https://www.gatevidyalay.com/wp-content/uploads/2018/07/Tree-Traversal-Technique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427956"/>
            <a:ext cx="5629275" cy="4729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92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Depth First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/>
              <a:t>Depth First </a:t>
            </a:r>
            <a:r>
              <a:rPr lang="en-US" b="1" u="sng" dirty="0" smtClean="0"/>
              <a:t>Traversal-</a:t>
            </a:r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Following three traversal techniques fall under Depth First </a:t>
            </a:r>
            <a:r>
              <a:rPr lang="en-US" dirty="0" smtClean="0"/>
              <a:t>Traversal-</a:t>
            </a:r>
          </a:p>
          <a:p>
            <a:pPr fontAlgn="base"/>
            <a:endParaRPr lang="en-US" dirty="0"/>
          </a:p>
          <a:p>
            <a:pPr lvl="0" fontAlgn="base"/>
            <a:r>
              <a:rPr lang="en-US" dirty="0"/>
              <a:t>Preorder Traversal</a:t>
            </a:r>
          </a:p>
          <a:p>
            <a:pPr lvl="0" fontAlgn="base"/>
            <a:r>
              <a:rPr lang="en-US" dirty="0" smtClean="0"/>
              <a:t>In-order </a:t>
            </a:r>
            <a:r>
              <a:rPr lang="en-US" dirty="0"/>
              <a:t>Traversal</a:t>
            </a:r>
          </a:p>
          <a:p>
            <a:pPr lvl="0" fontAlgn="base"/>
            <a:r>
              <a:rPr lang="en-US" dirty="0" smtClean="0"/>
              <a:t>Post-order </a:t>
            </a:r>
            <a:r>
              <a:rPr lang="en-US" dirty="0"/>
              <a:t>Traversal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9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Pre-Order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10515600" cy="4948237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 smtClean="0"/>
              <a:t>Algorithm-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lvl="0" fontAlgn="base"/>
            <a:r>
              <a:rPr lang="en-US" dirty="0"/>
              <a:t>Visit the </a:t>
            </a:r>
            <a:r>
              <a:rPr lang="en-US" dirty="0" smtClean="0"/>
              <a:t>root</a:t>
            </a:r>
          </a:p>
          <a:p>
            <a:pPr lvl="0" fontAlgn="base"/>
            <a:endParaRPr lang="en-US" dirty="0"/>
          </a:p>
          <a:p>
            <a:pPr lvl="0" fontAlgn="base"/>
            <a:r>
              <a:rPr lang="en-US" dirty="0"/>
              <a:t>Traverse the left sub tree i.e. call Preorder (left sub tree</a:t>
            </a:r>
            <a:r>
              <a:rPr lang="en-US" dirty="0" smtClean="0"/>
              <a:t>)</a:t>
            </a:r>
          </a:p>
          <a:p>
            <a:pPr lvl="0" fontAlgn="base"/>
            <a:endParaRPr lang="en-US" dirty="0"/>
          </a:p>
          <a:p>
            <a:pPr lvl="0" fontAlgn="base"/>
            <a:r>
              <a:rPr lang="en-US" dirty="0"/>
              <a:t>Traverse the right sub tree i.e. call Preorder (right sub tree)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b="1" dirty="0"/>
              <a:t>Root </a:t>
            </a:r>
            <a:r>
              <a:rPr lang="en-US" dirty="0"/>
              <a:t>→</a:t>
            </a:r>
            <a:r>
              <a:rPr lang="en-US" b="1" dirty="0"/>
              <a:t> Left </a:t>
            </a:r>
            <a:r>
              <a:rPr lang="en-US" dirty="0"/>
              <a:t>→</a:t>
            </a:r>
            <a:r>
              <a:rPr lang="en-US" b="1" dirty="0"/>
              <a:t> Right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3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Pre-Order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7"/>
            <a:ext cx="10515600" cy="1657348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US" b="1" u="sng" dirty="0" smtClean="0"/>
              <a:t>Preorder </a:t>
            </a:r>
            <a:r>
              <a:rPr lang="en-US" b="1" u="sng" dirty="0"/>
              <a:t>Traversal </a:t>
            </a:r>
            <a:r>
              <a:rPr lang="en-US" b="1" u="sng" dirty="0" smtClean="0"/>
              <a:t>Shortcut</a:t>
            </a:r>
            <a:r>
              <a:rPr lang="en-US" dirty="0"/>
              <a:t> 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Traverse the entire tree starting from the root node keeping yourself to the left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fontAlgn="base"/>
            <a:r>
              <a:rPr lang="en-US" b="1" u="sng" dirty="0"/>
              <a:t>Example</a:t>
            </a:r>
          </a:p>
          <a:p>
            <a:pPr fontAlgn="base"/>
            <a:r>
              <a:rPr lang="en-US" dirty="0"/>
              <a:t>Consider the following </a:t>
            </a:r>
            <a:r>
              <a:rPr lang="en-US" dirty="0" smtClean="0"/>
              <a:t>example-</a:t>
            </a:r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b="1" u="sng" dirty="0" smtClean="0"/>
          </a:p>
          <a:p>
            <a:pPr fontAlgn="base"/>
            <a:endParaRPr lang="en-US" b="1" u="sng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  <p:pic>
        <p:nvPicPr>
          <p:cNvPr id="6" name="Picture 5" descr="https://www.gatevidyalay.com/wp-content/uploads/2018/07/Preorder-Traversal-Examp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4" y="2886075"/>
            <a:ext cx="4638675" cy="332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www.gatevidyalay.com/wp-content/uploads/2018/07/Preorder-Traversal-Shortcut-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2886075"/>
            <a:ext cx="4981575" cy="3328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618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Pre-Order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463"/>
            <a:ext cx="10515600" cy="3143250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 smtClean="0"/>
              <a:t>Applications</a:t>
            </a:r>
          </a:p>
          <a:p>
            <a:pPr fontAlgn="base"/>
            <a:endParaRPr lang="en-US" dirty="0"/>
          </a:p>
          <a:p>
            <a:pPr lvl="0" fontAlgn="base"/>
            <a:r>
              <a:rPr lang="en-US" dirty="0"/>
              <a:t> Preorder traversal is used to get prefix expression of an expression tree</a:t>
            </a:r>
            <a:r>
              <a:rPr lang="en-US" dirty="0" smtClean="0"/>
              <a:t>.</a:t>
            </a:r>
          </a:p>
          <a:p>
            <a:pPr lvl="0" fontAlgn="base"/>
            <a:endParaRPr lang="en-US" dirty="0"/>
          </a:p>
          <a:p>
            <a:pPr lvl="0" fontAlgn="base"/>
            <a:r>
              <a:rPr lang="en-US" dirty="0"/>
              <a:t>Preorder traversal is used to create a copy of the tree.</a:t>
            </a:r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6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In-Order Traversals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10515600" cy="4948237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 smtClean="0"/>
              <a:t>Algorithm-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lvl="0" fontAlgn="base"/>
            <a:r>
              <a:rPr lang="en-US" dirty="0"/>
              <a:t>Traverse the left sub tree i.e. call </a:t>
            </a:r>
            <a:r>
              <a:rPr lang="en-US" dirty="0" err="1"/>
              <a:t>Inorder</a:t>
            </a:r>
            <a:r>
              <a:rPr lang="en-US" dirty="0"/>
              <a:t> (left sub tree</a:t>
            </a:r>
            <a:r>
              <a:rPr lang="en-US" dirty="0" smtClean="0"/>
              <a:t>)</a:t>
            </a:r>
          </a:p>
          <a:p>
            <a:pPr lvl="0" fontAlgn="base"/>
            <a:endParaRPr lang="en-US" dirty="0"/>
          </a:p>
          <a:p>
            <a:pPr lvl="0" fontAlgn="base"/>
            <a:r>
              <a:rPr lang="en-US" dirty="0"/>
              <a:t>Visit the </a:t>
            </a:r>
            <a:r>
              <a:rPr lang="en-US" dirty="0" smtClean="0"/>
              <a:t>root</a:t>
            </a:r>
          </a:p>
          <a:p>
            <a:pPr lvl="0" fontAlgn="base"/>
            <a:endParaRPr lang="en-US" dirty="0"/>
          </a:p>
          <a:p>
            <a:pPr lvl="0" fontAlgn="base"/>
            <a:r>
              <a:rPr lang="en-US" dirty="0"/>
              <a:t>Traverse the right sub tree i.e. call </a:t>
            </a:r>
            <a:r>
              <a:rPr lang="en-US" dirty="0" err="1"/>
              <a:t>Inorder</a:t>
            </a:r>
            <a:r>
              <a:rPr lang="en-US" dirty="0"/>
              <a:t> (right sub tree)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b="1" dirty="0"/>
              <a:t>Left </a:t>
            </a:r>
            <a:r>
              <a:rPr lang="en-US" dirty="0"/>
              <a:t>→</a:t>
            </a:r>
            <a:r>
              <a:rPr lang="en-US" b="1" dirty="0"/>
              <a:t> Root </a:t>
            </a:r>
            <a:r>
              <a:rPr lang="en-US" dirty="0"/>
              <a:t>→</a:t>
            </a:r>
            <a:r>
              <a:rPr lang="en-US" b="1" dirty="0"/>
              <a:t> Right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https://www.gatevidyalay.com/tree-traversal-binary-tree-traversal/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947</Words>
  <Application>Microsoft Office PowerPoint</Application>
  <PresentationFormat>Widescreen</PresentationFormat>
  <Paragraphs>296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Baskerville Old Face</vt:lpstr>
      <vt:lpstr>Blackadder ITC</vt:lpstr>
      <vt:lpstr>Calibri</vt:lpstr>
      <vt:lpstr>Calibri Light</vt:lpstr>
      <vt:lpstr>Consolas</vt:lpstr>
      <vt:lpstr>Office Theme</vt:lpstr>
      <vt:lpstr>Second Year B. Tech.  Advanced Data Structures (CS228)</vt:lpstr>
      <vt:lpstr>Unit – 1 Trees Binary Trees Traversals</vt:lpstr>
      <vt:lpstr>Binary Tree</vt:lpstr>
      <vt:lpstr>Binary Tree Traversals</vt:lpstr>
      <vt:lpstr>Depth First Traversals</vt:lpstr>
      <vt:lpstr>Pre-Order Traversals</vt:lpstr>
      <vt:lpstr>Pre-Order Traversals</vt:lpstr>
      <vt:lpstr>Pre-Order Traversals</vt:lpstr>
      <vt:lpstr>In-Order Traversals</vt:lpstr>
      <vt:lpstr>In-Order Traversals</vt:lpstr>
      <vt:lpstr>In-Order Traversals</vt:lpstr>
      <vt:lpstr>Post-Order Traversals</vt:lpstr>
      <vt:lpstr>Post-Order Traversals</vt:lpstr>
      <vt:lpstr>Post-Order Traversals</vt:lpstr>
      <vt:lpstr>Breadth First Traversals</vt:lpstr>
      <vt:lpstr>Breadth First Traversals</vt:lpstr>
      <vt:lpstr>Problems on Tree Traversals</vt:lpstr>
      <vt:lpstr>Problems on Tree Traversals</vt:lpstr>
      <vt:lpstr>Problems on Tree Traversals</vt:lpstr>
      <vt:lpstr>Problems on Tree Traversals</vt:lpstr>
      <vt:lpstr>Non Recursive Pre-Order Traversals</vt:lpstr>
      <vt:lpstr>Non Recursive In-Order Traversals</vt:lpstr>
      <vt:lpstr>Non Recursive Post-Order Traversals</vt:lpstr>
      <vt:lpstr>Non Recursive Post-Order Traversals</vt:lpstr>
      <vt:lpstr>Breadth First Search Traversal / Level Order Printing </vt:lpstr>
      <vt:lpstr>Thank You</vt:lpstr>
      <vt:lpstr>Breadth First Search Traversal / Level Order Printing </vt:lpstr>
      <vt:lpstr>Breadth First Search Traversal / Level Order Printing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Year B. Tech.  Advanced Data Structures (CS228)</dc:title>
  <dc:creator>PDG1</dc:creator>
  <cp:lastModifiedBy>PDG1</cp:lastModifiedBy>
  <cp:revision>57</cp:revision>
  <dcterms:created xsi:type="dcterms:W3CDTF">2020-12-11T07:25:14Z</dcterms:created>
  <dcterms:modified xsi:type="dcterms:W3CDTF">2021-01-23T06:34:52Z</dcterms:modified>
</cp:coreProperties>
</file>