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8" r:id="rId4"/>
    <p:sldId id="257" r:id="rId5"/>
    <p:sldId id="258" r:id="rId6"/>
    <p:sldId id="259" r:id="rId7"/>
    <p:sldId id="263" r:id="rId8"/>
    <p:sldId id="264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5F853-51D7-4779-83A0-565AE09D38B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65D9E-AD20-42A5-A794-2541CAC9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2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7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620C1-61C0-43A7-96E5-06F007D283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5C04-D8A8-44DD-92CC-B9110D36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Year B. Tech.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Data Structures (CS228)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2431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By</a:t>
            </a:r>
          </a:p>
          <a:p>
            <a:endParaRPr lang="en-US" sz="1000" b="1" dirty="0" smtClean="0"/>
          </a:p>
          <a:p>
            <a:r>
              <a:rPr lang="en-US" sz="1800" b="1" dirty="0" smtClean="0"/>
              <a:t>Dr. </a:t>
            </a:r>
            <a:r>
              <a:rPr lang="en-US" sz="1800" b="1" dirty="0" err="1" smtClean="0"/>
              <a:t>Pramod</a:t>
            </a:r>
            <a:r>
              <a:rPr lang="en-US" sz="1800" b="1" dirty="0" smtClean="0"/>
              <a:t> D. </a:t>
            </a:r>
            <a:r>
              <a:rPr lang="en-US" sz="1800" b="1" dirty="0" err="1" smtClean="0"/>
              <a:t>Ganjewar</a:t>
            </a:r>
            <a:endParaRPr lang="en-US" sz="1800" b="1" dirty="0" smtClean="0"/>
          </a:p>
          <a:p>
            <a:r>
              <a:rPr lang="en-US" sz="1800" b="1" dirty="0" smtClean="0"/>
              <a:t>Senior Assistant Professor,</a:t>
            </a:r>
          </a:p>
          <a:p>
            <a:r>
              <a:rPr lang="en-US" sz="1800" b="1" dirty="0" smtClean="0"/>
              <a:t>School of Computer Engineering,</a:t>
            </a:r>
          </a:p>
          <a:p>
            <a:r>
              <a:rPr lang="en-US" sz="1800" b="1" dirty="0" smtClean="0"/>
              <a:t>MIT Academy of Engineering, </a:t>
            </a:r>
            <a:r>
              <a:rPr lang="en-US" sz="1800" b="1" dirty="0" err="1" smtClean="0"/>
              <a:t>Alandi</a:t>
            </a:r>
            <a:r>
              <a:rPr lang="en-US" sz="1800" b="1" dirty="0" smtClean="0"/>
              <a:t>(D.),Pune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633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779587"/>
            <a:ext cx="10515600" cy="2206626"/>
          </a:xfrm>
        </p:spPr>
        <p:txBody>
          <a:bodyPr>
            <a:normAutofit/>
          </a:bodyPr>
          <a:lstStyle/>
          <a:p>
            <a:pPr algn="ctr"/>
            <a:r>
              <a:rPr lang="en-US" sz="13800" b="1" i="1" dirty="0" smtClean="0">
                <a:latin typeface="Blackadder ITC" panose="04020505051007020D02" pitchFamily="82" charset="0"/>
              </a:rPr>
              <a:t>Thank You</a:t>
            </a:r>
            <a:endParaRPr lang="en-US" sz="13800" b="1" i="1" dirty="0">
              <a:latin typeface="Blackadder ITC" panose="04020505051007020D02" pitchFamily="8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5337" y="6356350"/>
            <a:ext cx="10515600" cy="365125"/>
          </a:xfrm>
        </p:spPr>
        <p:txBody>
          <a:bodyPr/>
          <a:lstStyle/>
          <a:p>
            <a:r>
              <a:rPr lang="en-US" dirty="0" smtClean="0"/>
              <a:t>https://medium.com/analytics-vidhya/deep-dive-into-threaded-binary-tree-step-by-step-aa8f90400c5a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9913"/>
          </a:xfrm>
        </p:spPr>
        <p:txBody>
          <a:bodyPr>
            <a:noAutofit/>
          </a:bodyPr>
          <a:lstStyle/>
          <a:p>
            <a:pPr algn="ctr"/>
            <a:r>
              <a:rPr lang="en-US" sz="13800" b="1" i="1" dirty="0" smtClean="0">
                <a:latin typeface="Baskerville Old Face" panose="02020602080505020303" pitchFamily="18" charset="0"/>
              </a:rPr>
              <a:t>Unit – 1</a:t>
            </a:r>
            <a:br>
              <a:rPr lang="en-US" sz="13800" b="1" i="1" dirty="0" smtClean="0">
                <a:latin typeface="Baskerville Old Face" panose="02020602080505020303" pitchFamily="18" charset="0"/>
              </a:rPr>
            </a:br>
            <a:r>
              <a:rPr lang="en-US" sz="11500" b="1" i="1" dirty="0" smtClean="0">
                <a:latin typeface="Baskerville Old Face" panose="02020602080505020303" pitchFamily="18" charset="0"/>
              </a:rPr>
              <a:t>Trees</a:t>
            </a:r>
            <a:br>
              <a:rPr lang="en-US" sz="11500" b="1" i="1" dirty="0" smtClean="0">
                <a:latin typeface="Baskerville Old Face" panose="02020602080505020303" pitchFamily="18" charset="0"/>
              </a:rPr>
            </a:br>
            <a:r>
              <a:rPr lang="en-US" sz="6600" b="1" dirty="0"/>
              <a:t>Binary Tree Construction from its </a:t>
            </a:r>
            <a:r>
              <a:rPr lang="en-US" sz="6600" b="1" dirty="0" smtClean="0"/>
              <a:t>traversal </a:t>
            </a:r>
            <a:r>
              <a:rPr lang="en-US" sz="6600" b="1" dirty="0"/>
              <a:t>Sequences</a:t>
            </a:r>
            <a:endParaRPr lang="en-US" sz="6600" b="1" i="1" dirty="0">
              <a:latin typeface="Baskerville Old Face" panose="020206020805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https://www.gatevidyalay.com/tree-traversal-binary-tree-traversal/</a:t>
            </a:r>
          </a:p>
        </p:txBody>
      </p:sp>
    </p:spTree>
    <p:extLst>
      <p:ext uri="{BB962C8B-B14F-4D97-AF65-F5344CB8AC3E}">
        <p14:creationId xmlns:p14="http://schemas.microsoft.com/office/powerpoint/2010/main" val="9632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3" y="300317"/>
            <a:ext cx="10416988" cy="7082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Binary Tree Construction from its given traversal Sequences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729" y="1443317"/>
            <a:ext cx="1078454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Following are the two methods, where binary tree can e constructed from its given traversal sequences</a:t>
            </a:r>
          </a:p>
          <a:p>
            <a:endParaRPr lang="en-US" sz="2400" b="1" dirty="0" smtClean="0"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Binary </a:t>
            </a:r>
            <a:r>
              <a:rPr lang="en-US" sz="2400" b="1" dirty="0">
                <a:solidFill>
                  <a:srgbClr val="FF0000"/>
                </a:solidFill>
              </a:rPr>
              <a:t>Tree Construction from its in-order and </a:t>
            </a:r>
            <a:r>
              <a:rPr lang="en-US" sz="2400" b="1" dirty="0" smtClean="0">
                <a:solidFill>
                  <a:srgbClr val="FF0000"/>
                </a:solidFill>
              </a:rPr>
              <a:t>Pre-­order </a:t>
            </a:r>
            <a:r>
              <a:rPr lang="en-US" sz="2400" b="1" dirty="0">
                <a:solidFill>
                  <a:srgbClr val="FF0000"/>
                </a:solidFill>
              </a:rPr>
              <a:t>sequence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</a:rPr>
              <a:t>Binary Tree Construction from </a:t>
            </a:r>
            <a:r>
              <a:rPr lang="en-US" sz="2400" b="1" dirty="0">
                <a:solidFill>
                  <a:srgbClr val="FF0000"/>
                </a:solidFill>
              </a:rPr>
              <a:t>its In-order and Post</a:t>
            </a:r>
            <a:r>
              <a:rPr lang="en-US" sz="2400" b="1" dirty="0" smtClean="0">
                <a:solidFill>
                  <a:srgbClr val="FF0000"/>
                </a:solidFill>
              </a:rPr>
              <a:t>­-order </a:t>
            </a:r>
            <a:r>
              <a:rPr lang="en-US" sz="2400" b="1" dirty="0">
                <a:solidFill>
                  <a:srgbClr val="FF0000"/>
                </a:solidFill>
              </a:rPr>
              <a:t>sequence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 startAt="2"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AutoNum type="arabicPeriod" startAt="2"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/>
              <a:t>Note : </a:t>
            </a:r>
            <a:r>
              <a:rPr lang="en-US" sz="4000" b="1" dirty="0"/>
              <a:t>Binary Tree Construction from its </a:t>
            </a:r>
            <a:r>
              <a:rPr lang="en-US" sz="4000" b="1" dirty="0" smtClean="0"/>
              <a:t>Pre-order and </a:t>
            </a:r>
            <a:r>
              <a:rPr lang="en-US" sz="4000" b="1" dirty="0"/>
              <a:t>Post­-order sequence </a:t>
            </a:r>
            <a:r>
              <a:rPr lang="en-US" sz="4000" b="1" dirty="0" smtClean="0"/>
              <a:t>is not possible.</a:t>
            </a:r>
            <a:endParaRPr lang="en-US" sz="4000" b="1" dirty="0"/>
          </a:p>
          <a:p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3" y="300317"/>
            <a:ext cx="10416988" cy="70821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1. Binary Tree Construction from its in-order </a:t>
            </a:r>
            <a:r>
              <a:rPr lang="en-US" sz="3200" b="1" dirty="0">
                <a:solidFill>
                  <a:srgbClr val="FF0000"/>
                </a:solidFill>
              </a:rPr>
              <a:t>and pre­order </a:t>
            </a:r>
            <a:r>
              <a:rPr lang="en-US" sz="3200" b="1" dirty="0" smtClean="0">
                <a:solidFill>
                  <a:srgbClr val="FF0000"/>
                </a:solidFill>
              </a:rPr>
              <a:t>sequence :-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729" y="1443317"/>
            <a:ext cx="107845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Algorithm  for Construction of Binary Tree from its In-order and Preorder : </a:t>
            </a:r>
          </a:p>
          <a:p>
            <a:endParaRPr lang="en-US" sz="2400" b="1" dirty="0" smtClean="0"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US" sz="2400" dirty="0" smtClean="0">
                <a:latin typeface="+mj-lt"/>
              </a:rPr>
              <a:t>First </a:t>
            </a:r>
            <a:r>
              <a:rPr lang="en-US" sz="2400" dirty="0">
                <a:latin typeface="+mj-lt"/>
              </a:rPr>
              <a:t>element in </a:t>
            </a:r>
            <a:r>
              <a:rPr lang="en-US" sz="2400" i="1" dirty="0">
                <a:latin typeface="+mj-lt"/>
              </a:rPr>
              <a:t>pre­order[]</a:t>
            </a:r>
            <a:r>
              <a:rPr lang="en-US" sz="2400" dirty="0">
                <a:latin typeface="+mj-lt"/>
              </a:rPr>
              <a:t> will be the </a:t>
            </a:r>
            <a:r>
              <a:rPr lang="en-US" sz="2400" i="1" dirty="0">
                <a:latin typeface="+mj-lt"/>
              </a:rPr>
              <a:t>root</a:t>
            </a:r>
            <a:r>
              <a:rPr lang="en-US" sz="2400" dirty="0">
                <a:latin typeface="+mj-lt"/>
              </a:rPr>
              <a:t> of the </a:t>
            </a:r>
            <a:r>
              <a:rPr lang="en-US" sz="2400" dirty="0" smtClean="0">
                <a:latin typeface="+mj-lt"/>
              </a:rPr>
              <a:t>tree.</a:t>
            </a:r>
          </a:p>
          <a:p>
            <a:pPr marL="971550" lvl="1" indent="-514350">
              <a:buAutoNum type="arabicPeriod"/>
            </a:pPr>
            <a:endParaRPr lang="en-US" sz="2400" dirty="0"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US" sz="2400" dirty="0">
                <a:latin typeface="+mj-lt"/>
              </a:rPr>
              <a:t>Search element in </a:t>
            </a:r>
            <a:r>
              <a:rPr lang="en-US" sz="2400" i="1" dirty="0" err="1">
                <a:latin typeface="+mj-lt"/>
              </a:rPr>
              <a:t>inorder</a:t>
            </a:r>
            <a:r>
              <a:rPr lang="en-US" sz="2400" i="1" dirty="0">
                <a:latin typeface="+mj-lt"/>
              </a:rPr>
              <a:t>[]</a:t>
            </a:r>
            <a:r>
              <a:rPr lang="en-US" sz="2400" dirty="0">
                <a:latin typeface="+mj-lt"/>
              </a:rPr>
              <a:t>,  and let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 be </a:t>
            </a:r>
            <a:r>
              <a:rPr lang="en-US" sz="2400" dirty="0" smtClean="0">
                <a:latin typeface="+mj-lt"/>
              </a:rPr>
              <a:t>position</a:t>
            </a:r>
          </a:p>
          <a:p>
            <a:pPr marL="971550" lvl="1" indent="-514350">
              <a:buAutoNum type="arabicPeriod"/>
            </a:pPr>
            <a:endParaRPr lang="en-US" sz="2400" dirty="0">
              <a:latin typeface="+mj-lt"/>
            </a:endParaRPr>
          </a:p>
          <a:p>
            <a:pPr marL="971550" lvl="1" indent="-514350">
              <a:buAutoNum type="arabicPeriod" startAt="3"/>
            </a:pPr>
            <a:r>
              <a:rPr lang="en-US" sz="2400" dirty="0">
                <a:latin typeface="+mj-lt"/>
              </a:rPr>
              <a:t>Make note of elements which are left to </a:t>
            </a:r>
            <a:r>
              <a:rPr lang="en-US" sz="2400" i="1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,  </a:t>
            </a:r>
            <a:r>
              <a:rPr lang="en-US" sz="2400" dirty="0">
                <a:latin typeface="+mj-lt"/>
              </a:rPr>
              <a:t>construct  the left sub-tree and elements which are right to </a:t>
            </a:r>
            <a:r>
              <a:rPr lang="en-US" sz="2400" dirty="0" smtClean="0">
                <a:latin typeface="+mj-lt"/>
              </a:rPr>
              <a:t>I,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construct the right sub-tree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971550" lvl="1" indent="-514350">
              <a:buAutoNum type="arabicPeriod" startAt="3"/>
            </a:pPr>
            <a:endParaRPr lang="en-US" sz="2400" dirty="0">
              <a:latin typeface="+mj-lt"/>
            </a:endParaRPr>
          </a:p>
          <a:p>
            <a:pPr marL="971550" lvl="1" indent="-514350">
              <a:buAutoNum type="arabicPeriod" startAt="4"/>
            </a:pPr>
            <a:r>
              <a:rPr lang="en-US" sz="2400" dirty="0">
                <a:latin typeface="+mj-lt"/>
              </a:rPr>
              <a:t>Search  second element of preorder  by repeating step 2 and 3 and so on until all elements of preorder are searched in in-order sequence </a:t>
            </a:r>
          </a:p>
        </p:txBody>
      </p:sp>
    </p:spTree>
    <p:extLst>
      <p:ext uri="{BB962C8B-B14F-4D97-AF65-F5344CB8AC3E}">
        <p14:creationId xmlns:p14="http://schemas.microsoft.com/office/powerpoint/2010/main" val="32323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776" y="1842247"/>
            <a:ext cx="10945906" cy="445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64776" y="76200"/>
            <a:ext cx="11120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 : </a:t>
            </a:r>
          </a:p>
          <a:p>
            <a:r>
              <a:rPr lang="en-US" sz="2400" b="1" dirty="0" smtClean="0"/>
              <a:t>Construct Binary tree from given </a:t>
            </a:r>
            <a:r>
              <a:rPr lang="en-US" sz="2400" b="1" dirty="0" err="1" smtClean="0"/>
              <a:t>Inorder</a:t>
            </a:r>
            <a:r>
              <a:rPr lang="en-US" sz="2400" b="1" dirty="0" smtClean="0"/>
              <a:t> and Preorder Sequence : </a:t>
            </a:r>
          </a:p>
          <a:p>
            <a:r>
              <a:rPr lang="en-US" sz="2400" dirty="0" smtClean="0"/>
              <a:t>	In-order </a:t>
            </a:r>
            <a:r>
              <a:rPr lang="en-US" sz="2400" dirty="0"/>
              <a:t>:  </a:t>
            </a:r>
            <a:r>
              <a:rPr lang="en-US" sz="2400" dirty="0" smtClean="0">
                <a:solidFill>
                  <a:srgbClr val="FF0000"/>
                </a:solidFill>
              </a:rPr>
              <a:t>2,5,6</a:t>
            </a:r>
            <a:r>
              <a:rPr lang="en-US" sz="2400" dirty="0" smtClean="0"/>
              <a:t>,10,</a:t>
            </a:r>
            <a:r>
              <a:rPr lang="en-US" sz="2400" dirty="0" smtClean="0">
                <a:solidFill>
                  <a:srgbClr val="FF0000"/>
                </a:solidFill>
              </a:rPr>
              <a:t>12,14,16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	Preorder</a:t>
            </a:r>
            <a:r>
              <a:rPr lang="en-US" sz="2400" dirty="0"/>
              <a:t>: </a:t>
            </a:r>
            <a:r>
              <a:rPr lang="en-US" sz="2400" dirty="0" smtClean="0"/>
              <a:t>10,5,2,6,14,12,16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6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47" y="708135"/>
            <a:ext cx="5569070" cy="837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91" y="1666174"/>
            <a:ext cx="4668912" cy="1977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223" y="181397"/>
            <a:ext cx="1112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 :  Construct Binary tree from given </a:t>
            </a:r>
            <a:r>
              <a:rPr lang="en-US" sz="2400" b="1" dirty="0" err="1" smtClean="0"/>
              <a:t>Inorder</a:t>
            </a:r>
            <a:r>
              <a:rPr lang="en-US" sz="2400" b="1" dirty="0" smtClean="0"/>
              <a:t> and Preorder Sequence </a:t>
            </a:r>
            <a:r>
              <a:rPr lang="en-US" sz="2400" b="1" dirty="0" smtClean="0"/>
              <a:t>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830" y="3764543"/>
            <a:ext cx="4933606" cy="27685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43" y="3948678"/>
            <a:ext cx="4162425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830" y="1607413"/>
            <a:ext cx="4610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3" y="597933"/>
            <a:ext cx="11322423" cy="4994829"/>
          </a:xfrm>
        </p:spPr>
        <p:txBody>
          <a:bodyPr>
            <a:normAutofit/>
          </a:bodyPr>
          <a:lstStyle/>
          <a:p>
            <a:r>
              <a:rPr lang="en-US" dirty="0" smtClean="0"/>
              <a:t>Practice Example 1 : CREATE </a:t>
            </a:r>
            <a:r>
              <a:rPr lang="en-US" dirty="0"/>
              <a:t>A BINARY TREE FOR </a:t>
            </a:r>
            <a:br>
              <a:rPr lang="en-US" dirty="0"/>
            </a:br>
            <a:r>
              <a:rPr lang="en-US" dirty="0" smtClean="0"/>
              <a:t>	INORDER    : </a:t>
            </a:r>
            <a:r>
              <a:rPr lang="en-US" dirty="0"/>
              <a:t>g d h b e </a:t>
            </a:r>
            <a:r>
              <a:rPr lang="en-US" dirty="0" err="1"/>
              <a:t>i</a:t>
            </a:r>
            <a:r>
              <a:rPr lang="en-US" dirty="0"/>
              <a:t> a f j c</a:t>
            </a:r>
            <a:br>
              <a:rPr lang="en-US" dirty="0"/>
            </a:br>
            <a:r>
              <a:rPr lang="en-US" dirty="0" smtClean="0"/>
              <a:t>	PREORDER : </a:t>
            </a:r>
            <a:r>
              <a:rPr lang="en-US" dirty="0"/>
              <a:t>a b d g h e </a:t>
            </a:r>
            <a:r>
              <a:rPr lang="en-US" dirty="0" err="1"/>
              <a:t>i</a:t>
            </a:r>
            <a:r>
              <a:rPr lang="en-US" dirty="0"/>
              <a:t> c f j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Practice Example 1 </a:t>
            </a:r>
            <a:r>
              <a:rPr lang="en-US" dirty="0" smtClean="0"/>
              <a:t>: CREATE A BINARY TREE FOR </a:t>
            </a:r>
            <a:br>
              <a:rPr lang="en-US" dirty="0" smtClean="0"/>
            </a:br>
            <a:r>
              <a:rPr lang="en-US" dirty="0" smtClean="0"/>
              <a:t>	INORDER    : E A C K F H D B G</a:t>
            </a:r>
            <a:br>
              <a:rPr lang="en-US" dirty="0" smtClean="0"/>
            </a:br>
            <a:r>
              <a:rPr lang="en-US" dirty="0" smtClean="0"/>
              <a:t>	PREORDER : F A E K C D H  G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183777"/>
            <a:ext cx="11551024" cy="79785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2. Construction of Binary Tree from its In-order </a:t>
            </a:r>
            <a:r>
              <a:rPr lang="en-US" sz="2800" b="1" dirty="0">
                <a:solidFill>
                  <a:srgbClr val="FF0000"/>
                </a:solidFill>
              </a:rPr>
              <a:t>and </a:t>
            </a:r>
            <a:r>
              <a:rPr lang="en-US" sz="2800" b="1" dirty="0" err="1">
                <a:solidFill>
                  <a:srgbClr val="FF0000"/>
                </a:solidFill>
              </a:rPr>
              <a:t>P</a:t>
            </a:r>
            <a:r>
              <a:rPr lang="en-US" sz="2800" b="1" dirty="0" err="1" smtClean="0">
                <a:solidFill>
                  <a:srgbClr val="FF0000"/>
                </a:solidFill>
              </a:rPr>
              <a:t>ost­order</a:t>
            </a:r>
            <a:r>
              <a:rPr lang="en-US" sz="2800" b="1" dirty="0" smtClean="0">
                <a:solidFill>
                  <a:srgbClr val="FF0000"/>
                </a:solidFill>
              </a:rPr>
              <a:t> sequence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583" y="1156447"/>
            <a:ext cx="11295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Algorithm for Construction of Binary Tree from its </a:t>
            </a:r>
            <a:r>
              <a:rPr lang="en-US" sz="2400" b="1" dirty="0" err="1" smtClean="0">
                <a:latin typeface="+mj-lt"/>
              </a:rPr>
              <a:t>Inorder</a:t>
            </a:r>
            <a:r>
              <a:rPr lang="en-US" sz="2400" b="1" dirty="0" smtClean="0">
                <a:latin typeface="+mj-lt"/>
              </a:rPr>
              <a:t> and </a:t>
            </a:r>
            <a:r>
              <a:rPr lang="en-US" sz="2400" b="1" dirty="0" err="1" smtClean="0">
                <a:latin typeface="+mj-lt"/>
              </a:rPr>
              <a:t>Postorder</a:t>
            </a:r>
            <a:r>
              <a:rPr lang="en-US" sz="2400" b="1" dirty="0" smtClean="0">
                <a:latin typeface="+mj-lt"/>
              </a:rPr>
              <a:t> Sequence : </a:t>
            </a:r>
          </a:p>
          <a:p>
            <a:endParaRPr lang="en-US" sz="2400" b="1" dirty="0"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US" sz="2400" dirty="0">
                <a:latin typeface="+mj-lt"/>
              </a:rPr>
              <a:t>Last element in </a:t>
            </a:r>
            <a:r>
              <a:rPr lang="en-US" sz="2400" i="1" dirty="0" err="1">
                <a:latin typeface="+mj-lt"/>
              </a:rPr>
              <a:t>post­order</a:t>
            </a:r>
            <a:r>
              <a:rPr lang="en-US" sz="2400" i="1" dirty="0">
                <a:latin typeface="+mj-lt"/>
              </a:rPr>
              <a:t>[]</a:t>
            </a:r>
            <a:r>
              <a:rPr lang="en-US" sz="2400" dirty="0">
                <a:latin typeface="+mj-lt"/>
              </a:rPr>
              <a:t> will be the </a:t>
            </a:r>
            <a:r>
              <a:rPr lang="en-US" sz="2400" i="1" dirty="0">
                <a:latin typeface="+mj-lt"/>
              </a:rPr>
              <a:t>root</a:t>
            </a:r>
            <a:r>
              <a:rPr lang="en-US" sz="2400" dirty="0">
                <a:latin typeface="+mj-lt"/>
              </a:rPr>
              <a:t> of the </a:t>
            </a:r>
            <a:r>
              <a:rPr lang="en-US" sz="2400" dirty="0" smtClean="0">
                <a:latin typeface="+mj-lt"/>
              </a:rPr>
              <a:t>tree.</a:t>
            </a:r>
          </a:p>
          <a:p>
            <a:pPr marL="971550" lvl="1" indent="-514350">
              <a:buAutoNum type="arabicPeriod"/>
            </a:pPr>
            <a:endParaRPr lang="en-US" sz="2400" dirty="0"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US" sz="2400" dirty="0">
                <a:latin typeface="+mj-lt"/>
              </a:rPr>
              <a:t>Search element in </a:t>
            </a:r>
            <a:r>
              <a:rPr lang="en-US" sz="2400" i="1" dirty="0" err="1">
                <a:latin typeface="+mj-lt"/>
              </a:rPr>
              <a:t>inorder</a:t>
            </a:r>
            <a:r>
              <a:rPr lang="en-US" sz="2400" i="1" dirty="0">
                <a:latin typeface="+mj-lt"/>
              </a:rPr>
              <a:t>[]</a:t>
            </a:r>
            <a:r>
              <a:rPr lang="en-US" sz="2400" dirty="0">
                <a:latin typeface="+mj-lt"/>
              </a:rPr>
              <a:t>,  and let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 be </a:t>
            </a:r>
            <a:r>
              <a:rPr lang="en-US" sz="2400" dirty="0" smtClean="0">
                <a:latin typeface="+mj-lt"/>
              </a:rPr>
              <a:t>position</a:t>
            </a:r>
          </a:p>
          <a:p>
            <a:pPr marL="971550" lvl="1" indent="-514350">
              <a:buAutoNum type="arabicPeriod"/>
            </a:pPr>
            <a:endParaRPr lang="en-US" sz="2400" dirty="0">
              <a:latin typeface="+mj-lt"/>
            </a:endParaRPr>
          </a:p>
          <a:p>
            <a:pPr marL="971550" lvl="1" indent="-514350">
              <a:buAutoNum type="arabicPeriod" startAt="3"/>
            </a:pPr>
            <a:r>
              <a:rPr lang="en-US" sz="2400" dirty="0">
                <a:latin typeface="+mj-lt"/>
              </a:rPr>
              <a:t>Make note of elements which are left to </a:t>
            </a:r>
            <a:r>
              <a:rPr lang="en-US" sz="2400" i="1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,  construct  the left sub-tree and elements which are right to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 to </a:t>
            </a:r>
            <a:r>
              <a:rPr lang="en-US" sz="2400" dirty="0">
                <a:latin typeface="+mj-lt"/>
              </a:rPr>
              <a:t>construct the right sub-tree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971550" lvl="1" indent="-514350">
              <a:buAutoNum type="arabicPeriod" startAt="3"/>
            </a:pPr>
            <a:endParaRPr lang="en-US" sz="2400" dirty="0">
              <a:latin typeface="+mj-lt"/>
            </a:endParaRPr>
          </a:p>
          <a:p>
            <a:pPr marL="971550" lvl="1" indent="-514350">
              <a:buAutoNum type="arabicPeriod" startAt="4"/>
            </a:pPr>
            <a:r>
              <a:rPr lang="en-US" sz="2400" dirty="0">
                <a:latin typeface="+mj-lt"/>
              </a:rPr>
              <a:t>Search  second element from back(reverse reading) of </a:t>
            </a:r>
            <a:r>
              <a:rPr lang="en-US" sz="2400" dirty="0" err="1">
                <a:latin typeface="+mj-lt"/>
              </a:rPr>
              <a:t>postorder</a:t>
            </a:r>
            <a:r>
              <a:rPr lang="en-US" sz="2400" dirty="0">
                <a:latin typeface="+mj-lt"/>
              </a:rPr>
              <a:t>  by repeating step 2 and 3 and so on until all elements of </a:t>
            </a:r>
            <a:r>
              <a:rPr lang="en-US" sz="2400" dirty="0" err="1">
                <a:latin typeface="+mj-lt"/>
              </a:rPr>
              <a:t>postorder</a:t>
            </a:r>
            <a:r>
              <a:rPr lang="en-US" sz="2400" dirty="0">
                <a:latin typeface="+mj-lt"/>
              </a:rPr>
              <a:t> are searched in in-order </a:t>
            </a:r>
            <a:r>
              <a:rPr lang="en-US" sz="2400" dirty="0" smtClean="0">
                <a:latin typeface="+mj-lt"/>
              </a:rPr>
              <a:t>sequence.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35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06" y="690265"/>
            <a:ext cx="4000500" cy="1138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2" y="1662953"/>
            <a:ext cx="4879815" cy="174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753" y="228600"/>
            <a:ext cx="1134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 : Construction of Binary Tree from In-order and Post-order Sequence.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73" y="3724276"/>
            <a:ext cx="4710672" cy="2414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55" y="2035549"/>
            <a:ext cx="5956486" cy="41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357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Blackadder ITC</vt:lpstr>
      <vt:lpstr>Calibri</vt:lpstr>
      <vt:lpstr>Calibri Light</vt:lpstr>
      <vt:lpstr>Office Theme</vt:lpstr>
      <vt:lpstr>Second Year B. Tech.  Advanced Data Structures (CS228)</vt:lpstr>
      <vt:lpstr>Unit – 1 Trees Binary Tree Construction from its traversal Sequences</vt:lpstr>
      <vt:lpstr>Binary Tree Construction from its given traversal Sequences</vt:lpstr>
      <vt:lpstr>1. Binary Tree Construction from its in-order and pre­order sequence :-</vt:lpstr>
      <vt:lpstr>PowerPoint Presentation</vt:lpstr>
      <vt:lpstr>PowerPoint Presentation</vt:lpstr>
      <vt:lpstr>Practice Example 1 : CREATE A BINARY TREE FOR   INORDER    : g d h b e i a f j c  PREORDER : a b d g h e i c f j  Practice Example 1 : CREATE A BINARY TREE FOR   INORDER    : E A C K F H D B G  PREORDER : F A E K C D H  G B</vt:lpstr>
      <vt:lpstr>2. Construction of Binary Tree from its In-order and Post­order sequence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RMaudar</dc:creator>
  <cp:lastModifiedBy>PDG1</cp:lastModifiedBy>
  <cp:revision>11</cp:revision>
  <dcterms:created xsi:type="dcterms:W3CDTF">2021-01-17T17:17:34Z</dcterms:created>
  <dcterms:modified xsi:type="dcterms:W3CDTF">2021-01-21T05:41:33Z</dcterms:modified>
</cp:coreProperties>
</file>