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82" r:id="rId5"/>
    <p:sldId id="265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4" r:id="rId18"/>
    <p:sldId id="299" r:id="rId19"/>
    <p:sldId id="300" r:id="rId20"/>
    <p:sldId id="301" r:id="rId21"/>
    <p:sldId id="302" r:id="rId22"/>
    <p:sldId id="303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3973-0A88-4268-93B0-D91ED5E3542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692D8-1D8D-48EC-8B9C-FC35406A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4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1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23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5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5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99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3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3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6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17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4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6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0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7D28-0167-4080-A5E4-6191725E1B1D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27C3-713B-4E53-BE4F-BE0B1D4A88A2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A956-C301-4B4D-9A76-B6300321CB9D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357A-7093-4CE6-879B-DDC5650B1C78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537-AAF6-4DB2-BF54-4D3CAF5AE625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277-084F-432B-90E4-0B08FE905B7A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DD60-E72B-4C39-9E7F-321144A39C8A}" type="datetime1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B3B6-AF9D-4058-95AD-0FE29D5B7AEB}" type="datetime1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B6E-35FA-46D4-9674-48D2B37553C8}" type="datetime1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7434-91D9-4ED7-97E7-189BCD83B0CB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801A-7B8B-4720-8BDB-E6A5DE0527B1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F088-F6A8-43E4-970D-24DDFA516631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binary-tree-types-of-trees-in-data-structur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44000" cy="3281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Year B. Tech.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Data Structures (CS228)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224313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By</a:t>
            </a:r>
          </a:p>
          <a:p>
            <a:endParaRPr lang="en-US" sz="1000" b="1" dirty="0" smtClean="0"/>
          </a:p>
          <a:p>
            <a:r>
              <a:rPr lang="en-US" sz="1800" b="1" dirty="0" smtClean="0"/>
              <a:t>Dr. </a:t>
            </a:r>
            <a:r>
              <a:rPr lang="en-US" sz="1800" b="1" dirty="0" err="1" smtClean="0"/>
              <a:t>Pramod</a:t>
            </a:r>
            <a:r>
              <a:rPr lang="en-US" sz="1800" b="1" dirty="0" smtClean="0"/>
              <a:t> D. </a:t>
            </a:r>
            <a:r>
              <a:rPr lang="en-US" sz="1800" b="1" dirty="0" err="1" smtClean="0"/>
              <a:t>Ganjewar</a:t>
            </a:r>
            <a:endParaRPr lang="en-US" sz="1800" b="1" dirty="0" smtClean="0"/>
          </a:p>
          <a:p>
            <a:r>
              <a:rPr lang="en-US" sz="1800" b="1" dirty="0" smtClean="0"/>
              <a:t>Senior Assistant Professor,</a:t>
            </a:r>
          </a:p>
          <a:p>
            <a:r>
              <a:rPr lang="en-US" sz="1800" b="1" dirty="0" smtClean="0"/>
              <a:t>School of Computer Engineering,</a:t>
            </a:r>
          </a:p>
          <a:p>
            <a:r>
              <a:rPr lang="en-US" sz="1800" b="1" dirty="0" smtClean="0"/>
              <a:t>MIT Academy of Engineering, </a:t>
            </a:r>
            <a:r>
              <a:rPr lang="en-US" sz="1800" b="1" dirty="0" err="1" smtClean="0"/>
              <a:t>Alandi</a:t>
            </a:r>
            <a:r>
              <a:rPr lang="en-US" sz="1800" b="1" dirty="0" smtClean="0"/>
              <a:t>(D.),Pune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7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Delete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5071"/>
            <a:ext cx="10515599" cy="5121279"/>
          </a:xfrm>
        </p:spPr>
        <p:txBody>
          <a:bodyPr>
            <a:noAutofit/>
          </a:bodyPr>
          <a:lstStyle/>
          <a:p>
            <a:pPr fontAlgn="base"/>
            <a:r>
              <a:rPr lang="en-US" sz="2300" b="1" u="sng" dirty="0" smtClean="0"/>
              <a:t>Delete Operation</a:t>
            </a:r>
          </a:p>
          <a:p>
            <a:pPr fontAlgn="base"/>
            <a:r>
              <a:rPr lang="en-US" sz="2400" dirty="0" smtClean="0"/>
              <a:t>Deletion </a:t>
            </a:r>
            <a:r>
              <a:rPr lang="en-US" sz="2400" dirty="0"/>
              <a:t>Operation is performed to delete a particular element from the Binary Search Tree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/>
              <a:t>When it comes to deleting a node from the binary search tree, following three cases are </a:t>
            </a:r>
            <a:r>
              <a:rPr lang="en-US" sz="2400" dirty="0" smtClean="0"/>
              <a:t>possible-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u="sng" dirty="0"/>
              <a:t>Case-01: Deletion Of A Node Having No Child (Leaf Node</a:t>
            </a:r>
            <a:r>
              <a:rPr lang="en-US" sz="2400" b="1" u="sng" dirty="0" smtClean="0"/>
              <a:t>)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u="sng" dirty="0"/>
              <a:t>Case-02: Deletion Of A Node Having Only One </a:t>
            </a:r>
            <a:r>
              <a:rPr lang="en-US" sz="2400" b="1" u="sng" dirty="0" smtClean="0"/>
              <a:t>Child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u="sng" dirty="0" smtClean="0"/>
              <a:t>Case-03: </a:t>
            </a:r>
            <a:r>
              <a:rPr lang="en-US" sz="2400" b="1" u="sng" dirty="0"/>
              <a:t>Deletion Of A Node Having Two </a:t>
            </a:r>
            <a:r>
              <a:rPr lang="en-US" sz="2400" b="1" u="sng" dirty="0" smtClean="0"/>
              <a:t>Children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Delete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2"/>
            <a:ext cx="10515599" cy="2222501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/>
              <a:t>Case-01: Deletion Of A Node Having No Child (Leaf Node</a:t>
            </a:r>
            <a:r>
              <a:rPr lang="en-US" sz="2400" b="1" u="sng" dirty="0" smtClean="0"/>
              <a:t>)</a:t>
            </a:r>
            <a:endParaRPr lang="en-US" sz="2400" dirty="0"/>
          </a:p>
          <a:p>
            <a:pPr fontAlgn="base"/>
            <a:r>
              <a:rPr lang="en-US" sz="2400" dirty="0" smtClean="0"/>
              <a:t>Just </a:t>
            </a:r>
            <a:r>
              <a:rPr lang="en-US" sz="2400" dirty="0"/>
              <a:t>remove / disconnect the leaf node that is to deleted from the tree.</a:t>
            </a:r>
          </a:p>
          <a:p>
            <a:pPr marL="0" indent="0" fontAlgn="base">
              <a:buNone/>
            </a:pPr>
            <a:r>
              <a:rPr lang="en-US" sz="2400" dirty="0"/>
              <a:t> </a:t>
            </a:r>
            <a:r>
              <a:rPr lang="en-US" sz="2400" b="1" u="sng" dirty="0" smtClean="0"/>
              <a:t>Example-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/>
              <a:t> </a:t>
            </a:r>
            <a:r>
              <a:rPr lang="en-US" sz="2400" dirty="0" smtClean="0"/>
              <a:t>Consider </a:t>
            </a:r>
            <a:r>
              <a:rPr lang="en-US" sz="2400" dirty="0"/>
              <a:t>the following example where node with value = 20 is deleted from the BST-</a:t>
            </a:r>
          </a:p>
          <a:p>
            <a:pPr marL="0" indent="0" fontAlgn="base"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  <p:pic>
        <p:nvPicPr>
          <p:cNvPr id="6" name="Picture 5" descr="https://www.gatevidyalay.com/wp-content/uploads/2018/04/BST-Operations-Deletion-Operation-Case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21098"/>
            <a:ext cx="10515600" cy="2465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6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Delete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2"/>
            <a:ext cx="10515599" cy="2222501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/>
              <a:t>Case-02: Deletion Of A Node Having Only One </a:t>
            </a:r>
            <a:r>
              <a:rPr lang="en-US" sz="2400" b="1" u="sng" dirty="0" smtClean="0"/>
              <a:t>Child-</a:t>
            </a:r>
            <a:endParaRPr lang="en-US" sz="2400" dirty="0"/>
          </a:p>
          <a:p>
            <a:pPr fontAlgn="base"/>
            <a:r>
              <a:rPr lang="en-US" sz="2400" dirty="0"/>
              <a:t>Just make the child of the deleting node, the child of its grandparent</a:t>
            </a:r>
            <a:r>
              <a:rPr lang="en-US" sz="2400" dirty="0" smtClean="0"/>
              <a:t>.</a:t>
            </a:r>
            <a:endParaRPr lang="en-US" sz="2400" dirty="0"/>
          </a:p>
          <a:p>
            <a:pPr fontAlgn="base"/>
            <a:r>
              <a:rPr lang="en-US" sz="2400" b="1" u="sng" dirty="0" smtClean="0"/>
              <a:t>Example-</a:t>
            </a:r>
            <a:endParaRPr lang="en-US" sz="2400" dirty="0"/>
          </a:p>
          <a:p>
            <a:pPr fontAlgn="base"/>
            <a:r>
              <a:rPr lang="en-US" sz="2400" dirty="0"/>
              <a:t>Consider the following example where node with value = 30 is deleted from the BST-</a:t>
            </a:r>
          </a:p>
          <a:p>
            <a:pPr marL="0" indent="0" fontAlgn="base"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  <p:pic>
        <p:nvPicPr>
          <p:cNvPr id="7" name="Picture 6" descr="https://www.gatevidyalay.com/wp-content/uploads/2018/04/BST-Operations-Deletion-Operation-Case-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21099"/>
            <a:ext cx="10515600" cy="2508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5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Delete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1"/>
            <a:ext cx="10515599" cy="4151313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 smtClean="0"/>
              <a:t>Case-03: </a:t>
            </a:r>
            <a:r>
              <a:rPr lang="en-US" sz="2400" b="1" u="sng" dirty="0"/>
              <a:t>Deletion Of A Node Having Two </a:t>
            </a:r>
            <a:r>
              <a:rPr lang="en-US" sz="2400" b="1" u="sng" dirty="0" smtClean="0"/>
              <a:t>Children-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smtClean="0"/>
              <a:t>A </a:t>
            </a:r>
            <a:r>
              <a:rPr lang="en-US" sz="2400" dirty="0"/>
              <a:t>node with two children may be deleted from the BST in the following two </a:t>
            </a:r>
            <a:r>
              <a:rPr lang="en-US" sz="2400" dirty="0" smtClean="0"/>
              <a:t>ways-</a:t>
            </a:r>
            <a:endParaRPr lang="en-US" sz="2400" dirty="0"/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/>
              <a:t>Method - 01:</a:t>
            </a:r>
          </a:p>
          <a:p>
            <a:pPr fontAlgn="base"/>
            <a:endParaRPr lang="en-US" sz="2400" dirty="0"/>
          </a:p>
          <a:p>
            <a:pPr lvl="0" fontAlgn="base"/>
            <a:r>
              <a:rPr lang="en-US" sz="2400" dirty="0"/>
              <a:t>Visit to the right subtree of the deleting node.</a:t>
            </a:r>
          </a:p>
          <a:p>
            <a:pPr lvl="0" fontAlgn="base"/>
            <a:r>
              <a:rPr lang="en-US" sz="2400" dirty="0"/>
              <a:t>Pluck the least value element called as </a:t>
            </a:r>
            <a:r>
              <a:rPr lang="en-US" sz="2400" dirty="0" smtClean="0"/>
              <a:t>in-order </a:t>
            </a:r>
            <a:r>
              <a:rPr lang="en-US" sz="2400" dirty="0"/>
              <a:t>successor.</a:t>
            </a:r>
          </a:p>
          <a:p>
            <a:pPr lvl="0" fontAlgn="base"/>
            <a:r>
              <a:rPr lang="en-US" sz="2400" dirty="0"/>
              <a:t>Replace the deleting element with its </a:t>
            </a:r>
            <a:r>
              <a:rPr lang="en-US" sz="2400" dirty="0" smtClean="0"/>
              <a:t>in-order </a:t>
            </a:r>
            <a:r>
              <a:rPr lang="en-US" sz="2400" dirty="0"/>
              <a:t>successor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Delete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2"/>
            <a:ext cx="10515599" cy="1714502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 smtClean="0"/>
              <a:t>Case-03: </a:t>
            </a:r>
            <a:r>
              <a:rPr lang="en-US" sz="2400" b="1" u="sng" dirty="0"/>
              <a:t>Deletion Of A Node Having Two </a:t>
            </a:r>
            <a:r>
              <a:rPr lang="en-US" sz="2400" b="1" u="sng" dirty="0" smtClean="0"/>
              <a:t>Children (Method-01)</a:t>
            </a:r>
          </a:p>
          <a:p>
            <a:pPr fontAlgn="base"/>
            <a:r>
              <a:rPr lang="en-US" sz="2400" b="1" u="sng" dirty="0" smtClean="0"/>
              <a:t>Example-</a:t>
            </a:r>
          </a:p>
          <a:p>
            <a:pPr fontAlgn="base"/>
            <a:r>
              <a:rPr lang="en-US" sz="2400" dirty="0" smtClean="0"/>
              <a:t>Consider </a:t>
            </a:r>
            <a:r>
              <a:rPr lang="en-US" sz="2400" dirty="0"/>
              <a:t>the following example where node with value = 15 is deleted from the </a:t>
            </a:r>
            <a:r>
              <a:rPr lang="en-US" sz="2400" dirty="0" smtClean="0"/>
              <a:t>BST-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  <p:pic>
        <p:nvPicPr>
          <p:cNvPr id="6" name="Picture 5" descr="https://www.gatevidyalay.com/wp-content/uploads/2018/04/BST-Operations-Deletion-Operation-Case-03-Method-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8164"/>
            <a:ext cx="10515599" cy="3278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1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Delete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1"/>
            <a:ext cx="10515599" cy="4151313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 smtClean="0"/>
              <a:t>Case-03: </a:t>
            </a:r>
            <a:r>
              <a:rPr lang="en-US" sz="2400" b="1" u="sng" dirty="0"/>
              <a:t>Deletion Of A Node Having Two </a:t>
            </a:r>
            <a:r>
              <a:rPr lang="en-US" sz="2400" b="1" u="sng" dirty="0" smtClean="0"/>
              <a:t>Children-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smtClean="0"/>
              <a:t>A </a:t>
            </a:r>
            <a:r>
              <a:rPr lang="en-US" sz="2400" dirty="0"/>
              <a:t>node with two children may be deleted from the BST in the following two </a:t>
            </a:r>
            <a:r>
              <a:rPr lang="en-US" sz="2400" dirty="0" smtClean="0"/>
              <a:t>ways-</a:t>
            </a:r>
            <a:endParaRPr lang="en-US" sz="2400" dirty="0"/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/>
              <a:t>Method – 02 :</a:t>
            </a:r>
            <a:endParaRPr lang="en-US" sz="2400" dirty="0"/>
          </a:p>
          <a:p>
            <a:pPr fontAlgn="base"/>
            <a:endParaRPr lang="en-US" sz="2400" dirty="0"/>
          </a:p>
          <a:p>
            <a:pPr lvl="0" fontAlgn="base"/>
            <a:r>
              <a:rPr lang="en-US" sz="2400" dirty="0"/>
              <a:t>Visit to the left subtree of the deleting node.</a:t>
            </a:r>
          </a:p>
          <a:p>
            <a:pPr lvl="0" fontAlgn="base"/>
            <a:r>
              <a:rPr lang="en-US" sz="2400" dirty="0"/>
              <a:t>Pluck the greatest value element called as </a:t>
            </a:r>
            <a:r>
              <a:rPr lang="en-US" sz="2400" dirty="0" smtClean="0"/>
              <a:t>in-order </a:t>
            </a:r>
            <a:r>
              <a:rPr lang="en-US" sz="2400" dirty="0"/>
              <a:t>predecessor.</a:t>
            </a:r>
          </a:p>
          <a:p>
            <a:pPr lvl="0" fontAlgn="base"/>
            <a:r>
              <a:rPr lang="en-US" sz="2400" dirty="0"/>
              <a:t>Replace the deleting element with its </a:t>
            </a:r>
            <a:r>
              <a:rPr lang="en-US" sz="2400" dirty="0" smtClean="0"/>
              <a:t>in-order </a:t>
            </a:r>
            <a:r>
              <a:rPr lang="en-US" sz="2400" dirty="0"/>
              <a:t>predecessor.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Delete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2"/>
            <a:ext cx="10515599" cy="1714502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 smtClean="0"/>
              <a:t>Case-03: </a:t>
            </a:r>
            <a:r>
              <a:rPr lang="en-US" sz="2400" b="1" u="sng" dirty="0"/>
              <a:t>Deletion Of A Node Having Two </a:t>
            </a:r>
            <a:r>
              <a:rPr lang="en-US" sz="2400" b="1" u="sng" dirty="0" smtClean="0"/>
              <a:t>Children (Method - 02)</a:t>
            </a:r>
          </a:p>
          <a:p>
            <a:pPr fontAlgn="base"/>
            <a:r>
              <a:rPr lang="en-US" sz="2400" b="1" u="sng" dirty="0" smtClean="0"/>
              <a:t>Example-</a:t>
            </a:r>
          </a:p>
          <a:p>
            <a:pPr fontAlgn="base"/>
            <a:r>
              <a:rPr lang="en-US" sz="2400" dirty="0" smtClean="0"/>
              <a:t>Consider </a:t>
            </a:r>
            <a:r>
              <a:rPr lang="en-US" sz="2400" dirty="0"/>
              <a:t>the following example where node with value = 15 is deleted from the </a:t>
            </a:r>
            <a:r>
              <a:rPr lang="en-US" sz="2400" dirty="0" smtClean="0"/>
              <a:t>BST-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  <p:pic>
        <p:nvPicPr>
          <p:cNvPr id="7" name="Picture 6" descr="https://www.gatevidyalay.com/wp-content/uploads/2018/04/BST-Operations-Deletion-Operation-Case-03-Method-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3100"/>
            <a:ext cx="10777537" cy="2930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0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Delete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363662"/>
            <a:ext cx="4048124" cy="4992688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 smtClean="0"/>
              <a:t>Case-03: </a:t>
            </a:r>
            <a:r>
              <a:rPr lang="en-US" sz="2400" b="1" u="sng" dirty="0"/>
              <a:t>Deletion Of A Node Having Two </a:t>
            </a:r>
            <a:r>
              <a:rPr lang="en-US" sz="2400" b="1" u="sng" dirty="0" smtClean="0"/>
              <a:t>Children</a:t>
            </a:r>
          </a:p>
          <a:p>
            <a:pPr fontAlgn="base"/>
            <a:r>
              <a:rPr lang="en-US" sz="2400" b="1" u="sng" dirty="0" smtClean="0"/>
              <a:t>Example-</a:t>
            </a:r>
          </a:p>
          <a:p>
            <a:pPr fontAlgn="base"/>
            <a:r>
              <a:rPr lang="en-US" sz="2400" dirty="0" smtClean="0"/>
              <a:t>Deletion of Node having Two Children so </a:t>
            </a:r>
            <a:r>
              <a:rPr lang="en-US" sz="2400" b="1" dirty="0" smtClean="0">
                <a:solidFill>
                  <a:srgbClr val="FF0000"/>
                </a:solidFill>
              </a:rPr>
              <a:t>consider Node – 65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  <p:pic>
        <p:nvPicPr>
          <p:cNvPr id="2050" name="Picture 2" descr="bst-delet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1500188"/>
            <a:ext cx="6186489" cy="467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4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Traversal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2"/>
            <a:ext cx="10515599" cy="1708151"/>
          </a:xfrm>
        </p:spPr>
        <p:txBody>
          <a:bodyPr>
            <a:noAutofit/>
          </a:bodyPr>
          <a:lstStyle/>
          <a:p>
            <a:pPr lvl="0" fontAlgn="base"/>
            <a:r>
              <a:rPr lang="en-US" sz="2400" dirty="0" smtClean="0"/>
              <a:t>A </a:t>
            </a:r>
            <a:r>
              <a:rPr lang="en-US" sz="2400" dirty="0"/>
              <a:t>binary search tree is traversed in exactly the same way a binary tree is traversed</a:t>
            </a:r>
            <a:r>
              <a:rPr lang="en-US" sz="2400" dirty="0" smtClean="0"/>
              <a:t>. </a:t>
            </a:r>
          </a:p>
          <a:p>
            <a:pPr lvl="0" fontAlgn="base"/>
            <a:endParaRPr lang="en-US" sz="2400" dirty="0"/>
          </a:p>
          <a:p>
            <a:pPr lvl="0" fontAlgn="base"/>
            <a:r>
              <a:rPr lang="en-US" sz="2400" dirty="0" smtClean="0"/>
              <a:t>In </a:t>
            </a:r>
            <a:r>
              <a:rPr lang="en-US" sz="2400" dirty="0"/>
              <a:t>other words, BST traversal is same as binary tree traversal</a:t>
            </a:r>
            <a:r>
              <a:rPr lang="en-US" sz="2400" dirty="0" smtClean="0"/>
              <a:t>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/>
              <a:t>Example-</a:t>
            </a:r>
            <a:r>
              <a:rPr lang="en-US" sz="2400" dirty="0"/>
              <a:t> </a:t>
            </a:r>
            <a:endParaRPr lang="en-US" sz="2400" dirty="0" smtClean="0"/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Consider the following binary search </a:t>
            </a:r>
            <a:r>
              <a:rPr lang="en-US" sz="2400" dirty="0" smtClean="0"/>
              <a:t>tree-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 smtClean="0"/>
              <a:t>https://www.gatevidyalay.com/binary-search-tree-traversal-bst-traversal</a:t>
            </a:r>
            <a:endParaRPr lang="en-US" dirty="0"/>
          </a:p>
        </p:txBody>
      </p:sp>
      <p:pic>
        <p:nvPicPr>
          <p:cNvPr id="6" name="Picture 5" descr="https://www.gatevidyalay.com/wp-content/uploads/2018/07/Binary-Search-Tree-Traversal-BST-Travers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2" y="3071812"/>
            <a:ext cx="4110037" cy="3284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Traversal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2"/>
            <a:ext cx="10515599" cy="4421187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 smtClean="0"/>
              <a:t>Example-</a:t>
            </a:r>
            <a:r>
              <a:rPr lang="en-US" sz="2400" dirty="0"/>
              <a:t> </a:t>
            </a:r>
            <a:r>
              <a:rPr lang="en-US" sz="2400" dirty="0" smtClean="0"/>
              <a:t>Consider </a:t>
            </a:r>
            <a:r>
              <a:rPr lang="en-US" sz="2400" dirty="0"/>
              <a:t>the following binary search </a:t>
            </a:r>
            <a:r>
              <a:rPr lang="en-US" sz="2400" dirty="0" smtClean="0"/>
              <a:t>tree-</a:t>
            </a:r>
          </a:p>
          <a:p>
            <a:pPr marL="0" indent="0" fontAlgn="base">
              <a:buNone/>
            </a:pPr>
            <a:endParaRPr lang="en-US" sz="2400" dirty="0" smtClean="0"/>
          </a:p>
          <a:p>
            <a:pPr fontAlgn="base"/>
            <a:r>
              <a:rPr lang="en-US" sz="2400" dirty="0"/>
              <a:t>Now, let us write the traversal sequences for this binary search </a:t>
            </a:r>
            <a:r>
              <a:rPr lang="en-US" sz="2400" dirty="0" smtClean="0"/>
              <a:t>tree-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u="sng" dirty="0"/>
              <a:t>Preorder </a:t>
            </a:r>
            <a:r>
              <a:rPr lang="en-US" sz="2400" b="1" u="sng" dirty="0" smtClean="0"/>
              <a:t>Traversal - </a:t>
            </a:r>
            <a:r>
              <a:rPr lang="en-US" sz="2400" dirty="0" smtClean="0"/>
              <a:t>100 </a:t>
            </a:r>
            <a:r>
              <a:rPr lang="en-US" sz="2400" dirty="0"/>
              <a:t>, 20 , 10 , 30 , 200 , 150 , </a:t>
            </a:r>
            <a:r>
              <a:rPr lang="en-US" sz="2400" dirty="0" smtClean="0"/>
              <a:t>300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u="sng" dirty="0" err="1" smtClean="0"/>
              <a:t>Inorder</a:t>
            </a:r>
            <a:r>
              <a:rPr lang="en-US" sz="2400" b="1" u="sng" dirty="0" smtClean="0"/>
              <a:t> Traversal - </a:t>
            </a:r>
            <a:r>
              <a:rPr lang="en-US" sz="2400" dirty="0" smtClean="0"/>
              <a:t>10 </a:t>
            </a:r>
            <a:r>
              <a:rPr lang="en-US" sz="2400" dirty="0"/>
              <a:t>, 20 , 30 , 100 , 150 , 200 , </a:t>
            </a:r>
            <a:r>
              <a:rPr lang="en-US" sz="2400" dirty="0" smtClean="0"/>
              <a:t>300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u="sng" dirty="0" err="1" smtClean="0"/>
              <a:t>Postorder</a:t>
            </a:r>
            <a:r>
              <a:rPr lang="en-US" sz="2400" b="1" u="sng" dirty="0" smtClean="0"/>
              <a:t> Traversal - </a:t>
            </a:r>
            <a:r>
              <a:rPr lang="en-US" sz="2400" dirty="0" smtClean="0"/>
              <a:t>10 </a:t>
            </a:r>
            <a:r>
              <a:rPr lang="en-US" sz="2400" dirty="0"/>
              <a:t>, 30 , 20 , 150 , 300 , 200 , 100</a:t>
            </a:r>
          </a:p>
          <a:p>
            <a:pPr fontAlgn="base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https://www.gatevidyalay.com/binary-search-tree-traversal-bst-traversal</a:t>
            </a:r>
          </a:p>
        </p:txBody>
      </p:sp>
      <p:pic>
        <p:nvPicPr>
          <p:cNvPr id="6" name="Picture 5" descr="https://www.gatevidyalay.com/wp-content/uploads/2018/07/Binary-Search-Tree-Traversal-BST-Travers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2728913"/>
            <a:ext cx="3295650" cy="348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6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9913"/>
          </a:xfrm>
        </p:spPr>
        <p:txBody>
          <a:bodyPr>
            <a:noAutofit/>
          </a:bodyPr>
          <a:lstStyle/>
          <a:p>
            <a:pPr algn="ctr"/>
            <a:r>
              <a:rPr lang="en-US" sz="13800" b="1" i="1" dirty="0" smtClean="0">
                <a:latin typeface="Baskerville Old Face" panose="02020602080505020303" pitchFamily="18" charset="0"/>
              </a:rPr>
              <a:t>Unit – 1</a:t>
            </a:r>
            <a:br>
              <a:rPr lang="en-US" sz="13800" b="1" i="1" dirty="0" smtClean="0">
                <a:latin typeface="Baskerville Old Face" panose="02020602080505020303" pitchFamily="18" charset="0"/>
              </a:rPr>
            </a:br>
            <a:r>
              <a:rPr lang="en-US" sz="11500" b="1" i="1" dirty="0" smtClean="0">
                <a:latin typeface="Baskerville Old Face" panose="02020602080505020303" pitchFamily="18" charset="0"/>
              </a:rPr>
              <a:t>Trees</a:t>
            </a:r>
            <a:br>
              <a:rPr lang="en-US" sz="11500" b="1" i="1" dirty="0" smtClean="0">
                <a:latin typeface="Baskerville Old Face" panose="02020602080505020303" pitchFamily="18" charset="0"/>
              </a:rPr>
            </a:br>
            <a:r>
              <a:rPr lang="en-US" sz="4800" b="1" i="1" dirty="0" smtClean="0">
                <a:latin typeface="Baskerville Old Face" panose="02020602080505020303" pitchFamily="18" charset="0"/>
              </a:rPr>
              <a:t>Binary Search Tree (BST) and its Operations</a:t>
            </a:r>
            <a:endParaRPr lang="en-US" sz="6600" b="1" i="1" dirty="0">
              <a:latin typeface="Baskerville Old Face" panose="02020602080505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Traversal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2"/>
            <a:ext cx="10515599" cy="4808538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 smtClean="0"/>
              <a:t>Note - 01</a:t>
            </a:r>
            <a:endParaRPr lang="en-US" sz="2400" dirty="0"/>
          </a:p>
          <a:p>
            <a:pPr lvl="0" fontAlgn="base"/>
            <a:r>
              <a:rPr lang="en-US" sz="2400" dirty="0" smtClean="0"/>
              <a:t>In-order </a:t>
            </a:r>
            <a:r>
              <a:rPr lang="en-US" sz="2400" dirty="0"/>
              <a:t>traversal of a binary search tree always yields all the nodes in increasing order.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b="1" u="sng" dirty="0" smtClean="0"/>
              <a:t>Note - 02</a:t>
            </a: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Unlike </a:t>
            </a:r>
            <a:r>
              <a:rPr lang="en-US" sz="2400" b="1" u="sng" dirty="0">
                <a:hlinkClick r:id="rId3"/>
              </a:rPr>
              <a:t>Binary Trees</a:t>
            </a:r>
            <a:r>
              <a:rPr lang="en-US" sz="2400" dirty="0"/>
              <a:t>,</a:t>
            </a:r>
          </a:p>
          <a:p>
            <a:pPr lvl="0" fontAlgn="base"/>
            <a:r>
              <a:rPr lang="en-US" sz="2400" dirty="0"/>
              <a:t>A binary search tree can be constructed using only </a:t>
            </a:r>
            <a:r>
              <a:rPr lang="en-US" sz="2400" dirty="0" smtClean="0"/>
              <a:t>pre-order </a:t>
            </a:r>
            <a:r>
              <a:rPr lang="en-US" sz="2400" dirty="0"/>
              <a:t>or only </a:t>
            </a:r>
            <a:r>
              <a:rPr lang="en-US" sz="2400" dirty="0" smtClean="0"/>
              <a:t>post-order </a:t>
            </a:r>
            <a:r>
              <a:rPr lang="en-US" sz="2400" dirty="0"/>
              <a:t>traversal result.</a:t>
            </a:r>
          </a:p>
          <a:p>
            <a:pPr lvl="0" fontAlgn="base"/>
            <a:r>
              <a:rPr lang="en-US" sz="2400" dirty="0"/>
              <a:t>This is because </a:t>
            </a:r>
            <a:r>
              <a:rPr lang="en-US" sz="2400" dirty="0" smtClean="0"/>
              <a:t>in-order </a:t>
            </a:r>
            <a:r>
              <a:rPr lang="en-US" sz="2400" dirty="0"/>
              <a:t>traversal can be obtained by sorting the given result in increasing order.</a:t>
            </a:r>
          </a:p>
          <a:p>
            <a:pPr fontAlgn="base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https://www.gatevidyalay.com/binary-search-tree-traversal-bst-traversal</a:t>
            </a:r>
          </a:p>
        </p:txBody>
      </p:sp>
    </p:spTree>
    <p:extLst>
      <p:ext uri="{BB962C8B-B14F-4D97-AF65-F5344CB8AC3E}">
        <p14:creationId xmlns:p14="http://schemas.microsoft.com/office/powerpoint/2010/main" val="12839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BST Traversal - Exercise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2"/>
            <a:ext cx="10515599" cy="936626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 smtClean="0"/>
              <a:t>Example</a:t>
            </a:r>
            <a:endParaRPr lang="en-US" sz="2400" b="1" u="sng" dirty="0"/>
          </a:p>
          <a:p>
            <a:pPr fontAlgn="base"/>
            <a:r>
              <a:rPr lang="en-US" sz="2400" dirty="0" smtClean="0"/>
              <a:t>Write Pre-order, In-order and Post-Order traversal for the given tree.</a:t>
            </a:r>
            <a:endParaRPr lang="en-US" sz="2400" dirty="0"/>
          </a:p>
          <a:p>
            <a:pPr fontAlgn="base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https://www.gatevidyalay.com/binary-search-tree-traversal-bst-traversal</a:t>
            </a:r>
          </a:p>
        </p:txBody>
      </p:sp>
      <p:pic>
        <p:nvPicPr>
          <p:cNvPr id="6" name="Picture 5" descr="https://www.gatevidyalay.com/wp-content/uploads/2018/07/BST-Traversal-Problem-02-Solu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8094"/>
            <a:ext cx="4538663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157788" y="2560861"/>
            <a:ext cx="6196012" cy="139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b="1" dirty="0" smtClean="0">
                <a:solidFill>
                  <a:srgbClr val="DE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 – order Traversal :- ?</a:t>
            </a:r>
          </a:p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b="1" dirty="0" smtClean="0">
                <a:solidFill>
                  <a:srgbClr val="DE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In-order Traversal :- ?</a:t>
            </a:r>
          </a:p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b="1" dirty="0" smtClean="0">
                <a:solidFill>
                  <a:srgbClr val="DE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Post-order </a:t>
            </a:r>
            <a:r>
              <a:rPr lang="en-US" b="1" dirty="0">
                <a:solidFill>
                  <a:srgbClr val="DE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Traversal </a:t>
            </a:r>
            <a:r>
              <a:rPr lang="en-US" b="1" dirty="0" smtClean="0">
                <a:solidFill>
                  <a:srgbClr val="DE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solidFill>
                  <a:srgbClr val="AD3E3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15 </a:t>
            </a:r>
            <a:r>
              <a:rPr lang="en-US" b="1" dirty="0">
                <a:solidFill>
                  <a:srgbClr val="AD3E3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10 , 23 , 25, 20, 35, 42, 39, </a:t>
            </a:r>
            <a:r>
              <a:rPr lang="en-US" b="1" dirty="0" smtClean="0">
                <a:solidFill>
                  <a:srgbClr val="AD3E3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6295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BST Traversal </a:t>
            </a: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n-US" b="1" dirty="0" smtClean="0">
                <a:solidFill>
                  <a:srgbClr val="FF0000"/>
                </a:solidFill>
              </a:rPr>
              <a:t>Exercise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2"/>
            <a:ext cx="10515599" cy="936626"/>
          </a:xfrm>
        </p:spPr>
        <p:txBody>
          <a:bodyPr>
            <a:noAutofit/>
          </a:bodyPr>
          <a:lstStyle/>
          <a:p>
            <a:pPr fontAlgn="base"/>
            <a:r>
              <a:rPr lang="en-US" sz="2400" b="1" u="sng" dirty="0" smtClean="0"/>
              <a:t>Example</a:t>
            </a:r>
            <a:endParaRPr lang="en-US" sz="2400" b="1" u="sng" dirty="0"/>
          </a:p>
          <a:p>
            <a:pPr fontAlgn="base"/>
            <a:r>
              <a:rPr lang="en-US" sz="2400" dirty="0" smtClean="0"/>
              <a:t>Write Pre-order, In-order and Post-Order traversal for the given tree.</a:t>
            </a:r>
            <a:endParaRPr lang="en-US" sz="2400" dirty="0"/>
          </a:p>
          <a:p>
            <a:pPr fontAlgn="base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https://www.gatevidyalay.com/binary-search-tree-traversal-bst-traversal</a:t>
            </a:r>
          </a:p>
        </p:txBody>
      </p:sp>
      <p:sp>
        <p:nvSpPr>
          <p:cNvPr id="4" name="Rectangle 3"/>
          <p:cNvSpPr/>
          <p:nvPr/>
        </p:nvSpPr>
        <p:spPr>
          <a:xfrm>
            <a:off x="7024688" y="2435224"/>
            <a:ext cx="4329112" cy="139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b="1" dirty="0" smtClean="0">
                <a:solidFill>
                  <a:srgbClr val="DE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 – order Traversal :- ?</a:t>
            </a:r>
          </a:p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b="1" dirty="0" smtClean="0">
                <a:solidFill>
                  <a:srgbClr val="DE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In-order Traversal :- 0,1,2,3,44,56,7,8,9</a:t>
            </a:r>
          </a:p>
          <a:p>
            <a:pPr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b="1" dirty="0" smtClean="0">
                <a:solidFill>
                  <a:srgbClr val="DE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Post-order </a:t>
            </a:r>
            <a:r>
              <a:rPr lang="en-US" b="1" dirty="0">
                <a:solidFill>
                  <a:srgbClr val="DE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Traversal </a:t>
            </a:r>
            <a:r>
              <a:rPr lang="en-US" b="1" dirty="0" smtClean="0">
                <a:solidFill>
                  <a:srgbClr val="DE212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?</a:t>
            </a:r>
            <a:endParaRPr lang="en-US" b="1" dirty="0" smtClean="0">
              <a:solidFill>
                <a:srgbClr val="AD3E3E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https://www.gatevidyalay.com/wp-content/uploads/2018/07/BST-Traversal-Problem-01-Solu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5225"/>
            <a:ext cx="5919788" cy="3921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9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1779587"/>
            <a:ext cx="10515600" cy="2206626"/>
          </a:xfrm>
        </p:spPr>
        <p:txBody>
          <a:bodyPr>
            <a:normAutofit/>
          </a:bodyPr>
          <a:lstStyle/>
          <a:p>
            <a:pPr algn="ctr"/>
            <a:r>
              <a:rPr lang="en-US" sz="13800" b="1" i="1" dirty="0" smtClean="0">
                <a:latin typeface="Blackadder ITC" panose="04020505051007020D02" pitchFamily="82" charset="0"/>
              </a:rPr>
              <a:t>Thank You</a:t>
            </a:r>
            <a:endParaRPr lang="en-US" sz="13800" b="1" i="1" dirty="0">
              <a:latin typeface="Blackadder ITC" panose="04020505051007020D02" pitchFamily="8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4248150" cy="4948237"/>
          </a:xfrm>
        </p:spPr>
        <p:txBody>
          <a:bodyPr>
            <a:normAutofit/>
          </a:bodyPr>
          <a:lstStyle/>
          <a:p>
            <a:r>
              <a:rPr lang="en-US" b="1" u="sng" dirty="0"/>
              <a:t>Binary </a:t>
            </a:r>
            <a:r>
              <a:rPr lang="en-US" b="1" u="sng" dirty="0" smtClean="0"/>
              <a:t>Tree</a:t>
            </a:r>
          </a:p>
          <a:p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/>
              <a:t>tree is a special tree data structure in which each node can have at most 2 children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fontAlgn="base"/>
            <a:r>
              <a:rPr lang="en-US" dirty="0"/>
              <a:t>Thus, in a binary tree</a:t>
            </a:r>
            <a:r>
              <a:rPr lang="en-US" dirty="0" smtClean="0"/>
              <a:t>, Each </a:t>
            </a:r>
            <a:r>
              <a:rPr lang="en-US" dirty="0"/>
              <a:t>node has either 0 child or 1 child or 2 children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  <p:pic>
        <p:nvPicPr>
          <p:cNvPr id="6" name="Picture 5" descr="https://www.gatevidyalay.com/wp-content/uploads/2018/07/Binary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28726"/>
            <a:ext cx="5529263" cy="494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7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Search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4248150" cy="4948237"/>
          </a:xfrm>
        </p:spPr>
        <p:txBody>
          <a:bodyPr>
            <a:normAutofit/>
          </a:bodyPr>
          <a:lstStyle/>
          <a:p>
            <a:r>
              <a:rPr lang="en-US" b="1" u="sng" dirty="0"/>
              <a:t>Binary </a:t>
            </a:r>
            <a:r>
              <a:rPr lang="en-US" b="1" u="sng" dirty="0" smtClean="0"/>
              <a:t>Search Tree</a:t>
            </a:r>
            <a:endParaRPr lang="en-US" dirty="0" smtClean="0"/>
          </a:p>
          <a:p>
            <a:r>
              <a:rPr lang="en-US" dirty="0"/>
              <a:t>Binary Search Tree is a special kind of binary tree in which nodes are arranged in a specific order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In a binary search tree (BST), each node contains-</a:t>
            </a:r>
          </a:p>
          <a:p>
            <a:pPr lvl="1" fontAlgn="base"/>
            <a:r>
              <a:rPr lang="en-US" dirty="0"/>
              <a:t>Only smaller values in its left sub tree</a:t>
            </a:r>
          </a:p>
          <a:p>
            <a:pPr lvl="1" fontAlgn="base"/>
            <a:r>
              <a:rPr lang="en-US" dirty="0"/>
              <a:t>Only larger values in its right sub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  <p:pic>
        <p:nvPicPr>
          <p:cNvPr id="7" name="Picture 6" descr="https://www.gatevidyalay.com/wp-content/uploads/2018/07/Binary-Search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1528763"/>
            <a:ext cx="5576888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1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Search Tree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663"/>
            <a:ext cx="10515599" cy="4857750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US" sz="14400" b="1" u="sng" dirty="0"/>
              <a:t>Binary Search Tree </a:t>
            </a:r>
            <a:r>
              <a:rPr lang="en-US" sz="14400" b="1" u="sng" dirty="0" smtClean="0"/>
              <a:t>Operations-</a:t>
            </a:r>
          </a:p>
          <a:p>
            <a:pPr fontAlgn="base"/>
            <a:endParaRPr lang="en-US" sz="14400" b="1" u="sng" dirty="0" smtClean="0"/>
          </a:p>
          <a:p>
            <a:pPr fontAlgn="base"/>
            <a:r>
              <a:rPr lang="en-US" sz="14400" dirty="0"/>
              <a:t>Commonly performed operations on binary search tree </a:t>
            </a:r>
            <a:r>
              <a:rPr lang="en-US" sz="14400" dirty="0" smtClean="0"/>
              <a:t>are-</a:t>
            </a:r>
          </a:p>
          <a:p>
            <a:pPr fontAlgn="base"/>
            <a:endParaRPr lang="en-US" sz="14400" dirty="0" smtClean="0"/>
          </a:p>
          <a:p>
            <a:pPr lvl="0" fontAlgn="base"/>
            <a:r>
              <a:rPr lang="en-US" sz="14400" dirty="0"/>
              <a:t>Search </a:t>
            </a:r>
            <a:r>
              <a:rPr lang="en-US" sz="14400" dirty="0" smtClean="0"/>
              <a:t>Operation</a:t>
            </a:r>
          </a:p>
          <a:p>
            <a:pPr lvl="0" fontAlgn="base"/>
            <a:endParaRPr lang="en-US" sz="14400" dirty="0" smtClean="0"/>
          </a:p>
          <a:p>
            <a:pPr lvl="0" fontAlgn="base"/>
            <a:r>
              <a:rPr lang="en-US" sz="14400" dirty="0" smtClean="0"/>
              <a:t>Insertion Operation</a:t>
            </a:r>
          </a:p>
          <a:p>
            <a:pPr lvl="0" fontAlgn="base"/>
            <a:endParaRPr lang="en-US" sz="14400" dirty="0"/>
          </a:p>
          <a:p>
            <a:pPr lvl="0" fontAlgn="base"/>
            <a:r>
              <a:rPr lang="en-US" sz="14400" dirty="0"/>
              <a:t>Deletion Operation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  <p:pic>
        <p:nvPicPr>
          <p:cNvPr id="6" name="Picture 5" descr="https://www.gatevidyalay.com/wp-content/uploads/2018/04/Binary-Search-Tree-Operation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4" y="3081338"/>
            <a:ext cx="5629275" cy="314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9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Search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662"/>
            <a:ext cx="10515599" cy="4992687"/>
          </a:xfrm>
        </p:spPr>
        <p:txBody>
          <a:bodyPr>
            <a:noAutofit/>
          </a:bodyPr>
          <a:lstStyle/>
          <a:p>
            <a:pPr fontAlgn="base"/>
            <a:r>
              <a:rPr lang="en-US" sz="2300" b="1" u="sng" dirty="0" smtClean="0"/>
              <a:t>Search Operation</a:t>
            </a:r>
          </a:p>
          <a:p>
            <a:pPr fontAlgn="base"/>
            <a:r>
              <a:rPr lang="en-US" sz="2300" dirty="0"/>
              <a:t>Search Operation is performed to search a particular element in the Binary Search Tree</a:t>
            </a:r>
            <a:r>
              <a:rPr lang="en-US" sz="2300" dirty="0" smtClean="0"/>
              <a:t>.</a:t>
            </a:r>
          </a:p>
          <a:p>
            <a:pPr fontAlgn="base"/>
            <a:endParaRPr lang="en-US" sz="2300" b="1" u="sng" dirty="0" smtClean="0"/>
          </a:p>
          <a:p>
            <a:pPr fontAlgn="base"/>
            <a:r>
              <a:rPr lang="en-US" sz="2300" b="1" u="sng" dirty="0" smtClean="0"/>
              <a:t>Rules-</a:t>
            </a:r>
            <a:endParaRPr lang="en-US" sz="2300" dirty="0"/>
          </a:p>
          <a:p>
            <a:pPr fontAlgn="base"/>
            <a:r>
              <a:rPr lang="en-US" sz="2300" dirty="0"/>
              <a:t>For searching a given key in the BST,</a:t>
            </a:r>
          </a:p>
          <a:p>
            <a:pPr lvl="1" fontAlgn="base"/>
            <a:r>
              <a:rPr lang="en-US" sz="2300" dirty="0"/>
              <a:t>Compare the key with the value of root node.</a:t>
            </a:r>
          </a:p>
          <a:p>
            <a:pPr lvl="1" fontAlgn="base"/>
            <a:r>
              <a:rPr lang="en-US" sz="2300" dirty="0"/>
              <a:t>If the key is present at the root node, then return the root node.</a:t>
            </a:r>
          </a:p>
          <a:p>
            <a:pPr lvl="1" fontAlgn="base"/>
            <a:r>
              <a:rPr lang="en-US" sz="2300" dirty="0"/>
              <a:t>If the key is greater than the root node value, then recur for the root node’s right subtree.</a:t>
            </a:r>
          </a:p>
          <a:p>
            <a:pPr lvl="1" fontAlgn="base"/>
            <a:r>
              <a:rPr lang="en-US" sz="2300" dirty="0"/>
              <a:t>If the key is smaller than the root node value, then recur for the root node’s left subtree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Search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2"/>
            <a:ext cx="5962650" cy="4992688"/>
          </a:xfrm>
        </p:spPr>
        <p:txBody>
          <a:bodyPr>
            <a:noAutofit/>
          </a:bodyPr>
          <a:lstStyle/>
          <a:p>
            <a:pPr fontAlgn="base"/>
            <a:r>
              <a:rPr lang="en-US" sz="2200" b="1" u="sng" dirty="0" smtClean="0"/>
              <a:t>Example-</a:t>
            </a:r>
            <a:endParaRPr lang="en-US" sz="2200" dirty="0"/>
          </a:p>
          <a:p>
            <a:pPr fontAlgn="base"/>
            <a:r>
              <a:rPr lang="en-US" sz="2200" dirty="0"/>
              <a:t>Consider </a:t>
            </a:r>
            <a:r>
              <a:rPr lang="en-US" sz="2200" dirty="0">
                <a:solidFill>
                  <a:srgbClr val="FF0000"/>
                </a:solidFill>
              </a:rPr>
              <a:t>key = 45 </a:t>
            </a:r>
            <a:r>
              <a:rPr lang="en-US" sz="2200" dirty="0"/>
              <a:t>has to be searched in the given </a:t>
            </a:r>
            <a:r>
              <a:rPr lang="en-US" sz="2200" dirty="0" smtClean="0"/>
              <a:t>BST-</a:t>
            </a:r>
          </a:p>
          <a:p>
            <a:pPr lvl="1" fontAlgn="base"/>
            <a:r>
              <a:rPr lang="en-US" sz="2200" dirty="0"/>
              <a:t>We start our search from the root node 25.</a:t>
            </a:r>
          </a:p>
          <a:p>
            <a:pPr lvl="1" fontAlgn="base"/>
            <a:r>
              <a:rPr lang="en-US" sz="2200" dirty="0"/>
              <a:t>As 45 &gt; 25, so we search in 25’s right subtree.</a:t>
            </a:r>
          </a:p>
          <a:p>
            <a:pPr lvl="1" fontAlgn="base"/>
            <a:r>
              <a:rPr lang="en-US" sz="2200" dirty="0"/>
              <a:t>As 45 &lt; 50, so we search in 50’s left subtree.</a:t>
            </a:r>
          </a:p>
          <a:p>
            <a:pPr lvl="1" fontAlgn="base"/>
            <a:r>
              <a:rPr lang="en-US" sz="2200" dirty="0"/>
              <a:t>As 45 &gt; 35, so we search in 35’s right subtree.</a:t>
            </a:r>
          </a:p>
          <a:p>
            <a:pPr lvl="1" fontAlgn="base"/>
            <a:r>
              <a:rPr lang="en-US" sz="2200" dirty="0"/>
              <a:t>As 45 &gt; 44, so we search in 44’s right subtree but 44 has no subtrees.</a:t>
            </a:r>
          </a:p>
          <a:p>
            <a:pPr lvl="0" fontAlgn="base"/>
            <a:r>
              <a:rPr lang="en-US" sz="2200" dirty="0"/>
              <a:t>So, we conclude that 45 is not present in the above BST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  <p:pic>
        <p:nvPicPr>
          <p:cNvPr id="6" name="Picture 5" descr="https://www.gatevidyalay.com/wp-content/uploads/2018/04/BST-Operations-Search-Opera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7" y="1363662"/>
            <a:ext cx="4367213" cy="4857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Insert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662"/>
            <a:ext cx="10515599" cy="4992687"/>
          </a:xfrm>
        </p:spPr>
        <p:txBody>
          <a:bodyPr>
            <a:noAutofit/>
          </a:bodyPr>
          <a:lstStyle/>
          <a:p>
            <a:pPr fontAlgn="base"/>
            <a:r>
              <a:rPr lang="en-US" sz="2300" b="1" u="sng" dirty="0" smtClean="0"/>
              <a:t>Insert Operation</a:t>
            </a:r>
          </a:p>
          <a:p>
            <a:pPr fontAlgn="base"/>
            <a:endParaRPr lang="en-US" sz="2300" b="1" u="sng" dirty="0" smtClean="0"/>
          </a:p>
          <a:p>
            <a:pPr fontAlgn="base"/>
            <a:r>
              <a:rPr lang="en-US" sz="2400" dirty="0"/>
              <a:t>Insertion Operation is performed to insert an element in the Binary Search Tree</a:t>
            </a:r>
            <a:r>
              <a:rPr lang="en-US" sz="2400" dirty="0" smtClean="0"/>
              <a:t>.</a:t>
            </a:r>
          </a:p>
          <a:p>
            <a:pPr fontAlgn="base"/>
            <a:endParaRPr lang="en-US" sz="2300" b="1" u="sng" dirty="0" smtClean="0"/>
          </a:p>
          <a:p>
            <a:pPr fontAlgn="base"/>
            <a:r>
              <a:rPr lang="en-US" sz="2300" b="1" u="sng" dirty="0" smtClean="0"/>
              <a:t>Rules-</a:t>
            </a:r>
          </a:p>
          <a:p>
            <a:pPr fontAlgn="base"/>
            <a:endParaRPr lang="en-US" sz="2300" dirty="0"/>
          </a:p>
          <a:p>
            <a:pPr fontAlgn="base"/>
            <a:r>
              <a:rPr lang="en-US" sz="2400" dirty="0"/>
              <a:t>The insertion of a new key always takes place as the child of some leaf node.</a:t>
            </a:r>
          </a:p>
          <a:p>
            <a:pPr fontAlgn="base"/>
            <a:r>
              <a:rPr lang="en-US" sz="2400" dirty="0"/>
              <a:t>For finding out the suitable leaf node,</a:t>
            </a:r>
          </a:p>
          <a:p>
            <a:pPr lvl="1" fontAlgn="base"/>
            <a:r>
              <a:rPr lang="en-US" sz="2000" dirty="0"/>
              <a:t>Search the key to be inserted from the root node till some leaf node is reached.</a:t>
            </a:r>
          </a:p>
          <a:p>
            <a:pPr lvl="1" fontAlgn="base"/>
            <a:r>
              <a:rPr lang="en-US" sz="2000" dirty="0"/>
              <a:t>Once a leaf node is reached, insert the key as child of that leaf node.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BST – Insert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63662"/>
            <a:ext cx="4090987" cy="4992688"/>
          </a:xfrm>
        </p:spPr>
        <p:txBody>
          <a:bodyPr>
            <a:noAutofit/>
          </a:bodyPr>
          <a:lstStyle/>
          <a:p>
            <a:pPr fontAlgn="base"/>
            <a:r>
              <a:rPr lang="en-US" sz="2200" b="1" u="sng" dirty="0" smtClean="0"/>
              <a:t>Example-</a:t>
            </a:r>
            <a:endParaRPr lang="en-US" sz="2200" dirty="0"/>
          </a:p>
          <a:p>
            <a:pPr fontAlgn="base"/>
            <a:r>
              <a:rPr lang="en-US" sz="2400" dirty="0"/>
              <a:t>Consider the following example where key = 40 is inserted in the </a:t>
            </a:r>
            <a:r>
              <a:rPr lang="en-US" sz="2400" dirty="0" smtClean="0"/>
              <a:t>given BST</a:t>
            </a:r>
          </a:p>
          <a:p>
            <a:pPr fontAlgn="base"/>
            <a:endParaRPr lang="en-US" sz="2400" dirty="0" smtClean="0"/>
          </a:p>
          <a:p>
            <a:pPr lvl="0" fontAlgn="base"/>
            <a:r>
              <a:rPr lang="en-US" sz="2400" dirty="0"/>
              <a:t>We start searching for value 40 from the root node 100</a:t>
            </a:r>
            <a:r>
              <a:rPr lang="en-US" sz="2400" dirty="0" smtClean="0"/>
              <a:t>.</a:t>
            </a:r>
            <a:endParaRPr lang="en-US" sz="2400" dirty="0"/>
          </a:p>
          <a:p>
            <a:pPr lvl="1" fontAlgn="base"/>
            <a:r>
              <a:rPr lang="en-US" sz="2000" dirty="0"/>
              <a:t>As 40 &lt; 100, so we search in 100’s left subtree.</a:t>
            </a:r>
          </a:p>
          <a:p>
            <a:pPr lvl="1" fontAlgn="base"/>
            <a:r>
              <a:rPr lang="en-US" sz="2000" dirty="0"/>
              <a:t>As 40 &gt; 20, so we search in 20’s right subtree.</a:t>
            </a:r>
          </a:p>
          <a:p>
            <a:pPr lvl="1" fontAlgn="base"/>
            <a:r>
              <a:rPr lang="en-US" sz="2000" dirty="0"/>
              <a:t>As 40 &gt; 30, so we add 40 to 30’s right subtree.</a:t>
            </a:r>
          </a:p>
          <a:p>
            <a:pPr marL="0" indent="0" fontAlgn="base">
              <a:buNone/>
            </a:pP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https://www.gatevidyalay.com/binary-search-tree-insertion-bst-deletion</a:t>
            </a:r>
            <a:endParaRPr lang="en-US" dirty="0"/>
          </a:p>
        </p:txBody>
      </p:sp>
      <p:pic>
        <p:nvPicPr>
          <p:cNvPr id="7" name="Picture 6" descr="https://www.gatevidyalay.com/wp-content/uploads/2018/04/BST-Operations-Insertion-Opera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363662"/>
            <a:ext cx="5981700" cy="453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1059</Words>
  <Application>Microsoft Office PowerPoint</Application>
  <PresentationFormat>Widescreen</PresentationFormat>
  <Paragraphs>204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Baskerville Old Face</vt:lpstr>
      <vt:lpstr>Blackadder ITC</vt:lpstr>
      <vt:lpstr>Calibri</vt:lpstr>
      <vt:lpstr>Calibri Light</vt:lpstr>
      <vt:lpstr>Times New Roman</vt:lpstr>
      <vt:lpstr>Office Theme</vt:lpstr>
      <vt:lpstr>Second Year B. Tech.  Advanced Data Structures (CS228)</vt:lpstr>
      <vt:lpstr>Unit – 1 Trees Binary Search Tree (BST) and its Operations</vt:lpstr>
      <vt:lpstr>Binary Tree</vt:lpstr>
      <vt:lpstr>Binary Search Tree</vt:lpstr>
      <vt:lpstr>Binary Search Tree Operations</vt:lpstr>
      <vt:lpstr>BST – Search Operation</vt:lpstr>
      <vt:lpstr>BST – Search Operation</vt:lpstr>
      <vt:lpstr>BST – Insert Operation</vt:lpstr>
      <vt:lpstr>BST – Insert Operation</vt:lpstr>
      <vt:lpstr>BST – Delete Operation</vt:lpstr>
      <vt:lpstr>BST – Delete Operation</vt:lpstr>
      <vt:lpstr>BST – Delete Operation</vt:lpstr>
      <vt:lpstr>BST – Delete Operation</vt:lpstr>
      <vt:lpstr>BST – Delete Operation</vt:lpstr>
      <vt:lpstr>BST – Delete Operation</vt:lpstr>
      <vt:lpstr>BST – Delete Operation</vt:lpstr>
      <vt:lpstr>BST – Delete Operation</vt:lpstr>
      <vt:lpstr>BST Traversal</vt:lpstr>
      <vt:lpstr>BST Traversal</vt:lpstr>
      <vt:lpstr>BST Traversal</vt:lpstr>
      <vt:lpstr>BST Traversal - Exercise</vt:lpstr>
      <vt:lpstr>BST Traversal - Exercise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Year B. Tech.  Advanced Data Structures (CS228)</dc:title>
  <dc:creator>PDG1</dc:creator>
  <cp:lastModifiedBy>PDG1</cp:lastModifiedBy>
  <cp:revision>61</cp:revision>
  <dcterms:created xsi:type="dcterms:W3CDTF">2020-12-11T07:25:14Z</dcterms:created>
  <dcterms:modified xsi:type="dcterms:W3CDTF">2021-01-18T03:50:16Z</dcterms:modified>
</cp:coreProperties>
</file>