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62" r:id="rId3"/>
    <p:sldId id="263" r:id="rId4"/>
    <p:sldId id="282" r:id="rId5"/>
    <p:sldId id="308" r:id="rId6"/>
    <p:sldId id="309" r:id="rId7"/>
    <p:sldId id="310" r:id="rId8"/>
    <p:sldId id="288" r:id="rId9"/>
    <p:sldId id="332" r:id="rId10"/>
    <p:sldId id="289" r:id="rId11"/>
    <p:sldId id="304" r:id="rId12"/>
    <p:sldId id="305" r:id="rId13"/>
    <p:sldId id="306" r:id="rId14"/>
    <p:sldId id="307" r:id="rId15"/>
    <p:sldId id="317" r:id="rId16"/>
    <p:sldId id="315" r:id="rId17"/>
    <p:sldId id="316" r:id="rId18"/>
    <p:sldId id="319" r:id="rId19"/>
    <p:sldId id="318" r:id="rId20"/>
    <p:sldId id="320" r:id="rId21"/>
    <p:sldId id="321" r:id="rId22"/>
    <p:sldId id="322" r:id="rId23"/>
    <p:sldId id="325" r:id="rId24"/>
    <p:sldId id="326" r:id="rId25"/>
    <p:sldId id="327" r:id="rId26"/>
    <p:sldId id="328" r:id="rId27"/>
    <p:sldId id="333" r:id="rId28"/>
    <p:sldId id="342" r:id="rId29"/>
    <p:sldId id="340" r:id="rId30"/>
    <p:sldId id="337" r:id="rId31"/>
    <p:sldId id="338" r:id="rId32"/>
    <p:sldId id="339" r:id="rId33"/>
    <p:sldId id="348" r:id="rId34"/>
    <p:sldId id="349" r:id="rId35"/>
    <p:sldId id="350" r:id="rId36"/>
    <p:sldId id="261" r:id="rId37"/>
    <p:sldId id="352" r:id="rId38"/>
    <p:sldId id="346" r:id="rId39"/>
    <p:sldId id="354" r:id="rId40"/>
    <p:sldId id="353" r:id="rId41"/>
    <p:sldId id="34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33973-0A88-4268-93B0-D91ED5E35423}"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692D8-1D8D-48EC-8B9C-FC35406A18B7}" type="slidenum">
              <a:rPr lang="en-US" smtClean="0"/>
              <a:t>‹#›</a:t>
            </a:fld>
            <a:endParaRPr lang="en-US"/>
          </a:p>
        </p:txBody>
      </p:sp>
    </p:spTree>
    <p:extLst>
      <p:ext uri="{BB962C8B-B14F-4D97-AF65-F5344CB8AC3E}">
        <p14:creationId xmlns:p14="http://schemas.microsoft.com/office/powerpoint/2010/main" val="54064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a:t>
            </a:fld>
            <a:endParaRPr lang="en-US"/>
          </a:p>
        </p:txBody>
      </p:sp>
    </p:spTree>
    <p:extLst>
      <p:ext uri="{BB962C8B-B14F-4D97-AF65-F5344CB8AC3E}">
        <p14:creationId xmlns:p14="http://schemas.microsoft.com/office/powerpoint/2010/main" val="268326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10</a:t>
            </a:fld>
            <a:endParaRPr lang="en-US"/>
          </a:p>
        </p:txBody>
      </p:sp>
    </p:spTree>
    <p:extLst>
      <p:ext uri="{BB962C8B-B14F-4D97-AF65-F5344CB8AC3E}">
        <p14:creationId xmlns:p14="http://schemas.microsoft.com/office/powerpoint/2010/main" val="18331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11</a:t>
            </a:fld>
            <a:endParaRPr lang="en-US"/>
          </a:p>
        </p:txBody>
      </p:sp>
    </p:spTree>
    <p:extLst>
      <p:ext uri="{BB962C8B-B14F-4D97-AF65-F5344CB8AC3E}">
        <p14:creationId xmlns:p14="http://schemas.microsoft.com/office/powerpoint/2010/main" val="396835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12</a:t>
            </a:fld>
            <a:endParaRPr lang="en-US"/>
          </a:p>
        </p:txBody>
      </p:sp>
    </p:spTree>
    <p:extLst>
      <p:ext uri="{BB962C8B-B14F-4D97-AF65-F5344CB8AC3E}">
        <p14:creationId xmlns:p14="http://schemas.microsoft.com/office/powerpoint/2010/main" val="99856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13</a:t>
            </a:fld>
            <a:endParaRPr lang="en-US"/>
          </a:p>
        </p:txBody>
      </p:sp>
    </p:spTree>
    <p:extLst>
      <p:ext uri="{BB962C8B-B14F-4D97-AF65-F5344CB8AC3E}">
        <p14:creationId xmlns:p14="http://schemas.microsoft.com/office/powerpoint/2010/main" val="381466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14</a:t>
            </a:fld>
            <a:endParaRPr lang="en-US"/>
          </a:p>
        </p:txBody>
      </p:sp>
    </p:spTree>
    <p:extLst>
      <p:ext uri="{BB962C8B-B14F-4D97-AF65-F5344CB8AC3E}">
        <p14:creationId xmlns:p14="http://schemas.microsoft.com/office/powerpoint/2010/main" val="27685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15</a:t>
            </a:fld>
            <a:endParaRPr lang="en-US"/>
          </a:p>
        </p:txBody>
      </p:sp>
    </p:spTree>
    <p:extLst>
      <p:ext uri="{BB962C8B-B14F-4D97-AF65-F5344CB8AC3E}">
        <p14:creationId xmlns:p14="http://schemas.microsoft.com/office/powerpoint/2010/main" val="4037308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16</a:t>
            </a:fld>
            <a:endParaRPr lang="en-US"/>
          </a:p>
        </p:txBody>
      </p:sp>
    </p:spTree>
    <p:extLst>
      <p:ext uri="{BB962C8B-B14F-4D97-AF65-F5344CB8AC3E}">
        <p14:creationId xmlns:p14="http://schemas.microsoft.com/office/powerpoint/2010/main" val="1024864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17</a:t>
            </a:fld>
            <a:endParaRPr lang="en-US"/>
          </a:p>
        </p:txBody>
      </p:sp>
    </p:spTree>
    <p:extLst>
      <p:ext uri="{BB962C8B-B14F-4D97-AF65-F5344CB8AC3E}">
        <p14:creationId xmlns:p14="http://schemas.microsoft.com/office/powerpoint/2010/main" val="3456952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18</a:t>
            </a:fld>
            <a:endParaRPr lang="en-US"/>
          </a:p>
        </p:txBody>
      </p:sp>
    </p:spTree>
    <p:extLst>
      <p:ext uri="{BB962C8B-B14F-4D97-AF65-F5344CB8AC3E}">
        <p14:creationId xmlns:p14="http://schemas.microsoft.com/office/powerpoint/2010/main" val="206471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19</a:t>
            </a:fld>
            <a:endParaRPr lang="en-US"/>
          </a:p>
        </p:txBody>
      </p:sp>
    </p:spTree>
    <p:extLst>
      <p:ext uri="{BB962C8B-B14F-4D97-AF65-F5344CB8AC3E}">
        <p14:creationId xmlns:p14="http://schemas.microsoft.com/office/powerpoint/2010/main" val="68720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a:t>
            </a:fld>
            <a:endParaRPr lang="en-US"/>
          </a:p>
        </p:txBody>
      </p:sp>
    </p:spTree>
    <p:extLst>
      <p:ext uri="{BB962C8B-B14F-4D97-AF65-F5344CB8AC3E}">
        <p14:creationId xmlns:p14="http://schemas.microsoft.com/office/powerpoint/2010/main" val="153677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20</a:t>
            </a:fld>
            <a:endParaRPr lang="en-US"/>
          </a:p>
        </p:txBody>
      </p:sp>
    </p:spTree>
    <p:extLst>
      <p:ext uri="{BB962C8B-B14F-4D97-AF65-F5344CB8AC3E}">
        <p14:creationId xmlns:p14="http://schemas.microsoft.com/office/powerpoint/2010/main" val="19861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21</a:t>
            </a:fld>
            <a:endParaRPr lang="en-US"/>
          </a:p>
        </p:txBody>
      </p:sp>
    </p:spTree>
    <p:extLst>
      <p:ext uri="{BB962C8B-B14F-4D97-AF65-F5344CB8AC3E}">
        <p14:creationId xmlns:p14="http://schemas.microsoft.com/office/powerpoint/2010/main" val="3004568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22</a:t>
            </a:fld>
            <a:endParaRPr lang="en-US"/>
          </a:p>
        </p:txBody>
      </p:sp>
    </p:spTree>
    <p:extLst>
      <p:ext uri="{BB962C8B-B14F-4D97-AF65-F5344CB8AC3E}">
        <p14:creationId xmlns:p14="http://schemas.microsoft.com/office/powerpoint/2010/main" val="2815756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23</a:t>
            </a:fld>
            <a:endParaRPr lang="en-US"/>
          </a:p>
        </p:txBody>
      </p:sp>
    </p:spTree>
    <p:extLst>
      <p:ext uri="{BB962C8B-B14F-4D97-AF65-F5344CB8AC3E}">
        <p14:creationId xmlns:p14="http://schemas.microsoft.com/office/powerpoint/2010/main" val="416012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24</a:t>
            </a:fld>
            <a:endParaRPr lang="en-US"/>
          </a:p>
        </p:txBody>
      </p:sp>
    </p:spTree>
    <p:extLst>
      <p:ext uri="{BB962C8B-B14F-4D97-AF65-F5344CB8AC3E}">
        <p14:creationId xmlns:p14="http://schemas.microsoft.com/office/powerpoint/2010/main" val="1461756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25</a:t>
            </a:fld>
            <a:endParaRPr lang="en-US"/>
          </a:p>
        </p:txBody>
      </p:sp>
    </p:spTree>
    <p:extLst>
      <p:ext uri="{BB962C8B-B14F-4D97-AF65-F5344CB8AC3E}">
        <p14:creationId xmlns:p14="http://schemas.microsoft.com/office/powerpoint/2010/main" val="3266753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26</a:t>
            </a:fld>
            <a:endParaRPr lang="en-US"/>
          </a:p>
        </p:txBody>
      </p:sp>
    </p:spTree>
    <p:extLst>
      <p:ext uri="{BB962C8B-B14F-4D97-AF65-F5344CB8AC3E}">
        <p14:creationId xmlns:p14="http://schemas.microsoft.com/office/powerpoint/2010/main" val="3665116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27</a:t>
            </a:fld>
            <a:endParaRPr lang="en-US"/>
          </a:p>
        </p:txBody>
      </p:sp>
    </p:spTree>
    <p:extLst>
      <p:ext uri="{BB962C8B-B14F-4D97-AF65-F5344CB8AC3E}">
        <p14:creationId xmlns:p14="http://schemas.microsoft.com/office/powerpoint/2010/main" val="4181010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28</a:t>
            </a:fld>
            <a:endParaRPr lang="en-US"/>
          </a:p>
        </p:txBody>
      </p:sp>
    </p:spTree>
    <p:extLst>
      <p:ext uri="{BB962C8B-B14F-4D97-AF65-F5344CB8AC3E}">
        <p14:creationId xmlns:p14="http://schemas.microsoft.com/office/powerpoint/2010/main" val="1466203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29</a:t>
            </a:fld>
            <a:endParaRPr lang="en-US"/>
          </a:p>
        </p:txBody>
      </p:sp>
    </p:spTree>
    <p:extLst>
      <p:ext uri="{BB962C8B-B14F-4D97-AF65-F5344CB8AC3E}">
        <p14:creationId xmlns:p14="http://schemas.microsoft.com/office/powerpoint/2010/main" val="3965185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a:t>
            </a:fld>
            <a:endParaRPr lang="en-US"/>
          </a:p>
        </p:txBody>
      </p:sp>
    </p:spTree>
    <p:extLst>
      <p:ext uri="{BB962C8B-B14F-4D97-AF65-F5344CB8AC3E}">
        <p14:creationId xmlns:p14="http://schemas.microsoft.com/office/powerpoint/2010/main" val="4143061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30</a:t>
            </a:fld>
            <a:endParaRPr lang="en-US"/>
          </a:p>
        </p:txBody>
      </p:sp>
    </p:spTree>
    <p:extLst>
      <p:ext uri="{BB962C8B-B14F-4D97-AF65-F5344CB8AC3E}">
        <p14:creationId xmlns:p14="http://schemas.microsoft.com/office/powerpoint/2010/main" val="1818462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31</a:t>
            </a:fld>
            <a:endParaRPr lang="en-US"/>
          </a:p>
        </p:txBody>
      </p:sp>
    </p:spTree>
    <p:extLst>
      <p:ext uri="{BB962C8B-B14F-4D97-AF65-F5344CB8AC3E}">
        <p14:creationId xmlns:p14="http://schemas.microsoft.com/office/powerpoint/2010/main" val="3266834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32</a:t>
            </a:fld>
            <a:endParaRPr lang="en-US"/>
          </a:p>
        </p:txBody>
      </p:sp>
    </p:spTree>
    <p:extLst>
      <p:ext uri="{BB962C8B-B14F-4D97-AF65-F5344CB8AC3E}">
        <p14:creationId xmlns:p14="http://schemas.microsoft.com/office/powerpoint/2010/main" val="3266816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33</a:t>
            </a:fld>
            <a:endParaRPr lang="en-US"/>
          </a:p>
        </p:txBody>
      </p:sp>
    </p:spTree>
    <p:extLst>
      <p:ext uri="{BB962C8B-B14F-4D97-AF65-F5344CB8AC3E}">
        <p14:creationId xmlns:p14="http://schemas.microsoft.com/office/powerpoint/2010/main" val="2588455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34</a:t>
            </a:fld>
            <a:endParaRPr lang="en-US"/>
          </a:p>
        </p:txBody>
      </p:sp>
    </p:spTree>
    <p:extLst>
      <p:ext uri="{BB962C8B-B14F-4D97-AF65-F5344CB8AC3E}">
        <p14:creationId xmlns:p14="http://schemas.microsoft.com/office/powerpoint/2010/main" val="446148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35</a:t>
            </a:fld>
            <a:endParaRPr lang="en-US"/>
          </a:p>
        </p:txBody>
      </p:sp>
    </p:spTree>
    <p:extLst>
      <p:ext uri="{BB962C8B-B14F-4D97-AF65-F5344CB8AC3E}">
        <p14:creationId xmlns:p14="http://schemas.microsoft.com/office/powerpoint/2010/main" val="810175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37</a:t>
            </a:fld>
            <a:endParaRPr lang="en-US"/>
          </a:p>
        </p:txBody>
      </p:sp>
    </p:spTree>
    <p:extLst>
      <p:ext uri="{BB962C8B-B14F-4D97-AF65-F5344CB8AC3E}">
        <p14:creationId xmlns:p14="http://schemas.microsoft.com/office/powerpoint/2010/main" val="1179714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38</a:t>
            </a:fld>
            <a:endParaRPr lang="en-US"/>
          </a:p>
        </p:txBody>
      </p:sp>
    </p:spTree>
    <p:extLst>
      <p:ext uri="{BB962C8B-B14F-4D97-AF65-F5344CB8AC3E}">
        <p14:creationId xmlns:p14="http://schemas.microsoft.com/office/powerpoint/2010/main" val="2121362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39</a:t>
            </a:fld>
            <a:endParaRPr lang="en-US"/>
          </a:p>
        </p:txBody>
      </p:sp>
    </p:spTree>
    <p:extLst>
      <p:ext uri="{BB962C8B-B14F-4D97-AF65-F5344CB8AC3E}">
        <p14:creationId xmlns:p14="http://schemas.microsoft.com/office/powerpoint/2010/main" val="1041276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40</a:t>
            </a:fld>
            <a:endParaRPr lang="en-US"/>
          </a:p>
        </p:txBody>
      </p:sp>
    </p:spTree>
    <p:extLst>
      <p:ext uri="{BB962C8B-B14F-4D97-AF65-F5344CB8AC3E}">
        <p14:creationId xmlns:p14="http://schemas.microsoft.com/office/powerpoint/2010/main" val="159077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4</a:t>
            </a:fld>
            <a:endParaRPr lang="en-US"/>
          </a:p>
        </p:txBody>
      </p:sp>
    </p:spTree>
    <p:extLst>
      <p:ext uri="{BB962C8B-B14F-4D97-AF65-F5344CB8AC3E}">
        <p14:creationId xmlns:p14="http://schemas.microsoft.com/office/powerpoint/2010/main" val="287474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692D8-1D8D-48EC-8B9C-FC35406A18B7}" type="slidenum">
              <a:rPr lang="en-US" smtClean="0"/>
              <a:t>41</a:t>
            </a:fld>
            <a:endParaRPr lang="en-US"/>
          </a:p>
        </p:txBody>
      </p:sp>
    </p:spTree>
    <p:extLst>
      <p:ext uri="{BB962C8B-B14F-4D97-AF65-F5344CB8AC3E}">
        <p14:creationId xmlns:p14="http://schemas.microsoft.com/office/powerpoint/2010/main" val="4239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5</a:t>
            </a:fld>
            <a:endParaRPr lang="en-US"/>
          </a:p>
        </p:txBody>
      </p:sp>
    </p:spTree>
    <p:extLst>
      <p:ext uri="{BB962C8B-B14F-4D97-AF65-F5344CB8AC3E}">
        <p14:creationId xmlns:p14="http://schemas.microsoft.com/office/powerpoint/2010/main" val="318669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6</a:t>
            </a:fld>
            <a:endParaRPr lang="en-US"/>
          </a:p>
        </p:txBody>
      </p:sp>
    </p:spTree>
    <p:extLst>
      <p:ext uri="{BB962C8B-B14F-4D97-AF65-F5344CB8AC3E}">
        <p14:creationId xmlns:p14="http://schemas.microsoft.com/office/powerpoint/2010/main" val="37530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7</a:t>
            </a:fld>
            <a:endParaRPr lang="en-US"/>
          </a:p>
        </p:txBody>
      </p:sp>
    </p:spTree>
    <p:extLst>
      <p:ext uri="{BB962C8B-B14F-4D97-AF65-F5344CB8AC3E}">
        <p14:creationId xmlns:p14="http://schemas.microsoft.com/office/powerpoint/2010/main" val="176263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8</a:t>
            </a:fld>
            <a:endParaRPr lang="en-US"/>
          </a:p>
        </p:txBody>
      </p:sp>
    </p:spTree>
    <p:extLst>
      <p:ext uri="{BB962C8B-B14F-4D97-AF65-F5344CB8AC3E}">
        <p14:creationId xmlns:p14="http://schemas.microsoft.com/office/powerpoint/2010/main" val="119513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9</a:t>
            </a:fld>
            <a:endParaRPr lang="en-US"/>
          </a:p>
        </p:txBody>
      </p:sp>
    </p:spTree>
    <p:extLst>
      <p:ext uri="{BB962C8B-B14F-4D97-AF65-F5344CB8AC3E}">
        <p14:creationId xmlns:p14="http://schemas.microsoft.com/office/powerpoint/2010/main" val="408893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51EBAA-B421-4782-9ADA-04A76819C4D9}" type="datetime1">
              <a:rPr lang="en-US" smtClean="0"/>
              <a:t>2/9/2021</a:t>
            </a:fld>
            <a:endParaRPr lang="en-US"/>
          </a:p>
        </p:txBody>
      </p:sp>
      <p:sp>
        <p:nvSpPr>
          <p:cNvPr id="5" name="Footer Placeholder 4"/>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54916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A9180-D24E-4EF1-B2D9-C64EFF6EFB1C}" type="datetime1">
              <a:rPr lang="en-US" smtClean="0"/>
              <a:t>2/9/2021</a:t>
            </a:fld>
            <a:endParaRPr lang="en-US"/>
          </a:p>
        </p:txBody>
      </p:sp>
      <p:sp>
        <p:nvSpPr>
          <p:cNvPr id="5" name="Footer Placeholder 4"/>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83678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24E82-D25C-472C-9F22-3EEE0DAAFF98}" type="datetime1">
              <a:rPr lang="en-US" smtClean="0"/>
              <a:t>2/9/2021</a:t>
            </a:fld>
            <a:endParaRPr lang="en-US"/>
          </a:p>
        </p:txBody>
      </p:sp>
      <p:sp>
        <p:nvSpPr>
          <p:cNvPr id="5" name="Footer Placeholder 4"/>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97667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6B048A-9F3A-44F8-9601-BC3563D6C4DE}" type="datetime1">
              <a:rPr lang="en-US" smtClean="0"/>
              <a:t>2/9/2021</a:t>
            </a:fld>
            <a:endParaRPr lang="en-US"/>
          </a:p>
        </p:txBody>
      </p:sp>
      <p:sp>
        <p:nvSpPr>
          <p:cNvPr id="5" name="Footer Placeholder 4"/>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401937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0EB322-BEBE-42D6-AFE6-D5EFB8E631E9}" type="datetime1">
              <a:rPr lang="en-US" smtClean="0"/>
              <a:t>2/9/2021</a:t>
            </a:fld>
            <a:endParaRPr lang="en-US"/>
          </a:p>
        </p:txBody>
      </p:sp>
      <p:sp>
        <p:nvSpPr>
          <p:cNvPr id="5" name="Footer Placeholder 4"/>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160443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93053-CACC-4364-A5ED-912ECE3EF798}" type="datetime1">
              <a:rPr lang="en-US" smtClean="0"/>
              <a:t>2/9/2021</a:t>
            </a:fld>
            <a:endParaRPr lang="en-US"/>
          </a:p>
        </p:txBody>
      </p:sp>
      <p:sp>
        <p:nvSpPr>
          <p:cNvPr id="6" name="Footer Placeholder 5"/>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5070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BC0ED-B91F-4BB9-9439-AB91D18582F3}" type="datetime1">
              <a:rPr lang="en-US" smtClean="0"/>
              <a:t>2/9/2021</a:t>
            </a:fld>
            <a:endParaRPr lang="en-US"/>
          </a:p>
        </p:txBody>
      </p:sp>
      <p:sp>
        <p:nvSpPr>
          <p:cNvPr id="8" name="Footer Placeholder 7"/>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9" name="Slide Number Placeholder 8"/>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342908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C7D1-BD16-4E12-B012-95BE7AD4ECE8}" type="datetime1">
              <a:rPr lang="en-US" smtClean="0"/>
              <a:t>2/9/2021</a:t>
            </a:fld>
            <a:endParaRPr lang="en-US"/>
          </a:p>
        </p:txBody>
      </p:sp>
      <p:sp>
        <p:nvSpPr>
          <p:cNvPr id="4" name="Footer Placeholder 3"/>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5" name="Slide Number Placeholder 4"/>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50298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D2ACD-9972-4D74-86EF-0C5B65605243}" type="datetime1">
              <a:rPr lang="en-US" smtClean="0"/>
              <a:t>2/9/2021</a:t>
            </a:fld>
            <a:endParaRPr lang="en-US"/>
          </a:p>
        </p:txBody>
      </p:sp>
      <p:sp>
        <p:nvSpPr>
          <p:cNvPr id="3" name="Footer Placeholder 2"/>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4" name="Slide Number Placeholder 3"/>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372101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E5DE7-4E56-4CD9-AC55-36B68C66A374}" type="datetime1">
              <a:rPr lang="en-US" smtClean="0"/>
              <a:t>2/9/2021</a:t>
            </a:fld>
            <a:endParaRPr lang="en-US"/>
          </a:p>
        </p:txBody>
      </p:sp>
      <p:sp>
        <p:nvSpPr>
          <p:cNvPr id="6" name="Footer Placeholder 5"/>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8929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772E4-7588-4170-8493-9996E0B3B009}" type="datetime1">
              <a:rPr lang="en-US" smtClean="0"/>
              <a:t>2/9/2021</a:t>
            </a:fld>
            <a:endParaRPr lang="en-US"/>
          </a:p>
        </p:txBody>
      </p:sp>
      <p:sp>
        <p:nvSpPr>
          <p:cNvPr id="6" name="Footer Placeholder 5"/>
          <p:cNvSpPr>
            <a:spLocks noGrp="1"/>
          </p:cNvSpPr>
          <p:nvPr>
            <p:ph type="ftr" sz="quarter" idx="11"/>
          </p:nvPr>
        </p:nvSpPr>
        <p:spPr/>
        <p:txBody>
          <a:bodyPr/>
          <a:lstStyle/>
          <a:p>
            <a:r>
              <a:rPr lang="en-US" smtClean="0"/>
              <a:t>https://medium.com/analytics-vidhya/deep-dive-into-threaded-binary-tree-step-by-step-aa8f90400c5a</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115953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59F0D-6E9D-4566-AB5D-7E642823882E}" type="datetime1">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https://medium.com/analytics-vidhya/deep-dive-into-threaded-binary-tree-step-by-step-aa8f90400c5a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DF4B6-DA85-4DF6-86EC-5DE097472F1A}" type="slidenum">
              <a:rPr lang="en-US" smtClean="0"/>
              <a:t>‹#›</a:t>
            </a:fld>
            <a:endParaRPr lang="en-US"/>
          </a:p>
        </p:txBody>
      </p:sp>
    </p:spTree>
    <p:extLst>
      <p:ext uri="{BB962C8B-B14F-4D97-AF65-F5344CB8AC3E}">
        <p14:creationId xmlns:p14="http://schemas.microsoft.com/office/powerpoint/2010/main" val="80064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inorder-successor-in-binary-search-tre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Inord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600"/>
            <a:ext cx="9144000" cy="3281363"/>
          </a:xfrm>
        </p:spPr>
        <p:txBody>
          <a:bodyPr>
            <a:normAutofit fontScale="90000"/>
          </a:bodyPr>
          <a:lstStyle/>
          <a:p>
            <a:r>
              <a:rPr lang="en-US" dirty="0" smtClean="0"/>
              <a:t>Second Year B. Tech.</a:t>
            </a:r>
            <a:br>
              <a:rPr lang="en-US" dirty="0" smtClean="0"/>
            </a:br>
            <a:r>
              <a:rPr lang="en-US" dirty="0" smtClean="0"/>
              <a:t/>
            </a:r>
            <a:br>
              <a:rPr lang="en-US" dirty="0" smtClean="0"/>
            </a:br>
            <a:r>
              <a:rPr lang="en-US" dirty="0" smtClean="0"/>
              <a:t>Advanced Data Structures (CS228)</a:t>
            </a:r>
            <a:endParaRPr lang="en-US" dirty="0"/>
          </a:p>
        </p:txBody>
      </p:sp>
      <p:sp>
        <p:nvSpPr>
          <p:cNvPr id="3" name="Subtitle 2"/>
          <p:cNvSpPr>
            <a:spLocks noGrp="1"/>
          </p:cNvSpPr>
          <p:nvPr>
            <p:ph type="subTitle" idx="1"/>
          </p:nvPr>
        </p:nvSpPr>
        <p:spPr>
          <a:xfrm>
            <a:off x="1524000" y="4343400"/>
            <a:ext cx="9144000" cy="2243138"/>
          </a:xfrm>
        </p:spPr>
        <p:txBody>
          <a:bodyPr>
            <a:noAutofit/>
          </a:bodyPr>
          <a:lstStyle/>
          <a:p>
            <a:r>
              <a:rPr lang="en-US" sz="1800" b="1" dirty="0" smtClean="0"/>
              <a:t>By</a:t>
            </a:r>
          </a:p>
          <a:p>
            <a:endParaRPr lang="en-US" sz="1000" b="1" dirty="0" smtClean="0"/>
          </a:p>
          <a:p>
            <a:r>
              <a:rPr lang="en-US" sz="1800" b="1" dirty="0" smtClean="0"/>
              <a:t>Dr. </a:t>
            </a:r>
            <a:r>
              <a:rPr lang="en-US" sz="1800" b="1" dirty="0" err="1" smtClean="0"/>
              <a:t>Pramod</a:t>
            </a:r>
            <a:r>
              <a:rPr lang="en-US" sz="1800" b="1" dirty="0" smtClean="0"/>
              <a:t> D. </a:t>
            </a:r>
            <a:r>
              <a:rPr lang="en-US" sz="1800" b="1" dirty="0" err="1" smtClean="0"/>
              <a:t>Ganjewar</a:t>
            </a:r>
            <a:endParaRPr lang="en-US" sz="1800" b="1" dirty="0" smtClean="0"/>
          </a:p>
          <a:p>
            <a:r>
              <a:rPr lang="en-US" sz="1800" b="1" dirty="0" smtClean="0"/>
              <a:t>Senior Assistant Professor,</a:t>
            </a:r>
          </a:p>
          <a:p>
            <a:r>
              <a:rPr lang="en-US" sz="1800" b="1" dirty="0" smtClean="0"/>
              <a:t>School of Computer Engineering,</a:t>
            </a:r>
          </a:p>
          <a:p>
            <a:r>
              <a:rPr lang="en-US" sz="1800" b="1" dirty="0" smtClean="0"/>
              <a:t>MIT Academy of Engineering, </a:t>
            </a:r>
            <a:r>
              <a:rPr lang="en-US" sz="1800" b="1" dirty="0" err="1" smtClean="0"/>
              <a:t>Alandi</a:t>
            </a:r>
            <a:r>
              <a:rPr lang="en-US" sz="1800" b="1" dirty="0" smtClean="0"/>
              <a:t>(D.),Pune</a:t>
            </a:r>
            <a:endParaRPr lang="en-US" sz="1800" b="1" dirty="0"/>
          </a:p>
        </p:txBody>
      </p:sp>
    </p:spTree>
    <p:extLst>
      <p:ext uri="{BB962C8B-B14F-4D97-AF65-F5344CB8AC3E}">
        <p14:creationId xmlns:p14="http://schemas.microsoft.com/office/powerpoint/2010/main" val="2327556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Construction</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7243762" y="1228726"/>
            <a:ext cx="4110037" cy="4948237"/>
          </a:xfrm>
        </p:spPr>
        <p:txBody>
          <a:bodyPr/>
          <a:lstStyle/>
          <a:p>
            <a:r>
              <a:rPr lang="en-US" dirty="0"/>
              <a:t>The </a:t>
            </a:r>
            <a:r>
              <a:rPr lang="en-US" dirty="0" err="1"/>
              <a:t>Inorder</a:t>
            </a:r>
            <a:r>
              <a:rPr lang="en-US" dirty="0"/>
              <a:t> traversal of the above tree is</a:t>
            </a:r>
            <a:r>
              <a:rPr lang="en-US" dirty="0" smtClean="0"/>
              <a:t>:</a:t>
            </a:r>
          </a:p>
          <a:p>
            <a:endParaRPr lang="en-US" dirty="0"/>
          </a:p>
          <a:p>
            <a:r>
              <a:rPr lang="en-US" b="1" dirty="0"/>
              <a:t>5 -&gt;7 -&gt; 8 -&gt; 10- &gt; 25 -&gt; </a:t>
            </a:r>
            <a:r>
              <a:rPr lang="en-US" b="1" dirty="0" smtClean="0"/>
              <a:t>30</a:t>
            </a:r>
          </a:p>
          <a:p>
            <a:endParaRPr lang="en-US" dirty="0"/>
          </a:p>
          <a:p>
            <a:r>
              <a:rPr lang="en-US" i="1" dirty="0"/>
              <a:t>(In case you forgot </a:t>
            </a:r>
            <a:r>
              <a:rPr lang="en-US" i="1" dirty="0" smtClean="0"/>
              <a:t>In-order </a:t>
            </a:r>
            <a:r>
              <a:rPr lang="en-US" i="1" dirty="0"/>
              <a:t>traversal it is: Visit Left Node, Then Root Node, Then Right Node</a:t>
            </a:r>
            <a:r>
              <a:rPr lang="en-US" i="1" dirty="0" smtClean="0"/>
              <a:t>)</a:t>
            </a:r>
            <a:endParaRPr lang="en-US" dirty="0"/>
          </a:p>
        </p:txBody>
      </p:sp>
      <p:pic>
        <p:nvPicPr>
          <p:cNvPr id="3074"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8763"/>
            <a:ext cx="6148388" cy="4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0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Construction – Example (Steps - 1)</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6900864" y="1228726"/>
            <a:ext cx="4452936" cy="4948237"/>
          </a:xfrm>
        </p:spPr>
        <p:txBody>
          <a:bodyPr>
            <a:normAutofit fontScale="92500" lnSpcReduction="10000"/>
          </a:bodyPr>
          <a:lstStyle/>
          <a:p>
            <a:r>
              <a:rPr lang="en-US" dirty="0"/>
              <a:t>Let’s start the traversal, and we traverse till the Left most node of the tree</a:t>
            </a:r>
            <a:r>
              <a:rPr lang="en-US" dirty="0" smtClean="0"/>
              <a:t>:</a:t>
            </a:r>
          </a:p>
          <a:p>
            <a:r>
              <a:rPr lang="en-US" b="1" dirty="0" smtClean="0"/>
              <a:t>Step – 1</a:t>
            </a:r>
          </a:p>
          <a:p>
            <a:r>
              <a:rPr lang="en-US" dirty="0"/>
              <a:t>Traversal for node value </a:t>
            </a:r>
            <a:r>
              <a:rPr lang="en-US" b="1" dirty="0"/>
              <a:t>5</a:t>
            </a:r>
            <a:endParaRPr lang="en-US" b="1" dirty="0" smtClean="0"/>
          </a:p>
          <a:p>
            <a:r>
              <a:rPr lang="en-US" dirty="0"/>
              <a:t>In this Left most node is 5. </a:t>
            </a:r>
            <a:endParaRPr lang="en-US" dirty="0" smtClean="0"/>
          </a:p>
          <a:p>
            <a:r>
              <a:rPr lang="en-US" dirty="0" smtClean="0"/>
              <a:t>The </a:t>
            </a:r>
            <a:r>
              <a:rPr lang="en-US" dirty="0" err="1"/>
              <a:t>Inorder</a:t>
            </a:r>
            <a:r>
              <a:rPr lang="en-US" dirty="0"/>
              <a:t> predecessor of 5 is NULL; thus, it points to </a:t>
            </a:r>
            <a:r>
              <a:rPr lang="en-US" dirty="0" smtClean="0"/>
              <a:t>NULL.</a:t>
            </a:r>
          </a:p>
          <a:p>
            <a:r>
              <a:rPr lang="en-US" dirty="0" err="1" smtClean="0"/>
              <a:t>Inorder</a:t>
            </a:r>
            <a:r>
              <a:rPr lang="en-US" dirty="0" smtClean="0"/>
              <a:t> </a:t>
            </a:r>
            <a:r>
              <a:rPr lang="en-US" dirty="0"/>
              <a:t>successor of 5 is 7, therefore the right pointer of the node value 5 points to 7.</a:t>
            </a:r>
          </a:p>
        </p:txBody>
      </p:sp>
      <p:pic>
        <p:nvPicPr>
          <p:cNvPr id="4098"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408113"/>
            <a:ext cx="6338889" cy="476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2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a:t>TBT Construction – Example (Steps - </a:t>
            </a:r>
            <a:r>
              <a:rPr lang="en-US" b="1" dirty="0" smtClean="0"/>
              <a:t>2)</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6372225" y="1228726"/>
            <a:ext cx="4981575" cy="4948237"/>
          </a:xfrm>
        </p:spPr>
        <p:txBody>
          <a:bodyPr>
            <a:noAutofit/>
          </a:bodyPr>
          <a:lstStyle/>
          <a:p>
            <a:r>
              <a:rPr lang="en-US" sz="2100" b="1" dirty="0" smtClean="0"/>
              <a:t>Step - 2</a:t>
            </a:r>
          </a:p>
          <a:p>
            <a:r>
              <a:rPr lang="en-US" sz="2100" dirty="0"/>
              <a:t>Traversal for node value </a:t>
            </a:r>
            <a:r>
              <a:rPr lang="en-US" sz="2100" b="1" dirty="0" smtClean="0"/>
              <a:t>8</a:t>
            </a:r>
          </a:p>
          <a:p>
            <a:r>
              <a:rPr lang="en-US" sz="2100" dirty="0"/>
              <a:t>In the above image, recursively going back to the root node (7), it checks for the right node. </a:t>
            </a:r>
            <a:endParaRPr lang="en-US" sz="2100" dirty="0" smtClean="0"/>
          </a:p>
          <a:p>
            <a:r>
              <a:rPr lang="en-US" sz="2100" dirty="0" smtClean="0"/>
              <a:t>In </a:t>
            </a:r>
            <a:r>
              <a:rPr lang="en-US" sz="2100" dirty="0"/>
              <a:t>this case, the right node of node value 7 is 8. </a:t>
            </a:r>
            <a:endParaRPr lang="en-US" sz="2100" dirty="0" smtClean="0"/>
          </a:p>
          <a:p>
            <a:r>
              <a:rPr lang="en-US" sz="2100" dirty="0" smtClean="0"/>
              <a:t>First</a:t>
            </a:r>
            <a:r>
              <a:rPr lang="en-US" sz="2100" dirty="0"/>
              <a:t>, we will check the left pointer of the node; if it NULL, then we will point it to the successor of the node, which is 7. </a:t>
            </a:r>
            <a:endParaRPr lang="en-US" sz="2100" dirty="0" smtClean="0"/>
          </a:p>
          <a:p>
            <a:r>
              <a:rPr lang="en-US" sz="2100" dirty="0" smtClean="0"/>
              <a:t>For </a:t>
            </a:r>
            <a:r>
              <a:rPr lang="en-US" sz="2100" dirty="0"/>
              <a:t>the right pointer, we will check if it is pointing to NULL, then we will modify the reference to the successor node, which is 10 thus, it will point to 10.</a:t>
            </a:r>
          </a:p>
        </p:txBody>
      </p:sp>
      <p:pic>
        <p:nvPicPr>
          <p:cNvPr id="5122"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228726"/>
            <a:ext cx="5534025" cy="494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4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a:t>TBT Construction – Example (Steps - </a:t>
            </a:r>
            <a:r>
              <a:rPr lang="en-US" b="1" dirty="0" smtClean="0"/>
              <a:t>3)</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838200" y="1335882"/>
            <a:ext cx="10515600" cy="507206"/>
          </a:xfrm>
        </p:spPr>
        <p:txBody>
          <a:bodyPr>
            <a:noAutofit/>
          </a:bodyPr>
          <a:lstStyle/>
          <a:p>
            <a:r>
              <a:rPr lang="en-US" sz="2100" b="1" dirty="0" smtClean="0"/>
              <a:t>Step – 3 :-  </a:t>
            </a:r>
            <a:r>
              <a:rPr lang="en-US" sz="2400" dirty="0"/>
              <a:t>Similarly for</a:t>
            </a:r>
            <a:r>
              <a:rPr lang="en-US" sz="2400" b="1" dirty="0"/>
              <a:t> </a:t>
            </a:r>
            <a:r>
              <a:rPr lang="en-US" sz="2400" b="1" dirty="0" smtClean="0"/>
              <a:t>25</a:t>
            </a:r>
            <a:endParaRPr lang="en-US" sz="2100" b="1" dirty="0" smtClean="0"/>
          </a:p>
        </p:txBody>
      </p:sp>
      <p:pic>
        <p:nvPicPr>
          <p:cNvPr id="7172"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43088"/>
            <a:ext cx="10515599" cy="451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a:t>TBT Construction – Example (Steps - </a:t>
            </a:r>
            <a:r>
              <a:rPr lang="en-US" b="1" dirty="0" smtClean="0"/>
              <a:t>4)</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838200" y="1328740"/>
            <a:ext cx="10515600" cy="742948"/>
          </a:xfrm>
        </p:spPr>
        <p:txBody>
          <a:bodyPr>
            <a:noAutofit/>
          </a:bodyPr>
          <a:lstStyle/>
          <a:p>
            <a:r>
              <a:rPr lang="en-US" sz="2100" b="1" dirty="0" smtClean="0"/>
              <a:t>Step – 4 :- </a:t>
            </a:r>
            <a:r>
              <a:rPr lang="en-US" sz="2400" dirty="0"/>
              <a:t>Similar logic for </a:t>
            </a:r>
            <a:r>
              <a:rPr lang="en-US" sz="2400" b="1" dirty="0"/>
              <a:t>30</a:t>
            </a:r>
            <a:r>
              <a:rPr lang="en-US" sz="2400" dirty="0"/>
              <a:t>. As this is the rightmost node of the tree, its right pointer would point to NULL.</a:t>
            </a:r>
            <a:endParaRPr lang="en-US" sz="2100" b="1" dirty="0" smtClean="0"/>
          </a:p>
        </p:txBody>
      </p:sp>
      <p:pic>
        <p:nvPicPr>
          <p:cNvPr id="6146"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86013"/>
            <a:ext cx="10515600" cy="381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33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Insert Operation</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https://www.geeksforgeeks.org/threaded-binary-tree-insertion/?ref=lbp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4985980"/>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Insertion in TBT have following cases</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Case </a:t>
            </a:r>
            <a:r>
              <a:rPr lang="en-US" altLang="en-US" b="1" dirty="0">
                <a:latin typeface="var(--font-din)"/>
              </a:rPr>
              <a:t>1: Insertion in empty </a:t>
            </a:r>
            <a:r>
              <a:rPr lang="en-US" altLang="en-US" b="1" dirty="0" smtClean="0">
                <a:latin typeface="var(--font-din)"/>
              </a:rPr>
              <a:t>tree</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b="1" dirty="0">
                <a:latin typeface="var(--font-din)"/>
              </a:rPr>
              <a:t>Case 2: When new node inserted as the left </a:t>
            </a:r>
            <a:r>
              <a:rPr lang="en-US" altLang="en-US" b="1" dirty="0" smtClean="0">
                <a:latin typeface="var(--font-din)"/>
              </a:rPr>
              <a:t>child</a:t>
            </a:r>
          </a:p>
          <a:p>
            <a:pPr marL="28575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b="1" dirty="0">
                <a:latin typeface="var(--font-din)"/>
              </a:rPr>
              <a:t>Case 3: When new node is inserted as the right child</a:t>
            </a:r>
          </a:p>
          <a:p>
            <a:pPr marL="285750" indent="-285750" eaLnBrk="0" fontAlgn="base" hangingPunct="0">
              <a:spcBef>
                <a:spcPct val="0"/>
              </a:spcBef>
              <a:spcAft>
                <a:spcPct val="0"/>
              </a:spcAft>
              <a:buFont typeface="Arial" panose="020B0604020202020204" pitchFamily="34" charset="0"/>
              <a:buChar char="•"/>
            </a:pPr>
            <a:endParaRPr lang="en-US" altLang="en-US" b="1" dirty="0">
              <a:latin typeface="var(--font-din)"/>
            </a:endParaRPr>
          </a:p>
          <a:p>
            <a:pPr lvl="0" eaLnBrk="0" fontAlgn="base" hangingPunct="0">
              <a:spcBef>
                <a:spcPct val="0"/>
              </a:spcBef>
              <a:spcAft>
                <a:spcPct val="0"/>
              </a:spcAft>
            </a:pPr>
            <a:endParaRPr lang="en-US" altLang="en-US" b="1" dirty="0" smtClean="0">
              <a:latin typeface="var(--font-din)"/>
            </a:endParaRPr>
          </a:p>
          <a:p>
            <a:pPr marL="285750" indent="-285750" eaLnBrk="0" fontAlgn="base" hangingPunct="0">
              <a:spcBef>
                <a:spcPct val="0"/>
              </a:spcBef>
              <a:spcAft>
                <a:spcPct val="0"/>
              </a:spcAft>
              <a:buFont typeface="Arial" panose="020B0604020202020204" pitchFamily="34" charset="0"/>
              <a:buChar char="•"/>
            </a:pPr>
            <a:r>
              <a:rPr lang="en-US" altLang="en-US" b="1" dirty="0">
                <a:latin typeface="var(--font-din)"/>
              </a:rPr>
              <a:t>Case 1: Insertion in empty tree</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dirty="0">
                <a:latin typeface="var(--font-din)"/>
              </a:rPr>
              <a:t>Both left and right pointers of </a:t>
            </a:r>
            <a:r>
              <a:rPr lang="en-US" altLang="en-US" dirty="0" err="1">
                <a:latin typeface="var(--font-din)"/>
              </a:rPr>
              <a:t>tmp</a:t>
            </a:r>
            <a:r>
              <a:rPr lang="en-US" altLang="en-US" dirty="0">
                <a:latin typeface="var(--font-din)"/>
              </a:rPr>
              <a:t> will be set to NULL.</a:t>
            </a:r>
          </a:p>
          <a:p>
            <a:pPr marL="742950" lvl="1" indent="-285750" eaLnBrk="0" fontAlgn="base" hangingPunct="0">
              <a:spcBef>
                <a:spcPct val="0"/>
              </a:spcBef>
              <a:spcAft>
                <a:spcPct val="0"/>
              </a:spcAft>
              <a:buFont typeface="Arial" panose="020B0604020202020204" pitchFamily="34" charset="0"/>
              <a:buChar char="•"/>
            </a:pPr>
            <a:r>
              <a:rPr lang="en-US" altLang="en-US" dirty="0">
                <a:latin typeface="var(--font-din)"/>
              </a:rPr>
              <a:t>new node becomes the root</a:t>
            </a:r>
            <a:r>
              <a:rPr lang="en-US" altLang="en-US" dirty="0" smtClean="0">
                <a:latin typeface="var(--font-din)"/>
              </a:rPr>
              <a:t>.</a:t>
            </a:r>
          </a:p>
          <a:p>
            <a:pPr marL="742950" lvl="1" indent="-285750" eaLnBrk="0" fontAlgn="base" hangingPunct="0">
              <a:spcBef>
                <a:spcPct val="0"/>
              </a:spcBef>
              <a:spcAft>
                <a:spcPct val="0"/>
              </a:spcAft>
              <a:buFont typeface="Arial" panose="020B0604020202020204" pitchFamily="34" charset="0"/>
              <a:buChar char="•"/>
            </a:pPr>
            <a:endParaRPr lang="en-US" altLang="en-US" dirty="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Algorithm</a:t>
            </a:r>
          </a:p>
          <a:p>
            <a:pPr marL="742950" lvl="1" indent="-285750" eaLnBrk="0" fontAlgn="base" hangingPunct="0">
              <a:spcBef>
                <a:spcPct val="0"/>
              </a:spcBef>
              <a:spcAft>
                <a:spcPct val="0"/>
              </a:spcAft>
              <a:buFont typeface="Arial" panose="020B0604020202020204" pitchFamily="34" charset="0"/>
              <a:buChar char="•"/>
            </a:pPr>
            <a:r>
              <a:rPr lang="en-US" altLang="en-US" sz="1600" dirty="0" err="1">
                <a:latin typeface="Consolas" panose="020B0609020204030204" pitchFamily="49" charset="0"/>
                <a:cs typeface="Consolas" panose="020B0609020204030204" pitchFamily="49" charset="0"/>
              </a:rPr>
              <a:t>tmp</a:t>
            </a:r>
            <a:r>
              <a:rPr lang="en-US" altLang="en-US" sz="1600" dirty="0">
                <a:latin typeface="Consolas" panose="020B0609020204030204" pitchFamily="49" charset="0"/>
                <a:cs typeface="Consolas" panose="020B0609020204030204" pitchFamily="49" charset="0"/>
              </a:rPr>
              <a:t> -&gt; left = NULL; </a:t>
            </a:r>
          </a:p>
          <a:p>
            <a:pPr marL="742950" lvl="1" indent="-285750" eaLnBrk="0" fontAlgn="base" hangingPunct="0">
              <a:spcBef>
                <a:spcPct val="0"/>
              </a:spcBef>
              <a:spcAft>
                <a:spcPct val="0"/>
              </a:spcAft>
              <a:buFont typeface="Arial" panose="020B0604020202020204" pitchFamily="34" charset="0"/>
              <a:buChar char="•"/>
            </a:pPr>
            <a:r>
              <a:rPr lang="en-US" altLang="en-US" sz="1600" dirty="0" err="1">
                <a:latin typeface="Consolas" panose="020B0609020204030204" pitchFamily="49" charset="0"/>
                <a:cs typeface="Consolas" panose="020B0609020204030204" pitchFamily="49" charset="0"/>
              </a:rPr>
              <a:t>tmp</a:t>
            </a:r>
            <a:r>
              <a:rPr lang="en-US" altLang="en-US" sz="1600" dirty="0">
                <a:latin typeface="Consolas" panose="020B0609020204030204" pitchFamily="49" charset="0"/>
                <a:cs typeface="Consolas" panose="020B0609020204030204" pitchFamily="49" charset="0"/>
              </a:rPr>
              <a:t> -&gt; right = NULL;</a:t>
            </a:r>
          </a:p>
          <a:p>
            <a:pPr marL="742950" lvl="1" indent="-285750" eaLnBrk="0" fontAlgn="base" hangingPunct="0">
              <a:spcBef>
                <a:spcPct val="0"/>
              </a:spcBef>
              <a:spcAft>
                <a:spcPct val="0"/>
              </a:spcAft>
              <a:buFont typeface="Arial" panose="020B0604020202020204" pitchFamily="34" charset="0"/>
              <a:buChar char="•"/>
            </a:pPr>
            <a:r>
              <a:rPr lang="en-US" altLang="en-US" sz="1600" dirty="0">
                <a:latin typeface="Consolas" panose="020B0609020204030204" pitchFamily="49" charset="0"/>
                <a:cs typeface="Consolas" panose="020B0609020204030204" pitchFamily="49" charset="0"/>
              </a:rPr>
              <a:t>root = </a:t>
            </a:r>
            <a:r>
              <a:rPr lang="en-US" altLang="en-US" sz="1600" dirty="0" err="1">
                <a:latin typeface="Consolas" panose="020B0609020204030204" pitchFamily="49" charset="0"/>
                <a:cs typeface="Consolas" panose="020B0609020204030204" pitchFamily="49" charset="0"/>
              </a:rPr>
              <a:t>tmp</a:t>
            </a:r>
            <a:r>
              <a:rPr lang="en-US" altLang="en-US" sz="16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74142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Insert New Node as Left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https://www.geeksforgeeks.org/threaded-binary-tree-insertion/?ref=lbp</a:t>
            </a:r>
          </a:p>
        </p:txBody>
      </p:sp>
      <p:pic>
        <p:nvPicPr>
          <p:cNvPr id="2050" name="Picture 2" descr="https://media.geeksforgeeks.org/wp-content/uploads/threadbinary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28726"/>
            <a:ext cx="5071799" cy="3643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edia.geeksforgeeks.org/wp-content/uploads/tbt13inser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998" y="1298576"/>
            <a:ext cx="5443801" cy="3842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5286808"/>
            <a:ext cx="10515600" cy="923330"/>
          </a:xfrm>
          <a:prstGeom prst="rect">
            <a:avLst/>
          </a:prstGeom>
        </p:spPr>
        <p:txBody>
          <a:bodyPr wrap="square">
            <a:spAutoFit/>
          </a:bodyPr>
          <a:lstStyle/>
          <a:p>
            <a:pPr marL="285750" indent="-285750">
              <a:buFont typeface="Arial" panose="020B0604020202020204" pitchFamily="34" charset="0"/>
              <a:buChar char="•"/>
            </a:pPr>
            <a:r>
              <a:rPr lang="en-US" dirty="0">
                <a:latin typeface="urw-din"/>
              </a:rPr>
              <a:t>Predecessor of 14 becomes the predecessor of 13, so left thread of 13 points to 10</a:t>
            </a:r>
            <a:r>
              <a:rPr lang="en-US" dirty="0" smtClean="0">
                <a:latin typeface="urw-din"/>
              </a:rPr>
              <a:t>.</a:t>
            </a:r>
          </a:p>
          <a:p>
            <a:pPr marL="285750" indent="-285750">
              <a:buFont typeface="Arial" panose="020B0604020202020204" pitchFamily="34" charset="0"/>
              <a:buChar char="•"/>
            </a:pPr>
            <a:r>
              <a:rPr lang="en-US" dirty="0" smtClean="0">
                <a:latin typeface="urw-din"/>
              </a:rPr>
              <a:t>Successor </a:t>
            </a:r>
            <a:r>
              <a:rPr lang="en-US" dirty="0">
                <a:latin typeface="urw-din"/>
              </a:rPr>
              <a:t>of 13 is 14, so right thread of 13 points to left child which is 13</a:t>
            </a:r>
            <a:r>
              <a:rPr lang="en-US" dirty="0" smtClean="0">
                <a:latin typeface="urw-din"/>
              </a:rPr>
              <a:t>.</a:t>
            </a:r>
          </a:p>
          <a:p>
            <a:pPr marL="285750" indent="-285750">
              <a:buFont typeface="Arial" panose="020B0604020202020204" pitchFamily="34" charset="0"/>
              <a:buChar char="•"/>
            </a:pPr>
            <a:r>
              <a:rPr lang="en-US" dirty="0" smtClean="0">
                <a:latin typeface="urw-din"/>
              </a:rPr>
              <a:t>Left </a:t>
            </a:r>
            <a:r>
              <a:rPr lang="en-US" dirty="0">
                <a:latin typeface="urw-din"/>
              </a:rPr>
              <a:t>pointer of 14 is not a thread now, it points to left child which is 13.</a:t>
            </a:r>
            <a:endParaRPr lang="en-US" dirty="0"/>
          </a:p>
        </p:txBody>
      </p:sp>
    </p:spTree>
    <p:extLst>
      <p:ext uri="{BB962C8B-B14F-4D97-AF65-F5344CB8AC3E}">
        <p14:creationId xmlns:p14="http://schemas.microsoft.com/office/powerpoint/2010/main" val="2202282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Insert New Node as Left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https://www.geeksforgeeks.org/threaded-binary-tree-insertion/?ref=lbp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4370427"/>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Case 2: When new node inserted as the left child</a:t>
            </a:r>
          </a:p>
          <a:p>
            <a:pPr marL="28575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285750" indent="-285750" eaLnBrk="0" fontAlgn="base" hangingPunct="0">
              <a:spcBef>
                <a:spcPct val="0"/>
              </a:spcBef>
              <a:spcAft>
                <a:spcPct val="0"/>
              </a:spcAft>
              <a:buFont typeface="Arial" panose="020B0604020202020204" pitchFamily="34" charset="0"/>
              <a:buChar char="•"/>
            </a:pPr>
            <a:r>
              <a:rPr lang="en-US" altLang="en-US" dirty="0" smtClean="0">
                <a:latin typeface="var(--font-din)"/>
              </a:rPr>
              <a:t>After inserting the node at its proper place we have to make its left and right threads points to </a:t>
            </a:r>
            <a:r>
              <a:rPr lang="en-US" altLang="en-US" dirty="0" err="1" smtClean="0">
                <a:latin typeface="var(--font-din)"/>
              </a:rPr>
              <a:t>inorder</a:t>
            </a:r>
            <a:r>
              <a:rPr lang="en-US" altLang="en-US" dirty="0" smtClean="0">
                <a:latin typeface="var(--font-din)"/>
              </a:rPr>
              <a:t> predecessor and successor respectively. The node which was </a:t>
            </a:r>
            <a:r>
              <a:rPr lang="en-US" altLang="en-US" dirty="0" err="1" smtClean="0">
                <a:solidFill>
                  <a:srgbClr val="EC4E20"/>
                </a:solidFill>
                <a:latin typeface="var(--font-din)"/>
                <a:hlinkClick r:id="rId3"/>
              </a:rPr>
              <a:t>inorder</a:t>
            </a:r>
            <a:r>
              <a:rPr lang="en-US" altLang="en-US" dirty="0" smtClean="0">
                <a:solidFill>
                  <a:srgbClr val="EC4E20"/>
                </a:solidFill>
                <a:latin typeface="var(--font-din)"/>
                <a:hlinkClick r:id="rId3"/>
              </a:rPr>
              <a:t> successor</a:t>
            </a:r>
            <a:r>
              <a:rPr lang="en-US" altLang="en-US" dirty="0" smtClean="0">
                <a:latin typeface="var(--font-din)"/>
              </a:rPr>
              <a:t>. </a:t>
            </a:r>
          </a:p>
          <a:p>
            <a:pPr marL="285750" indent="-285750" eaLnBrk="0" fontAlgn="base" hangingPunct="0">
              <a:spcBef>
                <a:spcPct val="0"/>
              </a:spcBef>
              <a:spcAft>
                <a:spcPct val="0"/>
              </a:spcAft>
              <a:buFont typeface="Arial" panose="020B0604020202020204" pitchFamily="34" charset="0"/>
              <a:buChar char="•"/>
            </a:pPr>
            <a:r>
              <a:rPr lang="en-US" altLang="en-US" dirty="0" smtClean="0">
                <a:latin typeface="var(--font-din)"/>
              </a:rPr>
              <a:t>So the left and right threads of the new node will be-</a:t>
            </a:r>
          </a:p>
          <a:p>
            <a:pPr marL="28575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285750" indent="-285750" eaLnBrk="0" fontAlgn="base" hangingPunct="0">
              <a:spcBef>
                <a:spcPct val="0"/>
              </a:spcBef>
              <a:spcAft>
                <a:spcPct val="0"/>
              </a:spcAft>
              <a:buFont typeface="Arial" panose="020B0604020202020204" pitchFamily="34" charset="0"/>
              <a:buChar char="•"/>
            </a:pPr>
            <a:r>
              <a:rPr lang="en-US" altLang="en-US" sz="1600" dirty="0" err="1" smtClean="0">
                <a:latin typeface="Consolas" panose="020B0609020204030204" pitchFamily="49" charset="0"/>
                <a:cs typeface="Consolas" panose="020B0609020204030204" pitchFamily="49" charset="0"/>
              </a:rPr>
              <a:t>tmp</a:t>
            </a:r>
            <a:r>
              <a:rPr lang="en-US" altLang="en-US" sz="1600" dirty="0" smtClean="0">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-&gt; left = par -&gt;left; </a:t>
            </a:r>
            <a:endParaRPr lang="en-US" altLang="en-US" sz="1600" dirty="0" smtClean="0">
              <a:latin typeface="Consolas" panose="020B0609020204030204" pitchFamily="49" charset="0"/>
              <a:cs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lang="en-US" altLang="en-US" sz="1600" dirty="0" err="1" smtClean="0">
                <a:latin typeface="Consolas" panose="020B0609020204030204" pitchFamily="49" charset="0"/>
                <a:cs typeface="Consolas" panose="020B0609020204030204" pitchFamily="49" charset="0"/>
              </a:rPr>
              <a:t>tmp</a:t>
            </a:r>
            <a:r>
              <a:rPr lang="en-US" altLang="en-US" sz="1600" dirty="0" smtClean="0">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-&gt; right = </a:t>
            </a:r>
            <a:r>
              <a:rPr lang="en-US" altLang="en-US" sz="1600" dirty="0" smtClean="0">
                <a:latin typeface="Consolas" panose="020B0609020204030204" pitchFamily="49" charset="0"/>
                <a:cs typeface="Consolas" panose="020B0609020204030204" pitchFamily="49" charset="0"/>
              </a:rPr>
              <a:t>par;</a:t>
            </a:r>
          </a:p>
          <a:p>
            <a:pPr marL="28575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285750" indent="-285750" eaLnBrk="0" fontAlgn="base" hangingPunct="0">
              <a:spcBef>
                <a:spcPct val="0"/>
              </a:spcBef>
              <a:spcAft>
                <a:spcPct val="0"/>
              </a:spcAft>
              <a:buFont typeface="Arial" panose="020B0604020202020204" pitchFamily="34" charset="0"/>
              <a:buChar char="•"/>
            </a:pPr>
            <a:r>
              <a:rPr lang="en-US" altLang="en-US" dirty="0" smtClean="0">
                <a:latin typeface="var(--font-din)"/>
              </a:rPr>
              <a:t>Before </a:t>
            </a:r>
            <a:r>
              <a:rPr lang="en-US" altLang="en-US" dirty="0">
                <a:latin typeface="var(--font-din)"/>
              </a:rPr>
              <a:t>insertion, the left pointer of parent was a thread, but after insertion it will be a link pointing to the new </a:t>
            </a:r>
            <a:r>
              <a:rPr lang="en-US" altLang="en-US" dirty="0" smtClean="0">
                <a:latin typeface="var(--font-din)"/>
              </a:rPr>
              <a:t>node.</a:t>
            </a:r>
          </a:p>
          <a:p>
            <a:pPr marL="28575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a:t>
            </a:r>
            <a:r>
              <a:rPr lang="en-US" altLang="en-US" sz="1600" dirty="0" err="1">
                <a:latin typeface="Consolas" panose="020B0609020204030204" pitchFamily="49" charset="0"/>
                <a:cs typeface="Consolas" panose="020B0609020204030204" pitchFamily="49" charset="0"/>
              </a:rPr>
              <a:t>lthread</a:t>
            </a:r>
            <a:r>
              <a:rPr lang="en-US" altLang="en-US" sz="1600" dirty="0">
                <a:latin typeface="Consolas" panose="020B0609020204030204" pitchFamily="49" charset="0"/>
                <a:cs typeface="Consolas" panose="020B0609020204030204" pitchFamily="49" charset="0"/>
              </a:rPr>
              <a:t> = false; </a:t>
            </a:r>
            <a:endParaRPr lang="en-US" altLang="en-US" sz="1600" dirty="0" smtClean="0">
              <a:latin typeface="Consolas" panose="020B0609020204030204" pitchFamily="49" charset="0"/>
              <a:cs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left = temp</a:t>
            </a:r>
            <a:r>
              <a:rPr lang="en-US" altLang="en-US" sz="1600" dirty="0" smtClean="0">
                <a:latin typeface="Consolas" panose="020B0609020204030204" pitchFamily="49" charset="0"/>
                <a:cs typeface="Consolas" panose="020B0609020204030204" pitchFamily="49" charset="0"/>
              </a:rPr>
              <a:t>;</a:t>
            </a:r>
          </a:p>
          <a:p>
            <a:pPr marL="285750" indent="-285750" eaLnBrk="0" fontAlgn="base" hangingPunct="0">
              <a:spcBef>
                <a:spcPct val="0"/>
              </a:spcBef>
              <a:spcAft>
                <a:spcPct val="0"/>
              </a:spcAft>
              <a:buFont typeface="Arial" panose="020B0604020202020204" pitchFamily="34" charset="0"/>
              <a:buChar char="•"/>
            </a:pPr>
            <a:endParaRPr lang="en-US" altLang="en-US" sz="1600" dirty="0"/>
          </a:p>
          <a:p>
            <a:pPr lvl="0" eaLnBrk="0" fontAlgn="base" hangingPunct="0">
              <a:spcBef>
                <a:spcPct val="0"/>
              </a:spcBef>
              <a:spcAft>
                <a:spcPct val="0"/>
              </a:spcAft>
            </a:pPr>
            <a:r>
              <a:rPr lang="en-US" altLang="en-US" dirty="0">
                <a:latin typeface="var(--font-din)"/>
              </a:rPr>
              <a:t>Following example show a node being inserted as left child of its parent</a:t>
            </a:r>
            <a:r>
              <a:rPr lang="en-US" altLang="en-US" dirty="0" smtClean="0">
                <a:latin typeface="var(--font-din)"/>
              </a:rPr>
              <a:t>.</a:t>
            </a:r>
          </a:p>
        </p:txBody>
      </p:sp>
    </p:spTree>
    <p:extLst>
      <p:ext uri="{BB962C8B-B14F-4D97-AF65-F5344CB8AC3E}">
        <p14:creationId xmlns:p14="http://schemas.microsoft.com/office/powerpoint/2010/main" val="3515645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Insert New Node as Right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pic>
        <p:nvPicPr>
          <p:cNvPr id="3" name="Picture 2" descr="https://media.geeksforgeeks.org/wp-content/uploads/tbtinsert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88019"/>
            <a:ext cx="5030765" cy="37626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media.geeksforgeeks.org/wp-content/uploads/hojaup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2" y="1645501"/>
            <a:ext cx="5929313" cy="3605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5433020"/>
            <a:ext cx="10515600" cy="923330"/>
          </a:xfrm>
          <a:prstGeom prst="rect">
            <a:avLst/>
          </a:prstGeom>
        </p:spPr>
        <p:txBody>
          <a:bodyPr wrap="square">
            <a:spAutoFit/>
          </a:bodyPr>
          <a:lstStyle/>
          <a:p>
            <a:pPr marL="285750" indent="-285750">
              <a:buFont typeface="Arial" panose="020B0604020202020204" pitchFamily="34" charset="0"/>
              <a:buChar char="•"/>
            </a:pPr>
            <a:r>
              <a:rPr lang="en-US" dirty="0">
                <a:latin typeface="urw-din"/>
              </a:rPr>
              <a:t>Successor of 14 becomes the successor of 15, so right thread of 15 points to </a:t>
            </a:r>
            <a:r>
              <a:rPr lang="en-US" dirty="0" smtClean="0">
                <a:latin typeface="urw-din"/>
              </a:rPr>
              <a:t>16</a:t>
            </a:r>
          </a:p>
          <a:p>
            <a:pPr marL="285750" indent="-285750">
              <a:buFont typeface="Arial" panose="020B0604020202020204" pitchFamily="34" charset="0"/>
              <a:buChar char="•"/>
            </a:pPr>
            <a:r>
              <a:rPr lang="en-US" dirty="0" smtClean="0">
                <a:latin typeface="urw-din"/>
              </a:rPr>
              <a:t>Predecessor </a:t>
            </a:r>
            <a:r>
              <a:rPr lang="en-US" dirty="0">
                <a:latin typeface="urw-din"/>
              </a:rPr>
              <a:t>of 15 is 14, so left thread of 15 points to 14</a:t>
            </a:r>
            <a:r>
              <a:rPr lang="en-US" dirty="0" smtClean="0">
                <a:latin typeface="urw-din"/>
              </a:rPr>
              <a:t>.</a:t>
            </a:r>
          </a:p>
          <a:p>
            <a:pPr marL="285750" indent="-285750">
              <a:buFont typeface="Arial" panose="020B0604020202020204" pitchFamily="34" charset="0"/>
              <a:buChar char="•"/>
            </a:pPr>
            <a:r>
              <a:rPr lang="en-US" dirty="0" smtClean="0">
                <a:latin typeface="urw-din"/>
              </a:rPr>
              <a:t>Right </a:t>
            </a:r>
            <a:r>
              <a:rPr lang="en-US" dirty="0">
                <a:latin typeface="urw-din"/>
              </a:rPr>
              <a:t>pointer of 14 is not a thread now, it points to right child which is 15.</a:t>
            </a:r>
            <a:endParaRPr lang="en-US" dirty="0"/>
          </a:p>
        </p:txBody>
      </p:sp>
    </p:spTree>
    <p:extLst>
      <p:ext uri="{BB962C8B-B14F-4D97-AF65-F5344CB8AC3E}">
        <p14:creationId xmlns:p14="http://schemas.microsoft.com/office/powerpoint/2010/main" val="1478052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Insert New Node as Right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4339650"/>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a:latin typeface="var(--font-din)"/>
              </a:rPr>
              <a:t>Case 3: When new node is inserted as the right </a:t>
            </a:r>
            <a:r>
              <a:rPr lang="en-US" altLang="en-US" b="1" dirty="0" smtClean="0">
                <a:latin typeface="var(--font-din)"/>
              </a:rPr>
              <a:t>child</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The </a:t>
            </a:r>
            <a:r>
              <a:rPr lang="en-US" altLang="en-US" dirty="0">
                <a:latin typeface="var(--font-din)"/>
              </a:rPr>
              <a:t>parent of </a:t>
            </a:r>
            <a:r>
              <a:rPr lang="en-US" altLang="en-US" dirty="0" err="1">
                <a:latin typeface="var(--font-din)"/>
              </a:rPr>
              <a:t>tmp</a:t>
            </a:r>
            <a:r>
              <a:rPr lang="en-US" altLang="en-US" dirty="0">
                <a:latin typeface="var(--font-din)"/>
              </a:rPr>
              <a:t> is its </a:t>
            </a:r>
            <a:r>
              <a:rPr lang="en-US" altLang="en-US" dirty="0" smtClean="0">
                <a:latin typeface="var(--font-din)"/>
              </a:rPr>
              <a:t>in-order </a:t>
            </a:r>
            <a:r>
              <a:rPr lang="en-US" altLang="en-US" dirty="0">
                <a:latin typeface="var(--font-din)"/>
              </a:rPr>
              <a:t>predecessor.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The </a:t>
            </a:r>
            <a:r>
              <a:rPr lang="en-US" altLang="en-US" dirty="0">
                <a:latin typeface="var(--font-din)"/>
              </a:rPr>
              <a:t>node which was </a:t>
            </a:r>
            <a:r>
              <a:rPr lang="en-US" altLang="en-US" dirty="0" smtClean="0">
                <a:latin typeface="var(--font-din)"/>
              </a:rPr>
              <a:t>in-order </a:t>
            </a:r>
            <a:r>
              <a:rPr lang="en-US" altLang="en-US" dirty="0">
                <a:latin typeface="var(--font-din)"/>
              </a:rPr>
              <a:t>successor of the parent is now the </a:t>
            </a:r>
            <a:r>
              <a:rPr lang="en-US" altLang="en-US" dirty="0" smtClean="0">
                <a:latin typeface="var(--font-din)"/>
              </a:rPr>
              <a:t>in-order </a:t>
            </a:r>
            <a:r>
              <a:rPr lang="en-US" altLang="en-US" dirty="0">
                <a:latin typeface="var(--font-din)"/>
              </a:rPr>
              <a:t>successor of this node </a:t>
            </a:r>
            <a:r>
              <a:rPr lang="en-US" altLang="en-US" dirty="0" err="1">
                <a:latin typeface="var(--font-din)"/>
              </a:rPr>
              <a:t>tmp</a:t>
            </a:r>
            <a:r>
              <a:rPr lang="en-US" altLang="en-US" dirty="0">
                <a:latin typeface="var(--font-din)"/>
              </a:rPr>
              <a:t>.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So </a:t>
            </a:r>
            <a:r>
              <a:rPr lang="en-US" altLang="en-US" dirty="0">
                <a:latin typeface="var(--font-din)"/>
              </a:rPr>
              <a:t>the left and right threads of the new node will </a:t>
            </a:r>
            <a:r>
              <a:rPr lang="en-US" altLang="en-US" dirty="0" smtClean="0">
                <a:latin typeface="var(--font-din)"/>
              </a:rPr>
              <a:t>be-</a:t>
            </a: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sz="1600" dirty="0" err="1" smtClean="0">
                <a:latin typeface="Consolas" panose="020B0609020204030204" pitchFamily="49" charset="0"/>
                <a:cs typeface="Consolas" panose="020B0609020204030204" pitchFamily="49" charset="0"/>
              </a:rPr>
              <a:t>tmp</a:t>
            </a:r>
            <a:r>
              <a:rPr lang="en-US" altLang="en-US" sz="1600" dirty="0" smtClean="0">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-&gt; left = par; </a:t>
            </a:r>
            <a:endParaRPr lang="en-US" altLang="en-US" sz="1600"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sz="1600" dirty="0" err="1" smtClean="0">
                <a:latin typeface="Consolas" panose="020B0609020204030204" pitchFamily="49" charset="0"/>
                <a:cs typeface="Consolas" panose="020B0609020204030204" pitchFamily="49" charset="0"/>
              </a:rPr>
              <a:t>tmp</a:t>
            </a:r>
            <a:r>
              <a:rPr lang="en-US" altLang="en-US" sz="1600" dirty="0" smtClean="0">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-&gt; right = par -&gt; </a:t>
            </a:r>
            <a:r>
              <a:rPr lang="en-US" altLang="en-US" sz="1600" dirty="0" smtClean="0">
                <a:latin typeface="Consolas" panose="020B0609020204030204" pitchFamily="49" charset="0"/>
                <a:cs typeface="Consolas" panose="020B0609020204030204" pitchFamily="49" charset="0"/>
              </a:rPr>
              <a:t>right;</a:t>
            </a:r>
          </a:p>
          <a:p>
            <a:pPr marL="742950" lvl="1" indent="-285750" eaLnBrk="0" fontAlgn="base" hangingPunct="0">
              <a:spcBef>
                <a:spcPct val="0"/>
              </a:spcBef>
              <a:spcAft>
                <a:spcPct val="0"/>
              </a:spcAft>
              <a:buFont typeface="Arial" panose="020B0604020202020204" pitchFamily="34" charset="0"/>
              <a:buChar char="•"/>
            </a:pPr>
            <a:endParaRPr lang="en-US" altLang="en-US" sz="1600"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Before </a:t>
            </a:r>
            <a:r>
              <a:rPr lang="en-US" altLang="en-US" dirty="0">
                <a:latin typeface="var(--font-din)"/>
              </a:rPr>
              <a:t>insertion, the right pointer of parent was a thread, but after insertion it will be a link pointing to the new node</a:t>
            </a:r>
            <a:r>
              <a:rPr lang="en-US" altLang="en-US" dirty="0" smtClean="0">
                <a:latin typeface="var(--font-din)"/>
              </a:rPr>
              <a:t>. </a:t>
            </a: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a:t>
            </a:r>
            <a:r>
              <a:rPr lang="en-US" altLang="en-US" sz="1600" dirty="0" err="1">
                <a:latin typeface="Consolas" panose="020B0609020204030204" pitchFamily="49" charset="0"/>
                <a:cs typeface="Consolas" panose="020B0609020204030204" pitchFamily="49" charset="0"/>
              </a:rPr>
              <a:t>rthread</a:t>
            </a:r>
            <a:r>
              <a:rPr lang="en-US" altLang="en-US" sz="1600" dirty="0">
                <a:latin typeface="Consolas" panose="020B0609020204030204" pitchFamily="49" charset="0"/>
                <a:cs typeface="Consolas" panose="020B0609020204030204" pitchFamily="49" charset="0"/>
              </a:rPr>
              <a:t> = false; </a:t>
            </a:r>
            <a:endParaRPr lang="en-US" altLang="en-US" sz="1600"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right = </a:t>
            </a:r>
            <a:r>
              <a:rPr lang="en-US" altLang="en-US" sz="1600" dirty="0" err="1" smtClean="0">
                <a:latin typeface="Consolas" panose="020B0609020204030204" pitchFamily="49" charset="0"/>
                <a:cs typeface="Consolas" panose="020B0609020204030204" pitchFamily="49" charset="0"/>
              </a:rPr>
              <a:t>tmp</a:t>
            </a:r>
            <a:r>
              <a:rPr lang="en-US" altLang="en-US" sz="1600" dirty="0" smtClean="0">
                <a:latin typeface="Consolas" panose="020B0609020204030204" pitchFamily="49" charset="0"/>
                <a:cs typeface="Consolas" panose="020B0609020204030204" pitchFamily="49"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1600" dirty="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Following </a:t>
            </a:r>
            <a:r>
              <a:rPr lang="en-US" altLang="en-US" dirty="0">
                <a:latin typeface="var(--font-din)"/>
              </a:rPr>
              <a:t>example shows a node being inserted as right child of its parent</a:t>
            </a:r>
            <a:r>
              <a:rPr lang="en-US" altLang="en-US" dirty="0" smtClean="0">
                <a:latin typeface="var(--font-din)"/>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209868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9913"/>
          </a:xfrm>
        </p:spPr>
        <p:txBody>
          <a:bodyPr>
            <a:noAutofit/>
          </a:bodyPr>
          <a:lstStyle/>
          <a:p>
            <a:pPr algn="ctr"/>
            <a:r>
              <a:rPr lang="en-US" sz="13800" b="1" i="1" dirty="0" smtClean="0">
                <a:latin typeface="Baskerville Old Face" panose="02020602080505020303" pitchFamily="18" charset="0"/>
              </a:rPr>
              <a:t>Unit – 1</a:t>
            </a:r>
            <a:br>
              <a:rPr lang="en-US" sz="13800" b="1" i="1" dirty="0" smtClean="0">
                <a:latin typeface="Baskerville Old Face" panose="02020602080505020303" pitchFamily="18" charset="0"/>
              </a:rPr>
            </a:br>
            <a:r>
              <a:rPr lang="en-US" sz="11500" b="1" i="1" dirty="0" smtClean="0">
                <a:latin typeface="Baskerville Old Face" panose="02020602080505020303" pitchFamily="18" charset="0"/>
              </a:rPr>
              <a:t>Trees</a:t>
            </a:r>
            <a:br>
              <a:rPr lang="en-US" sz="11500" b="1" i="1" dirty="0" smtClean="0">
                <a:latin typeface="Baskerville Old Face" panose="02020602080505020303" pitchFamily="18" charset="0"/>
              </a:rPr>
            </a:br>
            <a:r>
              <a:rPr lang="en-US" sz="5400" b="1" i="1" dirty="0" smtClean="0">
                <a:latin typeface="Baskerville Old Face" panose="02020602080505020303" pitchFamily="18" charset="0"/>
              </a:rPr>
              <a:t>Threaded Binary Tree Concepts, Construction, Traversals, Insert and  Delete Operations</a:t>
            </a:r>
            <a:endParaRPr lang="en-US" sz="5400" b="1" i="1" dirty="0">
              <a:latin typeface="Baskerville Old Face" panose="02020602080505020303" pitchFamily="18" charset="0"/>
            </a:endParaRPr>
          </a:p>
        </p:txBody>
      </p:sp>
      <p:sp>
        <p:nvSpPr>
          <p:cNvPr id="5" name="Footer Placeholder 4"/>
          <p:cNvSpPr>
            <a:spLocks noGrp="1"/>
          </p:cNvSpPr>
          <p:nvPr>
            <p:ph type="ftr" sz="quarter" idx="11"/>
          </p:nvPr>
        </p:nvSpPr>
        <p:spPr>
          <a:xfrm>
            <a:off x="838200" y="6356350"/>
            <a:ext cx="10515600" cy="365125"/>
          </a:xfrm>
        </p:spPr>
        <p:txBody>
          <a:bodyPr/>
          <a:lstStyle/>
          <a:p>
            <a:r>
              <a:rPr lang="en-US" smtClean="0"/>
              <a:t>https://medium.com/analytics-vidhya/deep-dive-into-threaded-binary-tree-step-by-step-aa8f90400c5a</a:t>
            </a:r>
            <a:endParaRPr lang="en-US" dirty="0"/>
          </a:p>
        </p:txBody>
      </p:sp>
    </p:spTree>
    <p:extLst>
      <p:ext uri="{BB962C8B-B14F-4D97-AF65-F5344CB8AC3E}">
        <p14:creationId xmlns:p14="http://schemas.microsoft.com/office/powerpoint/2010/main" val="1379893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Deletion Operation</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5078313"/>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Cases need to be considered are as follows</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b="1" dirty="0">
                <a:latin typeface="var(--font-din)"/>
              </a:rPr>
              <a:t>Case A: Leaf Node </a:t>
            </a:r>
            <a:r>
              <a:rPr lang="en-US" altLang="en-US" dirty="0">
                <a:latin typeface="var(--font-din)"/>
              </a:rPr>
              <a:t>need to be deleted (Right / Left Child </a:t>
            </a:r>
            <a:r>
              <a:rPr lang="en-US" altLang="en-US" dirty="0" smtClean="0">
                <a:latin typeface="var(--font-din)"/>
              </a:rPr>
              <a:t>)</a:t>
            </a:r>
          </a:p>
          <a:p>
            <a:pPr marL="285750" indent="-285750" eaLnBrk="0" fontAlgn="base" hangingPunct="0">
              <a:spcBef>
                <a:spcPct val="0"/>
              </a:spcBef>
              <a:spcAft>
                <a:spcPct val="0"/>
              </a:spcAft>
              <a:buFont typeface="Arial" panose="020B0604020202020204" pitchFamily="34" charset="0"/>
              <a:buChar char="•"/>
            </a:pPr>
            <a:endParaRPr lang="en-US" altLang="en-US" dirty="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altLang="en-US" b="1" dirty="0">
                <a:latin typeface="var(--font-din)"/>
              </a:rPr>
              <a:t>Case B: Node to be deleted has only one child</a:t>
            </a:r>
            <a:r>
              <a:rPr lang="en-US" altLang="en-US" dirty="0">
                <a:latin typeface="var(--font-din)"/>
              </a:rPr>
              <a:t> </a:t>
            </a:r>
            <a:r>
              <a:rPr lang="en-US" altLang="en-US" b="1" dirty="0">
                <a:latin typeface="var(--font-din)"/>
              </a:rPr>
              <a:t>(Left / Right Subtree</a:t>
            </a:r>
            <a:r>
              <a:rPr lang="en-US" altLang="en-US" b="1" dirty="0" smtClean="0">
                <a:latin typeface="var(--font-din)"/>
              </a:rPr>
              <a:t>)</a:t>
            </a:r>
          </a:p>
          <a:p>
            <a:pPr marL="285750" indent="-285750" eaLnBrk="0" fontAlgn="base" hangingPunct="0">
              <a:spcBef>
                <a:spcPct val="0"/>
              </a:spcBef>
              <a:spcAft>
                <a:spcPct val="0"/>
              </a:spcAft>
              <a:buFont typeface="Arial" panose="020B0604020202020204" pitchFamily="34" charset="0"/>
              <a:buChar char="•"/>
            </a:pPr>
            <a:endParaRPr lang="en-US" altLang="en-US" b="1" dirty="0" smtClean="0">
              <a:latin typeface="var(--font-din)"/>
            </a:endParaRPr>
          </a:p>
          <a:p>
            <a:pPr marL="742950" lvl="1" indent="-285750" eaLnBrk="0" fontAlgn="base" hangingPunct="0">
              <a:spcBef>
                <a:spcPct val="0"/>
              </a:spcBef>
              <a:spcAft>
                <a:spcPct val="0"/>
              </a:spcAft>
              <a:buFont typeface="Arial" panose="020B0604020202020204" pitchFamily="34" charset="0"/>
              <a:buChar char="•"/>
            </a:pPr>
            <a:r>
              <a:rPr lang="en-US" sz="2000" b="1" dirty="0"/>
              <a:t>Case C: Node to be deleted has two children</a:t>
            </a:r>
            <a:r>
              <a:rPr lang="en-US" sz="2000" dirty="0"/>
              <a:t> </a:t>
            </a:r>
            <a:r>
              <a:rPr lang="en-US" sz="2000" dirty="0" smtClean="0"/>
              <a:t>(Intermediate Node with Left and Right Subtree / leaf node)</a:t>
            </a:r>
            <a:endParaRPr lang="en-US" sz="2000" dirty="0"/>
          </a:p>
          <a:p>
            <a:pPr lvl="0" eaLnBrk="0" fontAlgn="base" hangingPunct="0">
              <a:spcBef>
                <a:spcPct val="0"/>
              </a:spcBef>
              <a:spcAft>
                <a:spcPct val="0"/>
              </a:spcAft>
            </a:pPr>
            <a:endParaRPr lang="en-US" altLang="en-US" b="1" dirty="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b="1" dirty="0" smtClean="0">
                <a:latin typeface="var(--font-din)"/>
              </a:rPr>
              <a:t>Case </a:t>
            </a:r>
            <a:r>
              <a:rPr lang="en-US" altLang="en-US" b="1" dirty="0">
                <a:latin typeface="var(--font-din)"/>
              </a:rPr>
              <a:t>A: Leaf Node need to be deleted</a:t>
            </a:r>
            <a:r>
              <a:rPr lang="en-US" altLang="en-US" dirty="0">
                <a:latin typeface="var(--font-din)"/>
              </a:rPr>
              <a:t> </a:t>
            </a:r>
            <a:r>
              <a:rPr lang="en-US" altLang="en-US" dirty="0" smtClean="0">
                <a:latin typeface="var(--font-din)"/>
              </a:rPr>
              <a:t>(Right / Left Child )</a:t>
            </a: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In </a:t>
            </a:r>
            <a:r>
              <a:rPr lang="en-US" altLang="en-US" dirty="0">
                <a:latin typeface="var(--font-din)"/>
              </a:rPr>
              <a:t>BST, for deleting a leaf Node the left or right pointer of parent was set to NULL.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Here </a:t>
            </a:r>
            <a:r>
              <a:rPr lang="en-US" altLang="en-US" dirty="0">
                <a:latin typeface="var(--font-din)"/>
              </a:rPr>
              <a:t>instead of setting the pointer to NULL it is made a thread.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b="1" dirty="0" smtClean="0">
                <a:latin typeface="var(--font-din)"/>
                <a:cs typeface="Consolas" panose="020B0609020204030204" pitchFamily="49" charset="0"/>
              </a:rPr>
              <a:t>Algorithm</a:t>
            </a:r>
          </a:p>
          <a:p>
            <a:pPr marL="285750" lvl="0" indent="-285750" eaLnBrk="0" fontAlgn="base" hangingPunct="0">
              <a:spcBef>
                <a:spcPct val="0"/>
              </a:spcBef>
              <a:spcAft>
                <a:spcPct val="0"/>
              </a:spcAft>
              <a:buFont typeface="Arial" panose="020B0604020202020204" pitchFamily="34" charset="0"/>
              <a:buChar char="•"/>
            </a:pPr>
            <a:endParaRPr lang="en-US" altLang="en-US" b="1" dirty="0" smtClean="0">
              <a:latin typeface="var(--font-din)"/>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a:t>
            </a:r>
            <a:r>
              <a:rPr lang="en-US" altLang="en-US" sz="1600" dirty="0" err="1">
                <a:latin typeface="Consolas" panose="020B0609020204030204" pitchFamily="49" charset="0"/>
                <a:cs typeface="Consolas" panose="020B0609020204030204" pitchFamily="49" charset="0"/>
              </a:rPr>
              <a:t>lthread</a:t>
            </a:r>
            <a:r>
              <a:rPr lang="en-US" altLang="en-US" sz="1600" dirty="0">
                <a:latin typeface="Consolas" panose="020B0609020204030204" pitchFamily="49" charset="0"/>
                <a:cs typeface="Consolas" panose="020B0609020204030204" pitchFamily="49" charset="0"/>
              </a:rPr>
              <a:t> = true; </a:t>
            </a:r>
            <a:endParaRPr lang="en-US" altLang="en-US" sz="1600"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par </a:t>
            </a:r>
            <a:r>
              <a:rPr lang="en-US" altLang="en-US" sz="1600" dirty="0">
                <a:latin typeface="Consolas" panose="020B0609020204030204" pitchFamily="49" charset="0"/>
                <a:cs typeface="Consolas" panose="020B0609020204030204" pitchFamily="49" charset="0"/>
              </a:rPr>
              <a:t>-&gt; left = </a:t>
            </a:r>
            <a:r>
              <a:rPr lang="en-US" altLang="en-US" sz="1600" dirty="0" err="1">
                <a:latin typeface="Consolas" panose="020B0609020204030204" pitchFamily="49" charset="0"/>
                <a:cs typeface="Consolas" panose="020B0609020204030204" pitchFamily="49" charset="0"/>
              </a:rPr>
              <a:t>ptr</a:t>
            </a:r>
            <a:r>
              <a:rPr lang="en-US" altLang="en-US" sz="1600" dirty="0">
                <a:latin typeface="Consolas" panose="020B0609020204030204" pitchFamily="49" charset="0"/>
                <a:cs typeface="Consolas" panose="020B0609020204030204" pitchFamily="49" charset="0"/>
              </a:rPr>
              <a:t> -&gt; left;</a:t>
            </a:r>
            <a:r>
              <a:rPr lang="en-US" altLang="en-US" sz="1600" dirty="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822909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Deletion of Left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pic>
        <p:nvPicPr>
          <p:cNvPr id="4" name="Picture 2" descr="https://media.geeksforgeeks.org/wp-content/uploads/tbtdeletion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92326"/>
            <a:ext cx="10515600" cy="40655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228726"/>
            <a:ext cx="10515600" cy="64633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var(--font-din)"/>
              </a:rPr>
              <a:t>If the leaf Node is to be deleted is left child of its parent then after deletion, left pointer of parent should become a thread pointing to its predecessor of the parent Node after deletion. </a:t>
            </a:r>
          </a:p>
        </p:txBody>
      </p:sp>
    </p:spTree>
    <p:extLst>
      <p:ext uri="{BB962C8B-B14F-4D97-AF65-F5344CB8AC3E}">
        <p14:creationId xmlns:p14="http://schemas.microsoft.com/office/powerpoint/2010/main" val="3609811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a:t>
            </a:r>
            <a:r>
              <a:rPr lang="en-US" b="1" dirty="0"/>
              <a:t>Deletion </a:t>
            </a:r>
            <a:r>
              <a:rPr lang="en-US" b="1" dirty="0" smtClean="0"/>
              <a:t>of Right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38200" y="1213009"/>
            <a:ext cx="10515600" cy="923330"/>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dirty="0"/>
              <a:t>If the leaf Node to be deleted is right child of its parent then after deletion, right pointer of parent should become a thread pointing to its successor. </a:t>
            </a:r>
            <a:r>
              <a:rPr lang="en-US" dirty="0" smtClean="0"/>
              <a:t>The </a:t>
            </a:r>
            <a:r>
              <a:rPr lang="en-US" dirty="0"/>
              <a:t>Node which was </a:t>
            </a:r>
            <a:r>
              <a:rPr lang="en-US" dirty="0" smtClean="0"/>
              <a:t>in-order </a:t>
            </a:r>
            <a:r>
              <a:rPr lang="en-US" dirty="0"/>
              <a:t>successor of the leaf Node before deletion will become the </a:t>
            </a:r>
            <a:r>
              <a:rPr lang="en-US" dirty="0" err="1"/>
              <a:t>inorder</a:t>
            </a:r>
            <a:r>
              <a:rPr lang="en-US" dirty="0"/>
              <a:t> successor of the parent Node after deletion. </a:t>
            </a:r>
            <a:r>
              <a:rPr lang="en-US" altLang="en-US" sz="1600" dirty="0" smtClean="0"/>
              <a:t> </a:t>
            </a:r>
            <a:endParaRPr lang="en-US" altLang="en-US" sz="2800" dirty="0">
              <a:latin typeface="Arial" panose="020B0604020202020204" pitchFamily="34" charset="0"/>
            </a:endParaRPr>
          </a:p>
        </p:txBody>
      </p:sp>
      <p:pic>
        <p:nvPicPr>
          <p:cNvPr id="4098" name="Picture 2" descr="https://media.geeksforgeeks.org/wp-content/uploads/tbtdeleti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10515600" cy="390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502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Deletion of Node Having Single Child</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221599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a:latin typeface="var(--font-din)"/>
              </a:rPr>
              <a:t>Case B: Node to be deleted has only one child</a:t>
            </a:r>
            <a:r>
              <a:rPr lang="en-US" altLang="en-US" dirty="0">
                <a:latin typeface="var(--font-din)"/>
              </a:rPr>
              <a:t> </a:t>
            </a:r>
            <a:r>
              <a:rPr lang="en-US" altLang="en-US" b="1" dirty="0" smtClean="0">
                <a:latin typeface="var(--font-din)"/>
              </a:rPr>
              <a:t>(Left / Right Subtree)</a:t>
            </a: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After </a:t>
            </a:r>
            <a:r>
              <a:rPr lang="en-US" altLang="en-US" dirty="0">
                <a:latin typeface="var(--font-din)"/>
              </a:rPr>
              <a:t>deleting the Node as in a BST, the </a:t>
            </a:r>
            <a:r>
              <a:rPr lang="en-US" altLang="en-US" dirty="0" err="1">
                <a:latin typeface="var(--font-din)"/>
              </a:rPr>
              <a:t>inorder</a:t>
            </a:r>
            <a:r>
              <a:rPr lang="en-US" altLang="en-US" dirty="0">
                <a:latin typeface="var(--font-din)"/>
              </a:rPr>
              <a:t> successor and </a:t>
            </a:r>
            <a:r>
              <a:rPr lang="en-US" altLang="en-US" dirty="0" err="1">
                <a:latin typeface="var(--font-din)"/>
              </a:rPr>
              <a:t>inorder</a:t>
            </a:r>
            <a:r>
              <a:rPr lang="en-US" altLang="en-US" dirty="0">
                <a:latin typeface="var(--font-din)"/>
              </a:rPr>
              <a:t> predecessor of the Node are found out.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endParaRPr lang="en-US" altLang="en-US" dirty="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s </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inSucc</a:t>
            </a: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ptr</a:t>
            </a:r>
            <a:r>
              <a:rPr lang="en-US" altLang="en-US" sz="1600" dirty="0">
                <a:latin typeface="Consolas" panose="020B0609020204030204" pitchFamily="49" charset="0"/>
                <a:cs typeface="Consolas" panose="020B0609020204030204" pitchFamily="49" charset="0"/>
              </a:rPr>
              <a:t>); </a:t>
            </a:r>
            <a:endParaRPr lang="en-US" altLang="en-US" sz="1600"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endParaRPr lang="en-US" altLang="en-US" sz="1600"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 </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inPred</a:t>
            </a: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ptr</a:t>
            </a:r>
            <a:r>
              <a:rPr lang="en-US" altLang="en-US" sz="1600" dirty="0">
                <a:latin typeface="Consolas" panose="020B0609020204030204" pitchFamily="49" charset="0"/>
                <a:cs typeface="Consolas" panose="020B0609020204030204" pitchFamily="49" charset="0"/>
              </a:rPr>
              <a:t>); </a:t>
            </a:r>
            <a:endParaRPr lang="en-US" altLang="en-US" sz="16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31847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fontScale="90000"/>
          </a:bodyPr>
          <a:lstStyle/>
          <a:p>
            <a:pPr algn="ctr"/>
            <a:r>
              <a:rPr lang="en-US" b="1" dirty="0" smtClean="0"/>
              <a:t>TBT – Deletion of Node Having Left Subtree Only</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pic>
        <p:nvPicPr>
          <p:cNvPr id="3074" name="Picture 2" descr="https://media.geeksforgeeks.org/wp-content/uploads/tbtdelcas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963737"/>
            <a:ext cx="7743825" cy="4126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1228726"/>
            <a:ext cx="10515600" cy="116955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var(--font-din)"/>
              </a:rPr>
              <a:t>If Node to be deleted has left subtree, then after deletion right thread of its predecessor should point to its successor. </a:t>
            </a:r>
          </a:p>
          <a:p>
            <a:pPr marL="285750" lvl="0" indent="-285750" eaLnBrk="0" fontAlgn="base" hangingPunct="0">
              <a:spcBef>
                <a:spcPct val="0"/>
              </a:spcBef>
              <a:spcAft>
                <a:spcPct val="0"/>
              </a:spcAft>
              <a:buFont typeface="Arial" panose="020B0604020202020204" pitchFamily="34" charset="0"/>
              <a:buChar char="•"/>
            </a:pPr>
            <a:endParaRPr lang="en-US" altLang="en-US" dirty="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predecessor-&gt;right </a:t>
            </a:r>
            <a:r>
              <a:rPr lang="en-US" altLang="en-US" sz="1600" dirty="0">
                <a:latin typeface="Consolas" panose="020B0609020204030204" pitchFamily="49" charset="0"/>
                <a:cs typeface="Consolas" panose="020B0609020204030204" pitchFamily="49" charset="0"/>
              </a:rPr>
              <a:t>= s;</a:t>
            </a:r>
            <a:endParaRPr lang="en-US" altLang="en-US" b="1" dirty="0">
              <a:latin typeface="var(--font-din)"/>
            </a:endParaRPr>
          </a:p>
        </p:txBody>
      </p:sp>
      <p:sp>
        <p:nvSpPr>
          <p:cNvPr id="4" name="Rectangle 3"/>
          <p:cNvSpPr/>
          <p:nvPr/>
        </p:nvSpPr>
        <p:spPr>
          <a:xfrm>
            <a:off x="838200" y="3771027"/>
            <a:ext cx="2409825" cy="2585323"/>
          </a:xfrm>
          <a:prstGeom prst="rect">
            <a:avLst/>
          </a:prstGeom>
        </p:spPr>
        <p:txBody>
          <a:bodyPr wrap="square">
            <a:spAutoFit/>
          </a:bodyPr>
          <a:lstStyle/>
          <a:p>
            <a:pPr marL="285750" indent="-285750">
              <a:buFont typeface="Arial" panose="020B0604020202020204" pitchFamily="34" charset="0"/>
              <a:buChar char="•"/>
            </a:pPr>
            <a:r>
              <a:rPr lang="en-US" dirty="0">
                <a:latin typeface="urw-din"/>
              </a:rPr>
              <a:t>Before deletion 15 is predecessor and </a:t>
            </a:r>
            <a:r>
              <a:rPr lang="en-US" dirty="0" smtClean="0">
                <a:latin typeface="urw-din"/>
              </a:rPr>
              <a:t>20 </a:t>
            </a:r>
            <a:r>
              <a:rPr lang="en-US" dirty="0">
                <a:latin typeface="urw-din"/>
              </a:rPr>
              <a:t>is successor of 16. After deletion of 16, the Node 20 becomes the successor of 15, so right thread of 15 will point to 20.</a:t>
            </a:r>
            <a:endParaRPr lang="en-US" dirty="0"/>
          </a:p>
        </p:txBody>
      </p:sp>
    </p:spTree>
    <p:extLst>
      <p:ext uri="{BB962C8B-B14F-4D97-AF65-F5344CB8AC3E}">
        <p14:creationId xmlns:p14="http://schemas.microsoft.com/office/powerpoint/2010/main" val="2706782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fontScale="90000"/>
          </a:bodyPr>
          <a:lstStyle/>
          <a:p>
            <a:pPr algn="ctr"/>
            <a:r>
              <a:rPr lang="en-US" b="1" dirty="0" smtClean="0"/>
              <a:t>TBT – Deletion of Node Having Right Subtree only</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sp>
        <p:nvSpPr>
          <p:cNvPr id="3" name="Rectangle 2"/>
          <p:cNvSpPr/>
          <p:nvPr/>
        </p:nvSpPr>
        <p:spPr>
          <a:xfrm>
            <a:off x="838200" y="1228726"/>
            <a:ext cx="10515600" cy="169277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var(--font-din)"/>
              </a:rPr>
              <a:t>If Node to be deleted has right subtree,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then </a:t>
            </a:r>
            <a:r>
              <a:rPr lang="en-US" altLang="en-US" dirty="0">
                <a:latin typeface="var(--font-din)"/>
              </a:rPr>
              <a:t>after deletion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left </a:t>
            </a:r>
            <a:r>
              <a:rPr lang="en-US" altLang="en-US" dirty="0">
                <a:latin typeface="var(--font-din)"/>
              </a:rPr>
              <a:t>thread of its successor should </a:t>
            </a:r>
            <a:endParaRPr lang="en-US" altLang="en-US" dirty="0" smtClean="0">
              <a:latin typeface="var(--font-din)"/>
            </a:endParaRP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var(--font-din)"/>
              </a:rPr>
              <a:t>point </a:t>
            </a:r>
            <a:r>
              <a:rPr lang="en-US" altLang="en-US" dirty="0">
                <a:latin typeface="var(--font-din)"/>
              </a:rPr>
              <a:t>to its </a:t>
            </a:r>
            <a:r>
              <a:rPr lang="en-US" altLang="en-US" dirty="0" smtClean="0">
                <a:latin typeface="var(--font-din)"/>
              </a:rPr>
              <a:t>pre-</a:t>
            </a:r>
            <a:r>
              <a:rPr lang="en-US" altLang="en-US" dirty="0" err="1" smtClean="0">
                <a:latin typeface="var(--font-din)"/>
              </a:rPr>
              <a:t>decessor</a:t>
            </a:r>
            <a:r>
              <a:rPr lang="en-US" altLang="en-US" dirty="0">
                <a:latin typeface="var(--font-din)"/>
              </a:rPr>
              <a:t>. </a:t>
            </a:r>
          </a:p>
          <a:p>
            <a:pPr lvl="0" eaLnBrk="0" fontAlgn="base" hangingPunct="0">
              <a:spcBef>
                <a:spcPct val="0"/>
              </a:spcBef>
              <a:spcAft>
                <a:spcPct val="0"/>
              </a:spcAft>
            </a:pPr>
            <a:endParaRPr lang="en-US" altLang="en-US" sz="1600" dirty="0" smtClean="0">
              <a:latin typeface="var(--font-din)"/>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smtClean="0">
                <a:latin typeface="Consolas" panose="020B0609020204030204" pitchFamily="49" charset="0"/>
                <a:cs typeface="Consolas" panose="020B0609020204030204" pitchFamily="49" charset="0"/>
              </a:rPr>
              <a:t>successor-</a:t>
            </a:r>
            <a:r>
              <a:rPr lang="en-US" altLang="en-US" sz="1600" dirty="0">
                <a:latin typeface="Consolas" panose="020B0609020204030204" pitchFamily="49" charset="0"/>
                <a:cs typeface="Consolas" panose="020B0609020204030204" pitchFamily="49" charset="0"/>
              </a:rPr>
              <a:t>&gt;left = </a:t>
            </a:r>
            <a:r>
              <a:rPr lang="en-US" altLang="en-US" sz="1600" dirty="0" smtClean="0">
                <a:latin typeface="Consolas" panose="020B0609020204030204" pitchFamily="49" charset="0"/>
                <a:cs typeface="Consolas" panose="020B0609020204030204" pitchFamily="49" charset="0"/>
              </a:rPr>
              <a:t>predecessor;</a:t>
            </a:r>
            <a:r>
              <a:rPr lang="en-US" altLang="en-US" sz="1600" dirty="0" smtClean="0"/>
              <a:t> </a:t>
            </a:r>
            <a:endParaRPr lang="en-US" altLang="en-US" sz="2800" dirty="0">
              <a:latin typeface="Arial" panose="020B0604020202020204" pitchFamily="34" charset="0"/>
            </a:endParaRPr>
          </a:p>
        </p:txBody>
      </p:sp>
      <p:pic>
        <p:nvPicPr>
          <p:cNvPr id="6147" name="Picture 3" descr="https://media.geeksforgeeks.org/wp-content/uploads/tbtdelcase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2" y="1943100"/>
            <a:ext cx="7267587" cy="4413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88182" y="4340414"/>
            <a:ext cx="3698092" cy="1754326"/>
          </a:xfrm>
          <a:prstGeom prst="rect">
            <a:avLst/>
          </a:prstGeom>
        </p:spPr>
        <p:txBody>
          <a:bodyPr wrap="square">
            <a:spAutoFit/>
          </a:bodyPr>
          <a:lstStyle/>
          <a:p>
            <a:pPr marL="285750" indent="-285750">
              <a:buFont typeface="Arial" panose="020B0604020202020204" pitchFamily="34" charset="0"/>
              <a:buChar char="•"/>
            </a:pPr>
            <a:r>
              <a:rPr lang="en-US" dirty="0">
                <a:latin typeface="urw-din"/>
              </a:rPr>
              <a:t>Before deletion of 25 is predecessor and 34 is successor of 30. After deletion of 30, the Node 25 becomes the predecessor of 34, so left thread of 34 will point to 25. </a:t>
            </a:r>
            <a:endParaRPr lang="en-US" dirty="0"/>
          </a:p>
        </p:txBody>
      </p:sp>
    </p:spTree>
    <p:extLst>
      <p:ext uri="{BB962C8B-B14F-4D97-AF65-F5344CB8AC3E}">
        <p14:creationId xmlns:p14="http://schemas.microsoft.com/office/powerpoint/2010/main" val="3186278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Deletion</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https://www.geeksforgeeks.org/threaded-binary-search-tree-deletion/?ref=lbp</a:t>
            </a:r>
          </a:p>
        </p:txBody>
      </p:sp>
      <p:sp>
        <p:nvSpPr>
          <p:cNvPr id="3" name="Rectangle 1"/>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59764" y="1213009"/>
            <a:ext cx="11182662" cy="1754326"/>
          </a:xfrm>
          <a:prstGeom prst="rect">
            <a:avLst/>
          </a:prstGeom>
        </p:spPr>
        <p:txBody>
          <a:bodyPr wrap="square">
            <a:spAutoFit/>
          </a:bodyPr>
          <a:lstStyle/>
          <a:p>
            <a:pPr marL="285750" indent="-285750" fontAlgn="base">
              <a:buFont typeface="Arial" panose="020B0604020202020204" pitchFamily="34" charset="0"/>
              <a:buChar char="•"/>
            </a:pPr>
            <a:r>
              <a:rPr lang="en-US" b="1" dirty="0"/>
              <a:t>Case C: Node to be deleted has two children</a:t>
            </a:r>
            <a:r>
              <a:rPr lang="en-US" dirty="0"/>
              <a:t> </a:t>
            </a:r>
            <a:endParaRPr lang="en-US" dirty="0" smtClean="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r>
              <a:rPr lang="en-US" dirty="0" smtClean="0"/>
              <a:t>We </a:t>
            </a:r>
            <a:r>
              <a:rPr lang="en-US" dirty="0"/>
              <a:t>find </a:t>
            </a:r>
            <a:r>
              <a:rPr lang="en-US" dirty="0" err="1"/>
              <a:t>inorder</a:t>
            </a:r>
            <a:r>
              <a:rPr lang="en-US" dirty="0"/>
              <a:t> successor of Node </a:t>
            </a:r>
            <a:r>
              <a:rPr lang="en-US" dirty="0" err="1"/>
              <a:t>ptr</a:t>
            </a:r>
            <a:r>
              <a:rPr lang="en-US" dirty="0"/>
              <a:t> (Node to be deleted) and then copy the information of this successor into Node </a:t>
            </a:r>
            <a:r>
              <a:rPr lang="en-US" dirty="0" err="1"/>
              <a:t>ptr</a:t>
            </a:r>
            <a:r>
              <a:rPr lang="en-US" dirty="0"/>
              <a:t>. </a:t>
            </a:r>
            <a:endParaRPr lang="en-US" dirty="0" smtClean="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r>
              <a:rPr lang="en-US" dirty="0" smtClean="0"/>
              <a:t>After </a:t>
            </a:r>
            <a:r>
              <a:rPr lang="en-US" dirty="0"/>
              <a:t>this </a:t>
            </a:r>
            <a:r>
              <a:rPr lang="en-US" dirty="0" err="1"/>
              <a:t>inorder</a:t>
            </a:r>
            <a:r>
              <a:rPr lang="en-US" dirty="0"/>
              <a:t> successor Node is deleted using either Case A or Case B. </a:t>
            </a:r>
          </a:p>
        </p:txBody>
      </p:sp>
    </p:spTree>
    <p:extLst>
      <p:ext uri="{BB962C8B-B14F-4D97-AF65-F5344CB8AC3E}">
        <p14:creationId xmlns:p14="http://schemas.microsoft.com/office/powerpoint/2010/main" val="3203695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Recursive Traversal</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6" name="Rectangle 5"/>
          <p:cNvSpPr/>
          <p:nvPr/>
        </p:nvSpPr>
        <p:spPr>
          <a:xfrm>
            <a:off x="428626" y="1336684"/>
            <a:ext cx="5500687" cy="2031325"/>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err="1" smtClean="0">
                <a:latin typeface="Consolas" panose="020B0609020204030204" pitchFamily="49" charset="0"/>
                <a:cs typeface="Consolas" panose="020B0609020204030204" pitchFamily="49" charset="0"/>
              </a:rPr>
              <a:t>Inorder</a:t>
            </a:r>
            <a:r>
              <a:rPr lang="en-US" altLang="en-US" b="1" dirty="0" smtClean="0">
                <a:latin typeface="Consolas" panose="020B0609020204030204" pitchFamily="49" charset="0"/>
                <a:cs typeface="Consolas" panose="020B0609020204030204" pitchFamily="49" charset="0"/>
              </a:rPr>
              <a:t>(node)</a:t>
            </a: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is not a thread link)</a:t>
            </a:r>
          </a:p>
          <a:p>
            <a:pPr marL="1200150" lvl="2" indent="-285750" eaLnBrk="0" fontAlgn="base" hangingPunct="0">
              <a:spcBef>
                <a:spcPct val="0"/>
              </a:spcBef>
              <a:spcAft>
                <a:spcPct val="0"/>
              </a:spcAft>
              <a:buFont typeface="Arial" panose="020B0604020202020204" pitchFamily="34" charset="0"/>
              <a:buChar char="•"/>
            </a:pPr>
            <a:r>
              <a:rPr lang="en-US" altLang="en-US" dirty="0">
                <a:latin typeface="Consolas" panose="020B0609020204030204" pitchFamily="49" charset="0"/>
                <a:cs typeface="Consolas" panose="020B0609020204030204" pitchFamily="49" charset="0"/>
              </a:rPr>
              <a:t>preorder(</a:t>
            </a:r>
            <a:r>
              <a:rPr lang="en-US" altLang="en-US" dirty="0" err="1">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a:t>
            </a:r>
          </a:p>
          <a:p>
            <a:pPr marL="742950" lvl="1" indent="-285750" eaLnBrk="0" fontAlgn="base" hangingPunct="0">
              <a:spcBef>
                <a:spcPct val="0"/>
              </a:spcBef>
              <a:spcAft>
                <a:spcPct val="0"/>
              </a:spcAft>
              <a:buFont typeface="Arial" panose="020B0604020202020204" pitchFamily="34" charset="0"/>
              <a:buChar char="•"/>
            </a:pPr>
            <a:r>
              <a:rPr lang="en-US" altLang="en-US" dirty="0">
                <a:latin typeface="Consolas" panose="020B0609020204030204" pitchFamily="49" charset="0"/>
                <a:cs typeface="Consolas" panose="020B0609020204030204" pitchFamily="49" charset="0"/>
              </a:rPr>
              <a:t>print node </a:t>
            </a: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is not a thread link)</a:t>
            </a:r>
          </a:p>
          <a:p>
            <a:pPr marL="1200150" lvl="2" indent="-285750" eaLnBrk="0" fontAlgn="base" hangingPunct="0">
              <a:spcBef>
                <a:spcPct val="0"/>
              </a:spcBef>
              <a:spcAft>
                <a:spcPct val="0"/>
              </a:spcAft>
              <a:buFont typeface="Arial" panose="020B0604020202020204" pitchFamily="34" charset="0"/>
              <a:buChar char="•"/>
            </a:pPr>
            <a:r>
              <a:rPr lang="en-US" altLang="en-US" dirty="0">
                <a:latin typeface="Consolas" panose="020B0609020204030204" pitchFamily="49" charset="0"/>
                <a:cs typeface="Consolas" panose="020B0609020204030204" pitchFamily="49" charset="0"/>
              </a:rPr>
              <a:t>preorder(</a:t>
            </a:r>
            <a:r>
              <a:rPr lang="en-US" altLang="en-US" dirty="0" err="1">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a:t>
            </a:r>
          </a:p>
        </p:txBody>
      </p:sp>
      <p:sp>
        <p:nvSpPr>
          <p:cNvPr id="9" name="Rectangle 8"/>
          <p:cNvSpPr/>
          <p:nvPr/>
        </p:nvSpPr>
        <p:spPr>
          <a:xfrm>
            <a:off x="6096000" y="1336683"/>
            <a:ext cx="5572124" cy="2031325"/>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a:latin typeface="Consolas" panose="020B0609020204030204" pitchFamily="49" charset="0"/>
                <a:cs typeface="Consolas" panose="020B0609020204030204" pitchFamily="49" charset="0"/>
              </a:rPr>
              <a:t>P</a:t>
            </a:r>
            <a:r>
              <a:rPr lang="en-US" altLang="en-US" b="1" dirty="0" smtClean="0">
                <a:latin typeface="Consolas" panose="020B0609020204030204" pitchFamily="49" charset="0"/>
                <a:cs typeface="Consolas" panose="020B0609020204030204" pitchFamily="49" charset="0"/>
              </a:rPr>
              <a:t>reorder(node</a:t>
            </a:r>
            <a:r>
              <a:rPr lang="en-US" altLang="en-US" b="1" dirty="0">
                <a:latin typeface="Consolas" panose="020B0609020204030204" pitchFamily="49" charset="0"/>
                <a:cs typeface="Consolas" panose="020B0609020204030204" pitchFamily="49" charset="0"/>
              </a:rPr>
              <a:t>) </a:t>
            </a:r>
            <a:endParaRPr lang="en-US" altLang="en-US" b="1"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print </a:t>
            </a:r>
            <a:r>
              <a:rPr lang="en-US" altLang="en-US" dirty="0">
                <a:latin typeface="Consolas" panose="020B0609020204030204" pitchFamily="49" charset="0"/>
                <a:cs typeface="Consolas" panose="020B0609020204030204" pitchFamily="49" charset="0"/>
              </a:rPr>
              <a:t>node </a:t>
            </a: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is not a thread </a:t>
            </a:r>
            <a:r>
              <a:rPr lang="en-US" altLang="en-US" dirty="0" smtClean="0">
                <a:latin typeface="Consolas" panose="020B0609020204030204" pitchFamily="49" charset="0"/>
                <a:cs typeface="Consolas" panose="020B0609020204030204" pitchFamily="49" charset="0"/>
              </a:rPr>
              <a:t>link)</a:t>
            </a:r>
          </a:p>
          <a:p>
            <a:pPr marL="1200150" lvl="2"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preorder(</a:t>
            </a:r>
            <a:r>
              <a:rPr lang="en-US" altLang="en-US" dirty="0" err="1" smtClean="0">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is not a thread </a:t>
            </a:r>
            <a:r>
              <a:rPr lang="en-US" altLang="en-US" dirty="0" smtClean="0">
                <a:latin typeface="Consolas" panose="020B0609020204030204" pitchFamily="49" charset="0"/>
                <a:cs typeface="Consolas" panose="020B0609020204030204" pitchFamily="49" charset="0"/>
              </a:rPr>
              <a:t>link)</a:t>
            </a:r>
          </a:p>
          <a:p>
            <a:pPr marL="1200150" lvl="2"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preorder(</a:t>
            </a:r>
            <a:r>
              <a:rPr lang="en-US" altLang="en-US" dirty="0" err="1" smtClean="0">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p:txBody>
      </p:sp>
      <p:sp>
        <p:nvSpPr>
          <p:cNvPr id="10" name="Rectangle 9"/>
          <p:cNvSpPr/>
          <p:nvPr/>
        </p:nvSpPr>
        <p:spPr>
          <a:xfrm>
            <a:off x="428626" y="3769571"/>
            <a:ext cx="11044237" cy="2185214"/>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err="1">
                <a:latin typeface="Consolas" panose="020B0609020204030204" pitchFamily="49" charset="0"/>
                <a:cs typeface="Consolas" panose="020B0609020204030204" pitchFamily="49" charset="0"/>
              </a:rPr>
              <a:t>P</a:t>
            </a:r>
            <a:r>
              <a:rPr lang="en-US" altLang="en-US" b="1" dirty="0" err="1" smtClean="0">
                <a:latin typeface="Consolas" panose="020B0609020204030204" pitchFamily="49" charset="0"/>
                <a:cs typeface="Consolas" panose="020B0609020204030204" pitchFamily="49" charset="0"/>
              </a:rPr>
              <a:t>ostorder</a:t>
            </a:r>
            <a:r>
              <a:rPr lang="en-US" altLang="en-US" b="1" dirty="0" smtClean="0">
                <a:latin typeface="Consolas" panose="020B0609020204030204" pitchFamily="49" charset="0"/>
                <a:cs typeface="Consolas" panose="020B0609020204030204" pitchFamily="49" charset="0"/>
              </a:rPr>
              <a:t>(node</a:t>
            </a:r>
            <a:r>
              <a:rPr lang="en-US" altLang="en-US" b="1" dirty="0">
                <a:latin typeface="Consolas" panose="020B0609020204030204" pitchFamily="49" charset="0"/>
                <a:cs typeface="Consolas" panose="020B0609020204030204" pitchFamily="49" charset="0"/>
              </a:rPr>
              <a:t>) </a:t>
            </a:r>
            <a:endParaRPr lang="en-US" altLang="en-US" b="1" dirty="0" smtClean="0">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Font typeface="Arial" panose="020B0604020202020204" pitchFamily="34" charset="0"/>
              <a:buChar char="•"/>
            </a:pP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is not a thread </a:t>
            </a:r>
            <a:r>
              <a:rPr lang="en-US" altLang="en-US" dirty="0" smtClean="0">
                <a:latin typeface="Consolas" panose="020B0609020204030204" pitchFamily="49" charset="0"/>
                <a:cs typeface="Consolas" panose="020B0609020204030204" pitchFamily="49" charset="0"/>
              </a:rPr>
              <a:t>link)</a:t>
            </a:r>
          </a:p>
          <a:p>
            <a:pPr marL="1200150" lvl="2" indent="-285750" eaLnBrk="0" fontAlgn="base" hangingPunct="0">
              <a:spcBef>
                <a:spcPct val="0"/>
              </a:spcBef>
              <a:spcAft>
                <a:spcPct val="0"/>
              </a:spcAft>
              <a:buFont typeface="Arial" panose="020B0604020202020204" pitchFamily="34" charset="0"/>
              <a:buChar char="•"/>
            </a:pPr>
            <a:r>
              <a:rPr lang="en-US" altLang="en-US" dirty="0" err="1" smtClean="0">
                <a:latin typeface="Consolas" panose="020B0609020204030204" pitchFamily="49" charset="0"/>
                <a:cs typeface="Consolas" panose="020B0609020204030204" pitchFamily="49" charset="0"/>
              </a:rPr>
              <a:t>postorder</a:t>
            </a:r>
            <a:r>
              <a:rPr lang="en-US" altLang="en-US" dirty="0" smtClean="0">
                <a:latin typeface="Consolas" panose="020B0609020204030204" pitchFamily="49" charset="0"/>
                <a:cs typeface="Consolas" panose="020B0609020204030204" pitchFamily="49" charset="0"/>
              </a:rPr>
              <a:t>(</a:t>
            </a:r>
            <a:r>
              <a:rPr lang="en-US" altLang="en-US" dirty="0" err="1" smtClean="0">
                <a:latin typeface="Consolas" panose="020B0609020204030204" pitchFamily="49" charset="0"/>
                <a:cs typeface="Consolas" panose="020B0609020204030204" pitchFamily="49" charset="0"/>
              </a:rPr>
              <a:t>node.left</a:t>
            </a: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if </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is not a thread </a:t>
            </a:r>
            <a:r>
              <a:rPr lang="en-US" altLang="en-US" dirty="0" smtClean="0">
                <a:latin typeface="Consolas" panose="020B0609020204030204" pitchFamily="49" charset="0"/>
                <a:cs typeface="Consolas" panose="020B0609020204030204" pitchFamily="49" charset="0"/>
              </a:rPr>
              <a:t>link)</a:t>
            </a:r>
          </a:p>
          <a:p>
            <a:pPr marL="1200150" lvl="2" indent="-285750" eaLnBrk="0" fontAlgn="base" hangingPunct="0">
              <a:spcBef>
                <a:spcPct val="0"/>
              </a:spcBef>
              <a:spcAft>
                <a:spcPct val="0"/>
              </a:spcAft>
              <a:buFont typeface="Arial" panose="020B0604020202020204" pitchFamily="34" charset="0"/>
              <a:buChar char="•"/>
            </a:pPr>
            <a:r>
              <a:rPr lang="en-US" altLang="en-US" dirty="0" err="1" smtClean="0">
                <a:latin typeface="Consolas" panose="020B0609020204030204" pitchFamily="49" charset="0"/>
                <a:cs typeface="Consolas" panose="020B0609020204030204" pitchFamily="49" charset="0"/>
              </a:rPr>
              <a:t>postorder</a:t>
            </a:r>
            <a:r>
              <a:rPr lang="en-US" altLang="en-US" dirty="0" smtClean="0">
                <a:latin typeface="Consolas" panose="020B0609020204030204" pitchFamily="49" charset="0"/>
                <a:cs typeface="Consolas" panose="020B0609020204030204" pitchFamily="49" charset="0"/>
              </a:rPr>
              <a:t>(</a:t>
            </a:r>
            <a:r>
              <a:rPr lang="en-US" altLang="en-US" dirty="0" err="1" smtClean="0">
                <a:latin typeface="Consolas" panose="020B0609020204030204" pitchFamily="49" charset="0"/>
                <a:cs typeface="Consolas" panose="020B0609020204030204" pitchFamily="49" charset="0"/>
              </a:rPr>
              <a:t>node.right</a:t>
            </a: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a:p>
            <a:pPr marL="742950" lvl="1" indent="-285750" eaLnBrk="0" fontAlgn="base" hangingPunct="0">
              <a:spcBef>
                <a:spcPct val="0"/>
              </a:spcBef>
              <a:spcAft>
                <a:spcPct val="0"/>
              </a:spcAft>
              <a:buFont typeface="Arial" panose="020B0604020202020204" pitchFamily="34" charset="0"/>
              <a:buChar char="•"/>
            </a:pPr>
            <a:r>
              <a:rPr lang="en-US" altLang="en-US" dirty="0" smtClean="0">
                <a:latin typeface="Consolas" panose="020B0609020204030204" pitchFamily="49" charset="0"/>
                <a:cs typeface="Consolas" panose="020B0609020204030204" pitchFamily="49" charset="0"/>
              </a:rPr>
              <a:t>print </a:t>
            </a:r>
            <a:r>
              <a:rPr lang="en-US" altLang="en-US" dirty="0">
                <a:latin typeface="Consolas" panose="020B0609020204030204" pitchFamily="49" charset="0"/>
                <a:cs typeface="Consolas" panose="020B0609020204030204" pitchFamily="49" charset="0"/>
              </a:rPr>
              <a:t>node</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031075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Recursive Traversal</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6096000" y="1677196"/>
            <a:ext cx="5519738" cy="3923504"/>
          </a:xfrm>
        </p:spPr>
        <p:txBody>
          <a:bodyPr>
            <a:noAutofit/>
          </a:bodyPr>
          <a:lstStyle/>
          <a:p>
            <a:r>
              <a:rPr lang="en-US" sz="2100" b="1" dirty="0" smtClean="0"/>
              <a:t>Pre-order Traversal (Root – Left – Right)</a:t>
            </a:r>
          </a:p>
          <a:p>
            <a:r>
              <a:rPr lang="en-US" sz="2100" b="1" dirty="0" smtClean="0"/>
              <a:t>Pre-Order Traversal :- 10, 7, 58, 25, 30.</a:t>
            </a:r>
          </a:p>
          <a:p>
            <a:endParaRPr lang="en-US" sz="2100" b="1" dirty="0" smtClean="0"/>
          </a:p>
          <a:p>
            <a:r>
              <a:rPr lang="en-US" sz="2100" b="1" dirty="0" smtClean="0"/>
              <a:t>In-Order Traversal (Left-Root-Right)</a:t>
            </a:r>
          </a:p>
          <a:p>
            <a:r>
              <a:rPr lang="en-US" sz="2100" b="1" dirty="0" smtClean="0"/>
              <a:t>In-Order Traversal    :- 5, 7, 8, 10, 25,30</a:t>
            </a:r>
          </a:p>
          <a:p>
            <a:endParaRPr lang="en-US" sz="2100" b="1" dirty="0" smtClean="0"/>
          </a:p>
          <a:p>
            <a:r>
              <a:rPr lang="en-US" sz="2100" b="1" dirty="0" smtClean="0"/>
              <a:t>Post-Order Traversal (Left-Right-Root)</a:t>
            </a:r>
          </a:p>
          <a:p>
            <a:r>
              <a:rPr lang="en-US" sz="2100" b="1" dirty="0" smtClean="0"/>
              <a:t>Post-Order Traversal :- 5, 8, 7, 30, 25, 10</a:t>
            </a:r>
          </a:p>
          <a:p>
            <a:endParaRPr lang="en-US" sz="2100" b="1" dirty="0" smtClean="0"/>
          </a:p>
        </p:txBody>
      </p:sp>
      <p:pic>
        <p:nvPicPr>
          <p:cNvPr id="7"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8" y="1428750"/>
            <a:ext cx="4848227" cy="46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097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836"/>
            <a:ext cx="10515600" cy="636587"/>
          </a:xfrm>
        </p:spPr>
        <p:txBody>
          <a:bodyPr>
            <a:normAutofit fontScale="90000"/>
          </a:bodyPr>
          <a:lstStyle/>
          <a:p>
            <a:pPr algn="ctr"/>
            <a:r>
              <a:rPr lang="en-US" b="1" dirty="0" smtClean="0"/>
              <a:t>TBT – Non-Recursive Traversal – In-order</a:t>
            </a:r>
            <a:endParaRPr lang="en-US" b="1" dirty="0"/>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1083003"/>
            <a:ext cx="4310062" cy="51177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598" y="1083003"/>
            <a:ext cx="5791202" cy="4524315"/>
          </a:xfrm>
          <a:prstGeom prst="rect">
            <a:avLst/>
          </a:prstGeom>
        </p:spPr>
        <p:txBody>
          <a:bodyPr wrap="square">
            <a:spAutoFit/>
          </a:bodyPr>
          <a:lstStyle/>
          <a:p>
            <a:pPr fontAlgn="base"/>
            <a:r>
              <a:rPr lang="en-US" sz="2400" b="1" dirty="0" smtClean="0">
                <a:solidFill>
                  <a:srgbClr val="242729"/>
                </a:solidFill>
                <a:latin typeface="+mj-lt"/>
              </a:rPr>
              <a:t>Algorithm for Non-Recursive Traversal of TBT :-  </a:t>
            </a:r>
          </a:p>
          <a:p>
            <a:pPr fontAlgn="base"/>
            <a:endParaRPr lang="en-US" sz="2400" dirty="0" smtClean="0">
              <a:solidFill>
                <a:srgbClr val="242729"/>
              </a:solidFill>
              <a:latin typeface="+mj-lt"/>
            </a:endParaRPr>
          </a:p>
          <a:p>
            <a:pPr lvl="1" fontAlgn="base">
              <a:buFont typeface="+mj-lt"/>
              <a:buAutoNum type="arabicPeriod"/>
            </a:pPr>
            <a:r>
              <a:rPr lang="en-US" sz="2400" dirty="0" smtClean="0">
                <a:solidFill>
                  <a:srgbClr val="242729"/>
                </a:solidFill>
                <a:latin typeface="+mj-lt"/>
              </a:rPr>
              <a:t>Start </a:t>
            </a:r>
            <a:r>
              <a:rPr lang="en-US" sz="2400" dirty="0">
                <a:solidFill>
                  <a:srgbClr val="242729"/>
                </a:solidFill>
                <a:latin typeface="+mj-lt"/>
              </a:rPr>
              <a:t>at leftmost node and print </a:t>
            </a:r>
            <a:r>
              <a:rPr lang="en-US" sz="2400" dirty="0" smtClean="0">
                <a:solidFill>
                  <a:srgbClr val="242729"/>
                </a:solidFill>
                <a:latin typeface="+mj-lt"/>
              </a:rPr>
              <a:t>it.</a:t>
            </a:r>
          </a:p>
          <a:p>
            <a:pPr lvl="1" fontAlgn="base">
              <a:buFont typeface="+mj-lt"/>
              <a:buAutoNum type="arabicPeriod"/>
            </a:pPr>
            <a:endParaRPr lang="en-US" sz="2400" dirty="0">
              <a:solidFill>
                <a:srgbClr val="242729"/>
              </a:solidFill>
              <a:latin typeface="+mj-lt"/>
            </a:endParaRPr>
          </a:p>
          <a:p>
            <a:pPr lvl="1" fontAlgn="base">
              <a:buFont typeface="+mj-lt"/>
              <a:buAutoNum type="arabicPeriod"/>
            </a:pPr>
            <a:r>
              <a:rPr lang="en-US" sz="2400" dirty="0">
                <a:solidFill>
                  <a:srgbClr val="242729"/>
                </a:solidFill>
                <a:latin typeface="+mj-lt"/>
              </a:rPr>
              <a:t>Follow thread to right and print </a:t>
            </a:r>
            <a:r>
              <a:rPr lang="en-US" sz="2400" dirty="0" smtClean="0">
                <a:solidFill>
                  <a:srgbClr val="242729"/>
                </a:solidFill>
                <a:latin typeface="+mj-lt"/>
              </a:rPr>
              <a:t>it.</a:t>
            </a:r>
          </a:p>
          <a:p>
            <a:pPr lvl="1" fontAlgn="base">
              <a:buFont typeface="+mj-lt"/>
              <a:buAutoNum type="arabicPeriod"/>
            </a:pPr>
            <a:endParaRPr lang="en-US" sz="2400" dirty="0">
              <a:solidFill>
                <a:srgbClr val="242729"/>
              </a:solidFill>
              <a:latin typeface="+mj-lt"/>
            </a:endParaRPr>
          </a:p>
          <a:p>
            <a:pPr lvl="1" fontAlgn="base">
              <a:buFont typeface="+mj-lt"/>
              <a:buAutoNum type="arabicPeriod"/>
            </a:pPr>
            <a:r>
              <a:rPr lang="en-US" sz="2400" dirty="0">
                <a:solidFill>
                  <a:srgbClr val="242729"/>
                </a:solidFill>
                <a:latin typeface="+mj-lt"/>
              </a:rPr>
              <a:t>Follow link to right go to leftmost node and print </a:t>
            </a:r>
            <a:r>
              <a:rPr lang="en-US" sz="2400" dirty="0" smtClean="0">
                <a:solidFill>
                  <a:srgbClr val="242729"/>
                </a:solidFill>
                <a:latin typeface="+mj-lt"/>
              </a:rPr>
              <a:t>it.</a:t>
            </a:r>
          </a:p>
          <a:p>
            <a:pPr lvl="1" fontAlgn="base">
              <a:buFont typeface="+mj-lt"/>
              <a:buAutoNum type="arabicPeriod"/>
            </a:pPr>
            <a:endParaRPr lang="en-US" sz="2400" i="1" dirty="0">
              <a:solidFill>
                <a:srgbClr val="242729"/>
              </a:solidFill>
              <a:latin typeface="+mj-lt"/>
            </a:endParaRPr>
          </a:p>
          <a:p>
            <a:pPr lvl="1" fontAlgn="base">
              <a:buFont typeface="+mj-lt"/>
              <a:buAutoNum type="arabicPeriod"/>
            </a:pPr>
            <a:r>
              <a:rPr lang="en-US" sz="2400" i="1" dirty="0" smtClean="0">
                <a:solidFill>
                  <a:srgbClr val="242729"/>
                </a:solidFill>
                <a:latin typeface="+mj-lt"/>
              </a:rPr>
              <a:t> Follow thread to right and print it.</a:t>
            </a:r>
          </a:p>
          <a:p>
            <a:pPr lvl="1" fontAlgn="base">
              <a:buFont typeface="+mj-lt"/>
              <a:buAutoNum type="arabicPeriod"/>
            </a:pPr>
            <a:endParaRPr lang="en-US" sz="2400" i="1" dirty="0" smtClean="0">
              <a:solidFill>
                <a:srgbClr val="242729"/>
              </a:solidFill>
              <a:latin typeface="+mj-lt"/>
            </a:endParaRPr>
          </a:p>
          <a:p>
            <a:pPr lvl="1" fontAlgn="base">
              <a:buFont typeface="+mj-lt"/>
              <a:buAutoNum type="arabicPeriod"/>
            </a:pPr>
            <a:r>
              <a:rPr lang="en-US" sz="2400" i="1" dirty="0" smtClean="0">
                <a:solidFill>
                  <a:srgbClr val="242729"/>
                </a:solidFill>
                <a:latin typeface="+mj-lt"/>
              </a:rPr>
              <a:t>(repeat</a:t>
            </a:r>
            <a:r>
              <a:rPr lang="en-US" sz="2400" i="1" dirty="0">
                <a:solidFill>
                  <a:srgbClr val="242729"/>
                </a:solidFill>
                <a:latin typeface="+mj-lt"/>
              </a:rPr>
              <a:t>)</a:t>
            </a:r>
            <a:endParaRPr lang="en-US" sz="2400" b="0" i="0" dirty="0">
              <a:solidFill>
                <a:srgbClr val="242729"/>
              </a:solidFill>
              <a:effectLst/>
              <a:latin typeface="+mj-lt"/>
            </a:endParaRPr>
          </a:p>
        </p:txBody>
      </p:sp>
    </p:spTree>
    <p:extLst>
      <p:ext uri="{BB962C8B-B14F-4D97-AF65-F5344CB8AC3E}">
        <p14:creationId xmlns:p14="http://schemas.microsoft.com/office/powerpoint/2010/main" val="3475062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Binary Tree</a:t>
            </a:r>
            <a:endParaRPr lang="en-US" b="1" dirty="0"/>
          </a:p>
        </p:txBody>
      </p:sp>
      <p:sp>
        <p:nvSpPr>
          <p:cNvPr id="3" name="Content Placeholder 2"/>
          <p:cNvSpPr>
            <a:spLocks noGrp="1"/>
          </p:cNvSpPr>
          <p:nvPr>
            <p:ph idx="1"/>
          </p:nvPr>
        </p:nvSpPr>
        <p:spPr>
          <a:xfrm>
            <a:off x="838200" y="1228726"/>
            <a:ext cx="4248150" cy="4948237"/>
          </a:xfrm>
        </p:spPr>
        <p:txBody>
          <a:bodyPr>
            <a:normAutofit/>
          </a:bodyPr>
          <a:lstStyle/>
          <a:p>
            <a:r>
              <a:rPr lang="en-US" b="1" u="sng" dirty="0"/>
              <a:t>Binary </a:t>
            </a:r>
            <a:r>
              <a:rPr lang="en-US" b="1" u="sng" dirty="0" smtClean="0"/>
              <a:t>Tree</a:t>
            </a:r>
          </a:p>
          <a:p>
            <a:endParaRPr lang="en-US" dirty="0" smtClean="0"/>
          </a:p>
          <a:p>
            <a:r>
              <a:rPr lang="en-US" dirty="0" smtClean="0"/>
              <a:t>Binary </a:t>
            </a:r>
            <a:r>
              <a:rPr lang="en-US" dirty="0"/>
              <a:t>tree is a special tree data structure in which each node can have at most 2 children</a:t>
            </a:r>
            <a:r>
              <a:rPr lang="en-US" dirty="0" smtClean="0"/>
              <a:t>.</a:t>
            </a:r>
          </a:p>
          <a:p>
            <a:endParaRPr lang="en-US" dirty="0"/>
          </a:p>
          <a:p>
            <a:pPr fontAlgn="base"/>
            <a:r>
              <a:rPr lang="en-US" dirty="0"/>
              <a:t>Thus, in a binary tree</a:t>
            </a:r>
            <a:r>
              <a:rPr lang="en-US" dirty="0" smtClean="0"/>
              <a:t>, Each </a:t>
            </a:r>
            <a:r>
              <a:rPr lang="en-US" dirty="0"/>
              <a:t>node has either 0 child or 1 child or 2 children</a:t>
            </a:r>
            <a:r>
              <a:rPr lang="en-US" dirty="0" smtClean="0"/>
              <a:t>.</a:t>
            </a:r>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pic>
        <p:nvPicPr>
          <p:cNvPr id="6" name="Picture 5" descr="https://www.gatevidyalay.com/wp-content/uploads/2018/07/Binary-Tree-Example.png"/>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28726"/>
            <a:ext cx="5529263" cy="4948237"/>
          </a:xfrm>
          <a:prstGeom prst="rect">
            <a:avLst/>
          </a:prstGeom>
          <a:noFill/>
          <a:ln>
            <a:noFill/>
          </a:ln>
        </p:spPr>
      </p:pic>
    </p:spTree>
    <p:extLst>
      <p:ext uri="{BB962C8B-B14F-4D97-AF65-F5344CB8AC3E}">
        <p14:creationId xmlns:p14="http://schemas.microsoft.com/office/powerpoint/2010/main" val="2524762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Non-Recursive Traversal - </a:t>
            </a:r>
            <a:r>
              <a:rPr lang="en-US" b="1" dirty="0" err="1" smtClean="0"/>
              <a:t>Inorder</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a:t>
            </a:r>
          </a:p>
        </p:txBody>
      </p:sp>
      <p:pic>
        <p:nvPicPr>
          <p:cNvPr id="6" name="Picture 5"/>
          <p:cNvPicPr>
            <a:picLocks noChangeAspect="1"/>
          </p:cNvPicPr>
          <p:nvPr/>
        </p:nvPicPr>
        <p:blipFill>
          <a:blip r:embed="rId3"/>
          <a:stretch>
            <a:fillRect/>
          </a:stretch>
        </p:blipFill>
        <p:spPr>
          <a:xfrm>
            <a:off x="647700" y="1333500"/>
            <a:ext cx="10896600" cy="4838700"/>
          </a:xfrm>
          <a:prstGeom prst="rect">
            <a:avLst/>
          </a:prstGeom>
        </p:spPr>
      </p:pic>
    </p:spTree>
    <p:extLst>
      <p:ext uri="{BB962C8B-B14F-4D97-AF65-F5344CB8AC3E}">
        <p14:creationId xmlns:p14="http://schemas.microsoft.com/office/powerpoint/2010/main" val="433468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Non-Recursive Traversal – In-order</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a:t>
            </a:r>
          </a:p>
        </p:txBody>
      </p:sp>
      <p:pic>
        <p:nvPicPr>
          <p:cNvPr id="3" name="Picture 2"/>
          <p:cNvPicPr>
            <a:picLocks noChangeAspect="1"/>
          </p:cNvPicPr>
          <p:nvPr/>
        </p:nvPicPr>
        <p:blipFill>
          <a:blip r:embed="rId3"/>
          <a:stretch>
            <a:fillRect/>
          </a:stretch>
        </p:blipFill>
        <p:spPr>
          <a:xfrm>
            <a:off x="838200" y="1385887"/>
            <a:ext cx="10706100" cy="4772025"/>
          </a:xfrm>
          <a:prstGeom prst="rect">
            <a:avLst/>
          </a:prstGeom>
        </p:spPr>
      </p:pic>
    </p:spTree>
    <p:extLst>
      <p:ext uri="{BB962C8B-B14F-4D97-AF65-F5344CB8AC3E}">
        <p14:creationId xmlns:p14="http://schemas.microsoft.com/office/powerpoint/2010/main" val="4184413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Non-Recursive Traversal – In-order</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https://www.geeksforgeeks.org/threaded-binary-tree/</a:t>
            </a:r>
          </a:p>
        </p:txBody>
      </p:sp>
      <p:pic>
        <p:nvPicPr>
          <p:cNvPr id="3" name="Picture 2"/>
          <p:cNvPicPr>
            <a:picLocks noChangeAspect="1"/>
          </p:cNvPicPr>
          <p:nvPr/>
        </p:nvPicPr>
        <p:blipFill>
          <a:blip r:embed="rId3"/>
          <a:stretch>
            <a:fillRect/>
          </a:stretch>
        </p:blipFill>
        <p:spPr>
          <a:xfrm>
            <a:off x="838200" y="1228726"/>
            <a:ext cx="11149013" cy="4986337"/>
          </a:xfrm>
          <a:prstGeom prst="rect">
            <a:avLst/>
          </a:prstGeom>
        </p:spPr>
      </p:pic>
    </p:spTree>
    <p:extLst>
      <p:ext uri="{BB962C8B-B14F-4D97-AF65-F5344CB8AC3E}">
        <p14:creationId xmlns:p14="http://schemas.microsoft.com/office/powerpoint/2010/main" val="889982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Non-Recursive Traversal</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3" name="Content Placeholder 2"/>
          <p:cNvSpPr>
            <a:spLocks noGrp="1"/>
          </p:cNvSpPr>
          <p:nvPr>
            <p:ph idx="1"/>
          </p:nvPr>
        </p:nvSpPr>
        <p:spPr>
          <a:xfrm>
            <a:off x="838200" y="1408113"/>
            <a:ext cx="10515600" cy="1563687"/>
          </a:xfrm>
        </p:spPr>
        <p:txBody>
          <a:bodyPr/>
          <a:lstStyle/>
          <a:p>
            <a:r>
              <a:rPr lang="en-US" dirty="0" smtClean="0"/>
              <a:t>Let's </a:t>
            </a:r>
            <a:r>
              <a:rPr lang="en-US" dirty="0"/>
              <a:t>make the Threaded Binary tree out of a normal binary tree</a:t>
            </a:r>
            <a:r>
              <a:rPr lang="en-US" dirty="0" smtClean="0"/>
              <a:t>:</a:t>
            </a:r>
          </a:p>
          <a:p>
            <a:r>
              <a:rPr lang="en-US" dirty="0"/>
              <a:t>The </a:t>
            </a:r>
            <a:r>
              <a:rPr lang="en-US" dirty="0">
                <a:hlinkClick r:id="rId3"/>
              </a:rPr>
              <a:t>in-order</a:t>
            </a:r>
            <a:r>
              <a:rPr lang="en-US" dirty="0"/>
              <a:t> traversal for the </a:t>
            </a:r>
            <a:r>
              <a:rPr lang="en-US" dirty="0" smtClean="0"/>
              <a:t>given tree is </a:t>
            </a:r>
            <a:r>
              <a:rPr lang="en-US" dirty="0"/>
              <a:t>— </a:t>
            </a:r>
            <a:r>
              <a:rPr lang="en-US" dirty="0" smtClean="0"/>
              <a:t>D </a:t>
            </a:r>
            <a:r>
              <a:rPr lang="en-US" dirty="0"/>
              <a:t>B A E C. </a:t>
            </a:r>
            <a:endParaRPr lang="en-US" dirty="0" smtClean="0"/>
          </a:p>
          <a:p>
            <a:r>
              <a:rPr lang="en-US" dirty="0" smtClean="0"/>
              <a:t>So</a:t>
            </a:r>
            <a:r>
              <a:rPr lang="en-US" dirty="0"/>
              <a:t>, the respective Threaded Binary tree will be </a:t>
            </a:r>
            <a:r>
              <a:rPr lang="en-US" dirty="0" smtClean="0"/>
              <a:t>--</a:t>
            </a:r>
          </a:p>
        </p:txBody>
      </p:sp>
      <p:pic>
        <p:nvPicPr>
          <p:cNvPr id="1026" name="Picture 2" descr="Normal Binary 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151186"/>
            <a:ext cx="4762501" cy="3003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readed Binary 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0" y="2971800"/>
            <a:ext cx="4943475" cy="300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6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TBT – Non-Recursive Traversal</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4" name="Content Placeholder 3"/>
          <p:cNvSpPr>
            <a:spLocks noGrp="1"/>
          </p:cNvSpPr>
          <p:nvPr>
            <p:ph idx="1"/>
          </p:nvPr>
        </p:nvSpPr>
        <p:spPr>
          <a:xfrm>
            <a:off x="838200" y="1228726"/>
            <a:ext cx="10848976" cy="4757737"/>
          </a:xfrm>
        </p:spPr>
        <p:txBody>
          <a:bodyPr>
            <a:noAutofit/>
          </a:bodyPr>
          <a:lstStyle/>
          <a:p>
            <a:r>
              <a:rPr lang="en-US" sz="2400" b="1" dirty="0" smtClean="0"/>
              <a:t>Algorithm</a:t>
            </a:r>
          </a:p>
          <a:p>
            <a:r>
              <a:rPr lang="en-US" sz="2400" dirty="0" smtClean="0"/>
              <a:t>Step-1</a:t>
            </a:r>
            <a:r>
              <a:rPr lang="en-US" sz="2400" dirty="0"/>
              <a:t>: For the current node check whether it has a left child which is not there in the visited list. If it has then go to step-2 or else step-3.</a:t>
            </a:r>
          </a:p>
          <a:p>
            <a:r>
              <a:rPr lang="en-US" sz="2400" dirty="0"/>
              <a:t>Step-2: Put that left child in the list of visited nodes and make it your current node in consideration. Go to step-6</a:t>
            </a:r>
          </a:p>
          <a:p>
            <a:r>
              <a:rPr lang="en-US" sz="2400" dirty="0"/>
              <a:t>Step-3: Print the node and If the node has a right child then go to step 4 else go to step 5</a:t>
            </a:r>
          </a:p>
          <a:p>
            <a:r>
              <a:rPr lang="en-US" sz="2400" dirty="0"/>
              <a:t>Step-4: Make the right child as the current node. Go to step 6.</a:t>
            </a:r>
          </a:p>
          <a:p>
            <a:r>
              <a:rPr lang="en-US" sz="2400" dirty="0"/>
              <a:t>Step-5: If there is a thread node then make it the current node.</a:t>
            </a:r>
          </a:p>
          <a:p>
            <a:r>
              <a:rPr lang="en-US" sz="2400" dirty="0"/>
              <a:t>Step-6: If all nodes have been printed then END else go to step </a:t>
            </a:r>
            <a:r>
              <a:rPr lang="en-US" sz="2400" dirty="0" smtClean="0"/>
              <a:t>1</a:t>
            </a:r>
            <a:r>
              <a:rPr lang="en-US" sz="2100" b="1" dirty="0"/>
              <a:t>.</a:t>
            </a:r>
            <a:endParaRPr lang="en-US" sz="2400" dirty="0"/>
          </a:p>
        </p:txBody>
      </p:sp>
    </p:spTree>
    <p:extLst>
      <p:ext uri="{BB962C8B-B14F-4D97-AF65-F5344CB8AC3E}">
        <p14:creationId xmlns:p14="http://schemas.microsoft.com/office/powerpoint/2010/main" val="1281177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81992"/>
          </a:xfrm>
        </p:spPr>
        <p:txBody>
          <a:bodyPr>
            <a:normAutofit fontScale="90000"/>
          </a:bodyPr>
          <a:lstStyle/>
          <a:p>
            <a:pPr algn="ctr"/>
            <a:r>
              <a:rPr lang="en-US" b="1" dirty="0" smtClean="0"/>
              <a:t>TBT – Non-Recursive Traversal</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graphicFrame>
        <p:nvGraphicFramePr>
          <p:cNvPr id="3" name="Table 2"/>
          <p:cNvGraphicFramePr>
            <a:graphicFrameLocks noGrp="1"/>
          </p:cNvGraphicFramePr>
          <p:nvPr>
            <p:extLst/>
          </p:nvPr>
        </p:nvGraphicFramePr>
        <p:xfrm>
          <a:off x="414338" y="704208"/>
          <a:ext cx="11430002" cy="5679440"/>
        </p:xfrm>
        <a:graphic>
          <a:graphicData uri="http://schemas.openxmlformats.org/drawingml/2006/table">
            <a:tbl>
              <a:tblPr firstRow="1" bandRow="1">
                <a:tableStyleId>{5C22544A-7EE6-4342-B048-85BDC9FD1C3A}</a:tableStyleId>
              </a:tblPr>
              <a:tblGrid>
                <a:gridCol w="1216508"/>
                <a:gridCol w="7756042"/>
                <a:gridCol w="1400176"/>
                <a:gridCol w="1057276"/>
              </a:tblGrid>
              <a:tr h="370840">
                <a:tc>
                  <a:txBody>
                    <a:bodyPr/>
                    <a:lstStyle/>
                    <a:p>
                      <a:pPr algn="ctr"/>
                      <a:r>
                        <a:rPr lang="en-US" dirty="0" smtClean="0"/>
                        <a:t>Step</a:t>
                      </a:r>
                      <a:r>
                        <a:rPr lang="en-US" baseline="0" dirty="0" smtClean="0"/>
                        <a:t> No.</a:t>
                      </a:r>
                      <a:endParaRPr lang="en-US" dirty="0"/>
                    </a:p>
                  </a:txBody>
                  <a:tcPr/>
                </a:tc>
                <a:tc>
                  <a:txBody>
                    <a:bodyPr/>
                    <a:lstStyle/>
                    <a:p>
                      <a:pPr algn="ctr"/>
                      <a:r>
                        <a:rPr lang="en-US" dirty="0" smtClean="0"/>
                        <a:t>Explanation</a:t>
                      </a:r>
                      <a:endParaRPr lang="en-US" dirty="0"/>
                    </a:p>
                  </a:txBody>
                  <a:tcPr/>
                </a:tc>
                <a:tc>
                  <a:txBody>
                    <a:bodyPr/>
                    <a:lstStyle/>
                    <a:p>
                      <a:pPr algn="ctr"/>
                      <a:r>
                        <a:rPr lang="en-US" dirty="0" smtClean="0"/>
                        <a:t>Stack</a:t>
                      </a:r>
                      <a:endParaRPr lang="en-US" dirty="0"/>
                    </a:p>
                  </a:txBody>
                  <a:tcPr/>
                </a:tc>
                <a:tc>
                  <a:txBody>
                    <a:bodyPr/>
                    <a:lstStyle/>
                    <a:p>
                      <a:pPr algn="ctr"/>
                      <a:r>
                        <a:rPr lang="en-US" dirty="0" smtClean="0"/>
                        <a:t>O/P</a:t>
                      </a:r>
                      <a:endParaRPr lang="en-US" dirty="0"/>
                    </a:p>
                  </a:txBody>
                  <a:tcPr/>
                </a:tc>
              </a:tr>
              <a:tr h="370840">
                <a:tc>
                  <a:txBody>
                    <a:bodyPr/>
                    <a:lstStyle/>
                    <a:p>
                      <a:pPr algn="ctr"/>
                      <a:r>
                        <a:rPr lang="en-US" dirty="0" smtClean="0"/>
                        <a:t>Step - 1</a:t>
                      </a:r>
                      <a:endParaRPr lang="en-US" dirty="0"/>
                    </a:p>
                  </a:txBody>
                  <a:tcPr/>
                </a:tc>
                <a:tc>
                  <a:txBody>
                    <a:bodyPr/>
                    <a:lstStyle/>
                    <a:p>
                      <a:r>
                        <a:rPr lang="en-US" sz="1800" b="0" i="0" kern="1200" dirty="0" smtClean="0">
                          <a:solidFill>
                            <a:schemeClr val="dk1"/>
                          </a:solidFill>
                          <a:effectLst/>
                          <a:latin typeface="+mn-lt"/>
                          <a:ea typeface="+mn-ea"/>
                          <a:cs typeface="+mn-cs"/>
                        </a:rPr>
                        <a:t>'A' has a left child i.e. B, which has not been visited. So, we put B in our "list of visited nodes" and B becomes our current node in consideration.</a:t>
                      </a:r>
                      <a:endParaRPr lang="en-US" dirty="0"/>
                    </a:p>
                  </a:txBody>
                  <a:tcPr/>
                </a:tc>
                <a:tc>
                  <a:txBody>
                    <a:bodyPr/>
                    <a:lstStyle/>
                    <a:p>
                      <a:pPr algn="l"/>
                      <a:r>
                        <a:rPr lang="en-US" dirty="0" smtClean="0"/>
                        <a:t>B</a:t>
                      </a:r>
                      <a:endParaRPr lang="en-US" dirty="0"/>
                    </a:p>
                  </a:txBody>
                  <a:tcPr/>
                </a:tc>
                <a:tc>
                  <a:txBody>
                    <a:bodyPr/>
                    <a:lstStyle/>
                    <a:p>
                      <a:pPr algn="l"/>
                      <a:endParaRPr lang="en-US" dirty="0"/>
                    </a:p>
                  </a:txBody>
                  <a:tcPr/>
                </a:tc>
              </a:tr>
              <a:tr h="370840">
                <a:tc>
                  <a:txBody>
                    <a:bodyPr/>
                    <a:lstStyle/>
                    <a:p>
                      <a:pPr algn="ctr"/>
                      <a:r>
                        <a:rPr lang="en-US" dirty="0" smtClean="0"/>
                        <a:t>Step – 2</a:t>
                      </a:r>
                      <a:endParaRPr lang="en-US" dirty="0"/>
                    </a:p>
                  </a:txBody>
                  <a:tcPr/>
                </a:tc>
                <a:tc>
                  <a:txBody>
                    <a:bodyPr/>
                    <a:lstStyle/>
                    <a:p>
                      <a:r>
                        <a:rPr lang="en-US" sz="1800" b="0" i="0" kern="1200" dirty="0" smtClean="0">
                          <a:solidFill>
                            <a:schemeClr val="dk1"/>
                          </a:solidFill>
                          <a:effectLst/>
                          <a:latin typeface="+mn-lt"/>
                          <a:ea typeface="+mn-ea"/>
                          <a:cs typeface="+mn-cs"/>
                        </a:rPr>
                        <a:t>'B' also has a left child, 'D', which is not there in our list of visited nodes. So, we put 'D' in that list and make it our current node in consideration.</a:t>
                      </a:r>
                      <a:endParaRPr lang="en-US" dirty="0"/>
                    </a:p>
                  </a:txBody>
                  <a:tcPr/>
                </a:tc>
                <a:tc>
                  <a:txBody>
                    <a:bodyPr/>
                    <a:lstStyle/>
                    <a:p>
                      <a:pPr algn="l"/>
                      <a:r>
                        <a:rPr lang="en-US" dirty="0" smtClean="0"/>
                        <a:t>B D</a:t>
                      </a:r>
                      <a:endParaRPr lang="en-US" dirty="0"/>
                    </a:p>
                  </a:txBody>
                  <a:tcPr/>
                </a:tc>
                <a:tc>
                  <a:txBody>
                    <a:bodyPr/>
                    <a:lstStyle/>
                    <a:p>
                      <a:pPr algn="l"/>
                      <a:endParaRPr lang="en-US" dirty="0"/>
                    </a:p>
                  </a:txBody>
                  <a:tcPr/>
                </a:tc>
              </a:tr>
              <a:tr h="370840">
                <a:tc>
                  <a:txBody>
                    <a:bodyPr/>
                    <a:lstStyle/>
                    <a:p>
                      <a:pPr algn="ctr"/>
                      <a:r>
                        <a:rPr lang="en-US" dirty="0" smtClean="0"/>
                        <a:t>Step – 3</a:t>
                      </a:r>
                      <a:endParaRPr lang="en-US" dirty="0"/>
                    </a:p>
                  </a:txBody>
                  <a:tcPr/>
                </a:tc>
                <a:tc>
                  <a:txBody>
                    <a:bodyPr/>
                    <a:lstStyle/>
                    <a:p>
                      <a:r>
                        <a:rPr lang="en-US" sz="1800" b="0" i="0" kern="1200" dirty="0" smtClean="0">
                          <a:solidFill>
                            <a:schemeClr val="dk1"/>
                          </a:solidFill>
                          <a:effectLst/>
                          <a:latin typeface="+mn-lt"/>
                          <a:ea typeface="+mn-ea"/>
                          <a:cs typeface="+mn-cs"/>
                        </a:rPr>
                        <a:t>‘D' has no left child, so we print 'D'. Then we check for its right child. 'D' has no right child and thus we check for its thread-link. It has a thread going till node 'B'. So, we make 'B' as our current node in consideration.</a:t>
                      </a:r>
                      <a:endParaRPr lang="en-US" dirty="0"/>
                    </a:p>
                  </a:txBody>
                  <a:tcPr/>
                </a:tc>
                <a:tc>
                  <a:txBody>
                    <a:bodyPr/>
                    <a:lstStyle/>
                    <a:p>
                      <a:pPr algn="l"/>
                      <a:r>
                        <a:rPr lang="en-US" dirty="0" smtClean="0"/>
                        <a:t>B D</a:t>
                      </a:r>
                      <a:endParaRPr lang="en-US" dirty="0"/>
                    </a:p>
                  </a:txBody>
                  <a:tcPr/>
                </a:tc>
                <a:tc>
                  <a:txBody>
                    <a:bodyPr/>
                    <a:lstStyle/>
                    <a:p>
                      <a:pPr algn="l"/>
                      <a:r>
                        <a:rPr lang="en-US" dirty="0" smtClean="0"/>
                        <a:t>D</a:t>
                      </a:r>
                      <a:endParaRPr lang="en-US" dirty="0"/>
                    </a:p>
                  </a:txBody>
                  <a:tcPr/>
                </a:tc>
              </a:tr>
              <a:tr h="370840">
                <a:tc>
                  <a:txBody>
                    <a:bodyPr/>
                    <a:lstStyle/>
                    <a:p>
                      <a:pPr algn="ctr"/>
                      <a:r>
                        <a:rPr lang="en-US" dirty="0" smtClean="0"/>
                        <a:t>Step – 4</a:t>
                      </a:r>
                      <a:endParaRPr lang="en-US" dirty="0"/>
                    </a:p>
                  </a:txBody>
                  <a:tcPr/>
                </a:tc>
                <a:tc>
                  <a:txBody>
                    <a:bodyPr/>
                    <a:lstStyle/>
                    <a:p>
                      <a:r>
                        <a:rPr lang="en-US" sz="1800" b="0" i="0" kern="1200" dirty="0" smtClean="0">
                          <a:solidFill>
                            <a:schemeClr val="dk1"/>
                          </a:solidFill>
                          <a:effectLst/>
                          <a:latin typeface="+mn-lt"/>
                          <a:ea typeface="+mn-ea"/>
                          <a:cs typeface="+mn-cs"/>
                        </a:rPr>
                        <a:t>'B' certainly has a left child but its already in our list of visited nodes. So, we print 'B'. Then we check for its right child but it doesn't exist. So, we make its threaded node (i.e. 'A') as our current node in consideration</a:t>
                      </a:r>
                      <a:endParaRPr lang="en-US" dirty="0"/>
                    </a:p>
                  </a:txBody>
                  <a:tcPr/>
                </a:tc>
                <a:tc>
                  <a:txBody>
                    <a:bodyPr/>
                    <a:lstStyle/>
                    <a:p>
                      <a:pPr algn="l"/>
                      <a:r>
                        <a:rPr lang="en-US" dirty="0" smtClean="0"/>
                        <a:t>B D</a:t>
                      </a:r>
                      <a:endParaRPr lang="en-US" dirty="0"/>
                    </a:p>
                  </a:txBody>
                  <a:tcPr/>
                </a:tc>
                <a:tc>
                  <a:txBody>
                    <a:bodyPr/>
                    <a:lstStyle/>
                    <a:p>
                      <a:pPr algn="l"/>
                      <a:r>
                        <a:rPr lang="en-US" dirty="0" smtClean="0"/>
                        <a:t>D B</a:t>
                      </a:r>
                      <a:endParaRPr lang="en-US" dirty="0"/>
                    </a:p>
                  </a:txBody>
                  <a:tcPr/>
                </a:tc>
              </a:tr>
              <a:tr h="370840">
                <a:tc>
                  <a:txBody>
                    <a:bodyPr/>
                    <a:lstStyle/>
                    <a:p>
                      <a:pPr algn="ctr"/>
                      <a:r>
                        <a:rPr lang="en-US" dirty="0" smtClean="0"/>
                        <a:t>Step – 5</a:t>
                      </a:r>
                      <a:endParaRPr lang="en-US" dirty="0"/>
                    </a:p>
                  </a:txBody>
                  <a:tcPr/>
                </a:tc>
                <a:tc>
                  <a:txBody>
                    <a:bodyPr/>
                    <a:lstStyle/>
                    <a:p>
                      <a:r>
                        <a:rPr lang="en-US" sz="1800" b="0" i="0" kern="1200" dirty="0" smtClean="0">
                          <a:solidFill>
                            <a:schemeClr val="dk1"/>
                          </a:solidFill>
                          <a:effectLst/>
                          <a:latin typeface="+mn-lt"/>
                          <a:ea typeface="+mn-ea"/>
                          <a:cs typeface="+mn-cs"/>
                        </a:rPr>
                        <a:t>A' has a left child, 'B', but it is already there in the list of visited nodes. So, we print 'A'. Then we check for its right child. 'A' has a right child, 'C' and it's not there in our list of visited nodes. So, we add it to that list and we make it our current node in consideration.</a:t>
                      </a:r>
                      <a:endParaRPr lang="en-US" dirty="0"/>
                    </a:p>
                  </a:txBody>
                  <a:tcPr/>
                </a:tc>
                <a:tc>
                  <a:txBody>
                    <a:bodyPr/>
                    <a:lstStyle/>
                    <a:p>
                      <a:pPr algn="l"/>
                      <a:r>
                        <a:rPr lang="en-US" dirty="0" smtClean="0"/>
                        <a:t>B D C</a:t>
                      </a:r>
                      <a:endParaRPr lang="en-US" dirty="0"/>
                    </a:p>
                  </a:txBody>
                  <a:tcPr/>
                </a:tc>
                <a:tc>
                  <a:txBody>
                    <a:bodyPr/>
                    <a:lstStyle/>
                    <a:p>
                      <a:pPr algn="l"/>
                      <a:r>
                        <a:rPr lang="en-US" dirty="0" smtClean="0"/>
                        <a:t>D B A</a:t>
                      </a:r>
                      <a:endParaRPr lang="en-US" dirty="0"/>
                    </a:p>
                  </a:txBody>
                  <a:tcPr/>
                </a:tc>
              </a:tr>
              <a:tr h="370840">
                <a:tc>
                  <a:txBody>
                    <a:bodyPr/>
                    <a:lstStyle/>
                    <a:p>
                      <a:pPr algn="ctr"/>
                      <a:r>
                        <a:rPr lang="en-US" dirty="0" smtClean="0"/>
                        <a:t>Step – 6</a:t>
                      </a:r>
                      <a:endParaRPr lang="en-US" dirty="0"/>
                    </a:p>
                  </a:txBody>
                  <a:tcPr/>
                </a:tc>
                <a:tc>
                  <a:txBody>
                    <a:bodyPr/>
                    <a:lstStyle/>
                    <a:p>
                      <a:r>
                        <a:rPr lang="en-US" sz="1800" b="0" i="0" kern="1200" dirty="0" smtClean="0">
                          <a:solidFill>
                            <a:schemeClr val="dk1"/>
                          </a:solidFill>
                          <a:effectLst/>
                          <a:latin typeface="+mn-lt"/>
                          <a:ea typeface="+mn-ea"/>
                          <a:cs typeface="+mn-cs"/>
                        </a:rPr>
                        <a:t>'C' has 'E' as the left child and it's not there in our list of visited nodes even. So, we add it to that list and make it our current node in consideration.</a:t>
                      </a:r>
                      <a:endParaRPr lang="en-US" dirty="0"/>
                    </a:p>
                  </a:txBody>
                  <a:tcPr/>
                </a:tc>
                <a:tc>
                  <a:txBody>
                    <a:bodyPr/>
                    <a:lstStyle/>
                    <a:p>
                      <a:pPr algn="l"/>
                      <a:r>
                        <a:rPr lang="en-US" dirty="0" smtClean="0"/>
                        <a:t>B D C E</a:t>
                      </a:r>
                      <a:endParaRPr lang="en-US" dirty="0"/>
                    </a:p>
                  </a:txBody>
                  <a:tcPr/>
                </a:tc>
                <a:tc>
                  <a:txBody>
                    <a:bodyPr/>
                    <a:lstStyle/>
                    <a:p>
                      <a:pPr algn="l"/>
                      <a:r>
                        <a:rPr lang="en-US" dirty="0" smtClean="0"/>
                        <a:t>D B A</a:t>
                      </a:r>
                      <a:endParaRPr lang="en-US" dirty="0"/>
                    </a:p>
                  </a:txBody>
                  <a:tcPr/>
                </a:tc>
              </a:tr>
              <a:tr h="370840">
                <a:tc>
                  <a:txBody>
                    <a:bodyPr/>
                    <a:lstStyle/>
                    <a:p>
                      <a:pPr algn="ctr"/>
                      <a:r>
                        <a:rPr lang="en-US" dirty="0" smtClean="0"/>
                        <a:t>Step – 7</a:t>
                      </a:r>
                      <a:endParaRPr lang="en-US" dirty="0"/>
                    </a:p>
                  </a:txBody>
                  <a:tcPr/>
                </a:tc>
                <a:tc>
                  <a:txBody>
                    <a:bodyPr/>
                    <a:lstStyle/>
                    <a:p>
                      <a:endParaRPr lang="en-US" dirty="0"/>
                    </a:p>
                  </a:txBody>
                  <a:tcPr/>
                </a:tc>
                <a:tc>
                  <a:txBody>
                    <a:bodyPr/>
                    <a:lstStyle/>
                    <a:p>
                      <a:pPr algn="l"/>
                      <a:r>
                        <a:rPr lang="en-US" dirty="0" smtClean="0"/>
                        <a:t>And Finally…</a:t>
                      </a:r>
                      <a:endParaRPr lang="en-US" dirty="0"/>
                    </a:p>
                  </a:txBody>
                  <a:tcPr/>
                </a:tc>
                <a:tc>
                  <a:txBody>
                    <a:bodyPr/>
                    <a:lstStyle/>
                    <a:p>
                      <a:pPr algn="l"/>
                      <a:r>
                        <a:rPr lang="en-US" dirty="0" smtClean="0"/>
                        <a:t>D B A E C</a:t>
                      </a:r>
                      <a:endParaRPr lang="en-US" dirty="0"/>
                    </a:p>
                  </a:txBody>
                  <a:tcPr/>
                </a:tc>
              </a:tr>
            </a:tbl>
          </a:graphicData>
        </a:graphic>
      </p:graphicFrame>
    </p:spTree>
    <p:extLst>
      <p:ext uri="{BB962C8B-B14F-4D97-AF65-F5344CB8AC3E}">
        <p14:creationId xmlns:p14="http://schemas.microsoft.com/office/powerpoint/2010/main" val="1363150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337" y="1779587"/>
            <a:ext cx="10515600" cy="2206626"/>
          </a:xfrm>
        </p:spPr>
        <p:txBody>
          <a:bodyPr>
            <a:normAutofit/>
          </a:bodyPr>
          <a:lstStyle/>
          <a:p>
            <a:pPr algn="ctr"/>
            <a:r>
              <a:rPr lang="en-US" sz="13800" b="1" i="1" dirty="0" smtClean="0">
                <a:latin typeface="Blackadder ITC" panose="04020505051007020D02" pitchFamily="82" charset="0"/>
              </a:rPr>
              <a:t>Thank You</a:t>
            </a:r>
            <a:endParaRPr lang="en-US" sz="13800" b="1" i="1" dirty="0">
              <a:latin typeface="Blackadder ITC" panose="04020505051007020D02" pitchFamily="82" charset="0"/>
            </a:endParaRPr>
          </a:p>
        </p:txBody>
      </p:sp>
      <p:sp>
        <p:nvSpPr>
          <p:cNvPr id="5" name="Footer Placeholder 4"/>
          <p:cNvSpPr>
            <a:spLocks noGrp="1"/>
          </p:cNvSpPr>
          <p:nvPr>
            <p:ph type="ftr" sz="quarter" idx="11"/>
          </p:nvPr>
        </p:nvSpPr>
        <p:spPr>
          <a:xfrm>
            <a:off x="795337" y="6356350"/>
            <a:ext cx="10515600" cy="365125"/>
          </a:xfrm>
        </p:spPr>
        <p:txBody>
          <a:bodyPr/>
          <a:lstStyle/>
          <a:p>
            <a:r>
              <a:rPr lang="en-US" dirty="0" smtClean="0"/>
              <a:t>https://medium.com/analytics-vidhya/deep-dive-into-threaded-binary-tree-step-by-step-aa8f90400c5a</a:t>
            </a:r>
            <a:endParaRPr lang="en-US" dirty="0"/>
          </a:p>
        </p:txBody>
      </p:sp>
    </p:spTree>
    <p:extLst>
      <p:ext uri="{BB962C8B-B14F-4D97-AF65-F5344CB8AC3E}">
        <p14:creationId xmlns:p14="http://schemas.microsoft.com/office/powerpoint/2010/main" val="1637930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836"/>
            <a:ext cx="10515600" cy="636587"/>
          </a:xfrm>
        </p:spPr>
        <p:txBody>
          <a:bodyPr>
            <a:normAutofit fontScale="90000"/>
          </a:bodyPr>
          <a:lstStyle/>
          <a:p>
            <a:pPr algn="ctr"/>
            <a:r>
              <a:rPr lang="en-US" b="1" dirty="0" smtClean="0"/>
              <a:t>TBT – Non-Recursive Traversal – In-order</a:t>
            </a:r>
            <a:endParaRPr lang="en-US" b="1" dirty="0"/>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1083003"/>
            <a:ext cx="4310062" cy="51177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598" y="1083003"/>
            <a:ext cx="5791202" cy="4524315"/>
          </a:xfrm>
          <a:prstGeom prst="rect">
            <a:avLst/>
          </a:prstGeom>
        </p:spPr>
        <p:txBody>
          <a:bodyPr wrap="square">
            <a:spAutoFit/>
          </a:bodyPr>
          <a:lstStyle/>
          <a:p>
            <a:pPr fontAlgn="base"/>
            <a:r>
              <a:rPr lang="en-US" sz="2400" b="1" dirty="0" smtClean="0">
                <a:solidFill>
                  <a:srgbClr val="242729"/>
                </a:solidFill>
                <a:latin typeface="+mj-lt"/>
              </a:rPr>
              <a:t>Algorithm for Non-Recursive Traversal of TBT :-  </a:t>
            </a:r>
          </a:p>
          <a:p>
            <a:pPr fontAlgn="base"/>
            <a:endParaRPr lang="en-US" sz="2400" dirty="0" smtClean="0">
              <a:solidFill>
                <a:srgbClr val="242729"/>
              </a:solidFill>
              <a:latin typeface="+mj-lt"/>
            </a:endParaRPr>
          </a:p>
          <a:p>
            <a:pPr lvl="1" fontAlgn="base">
              <a:buFont typeface="+mj-lt"/>
              <a:buAutoNum type="arabicPeriod"/>
            </a:pPr>
            <a:r>
              <a:rPr lang="en-US" sz="2400" dirty="0" smtClean="0">
                <a:solidFill>
                  <a:srgbClr val="242729"/>
                </a:solidFill>
                <a:latin typeface="+mj-lt"/>
              </a:rPr>
              <a:t>Start </a:t>
            </a:r>
            <a:r>
              <a:rPr lang="en-US" sz="2400" dirty="0">
                <a:solidFill>
                  <a:srgbClr val="242729"/>
                </a:solidFill>
                <a:latin typeface="+mj-lt"/>
              </a:rPr>
              <a:t>at leftmost node and print </a:t>
            </a:r>
            <a:r>
              <a:rPr lang="en-US" sz="2400" dirty="0" smtClean="0">
                <a:solidFill>
                  <a:srgbClr val="242729"/>
                </a:solidFill>
                <a:latin typeface="+mj-lt"/>
              </a:rPr>
              <a:t>it.</a:t>
            </a:r>
          </a:p>
          <a:p>
            <a:pPr lvl="1" fontAlgn="base">
              <a:buFont typeface="+mj-lt"/>
              <a:buAutoNum type="arabicPeriod"/>
            </a:pPr>
            <a:endParaRPr lang="en-US" sz="2400" dirty="0">
              <a:solidFill>
                <a:srgbClr val="242729"/>
              </a:solidFill>
              <a:latin typeface="+mj-lt"/>
            </a:endParaRPr>
          </a:p>
          <a:p>
            <a:pPr lvl="1" fontAlgn="base">
              <a:buFont typeface="+mj-lt"/>
              <a:buAutoNum type="arabicPeriod"/>
            </a:pPr>
            <a:r>
              <a:rPr lang="en-US" sz="2400" dirty="0">
                <a:solidFill>
                  <a:srgbClr val="242729"/>
                </a:solidFill>
                <a:latin typeface="+mj-lt"/>
              </a:rPr>
              <a:t>Follow thread to right and print </a:t>
            </a:r>
            <a:r>
              <a:rPr lang="en-US" sz="2400" dirty="0" smtClean="0">
                <a:solidFill>
                  <a:srgbClr val="242729"/>
                </a:solidFill>
                <a:latin typeface="+mj-lt"/>
              </a:rPr>
              <a:t>it.</a:t>
            </a:r>
          </a:p>
          <a:p>
            <a:pPr lvl="1" fontAlgn="base">
              <a:buFont typeface="+mj-lt"/>
              <a:buAutoNum type="arabicPeriod"/>
            </a:pPr>
            <a:endParaRPr lang="en-US" sz="2400" dirty="0">
              <a:solidFill>
                <a:srgbClr val="242729"/>
              </a:solidFill>
              <a:latin typeface="+mj-lt"/>
            </a:endParaRPr>
          </a:p>
          <a:p>
            <a:pPr lvl="1" fontAlgn="base">
              <a:buFont typeface="+mj-lt"/>
              <a:buAutoNum type="arabicPeriod"/>
            </a:pPr>
            <a:r>
              <a:rPr lang="en-US" sz="2400" dirty="0">
                <a:solidFill>
                  <a:srgbClr val="242729"/>
                </a:solidFill>
                <a:latin typeface="+mj-lt"/>
              </a:rPr>
              <a:t>Follow link to right go to leftmost node and print </a:t>
            </a:r>
            <a:r>
              <a:rPr lang="en-US" sz="2400" dirty="0" smtClean="0">
                <a:solidFill>
                  <a:srgbClr val="242729"/>
                </a:solidFill>
                <a:latin typeface="+mj-lt"/>
              </a:rPr>
              <a:t>it.</a:t>
            </a:r>
          </a:p>
          <a:p>
            <a:pPr lvl="1" fontAlgn="base">
              <a:buFont typeface="+mj-lt"/>
              <a:buAutoNum type="arabicPeriod"/>
            </a:pPr>
            <a:endParaRPr lang="en-US" sz="2400" i="1" dirty="0">
              <a:solidFill>
                <a:srgbClr val="242729"/>
              </a:solidFill>
              <a:latin typeface="+mj-lt"/>
            </a:endParaRPr>
          </a:p>
          <a:p>
            <a:pPr lvl="1" fontAlgn="base">
              <a:buFont typeface="+mj-lt"/>
              <a:buAutoNum type="arabicPeriod"/>
            </a:pPr>
            <a:r>
              <a:rPr lang="en-US" sz="2400" i="1" dirty="0" smtClean="0">
                <a:solidFill>
                  <a:srgbClr val="242729"/>
                </a:solidFill>
                <a:latin typeface="+mj-lt"/>
              </a:rPr>
              <a:t> Follow thread to right and print it.</a:t>
            </a:r>
          </a:p>
          <a:p>
            <a:pPr lvl="1" fontAlgn="base">
              <a:buFont typeface="+mj-lt"/>
              <a:buAutoNum type="arabicPeriod"/>
            </a:pPr>
            <a:endParaRPr lang="en-US" sz="2400" i="1" dirty="0" smtClean="0">
              <a:solidFill>
                <a:srgbClr val="242729"/>
              </a:solidFill>
              <a:latin typeface="+mj-lt"/>
            </a:endParaRPr>
          </a:p>
          <a:p>
            <a:pPr lvl="1" fontAlgn="base">
              <a:buFont typeface="+mj-lt"/>
              <a:buAutoNum type="arabicPeriod"/>
            </a:pPr>
            <a:r>
              <a:rPr lang="en-US" sz="2400" i="1" dirty="0" smtClean="0">
                <a:solidFill>
                  <a:srgbClr val="242729"/>
                </a:solidFill>
                <a:latin typeface="+mj-lt"/>
              </a:rPr>
              <a:t>(repeat</a:t>
            </a:r>
            <a:r>
              <a:rPr lang="en-US" sz="2400" i="1" dirty="0">
                <a:solidFill>
                  <a:srgbClr val="242729"/>
                </a:solidFill>
                <a:latin typeface="+mj-lt"/>
              </a:rPr>
              <a:t>)</a:t>
            </a:r>
            <a:endParaRPr lang="en-US" sz="2400" b="0" i="0" dirty="0">
              <a:solidFill>
                <a:srgbClr val="242729"/>
              </a:solidFill>
              <a:effectLst/>
              <a:latin typeface="+mj-lt"/>
            </a:endParaRPr>
          </a:p>
        </p:txBody>
      </p:sp>
    </p:spTree>
    <p:extLst>
      <p:ext uri="{BB962C8B-B14F-4D97-AF65-F5344CB8AC3E}">
        <p14:creationId xmlns:p14="http://schemas.microsoft.com/office/powerpoint/2010/main" val="3915970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73"/>
            <a:ext cx="10515600" cy="636587"/>
          </a:xfrm>
        </p:spPr>
        <p:txBody>
          <a:bodyPr>
            <a:normAutofit fontScale="90000"/>
          </a:bodyPr>
          <a:lstStyle/>
          <a:p>
            <a:pPr algn="ctr"/>
            <a:r>
              <a:rPr lang="en-US" b="1" dirty="0" smtClean="0"/>
              <a:t>TBT – Non-Recursive Traversal – In-order</a:t>
            </a:r>
            <a:endParaRPr lang="en-US" b="1" dirty="0"/>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038" y="900114"/>
            <a:ext cx="3509962" cy="54562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5761" y="693261"/>
            <a:ext cx="7729537"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Utility function to find leftmost node in a tree rooted with 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struct</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Node*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leftMost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struct</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Node* 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if</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 == NULL)</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NULL;</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(n-&gt;left != NULL)</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 = n-&gt;left;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C code to do </a:t>
            </a:r>
            <a:r>
              <a:rPr kumimoji="0" lang="en-US" altLang="en-US" sz="1600"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inorder</a:t>
            </a: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traversal in a threaded binary tree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inOrder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struct</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Node* root)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struct</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Node* cur =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leftMost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(root);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while</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(cur != NULL)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FF1493"/>
                </a:solidFill>
                <a:effectLst/>
                <a:latin typeface="Consolas" panose="020B0609020204030204" pitchFamily="49" charset="0"/>
                <a:cs typeface="Consolas" panose="020B0609020204030204" pitchFamily="49" charset="0"/>
              </a:rPr>
              <a:t>printf</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cur-&gt;data);</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If this node is a thread node, then go to </a:t>
            </a:r>
            <a:r>
              <a:rPr kumimoji="0" lang="en-US" altLang="en-US" sz="1600"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inorder</a:t>
            </a: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successor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if</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(cur-&gt;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rightThread</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cur = cur-&gt;right;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else</a:t>
            </a: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Else go to the leftmost child in right subtree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cur = leftmost(cur-&gt;right);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53124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836"/>
            <a:ext cx="10515600" cy="636587"/>
          </a:xfrm>
        </p:spPr>
        <p:txBody>
          <a:bodyPr>
            <a:normAutofit fontScale="90000"/>
          </a:bodyPr>
          <a:lstStyle/>
          <a:p>
            <a:pPr algn="ctr"/>
            <a:r>
              <a:rPr lang="en-US" b="1" dirty="0" smtClean="0"/>
              <a:t>TBT – Non-Recursive Traversal – Pre-order</a:t>
            </a:r>
            <a:endParaRPr lang="en-US" b="1" dirty="0"/>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1083003"/>
            <a:ext cx="4310062" cy="51177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3885" y="1564396"/>
            <a:ext cx="5791202" cy="4524315"/>
          </a:xfrm>
          <a:prstGeom prst="rect">
            <a:avLst/>
          </a:prstGeom>
        </p:spPr>
        <p:txBody>
          <a:bodyPr wrap="square">
            <a:spAutoFit/>
          </a:bodyPr>
          <a:lstStyle/>
          <a:p>
            <a:pPr fontAlgn="base"/>
            <a:r>
              <a:rPr lang="en-US" sz="2400" b="1" dirty="0" smtClean="0">
                <a:solidFill>
                  <a:srgbClr val="242729"/>
                </a:solidFill>
                <a:latin typeface="+mj-lt"/>
              </a:rPr>
              <a:t>Algorithm for Non-Recursive Traversal of TBT :-  </a:t>
            </a:r>
          </a:p>
          <a:p>
            <a:pPr fontAlgn="base"/>
            <a:endParaRPr lang="en-US" sz="2400" dirty="0" smtClean="0">
              <a:solidFill>
                <a:srgbClr val="242729"/>
              </a:solidFill>
              <a:latin typeface="+mj-lt"/>
            </a:endParaRPr>
          </a:p>
          <a:p>
            <a:pPr lvl="1" fontAlgn="base">
              <a:buFont typeface="+mj-lt"/>
              <a:buAutoNum type="arabicPeriod"/>
            </a:pPr>
            <a:r>
              <a:rPr lang="en-US" sz="2400" dirty="0" smtClean="0">
                <a:solidFill>
                  <a:srgbClr val="242729"/>
                </a:solidFill>
              </a:rPr>
              <a:t> Take current as root and </a:t>
            </a:r>
            <a:r>
              <a:rPr lang="en-US" sz="2400" dirty="0">
                <a:solidFill>
                  <a:srgbClr val="242729"/>
                </a:solidFill>
              </a:rPr>
              <a:t>print it.</a:t>
            </a:r>
          </a:p>
          <a:p>
            <a:pPr lvl="1" fontAlgn="base">
              <a:buFont typeface="+mj-lt"/>
              <a:buAutoNum type="arabicPeriod"/>
            </a:pPr>
            <a:endParaRPr lang="en-US" sz="2400" dirty="0" smtClean="0">
              <a:solidFill>
                <a:srgbClr val="242729"/>
              </a:solidFill>
              <a:latin typeface="+mj-lt"/>
            </a:endParaRPr>
          </a:p>
          <a:p>
            <a:pPr lvl="1" fontAlgn="base">
              <a:buFont typeface="+mj-lt"/>
              <a:buAutoNum type="arabicPeriod"/>
            </a:pPr>
            <a:r>
              <a:rPr lang="en-US" sz="2400" dirty="0" smtClean="0">
                <a:solidFill>
                  <a:srgbClr val="242729"/>
                </a:solidFill>
              </a:rPr>
              <a:t> Follow </a:t>
            </a:r>
            <a:r>
              <a:rPr lang="en-US" sz="2400" dirty="0">
                <a:solidFill>
                  <a:srgbClr val="242729"/>
                </a:solidFill>
              </a:rPr>
              <a:t>link </a:t>
            </a:r>
            <a:r>
              <a:rPr lang="en-US" sz="2400" dirty="0" smtClean="0">
                <a:solidFill>
                  <a:srgbClr val="242729"/>
                </a:solidFill>
              </a:rPr>
              <a:t>of left, Print it and continue this till leftmost node. </a:t>
            </a:r>
            <a:endParaRPr lang="en-US" sz="2400" dirty="0">
              <a:solidFill>
                <a:srgbClr val="242729"/>
              </a:solidFill>
            </a:endParaRPr>
          </a:p>
          <a:p>
            <a:pPr lvl="1" fontAlgn="base">
              <a:buFont typeface="+mj-lt"/>
              <a:buAutoNum type="arabicPeriod"/>
            </a:pPr>
            <a:endParaRPr lang="en-US" sz="2400" dirty="0" smtClean="0">
              <a:solidFill>
                <a:srgbClr val="242729"/>
              </a:solidFill>
              <a:latin typeface="+mj-lt"/>
            </a:endParaRPr>
          </a:p>
          <a:p>
            <a:pPr lvl="1" fontAlgn="base">
              <a:buFont typeface="+mj-lt"/>
              <a:buAutoNum type="arabicPeriod"/>
            </a:pPr>
            <a:r>
              <a:rPr lang="en-US" sz="2400" dirty="0">
                <a:solidFill>
                  <a:srgbClr val="242729"/>
                </a:solidFill>
              </a:rPr>
              <a:t>Follow thread to </a:t>
            </a:r>
            <a:r>
              <a:rPr lang="en-US" sz="2400" dirty="0" smtClean="0">
                <a:solidFill>
                  <a:srgbClr val="242729"/>
                </a:solidFill>
              </a:rPr>
              <a:t>right.</a:t>
            </a:r>
          </a:p>
          <a:p>
            <a:pPr lvl="1" fontAlgn="base">
              <a:buFont typeface="+mj-lt"/>
              <a:buAutoNum type="arabicPeriod"/>
            </a:pPr>
            <a:endParaRPr lang="en-US" sz="2400" dirty="0" smtClean="0">
              <a:solidFill>
                <a:srgbClr val="242729"/>
              </a:solidFill>
            </a:endParaRPr>
          </a:p>
          <a:p>
            <a:pPr lvl="1" fontAlgn="base">
              <a:buFont typeface="+mj-lt"/>
              <a:buAutoNum type="arabicPeriod"/>
            </a:pPr>
            <a:r>
              <a:rPr lang="en-US" sz="2400" dirty="0" smtClean="0">
                <a:solidFill>
                  <a:srgbClr val="242729"/>
                </a:solidFill>
              </a:rPr>
              <a:t> Follow link of right, print it.  </a:t>
            </a:r>
          </a:p>
          <a:p>
            <a:pPr lvl="1" fontAlgn="base">
              <a:buFont typeface="+mj-lt"/>
              <a:buAutoNum type="arabicPeriod"/>
            </a:pPr>
            <a:endParaRPr lang="en-US" sz="2400" dirty="0" smtClean="0">
              <a:solidFill>
                <a:srgbClr val="242729"/>
              </a:solidFill>
            </a:endParaRPr>
          </a:p>
          <a:p>
            <a:pPr lvl="1" fontAlgn="base">
              <a:buFont typeface="+mj-lt"/>
              <a:buAutoNum type="arabicPeriod"/>
            </a:pPr>
            <a:r>
              <a:rPr lang="en-US" sz="2400" i="1" dirty="0" smtClean="0">
                <a:solidFill>
                  <a:srgbClr val="242729"/>
                </a:solidFill>
                <a:latin typeface="+mj-lt"/>
              </a:rPr>
              <a:t> Repeat through step 2.</a:t>
            </a:r>
            <a:endParaRPr lang="en-US" sz="2400" b="0" i="0" dirty="0">
              <a:solidFill>
                <a:srgbClr val="242729"/>
              </a:solidFill>
              <a:effectLst/>
              <a:latin typeface="+mj-lt"/>
            </a:endParaRPr>
          </a:p>
        </p:txBody>
      </p:sp>
    </p:spTree>
    <p:extLst>
      <p:ext uri="{BB962C8B-B14F-4D97-AF65-F5344CB8AC3E}">
        <p14:creationId xmlns:p14="http://schemas.microsoft.com/office/powerpoint/2010/main" val="183313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Binary Search Tree</a:t>
            </a:r>
            <a:endParaRPr lang="en-US" b="1" dirty="0"/>
          </a:p>
        </p:txBody>
      </p:sp>
      <p:sp>
        <p:nvSpPr>
          <p:cNvPr id="3" name="Content Placeholder 2"/>
          <p:cNvSpPr>
            <a:spLocks noGrp="1"/>
          </p:cNvSpPr>
          <p:nvPr>
            <p:ph idx="1"/>
          </p:nvPr>
        </p:nvSpPr>
        <p:spPr>
          <a:xfrm>
            <a:off x="838200" y="1228726"/>
            <a:ext cx="4248150" cy="4948237"/>
          </a:xfrm>
        </p:spPr>
        <p:txBody>
          <a:bodyPr>
            <a:normAutofit/>
          </a:bodyPr>
          <a:lstStyle/>
          <a:p>
            <a:r>
              <a:rPr lang="en-US" b="1" u="sng" dirty="0"/>
              <a:t>Binary </a:t>
            </a:r>
            <a:r>
              <a:rPr lang="en-US" b="1" u="sng" dirty="0" smtClean="0"/>
              <a:t>Search Tree</a:t>
            </a:r>
            <a:endParaRPr lang="en-US" dirty="0" smtClean="0"/>
          </a:p>
          <a:p>
            <a:r>
              <a:rPr lang="en-US" dirty="0"/>
              <a:t>Binary Search Tree is a special kind of binary tree in which nodes are arranged in a specific order</a:t>
            </a:r>
            <a:r>
              <a:rPr lang="en-US" dirty="0" smtClean="0"/>
              <a:t>.</a:t>
            </a:r>
          </a:p>
          <a:p>
            <a:pPr fontAlgn="base"/>
            <a:r>
              <a:rPr lang="en-US" dirty="0"/>
              <a:t>In a binary search tree (BST), each node contains-</a:t>
            </a:r>
          </a:p>
          <a:p>
            <a:pPr lvl="1" fontAlgn="base"/>
            <a:r>
              <a:rPr lang="en-US" dirty="0"/>
              <a:t>Only smaller values in its left sub tree</a:t>
            </a:r>
          </a:p>
          <a:p>
            <a:pPr lvl="1" fontAlgn="base"/>
            <a:r>
              <a:rPr lang="en-US" dirty="0"/>
              <a:t>Only larger values in its right sub </a:t>
            </a:r>
            <a:r>
              <a:rPr lang="en-US" dirty="0" smtClean="0"/>
              <a:t>tree</a:t>
            </a:r>
            <a:endParaRPr lang="en-US"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pic>
        <p:nvPicPr>
          <p:cNvPr id="7" name="Picture 6" descr="https://www.gatevidyalay.com/wp-content/uploads/2018/07/Binary-Search-Tree-Example.png"/>
          <p:cNvPicPr/>
          <p:nvPr/>
        </p:nvPicPr>
        <p:blipFill>
          <a:blip r:embed="rId3">
            <a:extLst>
              <a:ext uri="{28A0092B-C50C-407E-A947-70E740481C1C}">
                <a14:useLocalDpi xmlns:a14="http://schemas.microsoft.com/office/drawing/2010/main" val="0"/>
              </a:ext>
            </a:extLst>
          </a:blip>
          <a:srcRect/>
          <a:stretch>
            <a:fillRect/>
          </a:stretch>
        </p:blipFill>
        <p:spPr bwMode="auto">
          <a:xfrm>
            <a:off x="5776912" y="1528763"/>
            <a:ext cx="5576888" cy="4648200"/>
          </a:xfrm>
          <a:prstGeom prst="rect">
            <a:avLst/>
          </a:prstGeom>
          <a:noFill/>
          <a:ln>
            <a:noFill/>
          </a:ln>
        </p:spPr>
      </p:pic>
    </p:spTree>
    <p:extLst>
      <p:ext uri="{BB962C8B-B14F-4D97-AF65-F5344CB8AC3E}">
        <p14:creationId xmlns:p14="http://schemas.microsoft.com/office/powerpoint/2010/main" val="428915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521"/>
            <a:ext cx="10515600" cy="636587"/>
          </a:xfrm>
        </p:spPr>
        <p:txBody>
          <a:bodyPr>
            <a:normAutofit fontScale="90000"/>
          </a:bodyPr>
          <a:lstStyle/>
          <a:p>
            <a:pPr algn="ctr"/>
            <a:r>
              <a:rPr lang="en-US" b="1" dirty="0" smtClean="0"/>
              <a:t>TBT – Non-Recursive Traversal – Pre-order</a:t>
            </a:r>
            <a:endParaRPr lang="en-US" b="1" dirty="0"/>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725" y="900114"/>
            <a:ext cx="4410075" cy="54562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625" y="660532"/>
            <a:ext cx="6286500" cy="5847755"/>
          </a:xfrm>
          <a:prstGeom prst="rect">
            <a:avLst/>
          </a:prstGeom>
        </p:spPr>
        <p:txBody>
          <a:bodyPr wrap="square">
            <a:spAutoFit/>
          </a:bodyPr>
          <a:lstStyle/>
          <a:p>
            <a:r>
              <a:rPr lang="en-US" sz="1700" dirty="0"/>
              <a:t>// Non-recursive Preorder Traversal of TBT</a:t>
            </a:r>
          </a:p>
          <a:p>
            <a:r>
              <a:rPr lang="en-US" sz="1700" dirty="0"/>
              <a:t>    void </a:t>
            </a:r>
            <a:r>
              <a:rPr lang="en-US" sz="1700" dirty="0" err="1"/>
              <a:t>preOrder</a:t>
            </a:r>
            <a:r>
              <a:rPr lang="en-US" sz="1700" dirty="0"/>
              <a:t>(Node *root)</a:t>
            </a:r>
          </a:p>
          <a:p>
            <a:r>
              <a:rPr lang="en-US" sz="1700" dirty="0"/>
              <a:t>    </a:t>
            </a:r>
            <a:r>
              <a:rPr lang="en-US" sz="1700" dirty="0" smtClean="0"/>
              <a:t>{   Node </a:t>
            </a:r>
            <a:r>
              <a:rPr lang="en-US" sz="1700" dirty="0"/>
              <a:t>*</a:t>
            </a:r>
            <a:r>
              <a:rPr lang="en-US" sz="1700" dirty="0" err="1"/>
              <a:t>ptr</a:t>
            </a:r>
            <a:r>
              <a:rPr lang="en-US" sz="1700" dirty="0"/>
              <a:t>;</a:t>
            </a:r>
          </a:p>
          <a:p>
            <a:r>
              <a:rPr lang="en-US" sz="1700" dirty="0"/>
              <a:t>        if(root==NULL)</a:t>
            </a:r>
          </a:p>
          <a:p>
            <a:r>
              <a:rPr lang="en-US" sz="1700" dirty="0"/>
              <a:t>        </a:t>
            </a:r>
            <a:r>
              <a:rPr lang="en-US" sz="1700" dirty="0" smtClean="0"/>
              <a:t>{  </a:t>
            </a:r>
            <a:r>
              <a:rPr lang="en-US" sz="1700" dirty="0" err="1" smtClean="0"/>
              <a:t>cout</a:t>
            </a:r>
            <a:r>
              <a:rPr lang="en-US" sz="1700" dirty="0"/>
              <a:t>&lt;&lt;"Tree is empty";</a:t>
            </a:r>
          </a:p>
          <a:p>
            <a:r>
              <a:rPr lang="en-US" sz="1700" dirty="0"/>
              <a:t>            return;</a:t>
            </a:r>
          </a:p>
          <a:p>
            <a:r>
              <a:rPr lang="en-US" sz="1700" dirty="0"/>
              <a:t>        }</a:t>
            </a:r>
          </a:p>
          <a:p>
            <a:r>
              <a:rPr lang="en-US" sz="1700" dirty="0"/>
              <a:t>        </a:t>
            </a:r>
            <a:r>
              <a:rPr lang="en-US" sz="1700" dirty="0" err="1"/>
              <a:t>ptr</a:t>
            </a:r>
            <a:r>
              <a:rPr lang="en-US" sz="1700" dirty="0"/>
              <a:t>=root;</a:t>
            </a:r>
          </a:p>
          <a:p>
            <a:r>
              <a:rPr lang="en-US" sz="1700" dirty="0"/>
              <a:t>        while(</a:t>
            </a:r>
            <a:r>
              <a:rPr lang="en-US" sz="1700" dirty="0" err="1"/>
              <a:t>ptr</a:t>
            </a:r>
            <a:r>
              <a:rPr lang="en-US" sz="1700" dirty="0"/>
              <a:t>!=NULL)</a:t>
            </a:r>
          </a:p>
          <a:p>
            <a:r>
              <a:rPr lang="en-US" sz="1700" dirty="0"/>
              <a:t>        </a:t>
            </a:r>
            <a:r>
              <a:rPr lang="en-US" sz="1700" dirty="0" smtClean="0"/>
              <a:t>{   </a:t>
            </a:r>
            <a:r>
              <a:rPr lang="en-US" sz="1700" dirty="0" err="1" smtClean="0"/>
              <a:t>cout</a:t>
            </a:r>
            <a:r>
              <a:rPr lang="en-US" sz="1700" dirty="0"/>
              <a:t>&lt;&lt;</a:t>
            </a:r>
            <a:r>
              <a:rPr lang="en-US" sz="1700" dirty="0" err="1"/>
              <a:t>ptr</a:t>
            </a:r>
            <a:r>
              <a:rPr lang="en-US" sz="1700" dirty="0"/>
              <a:t>-&gt;info&lt;&lt;" ";</a:t>
            </a:r>
          </a:p>
          <a:p>
            <a:r>
              <a:rPr lang="en-US" sz="1700" dirty="0"/>
              <a:t>            if(</a:t>
            </a:r>
            <a:r>
              <a:rPr lang="en-US" sz="1700" dirty="0" err="1"/>
              <a:t>ptr</a:t>
            </a:r>
            <a:r>
              <a:rPr lang="en-US" sz="1700" dirty="0"/>
              <a:t>-&gt;</a:t>
            </a:r>
            <a:r>
              <a:rPr lang="en-US" sz="1700" dirty="0" err="1"/>
              <a:t>lthread</a:t>
            </a:r>
            <a:r>
              <a:rPr lang="en-US" sz="1700" dirty="0"/>
              <a:t>==false)</a:t>
            </a:r>
          </a:p>
          <a:p>
            <a:r>
              <a:rPr lang="en-US" sz="1700" dirty="0"/>
              <a:t>                </a:t>
            </a:r>
            <a:r>
              <a:rPr lang="en-US" sz="1700" dirty="0" err="1"/>
              <a:t>ptr</a:t>
            </a:r>
            <a:r>
              <a:rPr lang="en-US" sz="1700" dirty="0"/>
              <a:t>=</a:t>
            </a:r>
            <a:r>
              <a:rPr lang="en-US" sz="1700" dirty="0" err="1"/>
              <a:t>ptr</a:t>
            </a:r>
            <a:r>
              <a:rPr lang="en-US" sz="1700" dirty="0"/>
              <a:t>-&gt;left;</a:t>
            </a:r>
          </a:p>
          <a:p>
            <a:r>
              <a:rPr lang="en-US" sz="1700" dirty="0"/>
              <a:t>            else if(</a:t>
            </a:r>
            <a:r>
              <a:rPr lang="en-US" sz="1700" dirty="0" err="1"/>
              <a:t>ptr</a:t>
            </a:r>
            <a:r>
              <a:rPr lang="en-US" sz="1700" dirty="0"/>
              <a:t>-&gt;</a:t>
            </a:r>
            <a:r>
              <a:rPr lang="en-US" sz="1700" dirty="0" err="1"/>
              <a:t>rthread</a:t>
            </a:r>
            <a:r>
              <a:rPr lang="en-US" sz="1700" dirty="0"/>
              <a:t>==false)</a:t>
            </a:r>
          </a:p>
          <a:p>
            <a:r>
              <a:rPr lang="en-US" sz="1700" dirty="0"/>
              <a:t>                </a:t>
            </a:r>
            <a:r>
              <a:rPr lang="en-US" sz="1700" dirty="0" err="1"/>
              <a:t>ptr</a:t>
            </a:r>
            <a:r>
              <a:rPr lang="en-US" sz="1700" dirty="0"/>
              <a:t>=</a:t>
            </a:r>
            <a:r>
              <a:rPr lang="en-US" sz="1700" dirty="0" err="1"/>
              <a:t>ptr</a:t>
            </a:r>
            <a:r>
              <a:rPr lang="en-US" sz="1700" dirty="0"/>
              <a:t>-&gt;right;</a:t>
            </a:r>
          </a:p>
          <a:p>
            <a:r>
              <a:rPr lang="en-US" sz="1700" dirty="0"/>
              <a:t>            else</a:t>
            </a:r>
          </a:p>
          <a:p>
            <a:r>
              <a:rPr lang="en-US" sz="1700" dirty="0"/>
              <a:t>            </a:t>
            </a:r>
            <a:r>
              <a:rPr lang="en-US" sz="1700" dirty="0" smtClean="0"/>
              <a:t>{  while(</a:t>
            </a:r>
            <a:r>
              <a:rPr lang="en-US" sz="1700" dirty="0" err="1" smtClean="0"/>
              <a:t>ptr</a:t>
            </a:r>
            <a:r>
              <a:rPr lang="en-US" sz="1700" dirty="0"/>
              <a:t>!=NULL &amp;&amp; </a:t>
            </a:r>
            <a:r>
              <a:rPr lang="en-US" sz="1700" dirty="0" err="1"/>
              <a:t>ptr</a:t>
            </a:r>
            <a:r>
              <a:rPr lang="en-US" sz="1700" dirty="0"/>
              <a:t>-&gt;</a:t>
            </a:r>
            <a:r>
              <a:rPr lang="en-US" sz="1700" dirty="0" err="1"/>
              <a:t>rthread</a:t>
            </a:r>
            <a:r>
              <a:rPr lang="en-US" sz="1700" dirty="0"/>
              <a:t>==true)</a:t>
            </a:r>
          </a:p>
          <a:p>
            <a:r>
              <a:rPr lang="en-US" sz="1700" dirty="0"/>
              <a:t>                    </a:t>
            </a:r>
            <a:r>
              <a:rPr lang="en-US" sz="1700" dirty="0" err="1"/>
              <a:t>ptr</a:t>
            </a:r>
            <a:r>
              <a:rPr lang="en-US" sz="1700" dirty="0"/>
              <a:t>=</a:t>
            </a:r>
            <a:r>
              <a:rPr lang="en-US" sz="1700" dirty="0" err="1"/>
              <a:t>ptr</a:t>
            </a:r>
            <a:r>
              <a:rPr lang="en-US" sz="1700" dirty="0"/>
              <a:t>-&gt;right;    // go to successor / parent</a:t>
            </a:r>
          </a:p>
          <a:p>
            <a:r>
              <a:rPr lang="en-US" sz="1700" dirty="0"/>
              <a:t>                if(</a:t>
            </a:r>
            <a:r>
              <a:rPr lang="en-US" sz="1700" dirty="0" err="1"/>
              <a:t>ptr</a:t>
            </a:r>
            <a:r>
              <a:rPr lang="en-US" sz="1700" dirty="0"/>
              <a:t>!=NULL)</a:t>
            </a:r>
          </a:p>
          <a:p>
            <a:r>
              <a:rPr lang="en-US" sz="1700" dirty="0"/>
              <a:t>                    </a:t>
            </a:r>
            <a:r>
              <a:rPr lang="en-US" sz="1700" dirty="0" err="1"/>
              <a:t>ptr</a:t>
            </a:r>
            <a:r>
              <a:rPr lang="en-US" sz="1700" dirty="0"/>
              <a:t>=</a:t>
            </a:r>
            <a:r>
              <a:rPr lang="en-US" sz="1700" dirty="0" err="1"/>
              <a:t>ptr</a:t>
            </a:r>
            <a:r>
              <a:rPr lang="en-US" sz="1700" dirty="0"/>
              <a:t>-&gt;right;    // go to right child of successor / parent</a:t>
            </a:r>
          </a:p>
          <a:p>
            <a:r>
              <a:rPr lang="en-US" sz="1700" dirty="0"/>
              <a:t>            }</a:t>
            </a:r>
          </a:p>
          <a:p>
            <a:r>
              <a:rPr lang="en-US" sz="1700" dirty="0"/>
              <a:t>        }</a:t>
            </a:r>
          </a:p>
          <a:p>
            <a:r>
              <a:rPr lang="en-US" sz="1700" dirty="0"/>
              <a:t>    }/*End of pre-order*/</a:t>
            </a:r>
          </a:p>
        </p:txBody>
      </p:sp>
    </p:spTree>
    <p:extLst>
      <p:ext uri="{BB962C8B-B14F-4D97-AF65-F5344CB8AC3E}">
        <p14:creationId xmlns:p14="http://schemas.microsoft.com/office/powerpoint/2010/main" val="662619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534"/>
            <a:ext cx="10515600" cy="636587"/>
          </a:xfrm>
        </p:spPr>
        <p:txBody>
          <a:bodyPr>
            <a:normAutofit fontScale="90000"/>
          </a:bodyPr>
          <a:lstStyle/>
          <a:p>
            <a:pPr algn="ctr"/>
            <a:r>
              <a:rPr lang="en-US" dirty="0" smtClean="0">
                <a:solidFill>
                  <a:srgbClr val="FF0000"/>
                </a:solidFill>
              </a:rPr>
              <a:t>TBT – Non-Recursive Traversal – Post-order</a:t>
            </a:r>
            <a:endParaRPr lang="en-US" dirty="0">
              <a:solidFill>
                <a:srgbClr val="FF0000"/>
              </a:solidFill>
            </a:endParaRPr>
          </a:p>
        </p:txBody>
      </p:sp>
      <p:sp>
        <p:nvSpPr>
          <p:cNvPr id="5" name="Footer Placeholder 4"/>
          <p:cNvSpPr>
            <a:spLocks noGrp="1"/>
          </p:cNvSpPr>
          <p:nvPr>
            <p:ph type="ftr" sz="quarter" idx="11"/>
          </p:nvPr>
        </p:nvSpPr>
        <p:spPr>
          <a:xfrm>
            <a:off x="1500188" y="6442078"/>
            <a:ext cx="8858250" cy="365125"/>
          </a:xfrm>
        </p:spPr>
        <p:txBody>
          <a:bodyPr/>
          <a:lstStyle/>
          <a:p>
            <a:r>
              <a:rPr lang="en-US" dirty="0"/>
              <a:t>https://www.geeksforgeeks.org/threaded-binary-tree/</a:t>
            </a:r>
          </a:p>
        </p:txBody>
      </p:sp>
      <p:pic>
        <p:nvPicPr>
          <p:cNvPr id="1026" name="Picture 2" descr="threaded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1083003"/>
            <a:ext cx="4310062" cy="51177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8172" y="863739"/>
            <a:ext cx="6076953" cy="5632311"/>
          </a:xfrm>
          <a:prstGeom prst="rect">
            <a:avLst/>
          </a:prstGeom>
        </p:spPr>
        <p:txBody>
          <a:bodyPr wrap="square">
            <a:spAutoFit/>
          </a:bodyPr>
          <a:lstStyle/>
          <a:p>
            <a:pPr fontAlgn="base"/>
            <a:r>
              <a:rPr lang="en-US" sz="2400" b="1" dirty="0" smtClean="0">
                <a:solidFill>
                  <a:srgbClr val="242729"/>
                </a:solidFill>
                <a:latin typeface="+mj-lt"/>
              </a:rPr>
              <a:t>Algorithm for Non-Recursive Traversal of TBT :-  </a:t>
            </a:r>
          </a:p>
          <a:p>
            <a:pPr fontAlgn="base"/>
            <a:endParaRPr lang="en-US" sz="2400" dirty="0" smtClean="0">
              <a:solidFill>
                <a:srgbClr val="242729"/>
              </a:solidFill>
              <a:latin typeface="+mj-lt"/>
            </a:endParaRPr>
          </a:p>
          <a:p>
            <a:pPr lvl="1" fontAlgn="base">
              <a:buFont typeface="+mj-lt"/>
              <a:buAutoNum type="arabicPeriod"/>
            </a:pPr>
            <a:r>
              <a:rPr lang="en-US" sz="2400" dirty="0">
                <a:solidFill>
                  <a:srgbClr val="242729"/>
                </a:solidFill>
              </a:rPr>
              <a:t>Start at </a:t>
            </a:r>
            <a:r>
              <a:rPr lang="en-US" sz="2400" dirty="0" smtClean="0">
                <a:solidFill>
                  <a:srgbClr val="242729"/>
                </a:solidFill>
              </a:rPr>
              <a:t>the root.</a:t>
            </a:r>
            <a:endParaRPr lang="en-US" sz="2400" dirty="0">
              <a:solidFill>
                <a:srgbClr val="242729"/>
              </a:solidFill>
            </a:endParaRPr>
          </a:p>
          <a:p>
            <a:pPr lvl="1" fontAlgn="base">
              <a:buFont typeface="+mj-lt"/>
              <a:buAutoNum type="arabicPeriod"/>
            </a:pPr>
            <a:endParaRPr lang="en-US" sz="2400" dirty="0" smtClean="0">
              <a:solidFill>
                <a:srgbClr val="242729"/>
              </a:solidFill>
              <a:latin typeface="+mj-lt"/>
            </a:endParaRPr>
          </a:p>
          <a:p>
            <a:pPr lvl="1" fontAlgn="base">
              <a:buFont typeface="+mj-lt"/>
              <a:buAutoNum type="arabicPeriod"/>
            </a:pPr>
            <a:r>
              <a:rPr lang="en-US" sz="2400" dirty="0">
                <a:solidFill>
                  <a:srgbClr val="242729"/>
                </a:solidFill>
              </a:rPr>
              <a:t>Follow link </a:t>
            </a:r>
            <a:r>
              <a:rPr lang="en-US" sz="2400" dirty="0" smtClean="0">
                <a:solidFill>
                  <a:srgbClr val="242729"/>
                </a:solidFill>
              </a:rPr>
              <a:t>of left to go to leftmost node and Print </a:t>
            </a:r>
            <a:r>
              <a:rPr lang="en-US" sz="2400" dirty="0">
                <a:solidFill>
                  <a:srgbClr val="242729"/>
                </a:solidFill>
              </a:rPr>
              <a:t>it.</a:t>
            </a:r>
          </a:p>
          <a:p>
            <a:pPr lvl="1" fontAlgn="base">
              <a:buFont typeface="+mj-lt"/>
              <a:buAutoNum type="arabicPeriod"/>
            </a:pPr>
            <a:endParaRPr lang="en-US" sz="2400" dirty="0" smtClean="0">
              <a:solidFill>
                <a:srgbClr val="242729"/>
              </a:solidFill>
              <a:latin typeface="+mj-lt"/>
            </a:endParaRPr>
          </a:p>
          <a:p>
            <a:pPr lvl="1" fontAlgn="base">
              <a:buFont typeface="+mj-lt"/>
              <a:buAutoNum type="arabicPeriod"/>
            </a:pPr>
            <a:r>
              <a:rPr lang="en-US" sz="2400" dirty="0" smtClean="0">
                <a:solidFill>
                  <a:srgbClr val="242729"/>
                </a:solidFill>
              </a:rPr>
              <a:t> Follow </a:t>
            </a:r>
            <a:r>
              <a:rPr lang="en-US" sz="2400" dirty="0">
                <a:solidFill>
                  <a:srgbClr val="242729"/>
                </a:solidFill>
              </a:rPr>
              <a:t>thread to </a:t>
            </a:r>
            <a:r>
              <a:rPr lang="en-US" sz="2400" dirty="0" smtClean="0">
                <a:solidFill>
                  <a:srgbClr val="242729"/>
                </a:solidFill>
              </a:rPr>
              <a:t>right.</a:t>
            </a:r>
          </a:p>
          <a:p>
            <a:pPr lvl="1" fontAlgn="base">
              <a:buFont typeface="+mj-lt"/>
              <a:buAutoNum type="arabicPeriod"/>
            </a:pPr>
            <a:endParaRPr lang="en-US" sz="2400" dirty="0" smtClean="0">
              <a:solidFill>
                <a:srgbClr val="242729"/>
              </a:solidFill>
            </a:endParaRPr>
          </a:p>
          <a:p>
            <a:pPr lvl="1" fontAlgn="base">
              <a:buFont typeface="+mj-lt"/>
              <a:buAutoNum type="arabicPeriod"/>
            </a:pPr>
            <a:r>
              <a:rPr lang="en-US" sz="2400" dirty="0">
                <a:solidFill>
                  <a:srgbClr val="242729"/>
                </a:solidFill>
              </a:rPr>
              <a:t> </a:t>
            </a:r>
            <a:r>
              <a:rPr lang="en-US" sz="2400" dirty="0" smtClean="0">
                <a:solidFill>
                  <a:srgbClr val="242729"/>
                </a:solidFill>
              </a:rPr>
              <a:t>Follow link to right to go to leftmost node and print it.</a:t>
            </a:r>
          </a:p>
          <a:p>
            <a:pPr lvl="1" fontAlgn="base">
              <a:buFont typeface="+mj-lt"/>
              <a:buAutoNum type="arabicPeriod"/>
            </a:pPr>
            <a:endParaRPr lang="en-US" sz="2400" dirty="0" smtClean="0">
              <a:solidFill>
                <a:srgbClr val="242729"/>
              </a:solidFill>
            </a:endParaRPr>
          </a:p>
          <a:p>
            <a:pPr lvl="1" fontAlgn="base">
              <a:buFont typeface="+mj-lt"/>
              <a:buAutoNum type="arabicPeriod"/>
            </a:pPr>
            <a:r>
              <a:rPr lang="en-US" sz="2400" dirty="0">
                <a:solidFill>
                  <a:srgbClr val="242729"/>
                </a:solidFill>
              </a:rPr>
              <a:t> </a:t>
            </a:r>
            <a:r>
              <a:rPr lang="en-US" sz="2400" dirty="0" smtClean="0">
                <a:solidFill>
                  <a:srgbClr val="242729"/>
                </a:solidFill>
              </a:rPr>
              <a:t>Follow thread to left and print it.</a:t>
            </a:r>
          </a:p>
          <a:p>
            <a:pPr lvl="1" fontAlgn="base">
              <a:buFont typeface="+mj-lt"/>
              <a:buAutoNum type="arabicPeriod"/>
            </a:pPr>
            <a:endParaRPr lang="en-US" sz="2400" dirty="0" smtClean="0">
              <a:solidFill>
                <a:srgbClr val="242729"/>
              </a:solidFill>
            </a:endParaRPr>
          </a:p>
          <a:p>
            <a:pPr lvl="1" fontAlgn="base">
              <a:buFont typeface="+mj-lt"/>
              <a:buAutoNum type="arabicPeriod"/>
            </a:pPr>
            <a:r>
              <a:rPr lang="en-US" sz="2400" i="1" dirty="0" smtClean="0">
                <a:solidFill>
                  <a:srgbClr val="242729"/>
                </a:solidFill>
                <a:latin typeface="+mj-lt"/>
              </a:rPr>
              <a:t>(</a:t>
            </a:r>
            <a:r>
              <a:rPr lang="en-US" sz="2400" i="1" dirty="0">
                <a:solidFill>
                  <a:srgbClr val="242729"/>
                </a:solidFill>
                <a:latin typeface="+mj-lt"/>
              </a:rPr>
              <a:t>repeat)</a:t>
            </a:r>
            <a:endParaRPr lang="en-US" sz="2400" b="0" i="0" dirty="0">
              <a:solidFill>
                <a:srgbClr val="242729"/>
              </a:solidFill>
              <a:effectLst/>
              <a:latin typeface="+mj-lt"/>
            </a:endParaRPr>
          </a:p>
        </p:txBody>
      </p:sp>
    </p:spTree>
    <p:extLst>
      <p:ext uri="{BB962C8B-B14F-4D97-AF65-F5344CB8AC3E}">
        <p14:creationId xmlns:p14="http://schemas.microsoft.com/office/powerpoint/2010/main" val="605231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8" name="Title 1"/>
          <p:cNvSpPr>
            <a:spLocks noGrp="1"/>
          </p:cNvSpPr>
          <p:nvPr>
            <p:ph type="title"/>
          </p:nvPr>
        </p:nvSpPr>
        <p:spPr>
          <a:xfrm>
            <a:off x="838200" y="365126"/>
            <a:ext cx="10515600" cy="863600"/>
          </a:xfrm>
        </p:spPr>
        <p:txBody>
          <a:bodyPr/>
          <a:lstStyle/>
          <a:p>
            <a:pPr algn="ctr"/>
            <a:r>
              <a:rPr lang="en-US" b="1" dirty="0" smtClean="0"/>
              <a:t>Threaded Binary Tree</a:t>
            </a:r>
            <a:endParaRPr lang="en-US" b="1" dirty="0"/>
          </a:p>
        </p:txBody>
      </p:sp>
      <p:sp>
        <p:nvSpPr>
          <p:cNvPr id="9" name="Content Placeholder 2"/>
          <p:cNvSpPr>
            <a:spLocks noGrp="1"/>
          </p:cNvSpPr>
          <p:nvPr>
            <p:ph idx="1"/>
          </p:nvPr>
        </p:nvSpPr>
        <p:spPr>
          <a:xfrm>
            <a:off x="838200" y="1363662"/>
            <a:ext cx="5934075" cy="4992688"/>
          </a:xfrm>
        </p:spPr>
        <p:txBody>
          <a:bodyPr>
            <a:normAutofit fontScale="25000" lnSpcReduction="20000"/>
          </a:bodyPr>
          <a:lstStyle/>
          <a:p>
            <a:pPr fontAlgn="base"/>
            <a:endParaRPr lang="en-US" dirty="0"/>
          </a:p>
          <a:p>
            <a:pPr algn="just" eaLnBrk="0" fontAlgn="base" hangingPunct="0">
              <a:lnSpc>
                <a:spcPct val="120000"/>
              </a:lnSpc>
              <a:spcBef>
                <a:spcPct val="0"/>
              </a:spcBef>
              <a:spcAft>
                <a:spcPct val="0"/>
              </a:spcAft>
            </a:pPr>
            <a:r>
              <a:rPr lang="en-US" sz="7200" b="1" dirty="0">
                <a:solidFill>
                  <a:srgbClr val="292929"/>
                </a:solidFill>
                <a:latin typeface="Calibri Light" panose="020F0302020204030204" pitchFamily="34" charset="0"/>
              </a:rPr>
              <a:t>Threaded Binary Trees by name suggests that the nodes are connected with </a:t>
            </a:r>
            <a:r>
              <a:rPr lang="en-US" sz="7200" b="1" dirty="0" smtClean="0">
                <a:solidFill>
                  <a:srgbClr val="292929"/>
                </a:solidFill>
                <a:latin typeface="Calibri Light" panose="020F0302020204030204" pitchFamily="34" charset="0"/>
              </a:rPr>
              <a:t>threads / links. </a:t>
            </a:r>
          </a:p>
          <a:p>
            <a:pPr algn="just" eaLnBrk="0" fontAlgn="base" hangingPunct="0">
              <a:lnSpc>
                <a:spcPct val="120000"/>
              </a:lnSpc>
              <a:spcBef>
                <a:spcPct val="0"/>
              </a:spcBef>
              <a:spcAft>
                <a:spcPct val="0"/>
              </a:spcAft>
            </a:pPr>
            <a:endParaRPr lang="en-US" sz="7200" b="1" dirty="0" smtClean="0">
              <a:solidFill>
                <a:srgbClr val="292929"/>
              </a:solidFill>
              <a:latin typeface="Calibri Light" panose="020F0302020204030204" pitchFamily="34" charset="0"/>
            </a:endParaRPr>
          </a:p>
          <a:p>
            <a:pPr algn="just" eaLnBrk="0" fontAlgn="base" hangingPunct="0">
              <a:lnSpc>
                <a:spcPct val="120000"/>
              </a:lnSpc>
              <a:spcBef>
                <a:spcPct val="0"/>
              </a:spcBef>
              <a:spcAft>
                <a:spcPct val="0"/>
              </a:spcAft>
            </a:pPr>
            <a:r>
              <a:rPr lang="en-US" sz="7200" b="1" dirty="0" smtClean="0">
                <a:solidFill>
                  <a:srgbClr val="292929"/>
                </a:solidFill>
                <a:latin typeface="Calibri Light" panose="020F0302020204030204" pitchFamily="34" charset="0"/>
              </a:rPr>
              <a:t>This </a:t>
            </a:r>
            <a:r>
              <a:rPr lang="en-US" sz="7200" b="1" dirty="0">
                <a:solidFill>
                  <a:srgbClr val="292929"/>
                </a:solidFill>
                <a:latin typeface="Calibri Light" panose="020F0302020204030204" pitchFamily="34" charset="0"/>
              </a:rPr>
              <a:t>uses linked representation of the </a:t>
            </a:r>
            <a:r>
              <a:rPr lang="en-US" sz="7200" b="1" dirty="0" smtClean="0">
                <a:solidFill>
                  <a:srgbClr val="292929"/>
                </a:solidFill>
                <a:latin typeface="Calibri Light" panose="020F0302020204030204" pitchFamily="34" charset="0"/>
              </a:rPr>
              <a:t>binary tree to make it threaded binary tree. </a:t>
            </a:r>
          </a:p>
          <a:p>
            <a:pPr algn="just" eaLnBrk="0" fontAlgn="base" hangingPunct="0">
              <a:lnSpc>
                <a:spcPct val="120000"/>
              </a:lnSpc>
              <a:spcBef>
                <a:spcPct val="0"/>
              </a:spcBef>
              <a:spcAft>
                <a:spcPct val="0"/>
              </a:spcAft>
            </a:pPr>
            <a:endParaRPr lang="en-US" sz="7200" b="1" dirty="0" smtClean="0">
              <a:solidFill>
                <a:srgbClr val="292929"/>
              </a:solidFill>
              <a:latin typeface="Calibri Light" panose="020F0302020204030204" pitchFamily="34" charset="0"/>
            </a:endParaRPr>
          </a:p>
          <a:p>
            <a:pPr algn="just" eaLnBrk="0" fontAlgn="base" hangingPunct="0">
              <a:lnSpc>
                <a:spcPct val="120000"/>
              </a:lnSpc>
              <a:spcBef>
                <a:spcPct val="0"/>
              </a:spcBef>
              <a:spcAft>
                <a:spcPct val="0"/>
              </a:spcAft>
            </a:pPr>
            <a:r>
              <a:rPr lang="en-US" altLang="en-US" sz="7200" b="1" dirty="0" smtClean="0">
                <a:solidFill>
                  <a:srgbClr val="202122"/>
                </a:solidFill>
                <a:latin typeface="+mj-lt"/>
                <a:cs typeface="Arial" panose="020B0604020202020204" pitchFamily="34" charset="0"/>
              </a:rPr>
              <a:t>A </a:t>
            </a:r>
            <a:r>
              <a:rPr lang="en-US" altLang="en-US" sz="7200" b="1" dirty="0">
                <a:solidFill>
                  <a:srgbClr val="202122"/>
                </a:solidFill>
                <a:latin typeface="+mj-lt"/>
                <a:cs typeface="Arial" panose="020B0604020202020204" pitchFamily="34" charset="0"/>
              </a:rPr>
              <a:t>threaded binary tree is defined as follows</a:t>
            </a:r>
            <a:r>
              <a:rPr lang="en-US" altLang="en-US" sz="7200" b="1" dirty="0" smtClean="0">
                <a:solidFill>
                  <a:srgbClr val="202122"/>
                </a:solidFill>
                <a:latin typeface="+mj-lt"/>
                <a:cs typeface="Arial" panose="020B0604020202020204" pitchFamily="34" charset="0"/>
              </a:rPr>
              <a:t>:</a:t>
            </a:r>
          </a:p>
          <a:p>
            <a:pPr algn="just" eaLnBrk="0" fontAlgn="base" hangingPunct="0">
              <a:lnSpc>
                <a:spcPct val="120000"/>
              </a:lnSpc>
              <a:spcBef>
                <a:spcPct val="0"/>
              </a:spcBef>
              <a:spcAft>
                <a:spcPct val="0"/>
              </a:spcAft>
            </a:pPr>
            <a:endParaRPr lang="en-US" altLang="en-US" sz="7200" b="1" dirty="0" smtClean="0">
              <a:solidFill>
                <a:srgbClr val="202122"/>
              </a:solidFill>
              <a:latin typeface="+mj-lt"/>
              <a:cs typeface="Arial" panose="020B0604020202020204" pitchFamily="34" charset="0"/>
            </a:endParaRPr>
          </a:p>
          <a:p>
            <a:pPr algn="just" eaLnBrk="0" fontAlgn="base" hangingPunct="0">
              <a:lnSpc>
                <a:spcPct val="120000"/>
              </a:lnSpc>
              <a:spcBef>
                <a:spcPct val="0"/>
              </a:spcBef>
              <a:spcAft>
                <a:spcPct val="0"/>
              </a:spcAft>
            </a:pPr>
            <a:r>
              <a:rPr lang="en-US" altLang="en-US" sz="7200" b="1" dirty="0" smtClean="0">
                <a:latin typeface="+mj-lt"/>
              </a:rPr>
              <a:t>"</a:t>
            </a:r>
            <a:r>
              <a:rPr lang="en-US" altLang="en-US" sz="7200" b="1" dirty="0">
                <a:latin typeface="+mj-lt"/>
              </a:rPr>
              <a:t>A binary tree is </a:t>
            </a:r>
            <a:r>
              <a:rPr lang="en-US" altLang="en-US" sz="7200" b="1" i="1" dirty="0">
                <a:latin typeface="+mj-lt"/>
              </a:rPr>
              <a:t>threaded</a:t>
            </a:r>
            <a:r>
              <a:rPr lang="en-US" altLang="en-US" sz="7200" b="1" dirty="0">
                <a:latin typeface="+mj-lt"/>
              </a:rPr>
              <a:t> by making all right child pointers that would normally be null point to the </a:t>
            </a:r>
            <a:r>
              <a:rPr lang="en-US" altLang="en-US" sz="7200" b="1" dirty="0">
                <a:solidFill>
                  <a:srgbClr val="FF0000"/>
                </a:solidFill>
                <a:latin typeface="+mj-lt"/>
              </a:rPr>
              <a:t>in-order successor </a:t>
            </a:r>
            <a:r>
              <a:rPr lang="en-US" altLang="en-US" sz="7200" b="1" dirty="0">
                <a:latin typeface="+mj-lt"/>
              </a:rPr>
              <a:t>of the node (if it exists), and all left child pointers that would normally be null point to the </a:t>
            </a:r>
            <a:r>
              <a:rPr lang="en-US" altLang="en-US" sz="7200" b="1" dirty="0">
                <a:solidFill>
                  <a:srgbClr val="FF0000"/>
                </a:solidFill>
                <a:latin typeface="+mj-lt"/>
              </a:rPr>
              <a:t>in-order predecessor </a:t>
            </a:r>
            <a:r>
              <a:rPr lang="en-US" altLang="en-US" sz="7200" b="1" dirty="0">
                <a:latin typeface="+mj-lt"/>
              </a:rPr>
              <a:t>of the node</a:t>
            </a:r>
            <a:r>
              <a:rPr lang="en-US" altLang="en-US" sz="7200" b="1" dirty="0" smtClean="0">
                <a:latin typeface="+mj-lt"/>
              </a:rPr>
              <a:t>.“</a:t>
            </a:r>
          </a:p>
          <a:p>
            <a:pPr algn="just" eaLnBrk="0" fontAlgn="base" hangingPunct="0">
              <a:lnSpc>
                <a:spcPct val="120000"/>
              </a:lnSpc>
              <a:spcBef>
                <a:spcPct val="0"/>
              </a:spcBef>
              <a:spcAft>
                <a:spcPct val="0"/>
              </a:spcAft>
            </a:pPr>
            <a:endParaRPr lang="en-US" altLang="en-US" sz="7200" b="1" baseline="30000" dirty="0">
              <a:solidFill>
                <a:srgbClr val="0B0080"/>
              </a:solidFill>
              <a:latin typeface="+mj-lt"/>
            </a:endParaRPr>
          </a:p>
          <a:p>
            <a:pPr algn="just" eaLnBrk="0" fontAlgn="base" hangingPunct="0">
              <a:lnSpc>
                <a:spcPct val="120000"/>
              </a:lnSpc>
              <a:spcBef>
                <a:spcPct val="0"/>
              </a:spcBef>
              <a:spcAft>
                <a:spcPct val="0"/>
              </a:spcAft>
            </a:pPr>
            <a:r>
              <a:rPr lang="en-US" altLang="en-US" sz="7200" b="1" baseline="30000" dirty="0" smtClean="0">
                <a:solidFill>
                  <a:srgbClr val="0B0080"/>
                </a:solidFill>
                <a:latin typeface="+mj-lt"/>
              </a:rPr>
              <a:t>In-order – A,B,C,D,E,F,G,H,I</a:t>
            </a:r>
          </a:p>
          <a:p>
            <a:pPr algn="just" eaLnBrk="0" fontAlgn="base" hangingPunct="0">
              <a:lnSpc>
                <a:spcPct val="120000"/>
              </a:lnSpc>
              <a:spcBef>
                <a:spcPct val="0"/>
              </a:spcBef>
              <a:spcAft>
                <a:spcPct val="0"/>
              </a:spcAft>
            </a:pPr>
            <a:endParaRPr lang="en-US" altLang="en-US" sz="7200" b="1" baseline="30000" dirty="0">
              <a:solidFill>
                <a:srgbClr val="0B0080"/>
              </a:solidFill>
              <a:latin typeface="+mj-lt"/>
            </a:endParaRPr>
          </a:p>
          <a:p>
            <a:pPr algn="just" eaLnBrk="0" fontAlgn="base" hangingPunct="0">
              <a:lnSpc>
                <a:spcPct val="120000"/>
              </a:lnSpc>
              <a:spcBef>
                <a:spcPct val="0"/>
              </a:spcBef>
              <a:spcAft>
                <a:spcPct val="0"/>
              </a:spcAft>
            </a:pPr>
            <a:r>
              <a:rPr lang="en-US" altLang="en-US" sz="7200" b="1" baseline="30000" dirty="0" smtClean="0">
                <a:solidFill>
                  <a:srgbClr val="0B0080"/>
                </a:solidFill>
                <a:latin typeface="+mj-lt"/>
              </a:rPr>
              <a:t>In-order Successor – Immediate next in In-Order Traversal,</a:t>
            </a:r>
          </a:p>
          <a:p>
            <a:pPr algn="just" eaLnBrk="0" fontAlgn="base" hangingPunct="0">
              <a:lnSpc>
                <a:spcPct val="120000"/>
              </a:lnSpc>
              <a:spcBef>
                <a:spcPct val="0"/>
              </a:spcBef>
              <a:spcAft>
                <a:spcPct val="0"/>
              </a:spcAft>
            </a:pPr>
            <a:endParaRPr lang="en-US" altLang="en-US" sz="7200" b="1" baseline="30000" dirty="0">
              <a:solidFill>
                <a:srgbClr val="0B0080"/>
              </a:solidFill>
              <a:latin typeface="+mj-lt"/>
            </a:endParaRPr>
          </a:p>
          <a:p>
            <a:pPr algn="just" eaLnBrk="0" fontAlgn="base" hangingPunct="0">
              <a:lnSpc>
                <a:spcPct val="120000"/>
              </a:lnSpc>
              <a:spcBef>
                <a:spcPct val="0"/>
              </a:spcBef>
              <a:spcAft>
                <a:spcPct val="0"/>
              </a:spcAft>
            </a:pPr>
            <a:r>
              <a:rPr lang="en-US" altLang="en-US" sz="7200" b="1" baseline="30000" dirty="0" smtClean="0">
                <a:solidFill>
                  <a:srgbClr val="0B0080"/>
                </a:solidFill>
                <a:latin typeface="+mj-lt"/>
              </a:rPr>
              <a:t>In-order Predecessor – Immediate previous in the In-Order Traversal.</a:t>
            </a:r>
            <a:endParaRPr lang="en-US" altLang="en-US" sz="7200" b="1" baseline="30000" dirty="0">
              <a:solidFill>
                <a:srgbClr val="0B0080"/>
              </a:solidFill>
              <a:latin typeface="+mj-lt"/>
            </a:endParaRPr>
          </a:p>
        </p:txBody>
      </p:sp>
      <p:pic>
        <p:nvPicPr>
          <p:cNvPr id="10" name="Picture 7" descr="https://upload.wikimedia.org/wikipedia/commons/thumb/7/7a/Threaded_tree.svg/800px-Threaded_tre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4" y="1557338"/>
            <a:ext cx="4181475" cy="455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5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8" name="Title 1"/>
          <p:cNvSpPr>
            <a:spLocks noGrp="1"/>
          </p:cNvSpPr>
          <p:nvPr>
            <p:ph type="title"/>
          </p:nvPr>
        </p:nvSpPr>
        <p:spPr>
          <a:xfrm>
            <a:off x="838200" y="365126"/>
            <a:ext cx="10515600" cy="863600"/>
          </a:xfrm>
        </p:spPr>
        <p:txBody>
          <a:bodyPr>
            <a:normAutofit/>
          </a:bodyPr>
          <a:lstStyle/>
          <a:p>
            <a:pPr algn="ctr"/>
            <a:r>
              <a:rPr lang="en-US" b="1" dirty="0" smtClean="0"/>
              <a:t>Advantages of TBT Over BST / BT</a:t>
            </a:r>
            <a:endParaRPr lang="en-US" b="1" dirty="0"/>
          </a:p>
        </p:txBody>
      </p:sp>
      <p:sp>
        <p:nvSpPr>
          <p:cNvPr id="9" name="Content Placeholder 2"/>
          <p:cNvSpPr>
            <a:spLocks noGrp="1"/>
          </p:cNvSpPr>
          <p:nvPr>
            <p:ph idx="1"/>
          </p:nvPr>
        </p:nvSpPr>
        <p:spPr>
          <a:xfrm>
            <a:off x="838200" y="1363662"/>
            <a:ext cx="10515600" cy="4779963"/>
          </a:xfrm>
        </p:spPr>
        <p:txBody>
          <a:bodyPr>
            <a:normAutofit/>
          </a:bodyPr>
          <a:lstStyle/>
          <a:p>
            <a:r>
              <a:rPr lang="en-US" sz="2400" i="1" dirty="0" smtClean="0"/>
              <a:t>In </a:t>
            </a:r>
            <a:r>
              <a:rPr lang="en-US" sz="2400" i="1" dirty="0"/>
              <a:t>simple iterative </a:t>
            </a:r>
            <a:r>
              <a:rPr lang="en-US" sz="2400" i="1" dirty="0" smtClean="0"/>
              <a:t>In-order </a:t>
            </a:r>
            <a:r>
              <a:rPr lang="en-US" sz="2400" i="1" dirty="0"/>
              <a:t>traversal, we need to use the stack for </a:t>
            </a:r>
            <a:r>
              <a:rPr lang="en-US" sz="2400" i="1" dirty="0" smtClean="0"/>
              <a:t>In-order </a:t>
            </a:r>
            <a:r>
              <a:rPr lang="en-US" sz="2400" i="1" dirty="0"/>
              <a:t>traversal of the tree; thus, by converting tree to threaded binary tree, we don’t need to use the stack for the </a:t>
            </a:r>
            <a:r>
              <a:rPr lang="en-US" sz="2400" i="1" dirty="0" smtClean="0"/>
              <a:t>In-order </a:t>
            </a:r>
            <a:r>
              <a:rPr lang="en-US" sz="2400" i="1" dirty="0"/>
              <a:t>traversal. </a:t>
            </a:r>
            <a:r>
              <a:rPr lang="en-US" sz="2400" i="1" dirty="0" smtClean="0"/>
              <a:t>Thus </a:t>
            </a:r>
            <a:r>
              <a:rPr lang="en-US" sz="2400" i="1" dirty="0"/>
              <a:t>it saves space</a:t>
            </a:r>
            <a:r>
              <a:rPr lang="en-US" sz="2400" i="1" dirty="0" smtClean="0"/>
              <a:t>.</a:t>
            </a:r>
          </a:p>
          <a:p>
            <a:endParaRPr lang="en-US" sz="2400" i="1" dirty="0"/>
          </a:p>
          <a:p>
            <a:r>
              <a:rPr lang="en-US" sz="2400" i="1" dirty="0"/>
              <a:t>The second advantage is that less traversal is required for the traversals from a child node to root node; thus, this would enhance the searching feature in the tree algorithms, which requires a constant flow of the logic to go upward and backward frequently in a tree.</a:t>
            </a:r>
          </a:p>
        </p:txBody>
      </p:sp>
    </p:spTree>
    <p:extLst>
      <p:ext uri="{BB962C8B-B14F-4D97-AF65-F5344CB8AC3E}">
        <p14:creationId xmlns:p14="http://schemas.microsoft.com/office/powerpoint/2010/main" val="3717153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8" name="Title 1"/>
          <p:cNvSpPr>
            <a:spLocks noGrp="1"/>
          </p:cNvSpPr>
          <p:nvPr>
            <p:ph type="title"/>
          </p:nvPr>
        </p:nvSpPr>
        <p:spPr>
          <a:xfrm>
            <a:off x="838200" y="365126"/>
            <a:ext cx="10515600" cy="863600"/>
          </a:xfrm>
        </p:spPr>
        <p:txBody>
          <a:bodyPr>
            <a:normAutofit/>
          </a:bodyPr>
          <a:lstStyle/>
          <a:p>
            <a:pPr algn="ctr"/>
            <a:r>
              <a:rPr lang="en-US" b="1" dirty="0" smtClean="0"/>
              <a:t>Types of TBT</a:t>
            </a:r>
            <a:endParaRPr lang="en-US" b="1" dirty="0"/>
          </a:p>
        </p:txBody>
      </p:sp>
      <p:sp>
        <p:nvSpPr>
          <p:cNvPr id="9" name="Content Placeholder 2"/>
          <p:cNvSpPr>
            <a:spLocks noGrp="1"/>
          </p:cNvSpPr>
          <p:nvPr>
            <p:ph idx="1"/>
          </p:nvPr>
        </p:nvSpPr>
        <p:spPr>
          <a:xfrm>
            <a:off x="671513" y="1363662"/>
            <a:ext cx="10829925" cy="4779963"/>
          </a:xfrm>
        </p:spPr>
        <p:txBody>
          <a:bodyPr>
            <a:normAutofit fontScale="92500" lnSpcReduction="20000"/>
          </a:bodyPr>
          <a:lstStyle/>
          <a:p>
            <a:r>
              <a:rPr lang="en-US" sz="2400" b="1" dirty="0"/>
              <a:t>Single Threaded: </a:t>
            </a:r>
            <a:endParaRPr lang="en-US" sz="2400" b="1" dirty="0" smtClean="0"/>
          </a:p>
          <a:p>
            <a:r>
              <a:rPr lang="en-US" sz="2400" dirty="0"/>
              <a:t>E</a:t>
            </a:r>
            <a:r>
              <a:rPr lang="en-US" sz="2400" dirty="0" smtClean="0"/>
              <a:t>ach </a:t>
            </a:r>
            <a:r>
              <a:rPr lang="en-US" sz="2400" dirty="0"/>
              <a:t>node is threaded towards </a:t>
            </a:r>
            <a:r>
              <a:rPr lang="en-US" sz="2400" b="1" dirty="0"/>
              <a:t>either</a:t>
            </a:r>
            <a:r>
              <a:rPr lang="en-US" sz="2400" dirty="0"/>
              <a:t> the </a:t>
            </a:r>
            <a:r>
              <a:rPr lang="en-US" sz="2400" dirty="0" smtClean="0"/>
              <a:t>in-order predecessor </a:t>
            </a:r>
            <a:r>
              <a:rPr lang="en-US" sz="2400" b="1" dirty="0" smtClean="0"/>
              <a:t>or</a:t>
            </a:r>
            <a:r>
              <a:rPr lang="en-US" sz="2400" dirty="0" smtClean="0"/>
              <a:t> successor (left </a:t>
            </a:r>
            <a:r>
              <a:rPr lang="en-US" sz="2400" b="1" dirty="0" smtClean="0"/>
              <a:t>or</a:t>
            </a:r>
            <a:r>
              <a:rPr lang="en-US" sz="2400" dirty="0" smtClean="0"/>
              <a:t> right).</a:t>
            </a:r>
          </a:p>
          <a:p>
            <a:endParaRPr lang="en-US" sz="2400" dirty="0" smtClean="0"/>
          </a:p>
          <a:p>
            <a:r>
              <a:rPr lang="en-US" sz="2400" b="1" dirty="0" smtClean="0"/>
              <a:t>Double </a:t>
            </a:r>
            <a:r>
              <a:rPr lang="en-US" sz="2400" b="1" dirty="0"/>
              <a:t>threaded: </a:t>
            </a:r>
            <a:endParaRPr lang="en-US" sz="2400" b="1" dirty="0" smtClean="0"/>
          </a:p>
          <a:p>
            <a:r>
              <a:rPr lang="en-US" sz="2400" dirty="0" smtClean="0"/>
              <a:t>Each </a:t>
            </a:r>
            <a:r>
              <a:rPr lang="en-US" sz="2400" dirty="0"/>
              <a:t>node is threaded towards </a:t>
            </a:r>
            <a:r>
              <a:rPr lang="en-US" sz="2400" b="1" dirty="0"/>
              <a:t>both</a:t>
            </a:r>
            <a:r>
              <a:rPr lang="en-US" sz="2400" dirty="0"/>
              <a:t> the in-order predecessor </a:t>
            </a:r>
            <a:r>
              <a:rPr lang="en-US" sz="2400" b="1" dirty="0"/>
              <a:t>and</a:t>
            </a:r>
            <a:r>
              <a:rPr lang="en-US" sz="2400" dirty="0"/>
              <a:t> </a:t>
            </a:r>
            <a:r>
              <a:rPr lang="en-US" sz="2400" dirty="0" smtClean="0"/>
              <a:t>successor (left</a:t>
            </a:r>
            <a:r>
              <a:rPr lang="en-US" sz="2400" dirty="0"/>
              <a:t> </a:t>
            </a:r>
            <a:r>
              <a:rPr lang="en-US" sz="2400" b="1" dirty="0"/>
              <a:t>and</a:t>
            </a:r>
            <a:r>
              <a:rPr lang="en-US" sz="2400" dirty="0"/>
              <a:t> right).</a:t>
            </a:r>
          </a:p>
          <a:p>
            <a:endParaRPr lang="en-US" sz="2400" dirty="0" smtClean="0"/>
          </a:p>
          <a:p>
            <a:r>
              <a:rPr lang="en-US" sz="2400" dirty="0" smtClean="0"/>
              <a:t>In</a:t>
            </a:r>
            <a:r>
              <a:rPr lang="en-US" sz="2400" b="1" dirty="0"/>
              <a:t> Double Threaded Binary Tree</a:t>
            </a:r>
            <a:r>
              <a:rPr lang="en-US" sz="2400" dirty="0"/>
              <a:t>, the left pointer of the node should point to the </a:t>
            </a:r>
            <a:r>
              <a:rPr lang="en-US" sz="2400" i="1" dirty="0" smtClean="0"/>
              <a:t>In-order </a:t>
            </a:r>
            <a:r>
              <a:rPr lang="en-US" sz="2400" i="1" dirty="0"/>
              <a:t>predecessor</a:t>
            </a:r>
            <a:r>
              <a:rPr lang="en-US" sz="2400" dirty="0"/>
              <a:t>, and the right pointer should point to the </a:t>
            </a:r>
            <a:r>
              <a:rPr lang="en-US" sz="2400" i="1" dirty="0" smtClean="0"/>
              <a:t>In-order </a:t>
            </a:r>
            <a:r>
              <a:rPr lang="en-US" sz="2400" i="1" dirty="0"/>
              <a:t>successor. </a:t>
            </a:r>
            <a:r>
              <a:rPr lang="en-US" sz="2400" dirty="0"/>
              <a:t>The only exception is that the left pointer of the leftmost node in a tree, and the right pointer of the rightmost node in a tree should point to </a:t>
            </a:r>
            <a:r>
              <a:rPr lang="en-US" sz="2400" b="1" dirty="0"/>
              <a:t>NULL</a:t>
            </a:r>
            <a:r>
              <a:rPr lang="en-US" sz="2400" dirty="0" smtClean="0"/>
              <a:t>.</a:t>
            </a:r>
          </a:p>
          <a:p>
            <a:endParaRPr lang="en-US" sz="2400" dirty="0"/>
          </a:p>
          <a:p>
            <a:r>
              <a:rPr lang="en-US" sz="2400" dirty="0"/>
              <a:t>In </a:t>
            </a:r>
            <a:r>
              <a:rPr lang="en-US" sz="2400" b="1" dirty="0"/>
              <a:t>Single Threaded Binary Tree</a:t>
            </a:r>
            <a:r>
              <a:rPr lang="en-US" sz="2400" dirty="0"/>
              <a:t> either the left pointer or right pointer of the node points to the </a:t>
            </a:r>
            <a:r>
              <a:rPr lang="en-US" sz="2400" dirty="0" smtClean="0"/>
              <a:t>In-order </a:t>
            </a:r>
            <a:r>
              <a:rPr lang="en-US" sz="2400" dirty="0"/>
              <a:t>predecessor or successor. Exception is same of Double Threaded Binary Tree is that the left pointer of the leftmost node in a tree, and the right pointer of the rightmost node in a tree should point to </a:t>
            </a:r>
            <a:r>
              <a:rPr lang="en-US" sz="2400" b="1" dirty="0"/>
              <a:t>NULL</a:t>
            </a:r>
            <a:r>
              <a:rPr lang="en-US" sz="2400" dirty="0"/>
              <a:t>.</a:t>
            </a:r>
          </a:p>
        </p:txBody>
      </p:sp>
    </p:spTree>
    <p:extLst>
      <p:ext uri="{BB962C8B-B14F-4D97-AF65-F5344CB8AC3E}">
        <p14:creationId xmlns:p14="http://schemas.microsoft.com/office/powerpoint/2010/main" val="231256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b="1" dirty="0" smtClean="0"/>
              <a:t>Example - Threaded Binary Tree</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pic>
        <p:nvPicPr>
          <p:cNvPr id="2052"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66880"/>
            <a:ext cx="3965411" cy="26939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611" y="2907471"/>
            <a:ext cx="6550189" cy="31561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803611" y="1430143"/>
            <a:ext cx="6878802" cy="1477328"/>
          </a:xfrm>
          <a:prstGeom prst="rect">
            <a:avLst/>
          </a:prstGeom>
        </p:spPr>
        <p:txBody>
          <a:bodyPr wrap="square">
            <a:spAutoFit/>
          </a:bodyPr>
          <a:lstStyle/>
          <a:p>
            <a:pPr marL="285750" indent="-285750">
              <a:buFont typeface="Arial" panose="020B0604020202020204" pitchFamily="34" charset="0"/>
              <a:buChar char="•"/>
            </a:pPr>
            <a:r>
              <a:rPr lang="en-US" altLang="en-US" b="1" dirty="0" smtClean="0"/>
              <a:t>Rules for Converting BT / BST to Threaded BT / BST  </a:t>
            </a:r>
          </a:p>
          <a:p>
            <a:pPr marL="285750" indent="-285750">
              <a:buFont typeface="Arial" panose="020B0604020202020204" pitchFamily="34" charset="0"/>
              <a:buChar char="•"/>
            </a:pPr>
            <a:r>
              <a:rPr lang="en-US" altLang="en-US" b="1" dirty="0" smtClean="0"/>
              <a:t>Right </a:t>
            </a:r>
            <a:r>
              <a:rPr lang="en-US" altLang="en-US" b="1" dirty="0"/>
              <a:t>child pointers that would normally be null point to the </a:t>
            </a:r>
            <a:r>
              <a:rPr lang="en-US" altLang="en-US" b="1" dirty="0">
                <a:solidFill>
                  <a:srgbClr val="FF0000"/>
                </a:solidFill>
              </a:rPr>
              <a:t>in-order successor </a:t>
            </a:r>
            <a:r>
              <a:rPr lang="en-US" altLang="en-US" b="1" dirty="0"/>
              <a:t>of the node (if it exists</a:t>
            </a:r>
            <a:r>
              <a:rPr lang="en-US" altLang="en-US" b="1" dirty="0" smtClean="0"/>
              <a:t>).</a:t>
            </a:r>
          </a:p>
          <a:p>
            <a:pPr marL="285750" indent="-285750">
              <a:buFont typeface="Arial" panose="020B0604020202020204" pitchFamily="34" charset="0"/>
              <a:buChar char="•"/>
            </a:pPr>
            <a:r>
              <a:rPr lang="en-US" altLang="en-US" b="1" dirty="0" smtClean="0"/>
              <a:t>All </a:t>
            </a:r>
            <a:r>
              <a:rPr lang="en-US" altLang="en-US" b="1" dirty="0"/>
              <a:t>left child pointers that would normally be null point to the </a:t>
            </a:r>
            <a:r>
              <a:rPr lang="en-US" altLang="en-US" b="1" dirty="0">
                <a:solidFill>
                  <a:srgbClr val="FF0000"/>
                </a:solidFill>
              </a:rPr>
              <a:t>in-order predecessor </a:t>
            </a:r>
            <a:r>
              <a:rPr lang="en-US" altLang="en-US" b="1" dirty="0"/>
              <a:t>of the node (if it exists)</a:t>
            </a:r>
            <a:endParaRPr lang="en-US" dirty="0"/>
          </a:p>
        </p:txBody>
      </p:sp>
    </p:spTree>
    <p:extLst>
      <p:ext uri="{BB962C8B-B14F-4D97-AF65-F5344CB8AC3E}">
        <p14:creationId xmlns:p14="http://schemas.microsoft.com/office/powerpoint/2010/main" val="543508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00188" y="6356350"/>
            <a:ext cx="8858250" cy="365125"/>
          </a:xfrm>
        </p:spPr>
        <p:txBody>
          <a:bodyPr/>
          <a:lstStyle/>
          <a:p>
            <a:r>
              <a:rPr lang="en-US" smtClean="0"/>
              <a:t>https://medium.com/analytics-vidhya/deep-dive-into-threaded-binary-tree-step-by-step-aa8f90400c5a</a:t>
            </a:r>
            <a:endParaRPr lang="en-US" dirty="0"/>
          </a:p>
        </p:txBody>
      </p:sp>
      <p:sp>
        <p:nvSpPr>
          <p:cNvPr id="8" name="Title 1"/>
          <p:cNvSpPr>
            <a:spLocks noGrp="1"/>
          </p:cNvSpPr>
          <p:nvPr>
            <p:ph type="title"/>
          </p:nvPr>
        </p:nvSpPr>
        <p:spPr>
          <a:xfrm>
            <a:off x="838200" y="365126"/>
            <a:ext cx="10515600" cy="863600"/>
          </a:xfrm>
        </p:spPr>
        <p:txBody>
          <a:bodyPr>
            <a:normAutofit/>
          </a:bodyPr>
          <a:lstStyle/>
          <a:p>
            <a:pPr algn="ctr"/>
            <a:r>
              <a:rPr lang="en-US" b="1" dirty="0" smtClean="0"/>
              <a:t>Operations on TBT</a:t>
            </a:r>
            <a:endParaRPr lang="en-US" b="1" dirty="0"/>
          </a:p>
        </p:txBody>
      </p:sp>
      <p:sp>
        <p:nvSpPr>
          <p:cNvPr id="9" name="Content Placeholder 2"/>
          <p:cNvSpPr>
            <a:spLocks noGrp="1"/>
          </p:cNvSpPr>
          <p:nvPr>
            <p:ph idx="1"/>
          </p:nvPr>
        </p:nvSpPr>
        <p:spPr>
          <a:xfrm>
            <a:off x="671513" y="1363662"/>
            <a:ext cx="10829925" cy="4779963"/>
          </a:xfrm>
        </p:spPr>
        <p:txBody>
          <a:bodyPr>
            <a:normAutofit/>
          </a:bodyPr>
          <a:lstStyle/>
          <a:p>
            <a:r>
              <a:rPr lang="en-US" b="1" dirty="0" smtClean="0"/>
              <a:t>Following Operations can be performed on TBT</a:t>
            </a:r>
          </a:p>
          <a:p>
            <a:pPr lvl="1"/>
            <a:endParaRPr lang="en-US" sz="2800" b="1" dirty="0" smtClean="0"/>
          </a:p>
          <a:p>
            <a:pPr lvl="1"/>
            <a:r>
              <a:rPr lang="en-US" sz="2800" b="1" dirty="0" smtClean="0"/>
              <a:t>Construction</a:t>
            </a:r>
          </a:p>
          <a:p>
            <a:pPr lvl="1"/>
            <a:endParaRPr lang="en-US" sz="2800" b="1" dirty="0" smtClean="0"/>
          </a:p>
          <a:p>
            <a:pPr lvl="1"/>
            <a:r>
              <a:rPr lang="en-US" sz="2800" b="1" dirty="0" smtClean="0"/>
              <a:t>Insertion</a:t>
            </a:r>
          </a:p>
          <a:p>
            <a:pPr lvl="1"/>
            <a:endParaRPr lang="en-US" sz="2800" b="1" dirty="0" smtClean="0"/>
          </a:p>
          <a:p>
            <a:pPr lvl="1"/>
            <a:r>
              <a:rPr lang="en-US" sz="2800" b="1" dirty="0" smtClean="0"/>
              <a:t>Deletion</a:t>
            </a:r>
          </a:p>
          <a:p>
            <a:pPr lvl="1"/>
            <a:endParaRPr lang="en-US" sz="2800" b="1" dirty="0" smtClean="0"/>
          </a:p>
          <a:p>
            <a:pPr lvl="1"/>
            <a:r>
              <a:rPr lang="en-US" sz="2800" b="1" dirty="0" smtClean="0"/>
              <a:t>Traversing (Recursive and Non-Recursive)</a:t>
            </a:r>
          </a:p>
        </p:txBody>
      </p:sp>
    </p:spTree>
    <p:extLst>
      <p:ext uri="{BB962C8B-B14F-4D97-AF65-F5344CB8AC3E}">
        <p14:creationId xmlns:p14="http://schemas.microsoft.com/office/powerpoint/2010/main" val="2927394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2367</Words>
  <Application>Microsoft Office PowerPoint</Application>
  <PresentationFormat>Widescreen</PresentationFormat>
  <Paragraphs>447</Paragraphs>
  <Slides>41</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Baskerville Old Face</vt:lpstr>
      <vt:lpstr>Blackadder ITC</vt:lpstr>
      <vt:lpstr>Calibri</vt:lpstr>
      <vt:lpstr>Calibri Light</vt:lpstr>
      <vt:lpstr>Consolas</vt:lpstr>
      <vt:lpstr>urw-din</vt:lpstr>
      <vt:lpstr>var(--font-din)</vt:lpstr>
      <vt:lpstr>Office Theme</vt:lpstr>
      <vt:lpstr>Second Year B. Tech.  Advanced Data Structures (CS228)</vt:lpstr>
      <vt:lpstr>Unit – 1 Trees Threaded Binary Tree Concepts, Construction, Traversals, Insert and  Delete Operations</vt:lpstr>
      <vt:lpstr>Binary Tree</vt:lpstr>
      <vt:lpstr>Binary Search Tree</vt:lpstr>
      <vt:lpstr>Threaded Binary Tree</vt:lpstr>
      <vt:lpstr>Advantages of TBT Over BST / BT</vt:lpstr>
      <vt:lpstr>Types of TBT</vt:lpstr>
      <vt:lpstr>Example - Threaded Binary Tree</vt:lpstr>
      <vt:lpstr>Operations on TBT</vt:lpstr>
      <vt:lpstr>TBT - Construction</vt:lpstr>
      <vt:lpstr>TBT Construction – Example (Steps - 1)</vt:lpstr>
      <vt:lpstr>TBT Construction – Example (Steps - 2)</vt:lpstr>
      <vt:lpstr>TBT Construction – Example (Steps - 3)</vt:lpstr>
      <vt:lpstr>TBT Construction – Example (Steps - 4)</vt:lpstr>
      <vt:lpstr>TBT – Insert Operation</vt:lpstr>
      <vt:lpstr>TBT – Insert New Node as Left Child</vt:lpstr>
      <vt:lpstr>TBT – Insert New Node as Left Child</vt:lpstr>
      <vt:lpstr>TBT – Insert New Node as Right Child</vt:lpstr>
      <vt:lpstr>TBT – Insert New Node as Right Child</vt:lpstr>
      <vt:lpstr>TBT – Deletion Operation</vt:lpstr>
      <vt:lpstr>TBT – Deletion of Left Child</vt:lpstr>
      <vt:lpstr>TBT – Deletion of Right Child</vt:lpstr>
      <vt:lpstr>TBT – Deletion of Node Having Single Child</vt:lpstr>
      <vt:lpstr>TBT – Deletion of Node Having Left Subtree Only</vt:lpstr>
      <vt:lpstr>TBT – Deletion of Node Having Right Subtree only</vt:lpstr>
      <vt:lpstr>TBT – Deletion</vt:lpstr>
      <vt:lpstr>TBT – Recursive Traversal</vt:lpstr>
      <vt:lpstr>TBT – Recursive Traversal</vt:lpstr>
      <vt:lpstr>TBT – Non-Recursive Traversal – In-order</vt:lpstr>
      <vt:lpstr>TBT – Non-Recursive Traversal - Inorder</vt:lpstr>
      <vt:lpstr>TBT – Non-Recursive Traversal – In-order</vt:lpstr>
      <vt:lpstr>TBT – Non-Recursive Traversal – In-order</vt:lpstr>
      <vt:lpstr>TBT – Non-Recursive Traversal</vt:lpstr>
      <vt:lpstr>TBT – Non-Recursive Traversal</vt:lpstr>
      <vt:lpstr>TBT – Non-Recursive Traversal</vt:lpstr>
      <vt:lpstr>Thank You</vt:lpstr>
      <vt:lpstr>TBT – Non-Recursive Traversal – In-order</vt:lpstr>
      <vt:lpstr>TBT – Non-Recursive Traversal – In-order</vt:lpstr>
      <vt:lpstr>TBT – Non-Recursive Traversal – Pre-order</vt:lpstr>
      <vt:lpstr>TBT – Non-Recursive Traversal – Pre-order</vt:lpstr>
      <vt:lpstr>TBT – Non-Recursive Traversal – Post-order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Year B. Tech.  Advanced Data Structures (CS228)</dc:title>
  <dc:creator>PDG1</dc:creator>
  <cp:lastModifiedBy>PDG1</cp:lastModifiedBy>
  <cp:revision>141</cp:revision>
  <dcterms:created xsi:type="dcterms:W3CDTF">2020-12-11T07:25:14Z</dcterms:created>
  <dcterms:modified xsi:type="dcterms:W3CDTF">2021-02-09T07:03:14Z</dcterms:modified>
</cp:coreProperties>
</file>